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7" r:id="rId5"/>
    <p:sldId id="285" r:id="rId6"/>
    <p:sldId id="345" r:id="rId7"/>
    <p:sldId id="344" r:id="rId8"/>
    <p:sldId id="346" r:id="rId9"/>
    <p:sldId id="347" r:id="rId10"/>
    <p:sldId id="349" r:id="rId11"/>
    <p:sldId id="350" r:id="rId12"/>
    <p:sldId id="351" r:id="rId13"/>
    <p:sldId id="29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varScale="1">
      <p:scale>
        <a:sx n="100" d="100"/>
        <a:sy n="100" d="100"/>
      </p:scale>
      <p:origin x="0" y="-272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B52D3-454F-492B-A514-EAC5AD8D5A58}" type="datetimeFigureOut">
              <a:rPr lang="en-GB" smtClean="0"/>
              <a:t>13/03/2023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EE534-A456-4CEF-89FA-131D561AA09F}" type="slidenum">
              <a:rPr lang="en-GB" smtClean="0"/>
              <a:t>‹#›</a:t>
            </a:fld>
            <a:endParaRPr lang="en-GB"/>
          </a:p>
        </p:txBody>
      </p:sp>
    </p:spTree>
    <p:extLst>
      <p:ext uri="{BB962C8B-B14F-4D97-AF65-F5344CB8AC3E}">
        <p14:creationId xmlns:p14="http://schemas.microsoft.com/office/powerpoint/2010/main" val="3469063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8882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71826" y="2000485"/>
            <a:ext cx="8637073" cy="2541431"/>
          </a:xfrm>
        </p:spPr>
        <p:txBody>
          <a:bodyPr bIns="0" anchor="b"/>
          <a:lstStyle>
            <a:lvl1pPr algn="l">
              <a:defRPr sz="6000">
                <a:latin typeface="Calibri" charset="0"/>
                <a:ea typeface="Calibri" charset="0"/>
                <a:cs typeface="Calibri" charset="0"/>
              </a:defRPr>
            </a:lvl1pPr>
          </a:lstStyle>
          <a:p>
            <a:r>
              <a:rPr lang="en-US"/>
              <a:t>Click to edit Master title style</a:t>
            </a:r>
            <a:endParaRPr lang="en-US" dirty="0"/>
          </a:p>
        </p:txBody>
      </p:sp>
      <p:sp>
        <p:nvSpPr>
          <p:cNvPr id="3" name="Subtitle 2"/>
          <p:cNvSpPr>
            <a:spLocks noGrp="1"/>
          </p:cNvSpPr>
          <p:nvPr>
            <p:ph type="subTitle" idx="1"/>
          </p:nvPr>
        </p:nvSpPr>
        <p:spPr>
          <a:xfrm>
            <a:off x="1771827" y="4965873"/>
            <a:ext cx="8637072" cy="977621"/>
          </a:xfrm>
        </p:spPr>
        <p:txBody>
          <a:bodyPr tIns="91440" bIns="91440">
            <a:normAutofit/>
          </a:bodyPr>
          <a:lstStyle>
            <a:lvl1pPr marL="0" indent="0" algn="l">
              <a:buNone/>
              <a:defRPr sz="1800" b="0" cap="all" baseline="0">
                <a:solidFill>
                  <a:schemeClr val="tx1"/>
                </a:solidFill>
                <a:latin typeface="Calibri" charset="0"/>
                <a:ea typeface="Calibri" charset="0"/>
                <a:cs typeface="Calibri" charset="0"/>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a:xfrm>
            <a:off x="6908800" y="1528763"/>
            <a:ext cx="3500438" cy="309562"/>
          </a:xfrm>
        </p:spPr>
        <p:txBody>
          <a:bodyPr/>
          <a:lstStyle>
            <a:lvl1pPr>
              <a:defRPr/>
            </a:lvl1pPr>
          </a:lstStyle>
          <a:p>
            <a:pPr>
              <a:defRPr/>
            </a:pPr>
            <a:fld id="{4AF01F89-F672-43F0-9EFA-98B02F4F0F62}" type="datetimeFigureOut">
              <a:rPr lang="en-US">
                <a:solidFill>
                  <a:prstClr val="black">
                    <a:tint val="75000"/>
                  </a:prstClr>
                </a:solidFill>
              </a:rPr>
              <a:pPr>
                <a:defRPr/>
              </a:pPr>
              <a:t>13-Mar-23</a:t>
            </a:fld>
            <a:endParaRPr lang="en-US">
              <a:solidFill>
                <a:prstClr val="black">
                  <a:tint val="75000"/>
                </a:prstClr>
              </a:solidFill>
            </a:endParaRPr>
          </a:p>
        </p:txBody>
      </p:sp>
      <p:sp>
        <p:nvSpPr>
          <p:cNvPr id="6" name="Footer Placeholder 4"/>
          <p:cNvSpPr>
            <a:spLocks noGrp="1"/>
          </p:cNvSpPr>
          <p:nvPr>
            <p:ph type="ftr" sz="quarter" idx="11"/>
          </p:nvPr>
        </p:nvSpPr>
        <p:spPr>
          <a:xfrm>
            <a:off x="1770063" y="1527175"/>
            <a:ext cx="4973637" cy="309563"/>
          </a:xfr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92163" y="1997075"/>
            <a:ext cx="811212" cy="503238"/>
          </a:xfrm>
        </p:spPr>
        <p:txBody>
          <a:bodyPr/>
          <a:lstStyle>
            <a:lvl1pPr>
              <a:defRPr/>
            </a:lvl1pPr>
          </a:lstStyle>
          <a:p>
            <a:pPr>
              <a:defRPr/>
            </a:pPr>
            <a:fld id="{D7741E2F-6431-45A7-A8BC-03B78DA2A1E0}"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284598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83799" y="1528217"/>
            <a:ext cx="9603275" cy="104923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83799" y="2739430"/>
            <a:ext cx="9603275" cy="3450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312738" y="798513"/>
            <a:ext cx="811212" cy="504825"/>
          </a:xfrm>
        </p:spPr>
        <p:txBody>
          <a:bodyPr/>
          <a:lstStyle>
            <a:lvl1pPr>
              <a:defRPr/>
            </a:lvl1pPr>
          </a:lstStyle>
          <a:p>
            <a:pPr>
              <a:defRPr/>
            </a:pPr>
            <a:fld id="{4EF6119B-AA77-4FDA-A01C-366908FC5125}"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3681713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462253" y="1521082"/>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753769" y="1521082"/>
            <a:ext cx="755126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511175" y="1520825"/>
            <a:ext cx="811213" cy="503238"/>
          </a:xfrm>
        </p:spPr>
        <p:txBody>
          <a:bodyPr/>
          <a:lstStyle>
            <a:lvl1pPr>
              <a:defRPr/>
            </a:lvl1pPr>
          </a:lstStyle>
          <a:p>
            <a:pPr>
              <a:defRPr/>
            </a:pPr>
            <a:fld id="{1EBF4E43-7FB5-438D-9997-DCC1A16E86D2}"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403790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2188" y="1763109"/>
            <a:ext cx="9603275" cy="1049235"/>
          </a:xfrm>
        </p:spPr>
        <p:txBody>
          <a:bodyPr/>
          <a:lstStyle/>
          <a:p>
            <a:r>
              <a:rPr lang="en-US"/>
              <a:t>Click to edit Master title style</a:t>
            </a:r>
            <a:endParaRPr lang="en-US" dirty="0"/>
          </a:p>
        </p:txBody>
      </p:sp>
      <p:sp>
        <p:nvSpPr>
          <p:cNvPr id="3" name="Content Placeholder 2"/>
          <p:cNvSpPr>
            <a:spLocks noGrp="1"/>
          </p:cNvSpPr>
          <p:nvPr>
            <p:ph idx="1"/>
          </p:nvPr>
        </p:nvSpPr>
        <p:spPr>
          <a:xfrm>
            <a:off x="1292188" y="2974322"/>
            <a:ext cx="9603275" cy="3450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361950" y="1008063"/>
            <a:ext cx="811213" cy="504825"/>
          </a:xfrm>
        </p:spPr>
        <p:txBody>
          <a:bodyPr/>
          <a:lstStyle>
            <a:lvl1pPr>
              <a:defRPr/>
            </a:lvl1pPr>
          </a:lstStyle>
          <a:p>
            <a:pPr>
              <a:defRPr/>
            </a:pPr>
            <a:fld id="{45B18564-5D9C-4AEB-A92B-6FB36DE30EF6}"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184609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773238" y="4014788"/>
            <a:ext cx="862965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73021" y="1965855"/>
            <a:ext cx="8643154"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773021" y="4015920"/>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0"/>
          </p:nvPr>
        </p:nvSpPr>
        <p:spPr>
          <a:xfrm>
            <a:off x="798513" y="1008063"/>
            <a:ext cx="811212" cy="504825"/>
          </a:xfrm>
        </p:spPr>
        <p:txBody>
          <a:bodyPr/>
          <a:lstStyle>
            <a:lvl1pPr>
              <a:defRPr/>
            </a:lvl1pPr>
          </a:lstStyle>
          <a:p>
            <a:pPr>
              <a:defRPr/>
            </a:pPr>
            <a:fld id="{1CCDCC0F-4D2B-4F76-A5D8-57BB1A9D088D}"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94494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89826" y="1316618"/>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87940" y="2522607"/>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380" y="2529072"/>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0"/>
          </p:nvPr>
        </p:nvSpPr>
        <p:spPr>
          <a:xfrm>
            <a:off x="320675" y="1311275"/>
            <a:ext cx="811213" cy="503238"/>
          </a:xfrm>
        </p:spPr>
        <p:txBody>
          <a:bodyPr/>
          <a:lstStyle>
            <a:lvl1pPr>
              <a:defRPr/>
            </a:lvl1pPr>
          </a:lstStyle>
          <a:p>
            <a:pPr>
              <a:defRPr/>
            </a:pPr>
            <a:fld id="{60BDE04C-0579-45F2-9180-C866C9CAF6F3}"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424662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04578" y="1508839"/>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04578" y="2724225"/>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04578" y="3528945"/>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749" y="2727679"/>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749" y="3526167"/>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8"/>
          <p:cNvSpPr>
            <a:spLocks noGrp="1"/>
          </p:cNvSpPr>
          <p:nvPr>
            <p:ph type="sldNum" sz="quarter" idx="10"/>
          </p:nvPr>
        </p:nvSpPr>
        <p:spPr>
          <a:xfrm>
            <a:off x="338138" y="1008063"/>
            <a:ext cx="809625" cy="504825"/>
          </a:xfrm>
        </p:spPr>
        <p:txBody>
          <a:bodyPr/>
          <a:lstStyle>
            <a:lvl1pPr>
              <a:defRPr/>
            </a:lvl1pPr>
          </a:lstStyle>
          <a:p>
            <a:pPr>
              <a:defRPr/>
            </a:pPr>
            <a:fld id="{8DB27F0D-20EE-4EE8-AE89-979B4AE23DF0}"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384050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2188" y="1528217"/>
            <a:ext cx="9603275" cy="1049235"/>
          </a:xfrm>
        </p:spPr>
        <p:txBody>
          <a:bodyPr/>
          <a:lstStyle/>
          <a:p>
            <a:r>
              <a:rPr lang="en-US"/>
              <a:t>Click to edit Master title style</a:t>
            </a:r>
            <a:endParaRPr lang="en-US" dirty="0"/>
          </a:p>
        </p:txBody>
      </p:sp>
      <p:sp>
        <p:nvSpPr>
          <p:cNvPr id="4" name="Slide Number Placeholder 4"/>
          <p:cNvSpPr>
            <a:spLocks noGrp="1"/>
          </p:cNvSpPr>
          <p:nvPr>
            <p:ph type="sldNum" sz="quarter" idx="10"/>
          </p:nvPr>
        </p:nvSpPr>
        <p:spPr>
          <a:xfrm>
            <a:off x="319088" y="1017588"/>
            <a:ext cx="809625" cy="503237"/>
          </a:xfrm>
        </p:spPr>
        <p:txBody>
          <a:bodyPr/>
          <a:lstStyle>
            <a:lvl1pPr>
              <a:defRPr/>
            </a:lvl1pPr>
          </a:lstStyle>
          <a:p>
            <a:pPr>
              <a:defRPr/>
            </a:pPr>
            <a:fld id="{BA21F532-7756-4D34-AEA3-6320645B98E8}"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377476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479425" y="1008063"/>
            <a:ext cx="811213" cy="504825"/>
          </a:xfrm>
        </p:spPr>
        <p:txBody>
          <a:bodyPr/>
          <a:lstStyle>
            <a:lvl1pPr>
              <a:defRPr/>
            </a:lvl1pPr>
          </a:lstStyle>
          <a:p>
            <a:pPr>
              <a:defRPr/>
            </a:pPr>
            <a:fld id="{F6EADFF3-9183-42EB-94F1-AF4D2EB52F3A}"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249776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3669" y="1512038"/>
            <a:ext cx="3273099"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892712" y="1512039"/>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669" y="3918556"/>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Slide Number Placeholder 6"/>
          <p:cNvSpPr>
            <a:spLocks noGrp="1"/>
          </p:cNvSpPr>
          <p:nvPr>
            <p:ph type="sldNum" sz="quarter" idx="10"/>
          </p:nvPr>
        </p:nvSpPr>
        <p:spPr>
          <a:xfrm>
            <a:off x="328613" y="1000125"/>
            <a:ext cx="811212" cy="503238"/>
          </a:xfrm>
        </p:spPr>
        <p:txBody>
          <a:bodyPr/>
          <a:lstStyle>
            <a:lvl1pPr>
              <a:defRPr/>
            </a:lvl1pPr>
          </a:lstStyle>
          <a:p>
            <a:pPr>
              <a:defRPr/>
            </a:pPr>
            <a:fld id="{1903EC74-0C13-41D3-A3E6-69DC66356853}"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2620505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61599" y="1356380"/>
            <a:ext cx="5532328"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6532" y="1371346"/>
            <a:ext cx="3425600" cy="4629734"/>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60722" y="3372859"/>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p:cNvSpPr>
            <a:spLocks noGrp="1"/>
          </p:cNvSpPr>
          <p:nvPr>
            <p:ph type="dt" sz="half" idx="10"/>
          </p:nvPr>
        </p:nvSpPr>
        <p:spPr>
          <a:xfrm>
            <a:off x="1757363" y="5681663"/>
            <a:ext cx="5527675" cy="319087"/>
          </a:xfrm>
        </p:spPr>
        <p:txBody>
          <a:bodyPr/>
          <a:lstStyle>
            <a:lvl1pPr algn="l">
              <a:defRPr/>
            </a:lvl1pPr>
          </a:lstStyle>
          <a:p>
            <a:pPr>
              <a:defRPr/>
            </a:pPr>
            <a:fld id="{30B400E7-FFD1-4EC0-9E1C-7E5752F89F81}" type="datetimeFigureOut">
              <a:rPr lang="en-US">
                <a:solidFill>
                  <a:prstClr val="black">
                    <a:tint val="75000"/>
                  </a:prstClr>
                </a:solidFill>
              </a:rPr>
              <a:pPr>
                <a:defRPr/>
              </a:pPr>
              <a:t>13-Mar-23</a:t>
            </a:fld>
            <a:endParaRPr lang="en-US">
              <a:solidFill>
                <a:prstClr val="black">
                  <a:tint val="75000"/>
                </a:prstClr>
              </a:solidFill>
            </a:endParaRPr>
          </a:p>
        </p:txBody>
      </p:sp>
      <p:sp>
        <p:nvSpPr>
          <p:cNvPr id="7" name="Slide Number Placeholder 6"/>
          <p:cNvSpPr>
            <a:spLocks noGrp="1"/>
          </p:cNvSpPr>
          <p:nvPr>
            <p:ph type="sldNum" sz="quarter" idx="11"/>
          </p:nvPr>
        </p:nvSpPr>
        <p:spPr>
          <a:xfrm>
            <a:off x="790575" y="1009650"/>
            <a:ext cx="811213" cy="503238"/>
          </a:xfrm>
        </p:spPr>
        <p:txBody>
          <a:bodyPr/>
          <a:lstStyle>
            <a:lvl1pPr>
              <a:defRPr/>
            </a:lvl1pPr>
          </a:lstStyle>
          <a:p>
            <a:pPr>
              <a:defRPr/>
            </a:pPr>
            <a:fld id="{A2981A23-15EB-4842-8B9F-BFAED24EF0E5}" type="slidenum">
              <a:rPr lang="en-US">
                <a:solidFill>
                  <a:srgbClr val="0F6FC6"/>
                </a:solidFill>
              </a:rPr>
              <a:pPr>
                <a:defRPr/>
              </a:pPr>
              <a:t>‹#›</a:t>
            </a:fld>
            <a:endParaRPr lang="en-US">
              <a:solidFill>
                <a:srgbClr val="0F6FC6"/>
              </a:solidFill>
            </a:endParaRPr>
          </a:p>
        </p:txBody>
      </p:sp>
    </p:spTree>
    <p:extLst>
      <p:ext uri="{BB962C8B-B14F-4D97-AF65-F5344CB8AC3E}">
        <p14:creationId xmlns:p14="http://schemas.microsoft.com/office/powerpoint/2010/main" val="395290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0975" y="1554163"/>
            <a:ext cx="9604375" cy="10477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1450975" y="2763838"/>
            <a:ext cx="9604375"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4" name="Date Placeholder 3"/>
          <p:cNvSpPr>
            <a:spLocks noGrp="1"/>
          </p:cNvSpPr>
          <p:nvPr>
            <p:ph type="dt" sz="half" idx="2"/>
          </p:nvPr>
        </p:nvSpPr>
        <p:spPr>
          <a:xfrm>
            <a:off x="7554913" y="330200"/>
            <a:ext cx="3500437"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3ECA10FB-F1BE-428E-BF23-CF760546F228}" type="datetimeFigureOut">
              <a:rPr lang="en-US">
                <a:solidFill>
                  <a:prstClr val="black">
                    <a:tint val="75000"/>
                  </a:prstClr>
                </a:solidFill>
              </a:rPr>
              <a:pPr>
                <a:defRPr/>
              </a:pPr>
              <a:t>13-Mar-23</a:t>
            </a:fld>
            <a:endParaRPr lang="en-US">
              <a:solidFill>
                <a:prstClr val="black">
                  <a:tint val="75000"/>
                </a:prstClr>
              </a:solidFill>
            </a:endParaRPr>
          </a:p>
        </p:txBody>
      </p:sp>
      <p:sp>
        <p:nvSpPr>
          <p:cNvPr id="5" name="Footer Placeholder 4"/>
          <p:cNvSpPr>
            <a:spLocks noGrp="1"/>
          </p:cNvSpPr>
          <p:nvPr>
            <p:ph type="ftr" sz="quarter" idx="3"/>
          </p:nvPr>
        </p:nvSpPr>
        <p:spPr>
          <a:xfrm>
            <a:off x="1450975" y="328613"/>
            <a:ext cx="5938838"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79425" y="798513"/>
            <a:ext cx="811213"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2D17E041-9464-451F-AE49-973D949647EC}" type="slidenum">
              <a:rPr lang="en-US">
                <a:solidFill>
                  <a:srgbClr val="0F6FC6"/>
                </a:solidFill>
              </a:rPr>
              <a:pPr>
                <a:defRPr/>
              </a:pPr>
              <a:t>‹#›</a:t>
            </a:fld>
            <a:endParaRPr lang="en-US">
              <a:solidFill>
                <a:srgbClr val="0F6FC6"/>
              </a:solidFill>
            </a:endParaRPr>
          </a:p>
        </p:txBody>
      </p:sp>
      <p:cxnSp>
        <p:nvCxnSpPr>
          <p:cNvPr id="10" name="Straight Connector 9"/>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4873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3200" kern="1200" cap="all">
          <a:solidFill>
            <a:schemeClr val="tx1"/>
          </a:solidFill>
          <a:latin typeface="Calibri" charset="0"/>
          <a:ea typeface="Calibri" charset="0"/>
          <a:cs typeface="Calibri" charset="0"/>
        </a:defRPr>
      </a:lvl1pPr>
      <a:lvl2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2pPr>
      <a:lvl3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3pPr>
      <a:lvl4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4pPr>
      <a:lvl5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p:titleStyle>
    <p:bodyStyle>
      <a:lvl1pPr marL="228600" indent="-228600" algn="l" rtl="0" eaLnBrk="1" fontAlgn="base" hangingPunct="1">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Calibri" charset="0"/>
          <a:ea typeface="Calibri" charset="0"/>
          <a:cs typeface="Calibri" charset="0"/>
        </a:defRPr>
      </a:lvl1pPr>
      <a:lvl2pPr marL="6858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Calibri" charset="0"/>
          <a:ea typeface="Calibri" charset="0"/>
          <a:cs typeface="Calibri" charset="0"/>
        </a:defRPr>
      </a:lvl2pPr>
      <a:lvl3pPr marL="11430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Calibri" charset="0"/>
          <a:ea typeface="Calibri" charset="0"/>
          <a:cs typeface="Calibri" charset="0"/>
        </a:defRPr>
      </a:lvl3pPr>
      <a:lvl4pPr marL="16002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Calibri" charset="0"/>
          <a:ea typeface="Calibri" charset="0"/>
          <a:cs typeface="Calibri" charset="0"/>
        </a:defRPr>
      </a:lvl4pPr>
      <a:lvl5pPr marL="20574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Calibri" charset="0"/>
          <a:ea typeface="Calibri" charset="0"/>
          <a:cs typeface="Calibri"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885" y="862107"/>
            <a:ext cx="12191999" cy="1202809"/>
          </a:xfrm>
        </p:spPr>
        <p:txBody>
          <a:bodyPr>
            <a:normAutofit/>
          </a:bodyPr>
          <a:lstStyle/>
          <a:p>
            <a:r>
              <a:rPr lang="en-US" sz="3200" b="1" dirty="0"/>
              <a:t>Tonga electrical contractor by law 2016</a:t>
            </a:r>
            <a:endParaRPr lang="en-US" sz="3200" dirty="0"/>
          </a:p>
        </p:txBody>
      </p:sp>
      <p:pic>
        <p:nvPicPr>
          <p:cNvPr id="1536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18423" y="5935276"/>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39885" y="2226811"/>
            <a:ext cx="6474423" cy="400110"/>
          </a:xfrm>
          <a:prstGeom prst="rect">
            <a:avLst/>
          </a:prstGeom>
          <a:noFill/>
        </p:spPr>
        <p:txBody>
          <a:bodyPr wrap="square" rtlCol="0">
            <a:spAutoFit/>
          </a:bodyPr>
          <a:lstStyle/>
          <a:p>
            <a:pPr eaLnBrk="0" fontAlgn="base" hangingPunct="0">
              <a:spcBef>
                <a:spcPct val="0"/>
              </a:spcBef>
              <a:spcAft>
                <a:spcPct val="0"/>
              </a:spcAft>
            </a:pPr>
            <a:r>
              <a:rPr lang="en-AU" sz="2000" dirty="0">
                <a:solidFill>
                  <a:prstClr val="black"/>
                </a:solidFill>
              </a:rPr>
              <a:t>Pacific Centre for Renewable Energy and Energy Efficiency</a:t>
            </a:r>
          </a:p>
        </p:txBody>
      </p:sp>
      <p:sp>
        <p:nvSpPr>
          <p:cNvPr id="3" name="TextBox 2">
            <a:extLst>
              <a:ext uri="{FF2B5EF4-FFF2-40B4-BE49-F238E27FC236}">
                <a16:creationId xmlns:a16="http://schemas.microsoft.com/office/drawing/2014/main" id="{6C7A1E54-BFAE-497D-9C5C-6B639B292A40}"/>
              </a:ext>
            </a:extLst>
          </p:cNvPr>
          <p:cNvSpPr txBox="1"/>
          <p:nvPr/>
        </p:nvSpPr>
        <p:spPr>
          <a:xfrm>
            <a:off x="4102406" y="6297226"/>
            <a:ext cx="3503350" cy="369332"/>
          </a:xfrm>
          <a:prstGeom prst="rect">
            <a:avLst/>
          </a:prstGeom>
          <a:noFill/>
        </p:spPr>
        <p:txBody>
          <a:bodyPr wrap="square" rtlCol="0">
            <a:spAutoFit/>
          </a:bodyPr>
          <a:lstStyle/>
          <a:p>
            <a:r>
              <a:rPr lang="en-AU" dirty="0"/>
              <a:t>Mr. Paea Tauaika, PCREEE</a:t>
            </a:r>
          </a:p>
        </p:txBody>
      </p:sp>
      <p:pic>
        <p:nvPicPr>
          <p:cNvPr id="4" name="Picture 3"/>
          <p:cNvPicPr>
            <a:picLocks noChangeAspect="1"/>
          </p:cNvPicPr>
          <p:nvPr/>
        </p:nvPicPr>
        <p:blipFill>
          <a:blip r:embed="rId3"/>
          <a:stretch>
            <a:fillRect/>
          </a:stretch>
        </p:blipFill>
        <p:spPr>
          <a:xfrm>
            <a:off x="239885" y="3186762"/>
            <a:ext cx="7800931" cy="2748514"/>
          </a:xfrm>
          <a:prstGeom prst="rect">
            <a:avLst/>
          </a:prstGeom>
        </p:spPr>
      </p:pic>
    </p:spTree>
    <p:extLst>
      <p:ext uri="{BB962C8B-B14F-4D97-AF65-F5344CB8AC3E}">
        <p14:creationId xmlns:p14="http://schemas.microsoft.com/office/powerpoint/2010/main" val="290639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09719" y="3127185"/>
            <a:ext cx="10664763" cy="923330"/>
          </a:xfrm>
          <a:prstGeom prst="rect">
            <a:avLst/>
          </a:prstGeom>
          <a:noFill/>
        </p:spPr>
        <p:txBody>
          <a:bodyPr wrap="square" rtlCol="0">
            <a:spAutoFit/>
          </a:bodyPr>
          <a:lstStyle/>
          <a:p>
            <a:pPr lvl="0" algn="ctr"/>
            <a:r>
              <a:rPr lang="en-AU" sz="3600" dirty="0"/>
              <a:t>Thank you</a:t>
            </a:r>
          </a:p>
          <a:p>
            <a:pPr lvl="0"/>
            <a:endParaRPr lang="en-US" dirty="0"/>
          </a:p>
        </p:txBody>
      </p:sp>
    </p:spTree>
    <p:extLst>
      <p:ext uri="{BB962C8B-B14F-4D97-AF65-F5344CB8AC3E}">
        <p14:creationId xmlns:p14="http://schemas.microsoft.com/office/powerpoint/2010/main" val="248679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76616" y="1744180"/>
            <a:ext cx="10138983" cy="4708981"/>
          </a:xfrm>
          <a:prstGeom prst="rect">
            <a:avLst/>
          </a:prstGeom>
          <a:noFill/>
        </p:spPr>
        <p:txBody>
          <a:bodyPr wrap="square" rtlCol="0">
            <a:spAutoFit/>
          </a:bodyPr>
          <a:lstStyle/>
          <a:p>
            <a:pPr lvl="0"/>
            <a:r>
              <a:rPr lang="en-US" sz="2000" dirty="0"/>
              <a:t>Registration</a:t>
            </a:r>
          </a:p>
          <a:p>
            <a:pPr marL="457200" lvl="0" indent="-457200">
              <a:buAutoNum type="arabicParenBoth"/>
            </a:pPr>
            <a:r>
              <a:rPr lang="en-US" sz="2000" b="0" i="0" u="none" strike="noStrike" baseline="0" dirty="0">
                <a:solidFill>
                  <a:srgbClr val="000000"/>
                </a:solidFill>
                <a:latin typeface="Times New Roman" panose="02020603050405020304" pitchFamily="18" charset="0"/>
              </a:rPr>
              <a:t>Any person with the minimum qualification of a valid overseas registration as an electrician or electrical engineer and sufficient experience in the electrical field to the satisfaction of the Board, may apply to the Manager for registration as an electrical contractor for a period of one year. The year shall commence on the first day of January and end on the 31st day of December. </a:t>
            </a:r>
          </a:p>
          <a:p>
            <a:pPr marL="457200" lvl="0" indent="-457200">
              <a:buAutoNum type="arabicParenBoth"/>
            </a:pPr>
            <a:r>
              <a:rPr lang="en-US" sz="2000" b="0" i="0" u="none" strike="noStrike" baseline="0" dirty="0">
                <a:solidFill>
                  <a:srgbClr val="000000"/>
                </a:solidFill>
                <a:latin typeface="Times New Roman" panose="02020603050405020304" pitchFamily="18" charset="0"/>
              </a:rPr>
              <a:t>The holder of an Electrical Trade Certificate from a recognized institution with a minimum of 10 years experience in the installation and repair of electrical equipment, machinery, appliances, house wiring, and other related devices and gadgets satisfactory to the Board, may, upon passing an examination to be laid down by the Board, apply for registration as an electrical contractor. </a:t>
            </a:r>
            <a:endParaRPr lang="en-US" sz="2000" dirty="0"/>
          </a:p>
          <a:p>
            <a:pPr lvl="0"/>
            <a:endParaRPr lang="en-US" sz="2000" dirty="0"/>
          </a:p>
          <a:p>
            <a:pPr lvl="0"/>
            <a:endParaRPr lang="en-US" sz="2000" dirty="0"/>
          </a:p>
          <a:p>
            <a:pPr lvl="0"/>
            <a:endParaRPr lang="en-US" sz="2000" dirty="0"/>
          </a:p>
          <a:p>
            <a:pPr lvl="0"/>
            <a:endParaRPr lang="en-US" sz="2000" dirty="0"/>
          </a:p>
        </p:txBody>
      </p:sp>
      <p:sp>
        <p:nvSpPr>
          <p:cNvPr id="2" name="TextBox 1"/>
          <p:cNvSpPr txBox="1"/>
          <p:nvPr/>
        </p:nvSpPr>
        <p:spPr>
          <a:xfrm>
            <a:off x="470263" y="569900"/>
            <a:ext cx="6900222" cy="584775"/>
          </a:xfrm>
          <a:prstGeom prst="rect">
            <a:avLst/>
          </a:prstGeom>
          <a:noFill/>
        </p:spPr>
        <p:txBody>
          <a:bodyPr wrap="none" rtlCol="0">
            <a:spAutoFit/>
          </a:bodyPr>
          <a:lstStyle/>
          <a:p>
            <a:r>
              <a:rPr lang="en-US" sz="3200" dirty="0"/>
              <a:t>TEC Electricity Commission Regulation: </a:t>
            </a:r>
          </a:p>
        </p:txBody>
      </p:sp>
    </p:spTree>
    <p:extLst>
      <p:ext uri="{BB962C8B-B14F-4D97-AF65-F5344CB8AC3E}">
        <p14:creationId xmlns:p14="http://schemas.microsoft.com/office/powerpoint/2010/main" val="198752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76616" y="1744180"/>
            <a:ext cx="10649450" cy="532453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Application for registration as an Electrical Contractor must be supported by documentary evidence of the applicant’s qualification, overseas registration and experiences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2. Certificate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If the Board approves the application, it shall, upon payment of the annual registration fee of </a:t>
            </a:r>
            <a:r>
              <a:rPr kumimoji="0" lang="en-US" sz="2000" b="0" i="0" u="none" strike="noStrike" kern="1200" cap="none" spc="0" normalizeH="0" baseline="0" noProof="0" dirty="0">
                <a:ln>
                  <a:noFill/>
                </a:ln>
                <a:solidFill>
                  <a:srgbClr val="000000"/>
                </a:solidFill>
                <a:effectLst/>
                <a:highlight>
                  <a:srgbClr val="FFFF00"/>
                </a:highlight>
                <a:uLnTx/>
                <a:uFillTx/>
                <a:latin typeface="Times New Roman" panose="02020603050405020304" pitchFamily="18" charset="0"/>
                <a:ea typeface="+mn-ea"/>
                <a:cs typeface="+mn-cs"/>
              </a:rPr>
              <a:t>XXX</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issue a registration certificate as in Form 1 of the Schedule to the applicant. This registration certificate shall be displayed at a prominent place in the principal place of business and may be renewed upon written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3</a:t>
            </a: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Electrical Wiring Permit required: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person who is a holder of a valid registration certificate issued by the Board shall not make any electrical installation in any premises unless he has applied for and has been issued with an electrical wiring permit for the particular premises</a:t>
            </a:r>
            <a:r>
              <a:rPr lang="en-US" sz="2000" dirty="0">
                <a:solidFill>
                  <a:srgbClr val="000000"/>
                </a:solidFill>
                <a:latin typeface="Times New Roman" panose="02020603050405020304" pitchFamily="18" charset="0"/>
              </a:rPr>
              <a:t>. </a:t>
            </a:r>
            <a:r>
              <a:rPr lang="en-US" sz="2000" b="0" i="0" u="none" strike="noStrike" baseline="0" dirty="0">
                <a:solidFill>
                  <a:srgbClr val="000000"/>
                </a:solidFill>
                <a:latin typeface="Times New Roman" panose="02020603050405020304" pitchFamily="18" charset="0"/>
              </a:rPr>
              <a:t>Electrical wiring plans complete with specifications shall be submitted together with the application. </a:t>
            </a: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spTree>
    <p:extLst>
      <p:ext uri="{BB962C8B-B14F-4D97-AF65-F5344CB8AC3E}">
        <p14:creationId xmlns:p14="http://schemas.microsoft.com/office/powerpoint/2010/main" val="415649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76616" y="1744180"/>
            <a:ext cx="10649450" cy="470898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solidFill>
                  <a:prstClr val="black"/>
                </a:solidFill>
                <a:latin typeface="Gill Sans MT" panose="020B0502020104020203"/>
              </a:rPr>
              <a:t>5. The Permit</a:t>
            </a:r>
          </a:p>
          <a:p>
            <a:pPr marR="0" lvl="0" algn="l" defTabSz="914400" rtl="0" eaLnBrk="1" fontAlgn="auto" latinLnBrk="0" hangingPunct="1">
              <a:lnSpc>
                <a:spcPct val="100000"/>
              </a:lnSpc>
              <a:spcBef>
                <a:spcPts val="0"/>
              </a:spcBef>
              <a:spcAft>
                <a:spcPts val="0"/>
              </a:spcAft>
              <a:buClrTx/>
              <a:buSzTx/>
              <a:tabLst/>
              <a:defRPr/>
            </a:pPr>
            <a:r>
              <a:rPr lang="en-US" sz="2000" b="0" i="0" u="none" strike="noStrike" baseline="0" dirty="0">
                <a:solidFill>
                  <a:srgbClr val="000000"/>
                </a:solidFill>
                <a:latin typeface="Times New Roman" panose="02020603050405020304" pitchFamily="18" charset="0"/>
              </a:rPr>
              <a:t>. The permit shall always be available at the premises whilst the installation is in progress and shall be shown to the Regulator’s authorized inspector whenever required. </a:t>
            </a:r>
          </a:p>
          <a:p>
            <a:pPr marR="0" lvl="0" algn="l"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r>
              <a:rPr lang="en-US" sz="2000" b="1" dirty="0">
                <a:solidFill>
                  <a:srgbClr val="000000"/>
                </a:solidFill>
                <a:latin typeface="Times New Roman" panose="02020603050405020304" pitchFamily="18" charset="0"/>
              </a:rPr>
              <a:t>6. Additional Work:</a:t>
            </a:r>
          </a:p>
          <a:p>
            <a:pPr marR="0" lvl="0" algn="l" defTabSz="914400" rtl="0" eaLnBrk="1" fontAlgn="auto" latinLnBrk="0" hangingPunct="1">
              <a:lnSpc>
                <a:spcPct val="100000"/>
              </a:lnSpc>
              <a:spcBef>
                <a:spcPts val="0"/>
              </a:spcBef>
              <a:spcAft>
                <a:spcPts val="0"/>
              </a:spcAft>
              <a:buClrTx/>
              <a:buSzTx/>
              <a:tabLst/>
              <a:defRPr/>
            </a:pPr>
            <a:r>
              <a:rPr lang="en-US" sz="2000" b="0" i="0" u="none" strike="noStrike" baseline="0" dirty="0">
                <a:solidFill>
                  <a:srgbClr val="000000"/>
                </a:solidFill>
                <a:latin typeface="Times New Roman" panose="02020603050405020304" pitchFamily="18" charset="0"/>
              </a:rPr>
              <a:t>No additional work or changes shall be made apart from the work stated on the permit. A new application shall be made for any addition or changes on the original application. If any addition or changes are made without prior approval the permit is liable to cancellation and the person issued with the permit shall be liable to a fine of </a:t>
            </a:r>
            <a:r>
              <a:rPr lang="en-US" sz="2000" b="0" i="0" u="none" strike="noStrike" baseline="0" dirty="0">
                <a:solidFill>
                  <a:srgbClr val="000000"/>
                </a:solidFill>
                <a:highlight>
                  <a:srgbClr val="FFFF00"/>
                </a:highlight>
                <a:latin typeface="Times New Roman" panose="02020603050405020304" pitchFamily="18" charset="0"/>
              </a:rPr>
              <a:t>XXX</a:t>
            </a:r>
            <a:r>
              <a:rPr lang="en-US" sz="2000" b="0" i="0" u="none" strike="noStrike" baseline="0" dirty="0">
                <a:solidFill>
                  <a:srgbClr val="000000"/>
                </a:solidFill>
                <a:latin typeface="Times New Roman" panose="02020603050405020304" pitchFamily="18" charset="0"/>
              </a:rPr>
              <a:t>. </a:t>
            </a:r>
          </a:p>
          <a:p>
            <a:pPr marR="0" lvl="0" algn="l"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r>
              <a:rPr lang="en-US" sz="2000" b="1" dirty="0">
                <a:solidFill>
                  <a:srgbClr val="000000"/>
                </a:solidFill>
                <a:latin typeface="Times New Roman" panose="02020603050405020304" pitchFamily="18" charset="0"/>
              </a:rPr>
              <a:t>7. </a:t>
            </a:r>
            <a:r>
              <a:rPr lang="en-US" sz="2000" b="1" i="0" u="none" strike="noStrike" baseline="0" dirty="0">
                <a:solidFill>
                  <a:srgbClr val="000000"/>
                </a:solidFill>
                <a:latin typeface="Arial" panose="020B0604020202020204" pitchFamily="34" charset="0"/>
              </a:rPr>
              <a:t>Contractor to supervise </a:t>
            </a:r>
          </a:p>
          <a:p>
            <a:pPr marR="0" lvl="0" algn="l" defTabSz="914400" rtl="0" eaLnBrk="1" fontAlgn="auto" latinLnBrk="0" hangingPunct="1">
              <a:lnSpc>
                <a:spcPct val="100000"/>
              </a:lnSpc>
              <a:spcBef>
                <a:spcPts val="0"/>
              </a:spcBef>
              <a:spcAft>
                <a:spcPts val="0"/>
              </a:spcAft>
              <a:buClrTx/>
              <a:buSzTx/>
              <a:tabLst/>
              <a:defRPr/>
            </a:pPr>
            <a:r>
              <a:rPr lang="en-US" sz="2000" b="0" i="0" u="none" strike="noStrike" baseline="0" dirty="0">
                <a:solidFill>
                  <a:srgbClr val="000000"/>
                </a:solidFill>
                <a:latin typeface="Times New Roman" panose="02020603050405020304" pitchFamily="18" charset="0"/>
              </a:rPr>
              <a:t>Electrical wiring installation permitted on particular premises shall be at all times under the direct supervision of the electrical contractor. </a:t>
            </a:r>
            <a:endParaRPr lang="en-US" sz="2000" b="1" dirty="0">
              <a:solidFill>
                <a:prstClr val="black"/>
              </a:solidFill>
              <a:latin typeface="Gill Sans MT" panose="020B0502020104020203"/>
            </a:endParaRPr>
          </a:p>
          <a:p>
            <a:pPr marR="0" lvl="0" algn="l" defTabSz="914400" rtl="0" eaLnBrk="1" fontAlgn="auto" latinLnBrk="0" hangingPunct="1">
              <a:lnSpc>
                <a:spcPct val="100000"/>
              </a:lnSpc>
              <a:spcBef>
                <a:spcPts val="0"/>
              </a:spcBef>
              <a:spcAft>
                <a:spcPts val="0"/>
              </a:spcAft>
              <a:buClrTx/>
              <a:buSzTx/>
              <a:tabLst/>
              <a:defRPr/>
            </a:pPr>
            <a:endParaRPr lang="en-US" sz="2000" dirty="0">
              <a:solidFill>
                <a:prstClr val="black"/>
              </a:solidFill>
              <a:latin typeface="Gill Sans MT" panose="020B0502020104020203"/>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spTree>
    <p:extLst>
      <p:ext uri="{BB962C8B-B14F-4D97-AF65-F5344CB8AC3E}">
        <p14:creationId xmlns:p14="http://schemas.microsoft.com/office/powerpoint/2010/main" val="425299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1349325"/>
            <a:ext cx="10649450"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5. The </a:t>
            </a:r>
            <a:r>
              <a:rPr lang="en-US" sz="2000" b="1" dirty="0">
                <a:solidFill>
                  <a:prstClr val="black"/>
                </a:solidFill>
                <a:latin typeface="Gill Sans MT" panose="020B0502020104020203"/>
              </a:rPr>
              <a:t>Certificate of Completion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solidFill>
                  <a:srgbClr val="000000"/>
                </a:solidFill>
                <a:latin typeface="Times New Roman" panose="02020603050405020304" pitchFamily="18" charset="0"/>
              </a:rPr>
              <a:t>The certificate of completion of installation shall be submitted together with the approved permit. The Regulator’s authorized </a:t>
            </a:r>
            <a:r>
              <a:rPr lang="en-US" sz="2000" b="0" i="0" u="none" strike="noStrike" baseline="0" dirty="0">
                <a:solidFill>
                  <a:srgbClr val="000000"/>
                </a:solidFill>
                <a:highlight>
                  <a:srgbClr val="FFFF00"/>
                </a:highlight>
                <a:latin typeface="Times New Roman" panose="02020603050405020304" pitchFamily="18" charset="0"/>
              </a:rPr>
              <a:t>inspector shall countersign the certificate of completion of installation </a:t>
            </a:r>
            <a:r>
              <a:rPr lang="en-US" sz="2000" b="0" i="0" u="none" strike="noStrike" baseline="0" dirty="0">
                <a:solidFill>
                  <a:srgbClr val="000000"/>
                </a:solidFill>
                <a:latin typeface="Times New Roman" panose="02020603050405020304" pitchFamily="18" charset="0"/>
              </a:rPr>
              <a:t>after the inspection of the premises has been made certifying that the electrical wiring installation, has been </a:t>
            </a:r>
            <a:r>
              <a:rPr lang="en-US" sz="2000" b="0" i="0" u="none" strike="noStrike" baseline="0" dirty="0">
                <a:solidFill>
                  <a:srgbClr val="000000"/>
                </a:solidFill>
                <a:highlight>
                  <a:srgbClr val="FFFF00"/>
                </a:highlight>
                <a:latin typeface="Times New Roman" panose="02020603050405020304" pitchFamily="18" charset="0"/>
              </a:rPr>
              <a:t>satisfactorily completed </a:t>
            </a:r>
            <a:r>
              <a:rPr lang="en-US" sz="2000" b="0" i="0" u="none" strike="noStrike" baseline="0" dirty="0">
                <a:solidFill>
                  <a:srgbClr val="000000"/>
                </a:solidFill>
                <a:latin typeface="Times New Roman" panose="02020603050405020304" pitchFamily="18" charset="0"/>
              </a:rPr>
              <a:t>in conformity with the description on the electrical wiring permit issued and in accordance with the Board’s electrical wiring rules and regulations and adopted from time to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kern="1200" cap="none" spc="0" normalizeH="0" noProof="0" dirty="0">
              <a:ln>
                <a:noFill/>
              </a:ln>
              <a:solidFill>
                <a:srgbClr val="0000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baseline="0" dirty="0">
                <a:solidFill>
                  <a:srgbClr val="000000"/>
                </a:solidFill>
                <a:latin typeface="Times New Roman" panose="02020603050405020304" pitchFamily="18" charset="0"/>
              </a:rPr>
              <a:t>6. Connection to Mains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rgbClr val="000000"/>
              </a:solidFill>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solidFill>
                  <a:srgbClr val="000000"/>
                </a:solidFill>
                <a:latin typeface="Times New Roman" panose="02020603050405020304" pitchFamily="18" charset="0"/>
              </a:rPr>
              <a:t>Connection of completed consumer’s electrical wiring installation to the supply mains shall in any case be governed by the terms and conditions of installation and supply.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rgbClr val="000000"/>
              </a:solidFill>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solidFill>
                  <a:srgbClr val="000000"/>
                </a:solidFill>
                <a:latin typeface="Times New Roman" panose="02020603050405020304" pitchFamily="18" charset="0"/>
              </a:rPr>
              <a:t>7. Penalty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solidFill>
                  <a:srgbClr val="000000"/>
                </a:solidFill>
                <a:latin typeface="Times New Roman" panose="02020603050405020304" pitchFamily="18" charset="0"/>
              </a:rPr>
              <a:t>Any </a:t>
            </a:r>
            <a:r>
              <a:rPr lang="en-US" sz="2000" b="0" i="0" u="none" strike="noStrike" baseline="0" dirty="0" err="1">
                <a:solidFill>
                  <a:srgbClr val="000000"/>
                </a:solidFill>
                <a:latin typeface="Times New Roman" panose="02020603050405020304" pitchFamily="18" charset="0"/>
              </a:rPr>
              <a:t>licenced</a:t>
            </a:r>
            <a:r>
              <a:rPr lang="en-US" sz="2000" b="0" i="0" u="none" strike="noStrike" baseline="0" dirty="0">
                <a:solidFill>
                  <a:srgbClr val="000000"/>
                </a:solidFill>
                <a:latin typeface="Times New Roman" panose="02020603050405020304" pitchFamily="18" charset="0"/>
              </a:rPr>
              <a:t> electrical contractor who fails to comply with any of these regulations or assists in violating thereof shall be liable to a fine of $20.00 and his registration as an electrical contractor shall be cancelled.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spTree>
    <p:extLst>
      <p:ext uri="{BB962C8B-B14F-4D97-AF65-F5344CB8AC3E}">
        <p14:creationId xmlns:p14="http://schemas.microsoft.com/office/powerpoint/2010/main" val="214846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1349325"/>
            <a:ext cx="106494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5. The Certificate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pic>
        <p:nvPicPr>
          <p:cNvPr id="3" name="Picture 2">
            <a:extLst>
              <a:ext uri="{FF2B5EF4-FFF2-40B4-BE49-F238E27FC236}">
                <a16:creationId xmlns:a16="http://schemas.microsoft.com/office/drawing/2014/main" id="{E210BAD4-EA1A-9BC9-46A3-E4FD52D17684}"/>
              </a:ext>
            </a:extLst>
          </p:cNvPr>
          <p:cNvPicPr>
            <a:picLocks noChangeAspect="1"/>
          </p:cNvPicPr>
          <p:nvPr/>
        </p:nvPicPr>
        <p:blipFill rotWithShape="1">
          <a:blip r:embed="rId3"/>
          <a:srcRect l="30513" t="11168" r="29487" b="13618"/>
          <a:stretch/>
        </p:blipFill>
        <p:spPr bwMode="auto">
          <a:xfrm>
            <a:off x="2810125" y="1349325"/>
            <a:ext cx="5029200" cy="53193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8077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1349325"/>
            <a:ext cx="106494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5. The Certificate of Completion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pic>
        <p:nvPicPr>
          <p:cNvPr id="4" name="Picture 3">
            <a:extLst>
              <a:ext uri="{FF2B5EF4-FFF2-40B4-BE49-F238E27FC236}">
                <a16:creationId xmlns:a16="http://schemas.microsoft.com/office/drawing/2014/main" id="{1EC7B332-B230-FE5F-18C4-5F6D9C935938}"/>
              </a:ext>
            </a:extLst>
          </p:cNvPr>
          <p:cNvPicPr>
            <a:picLocks noChangeAspect="1"/>
          </p:cNvPicPr>
          <p:nvPr/>
        </p:nvPicPr>
        <p:blipFill rotWithShape="1">
          <a:blip r:embed="rId3"/>
          <a:srcRect l="31795" t="8661" r="29359" b="8376"/>
          <a:stretch/>
        </p:blipFill>
        <p:spPr bwMode="auto">
          <a:xfrm>
            <a:off x="3648594" y="1998519"/>
            <a:ext cx="4474473" cy="49718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2786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1349325"/>
            <a:ext cx="106494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5. The Certificate of Completion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pic>
        <p:nvPicPr>
          <p:cNvPr id="3" name="Picture 2">
            <a:extLst>
              <a:ext uri="{FF2B5EF4-FFF2-40B4-BE49-F238E27FC236}">
                <a16:creationId xmlns:a16="http://schemas.microsoft.com/office/drawing/2014/main" id="{E210BAD4-EA1A-9BC9-46A3-E4FD52D17684}"/>
              </a:ext>
            </a:extLst>
          </p:cNvPr>
          <p:cNvPicPr>
            <a:picLocks noChangeAspect="1"/>
          </p:cNvPicPr>
          <p:nvPr/>
        </p:nvPicPr>
        <p:blipFill rotWithShape="1">
          <a:blip r:embed="rId3"/>
          <a:srcRect l="30513" t="11168" r="29487" b="13618"/>
          <a:stretch/>
        </p:blipFill>
        <p:spPr bwMode="auto">
          <a:xfrm>
            <a:off x="4343400" y="1370107"/>
            <a:ext cx="5029200" cy="53193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279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038" y="6134100"/>
            <a:ext cx="24939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0" y="1349325"/>
            <a:ext cx="106494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Gill Sans MT" panose="020B0502020104020203"/>
                <a:ea typeface="+mn-ea"/>
                <a:cs typeface="+mn-cs"/>
              </a:rPr>
              <a:t>5. The Certificate of Completion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TextBox 1"/>
          <p:cNvSpPr txBox="1"/>
          <p:nvPr/>
        </p:nvSpPr>
        <p:spPr>
          <a:xfrm>
            <a:off x="470263" y="569900"/>
            <a:ext cx="690022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TEC Electricity Commission Regulation: </a:t>
            </a:r>
          </a:p>
        </p:txBody>
      </p:sp>
      <p:pic>
        <p:nvPicPr>
          <p:cNvPr id="4" name="Picture 3">
            <a:extLst>
              <a:ext uri="{FF2B5EF4-FFF2-40B4-BE49-F238E27FC236}">
                <a16:creationId xmlns:a16="http://schemas.microsoft.com/office/drawing/2014/main" id="{61224EE8-3F11-83B8-1743-346D4119D668}"/>
              </a:ext>
            </a:extLst>
          </p:cNvPr>
          <p:cNvPicPr>
            <a:picLocks noChangeAspect="1"/>
          </p:cNvPicPr>
          <p:nvPr/>
        </p:nvPicPr>
        <p:blipFill rotWithShape="1">
          <a:blip r:embed="rId3"/>
          <a:srcRect l="29856" t="8458" r="29593" b="6521"/>
          <a:stretch/>
        </p:blipFill>
        <p:spPr bwMode="auto">
          <a:xfrm>
            <a:off x="4091388" y="1559372"/>
            <a:ext cx="4009224" cy="472872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8427612"/>
      </p:ext>
    </p:extLst>
  </p:cSld>
  <p:clrMapOvr>
    <a:masterClrMapping/>
  </p:clrMapOvr>
</p:sld>
</file>

<file path=ppt/theme/theme1.xml><?xml version="1.0" encoding="utf-8"?>
<a:theme xmlns:a="http://schemas.openxmlformats.org/drawingml/2006/main" name="SPC 2018">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 point [Compatibility Mode]" id="{D6E83587-3669-4B92-9CED-E0A8C7C3FBD3}" vid="{F492C5C8-80B5-451B-8E78-A56E6E8963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F94EEE2F12E474590CE858051B1AE70" ma:contentTypeVersion="13" ma:contentTypeDescription="Create a new document." ma:contentTypeScope="" ma:versionID="7ad90dc4ca091376a55e8147b06d7f21">
  <xsd:schema xmlns:xsd="http://www.w3.org/2001/XMLSchema" xmlns:xs="http://www.w3.org/2001/XMLSchema" xmlns:p="http://schemas.microsoft.com/office/2006/metadata/properties" xmlns:ns3="39261355-0095-47f4-8cd2-09b08e9eac6b" xmlns:ns4="7802689c-b3c3-4a3d-9d9b-ce77b26b68ce" targetNamespace="http://schemas.microsoft.com/office/2006/metadata/properties" ma:root="true" ma:fieldsID="96af6572267bf22920358953f2e8a7e0" ns3:_="" ns4:_="">
    <xsd:import namespace="39261355-0095-47f4-8cd2-09b08e9eac6b"/>
    <xsd:import namespace="7802689c-b3c3-4a3d-9d9b-ce77b26b68c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61355-0095-47f4-8cd2-09b08e9eac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02689c-b3c3-4a3d-9d9b-ce77b26b68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881646-6D62-4F0C-9F4A-02684181A730}">
  <ds:schemaRefs>
    <ds:schemaRef ds:uri="http://schemas.microsoft.com/sharepoint/v3/contenttype/forms"/>
  </ds:schemaRefs>
</ds:datastoreItem>
</file>

<file path=customXml/itemProps2.xml><?xml version="1.0" encoding="utf-8"?>
<ds:datastoreItem xmlns:ds="http://schemas.openxmlformats.org/officeDocument/2006/customXml" ds:itemID="{CEB8E6EA-5BF8-4ACD-8FAF-90D0F8A0DE1D}">
  <ds:schemaRefs>
    <ds:schemaRef ds:uri="http://schemas.microsoft.com/office/2006/metadata/properties"/>
    <ds:schemaRef ds:uri="http://schemas.microsoft.com/office/2006/documentManagement/types"/>
    <ds:schemaRef ds:uri="http://purl.org/dc/elements/1.1/"/>
    <ds:schemaRef ds:uri="7802689c-b3c3-4a3d-9d9b-ce77b26b68ce"/>
    <ds:schemaRef ds:uri="http://schemas.openxmlformats.org/package/2006/metadata/core-properties"/>
    <ds:schemaRef ds:uri="39261355-0095-47f4-8cd2-09b08e9eac6b"/>
    <ds:schemaRef ds:uri="http://purl.org/dc/terms/"/>
    <ds:schemaRef ds:uri="http://schemas.microsoft.com/office/infopath/2007/PartnerControls"/>
    <ds:schemaRef ds:uri="http://purl.org/dc/dcmitype/"/>
    <ds:schemaRef ds:uri="http://www.w3.org/XML/1998/namespace"/>
  </ds:schemaRefs>
</ds:datastoreItem>
</file>

<file path=customXml/itemProps3.xml><?xml version="1.0" encoding="utf-8"?>
<ds:datastoreItem xmlns:ds="http://schemas.openxmlformats.org/officeDocument/2006/customXml" ds:itemID="{DA99965F-8583-4ABA-80B8-D528720A8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61355-0095-47f4-8cd2-09b08e9eac6b"/>
    <ds:schemaRef ds:uri="7802689c-b3c3-4a3d-9d9b-ce77b26b68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13396</TotalTime>
  <Words>652</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Times New Roman</vt:lpstr>
      <vt:lpstr>SPC 2018</vt:lpstr>
      <vt:lpstr>Tonga electrical contractor by law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IN Renewable energy &amp; energy efficiency</dc:title>
  <dc:creator>Tuhamoelotu</dc:creator>
  <cp:lastModifiedBy>Paea</cp:lastModifiedBy>
  <cp:revision>156</cp:revision>
  <dcterms:created xsi:type="dcterms:W3CDTF">2018-09-18T23:45:09Z</dcterms:created>
  <dcterms:modified xsi:type="dcterms:W3CDTF">2023-03-16T08:58:00Z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0x010100CF94EEE2F12E474590CE858051B1AE70</vt:lpwstr>
  </property>
</Properties>
</file>