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8" r:id="rId13"/>
    <p:sldId id="269" r:id="rId14"/>
  </p:sldIdLst>
  <p:sldSz cx="9144000" cy="6858000" type="screen4x3"/>
  <p:notesSz cx="67310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97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94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011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517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77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72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824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839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253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732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079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8ADFD-CC12-48E1-8575-DD256858F990}" type="datetimeFigureOut">
              <a:rPr lang="en-AU" smtClean="0"/>
              <a:t>18/02/2020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22B4-61F9-4DFD-9729-EBC03C6F2E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68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308304" cy="1160744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1752600"/>
          </a:xfrm>
        </p:spPr>
        <p:txBody>
          <a:bodyPr>
            <a:normAutofit/>
          </a:bodyPr>
          <a:lstStyle/>
          <a:p>
            <a:endParaRPr lang="en-AU" sz="2400" b="1" dirty="0"/>
          </a:p>
          <a:p>
            <a:pPr algn="ctr"/>
            <a:r>
              <a:rPr lang="en-AU" sz="2400" b="1" dirty="0"/>
              <a:t>TONGA ENERGY ROAD MAP (TERM)</a:t>
            </a:r>
          </a:p>
        </p:txBody>
      </p:sp>
      <p:pic>
        <p:nvPicPr>
          <p:cNvPr id="4" name="Picture 3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-57341" y="1133604"/>
            <a:ext cx="9180000" cy="3600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467544" y="4412867"/>
            <a:ext cx="8496944" cy="2049941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sz="2400" b="1" dirty="0"/>
          </a:p>
          <a:p>
            <a:pPr algn="ctr"/>
            <a:r>
              <a:rPr lang="en-AU" sz="2400" b="1" dirty="0"/>
              <a:t>TONGA ENERGY EFFICIENCY MASTER PLAN IS PART OF TERM 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15358" y="2636912"/>
            <a:ext cx="3027165" cy="1752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sz="2400" b="1" dirty="0"/>
          </a:p>
          <a:p>
            <a:pPr algn="ctr"/>
            <a:r>
              <a:rPr lang="en-AU" sz="2400" b="1" dirty="0"/>
              <a:t>10 YEARS PLAN </a:t>
            </a:r>
          </a:p>
          <a:p>
            <a:pPr algn="ctr"/>
            <a:r>
              <a:rPr lang="en-AU" sz="2400" b="1" dirty="0"/>
              <a:t>(2010-2020)</a:t>
            </a:r>
          </a:p>
        </p:txBody>
      </p:sp>
    </p:spTree>
    <p:extLst>
      <p:ext uri="{BB962C8B-B14F-4D97-AF65-F5344CB8AC3E}">
        <p14:creationId xmlns:p14="http://schemas.microsoft.com/office/powerpoint/2010/main" val="141853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484784"/>
            <a:ext cx="775335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7" name="Picture 6" descr="C:\Users\Maiala\Desktop\tonga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5716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9538"/>
            <a:ext cx="8352928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149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7" name="Picture 6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160744"/>
            <a:ext cx="7877175" cy="550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47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136339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400" dirty="0"/>
          </a:p>
          <a:p>
            <a:r>
              <a:rPr lang="en-AU" sz="2400" b="1" dirty="0"/>
              <a:t>Policy and Institutional Strengthening[Policy and Law]?</a:t>
            </a:r>
          </a:p>
          <a:p>
            <a:endParaRPr lang="en-AU" sz="2400" dirty="0"/>
          </a:p>
          <a:p>
            <a:r>
              <a:rPr lang="en-AU" sz="2400" b="1" dirty="0"/>
              <a:t>Hardware Renewable Energy &amp; EE projects Implementation?. </a:t>
            </a:r>
          </a:p>
          <a:p>
            <a:endParaRPr lang="en-AU" sz="2400" dirty="0"/>
          </a:p>
          <a:p>
            <a:r>
              <a:rPr lang="en-AU" sz="2400" b="1" dirty="0"/>
              <a:t>Private Sector Investments, and Regulatory Reform ?</a:t>
            </a:r>
            <a:endParaRPr lang="en-AU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6" name="Picture 5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770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TERM 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2136339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400" dirty="0"/>
          </a:p>
          <a:p>
            <a:r>
              <a:rPr lang="en-AU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1. Policy and Institutional Strengthening[Policy and Law </a:t>
            </a:r>
            <a:r>
              <a:rPr lang="en-AU" sz="2400" b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Refom</a:t>
            </a:r>
            <a:r>
              <a:rPr lang="en-AU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]?</a:t>
            </a:r>
          </a:p>
          <a:p>
            <a:endParaRPr lang="en-AU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AU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2. Hardware Renewable Energy &amp; EE projects Implementation?. </a:t>
            </a:r>
          </a:p>
          <a:p>
            <a:endParaRPr lang="en-AU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AU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3. Private Sector Investments, and Regulatory Reform ?</a:t>
            </a:r>
            <a:endParaRPr lang="en-AU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03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308304" cy="1160744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1730"/>
            <a:ext cx="9144000" cy="936104"/>
          </a:xfrm>
        </p:spPr>
        <p:txBody>
          <a:bodyPr>
            <a:normAutofit/>
          </a:bodyPr>
          <a:lstStyle/>
          <a:p>
            <a:endParaRPr lang="en-AU" sz="2400" b="1" dirty="0">
              <a:latin typeface="Arial Rounded MT Bold" panose="020F0704030504030204" pitchFamily="34" charset="0"/>
            </a:endParaRPr>
          </a:p>
          <a:p>
            <a:pPr algn="ctr"/>
            <a:r>
              <a:rPr lang="en-AU" sz="2400" b="1" dirty="0">
                <a:latin typeface="Arial Rounded MT Bold" panose="020F0704030504030204" pitchFamily="34" charset="0"/>
              </a:rPr>
              <a:t>OBJECTIVES TERM </a:t>
            </a:r>
          </a:p>
        </p:txBody>
      </p:sp>
      <p:pic>
        <p:nvPicPr>
          <p:cNvPr id="4" name="Picture 3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-57341" y="1133604"/>
            <a:ext cx="9180000" cy="3600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625715" y="3789040"/>
            <a:ext cx="8496944" cy="2016224"/>
          </a:xfrm>
          <a:prstGeom prst="rect">
            <a:avLst/>
          </a:prstGeom>
        </p:spPr>
        <p:txBody>
          <a:bodyPr tIns="0">
            <a:normAutofit fontScale="55000" lnSpcReduction="20000"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sz="2400" b="1" dirty="0">
              <a:latin typeface="Arial Rounded MT Bold" panose="020F0704030504030204" pitchFamily="34" charset="0"/>
            </a:endParaRPr>
          </a:p>
          <a:p>
            <a:r>
              <a:rPr lang="en-AU" sz="2400" dirty="0">
                <a:latin typeface="Arial Rounded MT Bold" panose="020F0704030504030204" pitchFamily="34" charset="0"/>
              </a:rPr>
              <a:t>Specific objectives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latin typeface="Arial Rounded MT Bold" panose="020F0704030504030204" pitchFamily="34" charset="0"/>
              </a:rPr>
              <a:t>renewable energy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energy efficiency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latin typeface="Arial Rounded MT Bold" panose="020F0704030504030204" pitchFamily="34" charset="0"/>
              </a:rPr>
              <a:t>equitable access,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latin typeface="Arial Rounded MT Bold" panose="020F0704030504030204" pitchFamily="34" charset="0"/>
              </a:rPr>
              <a:t>institutional reform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latin typeface="Arial Rounded MT Bold" panose="020F0704030504030204" pitchFamily="34" charset="0"/>
              </a:rPr>
              <a:t>affordability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dirty="0">
                <a:latin typeface="Arial Rounded MT Bold" panose="020F0704030504030204" pitchFamily="34" charset="0"/>
              </a:rPr>
              <a:t>and safety of petroleum services.</a:t>
            </a:r>
          </a:p>
          <a:p>
            <a:pPr algn="ctr"/>
            <a:endParaRPr lang="en-AU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61070" y="2132856"/>
            <a:ext cx="8496944" cy="2088232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sz="1600" b="1" dirty="0"/>
          </a:p>
          <a:p>
            <a:r>
              <a:rPr lang="en-AU" sz="1600" dirty="0">
                <a:latin typeface="Arial Rounded MT Bold" panose="020F0704030504030204" pitchFamily="34" charset="0"/>
              </a:rPr>
              <a:t>Lay out a least-cost approach and implementation plan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>
                <a:latin typeface="Arial Rounded MT Bold" panose="020F0704030504030204" pitchFamily="34" charset="0"/>
              </a:rPr>
              <a:t>to reduce Tonga’s vulnerability to oil price shocks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1600" dirty="0">
                <a:latin typeface="Arial Rounded MT Bold" panose="020F0704030504030204" pitchFamily="34" charset="0"/>
              </a:rPr>
              <a:t>and achieve an increase in quality access to modern energy services in a financially and environmentally sustainable manner. </a:t>
            </a:r>
          </a:p>
        </p:txBody>
      </p:sp>
    </p:spTree>
    <p:extLst>
      <p:ext uri="{BB962C8B-B14F-4D97-AF65-F5344CB8AC3E}">
        <p14:creationId xmlns:p14="http://schemas.microsoft.com/office/powerpoint/2010/main" val="33968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5" name="Picture 4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-57341" y="1133604"/>
            <a:ext cx="9180000" cy="3600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80231" y="162880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343A3C"/>
                </a:solidFill>
                <a:latin typeface="Arial Rounded MT Bold" panose="020F0704030504030204" pitchFamily="34" charset="0"/>
              </a:rPr>
              <a:t>TONGA NDC, 2015 – ENERGY EFFICIENCY IS CENTRAL</a:t>
            </a:r>
            <a:endParaRPr lang="en-AU" b="0" i="0" dirty="0">
              <a:solidFill>
                <a:srgbClr val="343A3C"/>
              </a:solidFill>
              <a:effectLst/>
              <a:latin typeface="Arial Rounded MT Bold" panose="020F0704030504030204" pitchFamily="34" charset="0"/>
            </a:endParaRPr>
          </a:p>
          <a:p>
            <a:pPr>
              <a:buFont typeface="Arial"/>
              <a:buChar char="•"/>
            </a:pPr>
            <a:endParaRPr lang="en-AU" dirty="0">
              <a:solidFill>
                <a:srgbClr val="343A3C"/>
              </a:solidFill>
              <a:latin typeface="Arial Rounded MT Bold" panose="020F070403050403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343A3C"/>
                </a:solidFill>
                <a:effectLst/>
                <a:latin typeface="Arial Rounded MT Bold" panose="020F0704030504030204" pitchFamily="34" charset="0"/>
              </a:rPr>
              <a:t>50% of electricity generation RE by 2020. </a:t>
            </a:r>
            <a:r>
              <a:rPr lang="en-AU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In 2015 renewable energy accounts for approximately 9% of total electricity generation, with confirmed and funded investments taking this to 13% in 2016. EE is helpful to achieve RE targets</a:t>
            </a:r>
          </a:p>
          <a:p>
            <a:endParaRPr lang="en-AU" b="0" i="0" dirty="0">
              <a:solidFill>
                <a:srgbClr val="343A3C"/>
              </a:solidFill>
              <a:effectLst/>
              <a:latin typeface="Arial Rounded MT Bold" panose="020F070403050403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343A3C"/>
                </a:solidFill>
                <a:effectLst/>
                <a:latin typeface="Arial Rounded MT Bold" panose="020F0704030504030204" pitchFamily="34" charset="0"/>
              </a:rPr>
              <a:t>70% of electricity generation from renewable sources by 2030</a:t>
            </a:r>
          </a:p>
          <a:p>
            <a:endParaRPr lang="en-AU" b="0" i="0" dirty="0">
              <a:solidFill>
                <a:srgbClr val="343A3C"/>
              </a:solidFill>
              <a:effectLst/>
              <a:latin typeface="Arial Rounded MT Bold" panose="020F070403050403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Improve Energy efficiency through reduction of electricity line losses to 9 percent by 2020 (from a baseline of 18 percent in 2010)</a:t>
            </a: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343A3C"/>
                </a:solidFill>
                <a:effectLst/>
                <a:latin typeface="Arial Rounded MT Bold" panose="020F0704030504030204" pitchFamily="34" charset="0"/>
              </a:rPr>
              <a:t>To double the 2015 number of Marine Protected Areas by 2030</a:t>
            </a: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343A3C"/>
                </a:solidFill>
                <a:effectLst/>
                <a:latin typeface="Arial Rounded MT Bold" panose="020F0704030504030204" pitchFamily="34" charset="0"/>
              </a:rPr>
              <a:t>Sector Emission Reduction Targets: Transport, Agriculture, Environment Friendly Waste Management and Reforestation</a:t>
            </a:r>
          </a:p>
          <a:p>
            <a:pPr marL="285750" indent="-285750">
              <a:buFont typeface="Arial" charset="0"/>
              <a:buChar char="•"/>
            </a:pPr>
            <a:r>
              <a:rPr lang="en-AU" b="0" i="0" dirty="0">
                <a:solidFill>
                  <a:srgbClr val="343A3C"/>
                </a:solidFill>
                <a:effectLst/>
                <a:latin typeface="Arial Rounded MT Bold" panose="020F0704030504030204" pitchFamily="34" charset="0"/>
              </a:rPr>
              <a:t>Other Sectors Climate Resilience: Public Infrastructures, foreshore protection, buildings and houses.</a:t>
            </a:r>
          </a:p>
        </p:txBody>
      </p:sp>
    </p:spTree>
    <p:extLst>
      <p:ext uri="{BB962C8B-B14F-4D97-AF65-F5344CB8AC3E}">
        <p14:creationId xmlns:p14="http://schemas.microsoft.com/office/powerpoint/2010/main" val="106176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3" y="1274290"/>
            <a:ext cx="6912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Development of a Tonga Energy Efficiency Master Plan</a:t>
            </a:r>
          </a:p>
          <a:p>
            <a:endParaRPr lang="en-AU" dirty="0">
              <a:latin typeface="Arial Rounded MT Bold" panose="020F0704030504030204" pitchFamily="34" charset="0"/>
            </a:endParaRPr>
          </a:p>
          <a:p>
            <a:r>
              <a:rPr lang="en-AU" dirty="0">
                <a:latin typeface="Arial Rounded MT Bold" panose="020F0704030504030204" pitchFamily="34" charset="0"/>
              </a:rPr>
              <a:t>(TEEMP)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6" name="Picture 5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317552" y="42210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SDGs</a:t>
            </a:r>
          </a:p>
          <a:p>
            <a:r>
              <a:rPr lang="en-AU" dirty="0">
                <a:latin typeface="Arial Rounded MT Bold" panose="020F0704030504030204" pitchFamily="34" charset="0"/>
              </a:rPr>
              <a:t>Goal 7: Affordable and clean energy</a:t>
            </a:r>
          </a:p>
          <a:p>
            <a:r>
              <a:rPr lang="en-AU" dirty="0">
                <a:latin typeface="Arial Rounded MT Bold" panose="020F0704030504030204" pitchFamily="34" charset="0"/>
              </a:rPr>
              <a:t>Goal 13: Climate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2461" y="21819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GCF READINESS PROGRAMME : FIRST PROJECT FOR TONGA, 2016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47843" y="3212976"/>
            <a:ext cx="3980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CONSULTANT: CTCN/ NREL, 2016</a:t>
            </a:r>
          </a:p>
        </p:txBody>
      </p:sp>
    </p:spTree>
    <p:extLst>
      <p:ext uri="{BB962C8B-B14F-4D97-AF65-F5344CB8AC3E}">
        <p14:creationId xmlns:p14="http://schemas.microsoft.com/office/powerpoint/2010/main" val="313670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5" name="Picture 4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187624" y="2690336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Developing TEEMP to help reduce the energy use and decrease emissions in buildings, transportation, power and other relevant cross cutting sectors.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87624" y="1340768"/>
            <a:ext cx="640871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400" b="1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n-AU" sz="2400" b="1" dirty="0">
                <a:latin typeface="Arial Rounded MT Bold" panose="020F0704030504030204" pitchFamily="34" charset="0"/>
              </a:rPr>
              <a:t>OBJECTIVE  OF TEEMP </a:t>
            </a:r>
          </a:p>
        </p:txBody>
      </p:sp>
    </p:spTree>
    <p:extLst>
      <p:ext uri="{BB962C8B-B14F-4D97-AF65-F5344CB8AC3E}">
        <p14:creationId xmlns:p14="http://schemas.microsoft.com/office/powerpoint/2010/main" val="239004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5" name="Picture 4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99592" y="2274838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Conduct survey,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 data collection and baseline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Develop EE and GHG mitigation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Conduct need assessment on potential EE activities for Energy Sector (Power, Transport and Building)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Conduct Capacity Development and Training for Energy Staff</a:t>
            </a:r>
          </a:p>
        </p:txBody>
      </p:sp>
      <p:sp>
        <p:nvSpPr>
          <p:cNvPr id="7" name="Rectangle 6"/>
          <p:cNvSpPr/>
          <p:nvPr/>
        </p:nvSpPr>
        <p:spPr>
          <a:xfrm>
            <a:off x="2223221" y="1340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TA includes the following activities:</a:t>
            </a:r>
          </a:p>
        </p:txBody>
      </p:sp>
    </p:spTree>
    <p:extLst>
      <p:ext uri="{BB962C8B-B14F-4D97-AF65-F5344CB8AC3E}">
        <p14:creationId xmlns:p14="http://schemas.microsoft.com/office/powerpoint/2010/main" val="159754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308304" cy="116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</a:rPr>
              <a:t>Ministry of Meteorology, Energy, Information, Disaster Management, Environment, Climate Change &amp; Environment and Communications (MEIDECC)</a:t>
            </a:r>
            <a:endParaRPr lang="en-AU" sz="2400" dirty="0">
              <a:latin typeface="+mn-lt"/>
            </a:endParaRPr>
          </a:p>
        </p:txBody>
      </p:sp>
      <p:pic>
        <p:nvPicPr>
          <p:cNvPr id="5" name="Picture 4" descr="C:\Users\Maiala\Desktop\tonga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152127" cy="11247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475656" y="2274838"/>
            <a:ext cx="59766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 more organised and clear pathway for Tonga to reduce its GHG emissions and increase energy saving from all sectors</a:t>
            </a:r>
          </a:p>
          <a:p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Improve the Energy Efficiency standards of technologies and applications in Tonga through the development of Energy Efficiency Standards for: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energy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appliances,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 technologies,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buildings and vehicles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23221" y="1340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EXPECTED OUTPUTS </a:t>
            </a:r>
          </a:p>
        </p:txBody>
      </p:sp>
    </p:spTree>
    <p:extLst>
      <p:ext uri="{BB962C8B-B14F-4D97-AF65-F5344CB8AC3E}">
        <p14:creationId xmlns:p14="http://schemas.microsoft.com/office/powerpoint/2010/main" val="364100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79712" y="2056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latin typeface="Arial Rounded MT Bold" panose="020F0704030504030204" pitchFamily="34" charset="0"/>
              </a:rPr>
              <a:t>REAL OUTPUTS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4970"/>
            <a:ext cx="8496943" cy="62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49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651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Wingdings 2</vt:lpstr>
      <vt:lpstr>Office Theme</vt:lpstr>
      <vt:lpstr>Ministry of Meteorology, Energy, Information, Disaster Management, Environment, Climate Change &amp; Environment and Communications (MEIDECC)</vt:lpstr>
      <vt:lpstr>TERM </vt:lpstr>
      <vt:lpstr>Ministry of Meteorology, Energy, Information, Disaster Management, Environment, Climate Change &amp; Environment and Communications (MEIDECC)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Meteorology, Energy, Information, Disaster Management, Environment, Climate Change &amp; Environment and Communications (MEIDECC)</dc:title>
  <dc:creator>TTukunga</dc:creator>
  <cp:lastModifiedBy>Administrator</cp:lastModifiedBy>
  <cp:revision>17</cp:revision>
  <cp:lastPrinted>2020-02-11T20:38:10Z</cp:lastPrinted>
  <dcterms:created xsi:type="dcterms:W3CDTF">2020-02-11T05:41:34Z</dcterms:created>
  <dcterms:modified xsi:type="dcterms:W3CDTF">2020-02-17T20:59:18Z</dcterms:modified>
</cp:coreProperties>
</file>