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2" r:id="rId5"/>
    <p:sldId id="269" r:id="rId6"/>
    <p:sldId id="270" r:id="rId7"/>
    <p:sldId id="371" r:id="rId8"/>
    <p:sldId id="372" r:id="rId9"/>
    <p:sldId id="373" r:id="rId10"/>
    <p:sldId id="261" r:id="rId11"/>
    <p:sldId id="311" r:id="rId12"/>
    <p:sldId id="314" r:id="rId13"/>
    <p:sldId id="312" r:id="rId14"/>
    <p:sldId id="313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3C95F-1806-4786-8BDC-8ADFE90C66FB}" type="datetimeFigureOut">
              <a:rPr lang="en-FJ" smtClean="0"/>
              <a:t>14/06/2023</a:t>
            </a:fld>
            <a:endParaRPr lang="en-FJ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J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J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95BCD-6393-49A5-BCD8-23200CA4E700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99735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No established vehicle standard in Vanuatu Fragmented institution framework (PWD – vehicle worthy checks, PLTA – public transport business permit, Customs Dept – road tax)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Lack of comprehensive policy framework on land transport (no policy and inadequate tax incentives to support hybrids and EVs)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Fragmented legislative and regulatory framework on land transport (Road Traffic Act – Police, Public Land Transport Act – PLTA, Pollution Control Act,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Current transport routes not efficient and has impact on gender and social wellbeing.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High cost of EVs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Limited capacity in the country on </a:t>
            </a:r>
            <a:r>
              <a:rPr lang="en-US" sz="1200" dirty="0" err="1"/>
              <a:t>Hibrid</a:t>
            </a:r>
            <a:r>
              <a:rPr lang="en-US" sz="1200" dirty="0"/>
              <a:t> Vehicles and EVs</a:t>
            </a:r>
          </a:p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95BCD-6393-49A5-BCD8-23200CA4E700}" type="slidenum">
              <a:rPr lang="en-FJ" smtClean="0"/>
              <a:t>2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73529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NSDP – provide equitable and affordable access to efficient transport in rural and urban </a:t>
            </a:r>
            <a:r>
              <a:rPr lang="en-US" sz="1200" dirty="0" err="1"/>
              <a:t>centres</a:t>
            </a:r>
            <a:endParaRPr lang="en-U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 NERM –improve transport (land and maritime) energy efficiency by 10% over the BAU by 2030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Updated and Revised NDC 2021 – 2030 – reduce GHG emissions from transport sector by 10%  below BAU; increase share of EVs  and mileage and emission standards for vehicles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LT-LEDS – recommends for the development of a national transport strategy and coordination of e-mobility pilots</a:t>
            </a:r>
            <a:r>
              <a:rPr lang="en-US" sz="1100" dirty="0"/>
              <a:t>. </a:t>
            </a:r>
          </a:p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95BCD-6393-49A5-BCD8-23200CA4E700}" type="slidenum">
              <a:rPr lang="en-FJ" smtClean="0"/>
              <a:t>3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04081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NSDP – provide equitable and affordable access to efficient transport in rural and urban </a:t>
            </a:r>
            <a:r>
              <a:rPr lang="en-US" sz="1200" dirty="0" err="1"/>
              <a:t>centres</a:t>
            </a:r>
            <a:endParaRPr lang="en-U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 NERM –improve transport (land and maritime) energy efficiency by 10% over the BAU by 2030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Updated and Revised NDC 2021 – 2030 – reduce GHG emissions from transport sector by 10%  below BAU; increase share of EVs  and mileage and emission standards for vehicles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LT-LEDS – recommends for the development of a national transport strategy and coordination of e-mobility pilots</a:t>
            </a:r>
            <a:r>
              <a:rPr lang="en-US" sz="1100" dirty="0"/>
              <a:t>. </a:t>
            </a:r>
          </a:p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95BCD-6393-49A5-BCD8-23200CA4E700}" type="slidenum">
              <a:rPr lang="en-FJ" smtClean="0"/>
              <a:t>4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50814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NSDP – provide equitable and affordable access to efficient transport in rural and urban </a:t>
            </a:r>
            <a:r>
              <a:rPr lang="en-US" sz="1200" dirty="0" err="1"/>
              <a:t>centres</a:t>
            </a:r>
            <a:endParaRPr lang="en-U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 NERM –improve transport (land and maritime) energy efficiency by 10% over the BAU by 2030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Updated and Revised NDC 2021 – 2030 – reduce GHG emissions from transport sector by 10%  below BAU; increase share of EVs  and mileage and emission standards for vehicles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LT-LEDS – recommends for the development of a national transport strategy and coordination of e-mobility pilots</a:t>
            </a:r>
            <a:r>
              <a:rPr lang="en-US" sz="1100" dirty="0"/>
              <a:t>. </a:t>
            </a:r>
          </a:p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95BCD-6393-49A5-BCD8-23200CA4E700}" type="slidenum">
              <a:rPr lang="en-FJ" smtClean="0"/>
              <a:t>5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92149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NSDP – provide equitable and affordable access to efficient transport in rural and urban </a:t>
            </a:r>
            <a:r>
              <a:rPr lang="en-US" sz="1200" dirty="0" err="1"/>
              <a:t>centres</a:t>
            </a:r>
            <a:endParaRPr lang="en-U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 NERM –improve transport (land and maritime) energy efficiency by 10% over the BAU by 2030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Updated and Revised NDC 2021 – 2030 – reduce GHG emissions from transport sector by 10%  below BAU; increase share of EVs  and mileage and emission standards for vehicles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LT-LEDS – recommends for the development of a national transport strategy and coordination of e-mobility pilots</a:t>
            </a:r>
            <a:r>
              <a:rPr lang="en-US" sz="1100" dirty="0"/>
              <a:t>. </a:t>
            </a:r>
          </a:p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95BCD-6393-49A5-BCD8-23200CA4E700}" type="slidenum">
              <a:rPr lang="en-FJ" smtClean="0"/>
              <a:t>6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21941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E73A967-FA5A-6A5C-E911-4566106E5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18"/>
            <a:ext cx="12192000" cy="693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4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th PRET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website, calendar&#10;&#10;Description automatically generated with medium confidence">
            <a:extLst>
              <a:ext uri="{FF2B5EF4-FFF2-40B4-BE49-F238E27FC236}">
                <a16:creationId xmlns:a16="http://schemas.microsoft.com/office/drawing/2014/main" id="{C4D02186-B8BE-F59C-3CA7-E1620E765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6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FA88A5E-069C-DBE8-C83F-DD19B8641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CAA554D-2B35-8E85-9DE2-5C417115C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9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application&#10;&#10;Description automatically generated">
            <a:extLst>
              <a:ext uri="{FF2B5EF4-FFF2-40B4-BE49-F238E27FC236}">
                <a16:creationId xmlns:a16="http://schemas.microsoft.com/office/drawing/2014/main" id="{95787B60-7B8E-4810-C2D1-552673316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126C-8428-99B4-B64D-2533021C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FB51-50B2-4EEC-5EFD-4B62E3BF9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A035A-267D-4575-55A4-ADE162F9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1894-8146-4BAE-907A-E8BCE9FEB091}" type="datetimeFigureOut">
              <a:rPr lang="en-VU" smtClean="0"/>
              <a:t>06/14/2023</a:t>
            </a:fld>
            <a:endParaRPr lang="en-V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FA1D-6B92-0E73-6EDF-BEAB8063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7B7A-45A7-E126-CD0B-6F940F3C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451E-FC9E-435D-83C2-4EFB588C9426}" type="slidenum">
              <a:rPr lang="en-VU" smtClean="0"/>
              <a:t>‹#›</a:t>
            </a:fld>
            <a:endParaRPr lang="en-VU"/>
          </a:p>
        </p:txBody>
      </p:sp>
    </p:spTree>
    <p:extLst>
      <p:ext uri="{BB962C8B-B14F-4D97-AF65-F5344CB8AC3E}">
        <p14:creationId xmlns:p14="http://schemas.microsoft.com/office/powerpoint/2010/main" val="128782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BC615-F1D6-AE8C-5ADB-913172AF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F1D23-9A16-FE98-9E3A-FAC1AE1F1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B45EE-E432-A703-5CB3-7A6E1CB93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D9AA-A6B1-4F21-889A-7F1982D31B18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C6DD0-4298-871E-F4F9-C5478CDC5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CD86B-AB5D-E739-C4CE-696BA7DF6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F63B-D217-47A5-972E-87CE5E36D9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41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reee.org/event/online-validation-regional-e-mobility-policy-and-program-pacific-islands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andelabrum&#10;&#10;Description automatically generated">
            <a:extLst>
              <a:ext uri="{FF2B5EF4-FFF2-40B4-BE49-F238E27FC236}">
                <a16:creationId xmlns:a16="http://schemas.microsoft.com/office/drawing/2014/main" id="{F7EF2BD4-88ED-1D16-2859-2A1A5E44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4" y="-15019"/>
            <a:ext cx="1259479" cy="1581696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4A4A49A-CD6F-2AF3-640B-24C28FE22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77" y="-15019"/>
            <a:ext cx="2521645" cy="1781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45FE7A-B99B-F827-DED8-D56A0DB42124}"/>
              </a:ext>
            </a:extLst>
          </p:cNvPr>
          <p:cNvSpPr txBox="1"/>
          <p:nvPr/>
        </p:nvSpPr>
        <p:spPr>
          <a:xfrm>
            <a:off x="2055956" y="1120213"/>
            <a:ext cx="8232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</a:rPr>
              <a:t>FIFTH PACIFIC REGIONAL ENERGY AND TRANSPORT MINISTERS’ MEETING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25DE1B-0357-02A8-A408-EDACFE5F078F}"/>
              </a:ext>
            </a:extLst>
          </p:cNvPr>
          <p:cNvSpPr txBox="1"/>
          <p:nvPr/>
        </p:nvSpPr>
        <p:spPr>
          <a:xfrm>
            <a:off x="3273283" y="4427341"/>
            <a:ext cx="610759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</a:rPr>
              <a:t> Solomone Fifita </a:t>
            </a:r>
            <a:endParaRPr lang="en-AU" sz="2000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AU" sz="2000" b="1" dirty="0">
                <a:solidFill>
                  <a:schemeClr val="bg1"/>
                </a:solidFill>
              </a:rPr>
              <a:t>MANAGER - PCREEE </a:t>
            </a:r>
          </a:p>
          <a:p>
            <a:pPr algn="ctr"/>
            <a:r>
              <a:rPr lang="en-AU" sz="2000" b="1" dirty="0">
                <a:solidFill>
                  <a:schemeClr val="bg1"/>
                </a:solidFill>
              </a:rPr>
              <a:t>8-12 MAY 2023 PORT VILA, VANUATU</a:t>
            </a:r>
          </a:p>
        </p:txBody>
      </p:sp>
      <p:pic>
        <p:nvPicPr>
          <p:cNvPr id="19" name="Picture 18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101B4C78-D05D-25D2-9343-2EF99B331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74" y="5209957"/>
            <a:ext cx="2261152" cy="1181452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8D0B686F-316D-6274-C2EF-B2EB5E4F9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77" y="4889365"/>
            <a:ext cx="2358138" cy="1968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506DDE-805E-30CA-9272-491706C5DBF1}"/>
              </a:ext>
            </a:extLst>
          </p:cNvPr>
          <p:cNvSpPr txBox="1"/>
          <p:nvPr/>
        </p:nvSpPr>
        <p:spPr>
          <a:xfrm>
            <a:off x="1411706" y="2607022"/>
            <a:ext cx="9946106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MOBILITY AND SUSTAINABLE TRANSPORT IN THE PACIFIC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PCREEE’s work on promoting RE &amp; EE in the Pacific region and how 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it relates to sustainable </a:t>
            </a:r>
            <a:r>
              <a:rPr lang="en-AU" sz="2800" b="1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transport </a:t>
            </a:r>
            <a:endParaRPr lang="en-AU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67A2D-2E3F-231A-D5F1-D7B15383E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5589" y="5500687"/>
            <a:ext cx="48482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3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9753600" cy="762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FF0000"/>
                </a:solidFill>
              </a:rPr>
              <a:t>Summary of Target Actions of the Regional EV Program</a:t>
            </a:r>
            <a:endParaRPr lang="en-A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7269" y="1971676"/>
          <a:ext cx="9258300" cy="4606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19891483"/>
                    </a:ext>
                  </a:extLst>
                </a:gridCol>
              </a:tblGrid>
              <a:tr h="498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Awareness &amp; Promotion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147066"/>
                  </a:ext>
                </a:extLst>
              </a:tr>
              <a:tr h="310761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05060"/>
                  </a:ext>
                </a:extLst>
              </a:tr>
              <a:tr h="3796738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Undertake social marketing research.</a:t>
                      </a:r>
                      <a:endParaRPr lang="en-AU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deliver an awareness, information and promotion campaign supporting the uptake of EVs. </a:t>
                      </a:r>
                      <a:r>
                        <a:rPr lang="en-NZ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Leaflets &amp; brochures, IEA EV factsheet, Awareness webinars and workshops </a:t>
                      </a:r>
                      <a:r>
                        <a:rPr lang="en-AU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U" sz="2400" b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Develop, publish and promote guidelines on:</a:t>
                      </a:r>
                      <a:endParaRPr lang="en-AU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 purchase (micro-mobility through 4-wheelers);</a:t>
                      </a:r>
                      <a:endParaRPr lang="en-AU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Charging (micro-mobility through 4-wheelers);</a:t>
                      </a:r>
                      <a:endParaRPr lang="en-AU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Servicing and Support (micro-mobility through 4-wheelers).</a:t>
                      </a:r>
                      <a:endParaRPr lang="en-AU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Collate and distribute global and PICT EV information. </a:t>
                      </a:r>
                      <a:r>
                        <a:rPr lang="en-NZ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On-going </a:t>
                      </a:r>
                      <a:endParaRPr lang="en-AU" sz="2400" b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that first responders are aware of correct procedures.</a:t>
                      </a:r>
                      <a:endParaRPr lang="en-AU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54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33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9960769" cy="762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FF0000"/>
                </a:solidFill>
              </a:rPr>
              <a:t>Summary of Target Actions of the Regional EV Program</a:t>
            </a:r>
            <a:endParaRPr lang="en-A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729164"/>
              </p:ext>
            </p:extLst>
          </p:nvPr>
        </p:nvGraphicFramePr>
        <p:xfrm>
          <a:off x="1007269" y="1659390"/>
          <a:ext cx="9258300" cy="4924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19891483"/>
                    </a:ext>
                  </a:extLst>
                </a:gridCol>
              </a:tblGrid>
              <a:tr h="498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Demonstration &amp; Upscale 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147066"/>
                  </a:ext>
                </a:extLst>
              </a:tr>
              <a:tr h="310761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05060"/>
                  </a:ext>
                </a:extLst>
              </a:tr>
              <a:tr h="3840480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government leadership in purchasing of appropriate EVs. 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supporting electric bus demonstrations. – </a:t>
                      </a:r>
                      <a:r>
                        <a:rPr lang="en-NZ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Fiji,</a:t>
                      </a: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Kiribati, Solomon Is &amp; Tonga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supporting the demonstration of other non-passenger car EV projects if there is a good case for them. </a:t>
                      </a:r>
                      <a:r>
                        <a:rPr lang="en-NZ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E-bikes and battery swapping in Tuvalu </a:t>
                      </a:r>
                      <a:endParaRPr lang="en-AU" sz="1800" b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methods to share heavy EV technical support capability across fleets and PICTs.  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opportunities for the electrification of small marine vessels. – </a:t>
                      </a:r>
                      <a:r>
                        <a:rPr lang="en-NZ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MTCC - </a:t>
                      </a: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Solar Powered </a:t>
                      </a:r>
                      <a:r>
                        <a:rPr lang="en-AU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 for Fiji’s </a:t>
                      </a:r>
                      <a:r>
                        <a:rPr lang="en-AU" sz="1800" b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Nakalawaca</a:t>
                      </a:r>
                      <a:r>
                        <a:rPr lang="en-AU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Women’s Group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Facilitate or co-invest in public charging infrastructure.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facilities in support of micro through large e-mobility options, beginning with facilities at public offices.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EV service industry and support local capability and capacity. </a:t>
                      </a:r>
                      <a:r>
                        <a:rPr lang="en-NZ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On-going </a:t>
                      </a:r>
                      <a:endParaRPr lang="en-AU" sz="1800" b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(Support the introduction of Time of Use (TOU) electricity pricing).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 investment forums on EVs </a:t>
                      </a:r>
                      <a:r>
                        <a:rPr lang="en-NZ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sustainable energy in general 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NZ" sz="1800" b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NZ" sz="18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Japan Green Transformation Fund </a:t>
                      </a:r>
                      <a:endParaRPr lang="en-A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54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71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8FB7-EE9F-4335-BD8D-DEEA98AE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35513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MALO ‘AUPITO</a:t>
            </a:r>
          </a:p>
        </p:txBody>
      </p:sp>
    </p:spTree>
    <p:extLst>
      <p:ext uri="{BB962C8B-B14F-4D97-AF65-F5344CB8AC3E}">
        <p14:creationId xmlns:p14="http://schemas.microsoft.com/office/powerpoint/2010/main" val="349462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7B0CB6-8FAB-3121-BE04-28F36573E5B9}"/>
              </a:ext>
            </a:extLst>
          </p:cNvPr>
          <p:cNvSpPr txBox="1"/>
          <p:nvPr/>
        </p:nvSpPr>
        <p:spPr>
          <a:xfrm>
            <a:off x="1773001" y="0"/>
            <a:ext cx="8210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THE PCREEE  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B7049-14E9-CDA1-B16C-CC991BC39925}"/>
              </a:ext>
            </a:extLst>
          </p:cNvPr>
          <p:cNvSpPr txBox="1"/>
          <p:nvPr/>
        </p:nvSpPr>
        <p:spPr>
          <a:xfrm>
            <a:off x="389562" y="1164134"/>
            <a:ext cx="72490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7 years now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a global network comprising 11 regional centres </a:t>
            </a:r>
          </a:p>
          <a:p>
            <a:pPr marL="457200" marR="0" indent="-457200" algn="l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2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Covering 120 countries and influencing 1.5 billion energy consumers</a:t>
            </a:r>
            <a:endParaRPr lang="en-AU" sz="2800" dirty="0"/>
          </a:p>
          <a:p>
            <a:pPr marL="457200" marR="0" indent="-457200" algn="l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28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j-lt"/>
                <a:ea typeface="+mj-ea"/>
                <a:cs typeface="+mj-cs"/>
              </a:rPr>
              <a:t> 38 of 46 LDCs and 32 of 36 SIDS </a:t>
            </a:r>
            <a:endParaRPr lang="en-A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Operational Phase: 2021-2025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UNIDO, Austria, Norway &amp; NZ funding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and parcel of SPC and the GEP of the GEM Division</a:t>
            </a:r>
            <a:endParaRPr lang="en-N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8CA9F-E116-4F38-5FA6-D6AE75371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078" y="2383972"/>
            <a:ext cx="4731099" cy="1787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049B31-462D-2EBF-31B3-0782BE9C8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078" y="4368490"/>
            <a:ext cx="4773922" cy="10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7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7B0CB6-8FAB-3121-BE04-28F36573E5B9}"/>
              </a:ext>
            </a:extLst>
          </p:cNvPr>
          <p:cNvSpPr txBox="1"/>
          <p:nvPr/>
        </p:nvSpPr>
        <p:spPr>
          <a:xfrm>
            <a:off x="2056378" y="436491"/>
            <a:ext cx="7713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FF0000"/>
                </a:solidFill>
              </a:rPr>
              <a:t>PCREEE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D0034-1A4A-4C3E-63D1-F2536D5D62EF}"/>
              </a:ext>
            </a:extLst>
          </p:cNvPr>
          <p:cNvSpPr txBox="1"/>
          <p:nvPr/>
        </p:nvSpPr>
        <p:spPr>
          <a:xfrm>
            <a:off x="1140431" y="1720840"/>
            <a:ext cx="95345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Purpose 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en-US" sz="2800" dirty="0"/>
              <a:t>to fill a gap in regional energy service delivery 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en-US" sz="2800" dirty="0"/>
              <a:t>private sector, investments, markets &amp; entrepreneurship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en-US" sz="2800" dirty="0"/>
              <a:t>Business Plan: 2020-2030 </a:t>
            </a:r>
          </a:p>
          <a:p>
            <a:pPr marL="894337" indent="-600105">
              <a:buFont typeface="Wingdings" panose="05000000000000000000" pitchFamily="2" charset="2"/>
              <a:buChar char="Ø"/>
            </a:pPr>
            <a:r>
              <a:rPr lang="en-US" sz="2800" dirty="0"/>
              <a:t>RE &amp; EE Business start up &amp; entrepreneurship support  </a:t>
            </a:r>
          </a:p>
          <a:p>
            <a:pPr marL="894337" indent="-600105">
              <a:buFont typeface="Wingdings" panose="05000000000000000000" pitchFamily="2" charset="2"/>
              <a:buChar char="Ø"/>
            </a:pPr>
            <a:r>
              <a:rPr lang="en-US" sz="2800" dirty="0"/>
              <a:t>RE mini-grids </a:t>
            </a:r>
          </a:p>
          <a:p>
            <a:pPr marL="894337" indent="-600105">
              <a:buFont typeface="Wingdings" panose="05000000000000000000" pitchFamily="2" charset="2"/>
              <a:buChar char="Ø"/>
            </a:pPr>
            <a:r>
              <a:rPr lang="en-US" sz="2800" dirty="0"/>
              <a:t>EE Investments </a:t>
            </a:r>
          </a:p>
          <a:p>
            <a:pPr marL="894337" indent="-600105">
              <a:buFont typeface="Wingdings" panose="05000000000000000000" pitchFamily="2" charset="2"/>
              <a:buChar char="Ø"/>
            </a:pPr>
            <a:r>
              <a:rPr lang="en-US" sz="2800" dirty="0"/>
              <a:t>RE &amp; EE for Sustainable mobility </a:t>
            </a:r>
          </a:p>
        </p:txBody>
      </p:sp>
    </p:spTree>
    <p:extLst>
      <p:ext uri="{BB962C8B-B14F-4D97-AF65-F5344CB8AC3E}">
        <p14:creationId xmlns:p14="http://schemas.microsoft.com/office/powerpoint/2010/main" val="397367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7B0CB6-8FAB-3121-BE04-28F36573E5B9}"/>
              </a:ext>
            </a:extLst>
          </p:cNvPr>
          <p:cNvSpPr txBox="1"/>
          <p:nvPr/>
        </p:nvSpPr>
        <p:spPr>
          <a:xfrm>
            <a:off x="1109321" y="0"/>
            <a:ext cx="7713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 &amp; EE Business start up &amp; entrepreneurship support </a:t>
            </a:r>
            <a:endParaRPr lang="en-AU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D0034-1A4A-4C3E-63D1-F2536D5D62EF}"/>
              </a:ext>
            </a:extLst>
          </p:cNvPr>
          <p:cNvSpPr txBox="1"/>
          <p:nvPr/>
        </p:nvSpPr>
        <p:spPr>
          <a:xfrm>
            <a:off x="201605" y="1764383"/>
            <a:ext cx="69694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TAs to support the establishment of new energy businesses  [</a:t>
            </a:r>
            <a:r>
              <a:rPr lang="en-A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 legal TA to support setting up LEAF Capital / SWITCH Network in Suva]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Access to finance – [funding proposals, loans &amp; Support to the establishment of the</a:t>
            </a:r>
            <a:r>
              <a:rPr lang="en-AU" sz="2000" dirty="0">
                <a:cs typeface="Calibri" panose="020F0502020204030204" pitchFamily="34" charset="0"/>
              </a:rPr>
              <a:t> </a:t>
            </a:r>
            <a:r>
              <a:rPr lang="en-AU" sz="2000" dirty="0">
                <a:solidFill>
                  <a:srgbClr val="000000"/>
                </a:solidFill>
              </a:rPr>
              <a:t>Transforming Island Development through Energy and Sustainability” facility - 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TIDES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Financial support to increase RE &amp; EE business opportunities – PSEEF &amp; Navara Coop Society Ltd of Vanuatu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Enabling business environment – promotion of the productive uses of energy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Support to Energy Regulators – reviews of concession contracts, trainings on tariff setting and PPAs, safety and compliance, etc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778E3-293F-EBED-2693-5985A1503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091" y="206782"/>
            <a:ext cx="4061967" cy="2380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82EBE1-485E-1D83-D325-E584B49BC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832" y="2775471"/>
            <a:ext cx="4042563" cy="198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0827D-B79D-3C82-B73E-46D5461B3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771" y="4934763"/>
            <a:ext cx="4049624" cy="187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9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7B0CB6-8FAB-3121-BE04-28F36573E5B9}"/>
              </a:ext>
            </a:extLst>
          </p:cNvPr>
          <p:cNvSpPr txBox="1"/>
          <p:nvPr/>
        </p:nvSpPr>
        <p:spPr>
          <a:xfrm>
            <a:off x="2056378" y="436491"/>
            <a:ext cx="7713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FF0000"/>
                </a:solidFill>
              </a:rPr>
              <a:t>RE MINI-GRIDS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D0034-1A4A-4C3E-63D1-F2536D5D62EF}"/>
              </a:ext>
            </a:extLst>
          </p:cNvPr>
          <p:cNvSpPr txBox="1"/>
          <p:nvPr/>
        </p:nvSpPr>
        <p:spPr>
          <a:xfrm>
            <a:off x="235079" y="1585767"/>
            <a:ext cx="62419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Web-based market knowledge platform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Mini-grids feasibility studies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Accredited standards for solar products, services and qualifications – STAR-C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qualifications on 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 and training on mini-grids</a:t>
            </a:r>
          </a:p>
        </p:txBody>
      </p:sp>
      <p:pic>
        <p:nvPicPr>
          <p:cNvPr id="3" name="Picture 2" descr="A person standing in front of a white board&#10;&#10;Description automatically generated with low confidence">
            <a:extLst>
              <a:ext uri="{FF2B5EF4-FFF2-40B4-BE49-F238E27FC236}">
                <a16:creationId xmlns:a16="http://schemas.microsoft.com/office/drawing/2014/main" id="{F7A8339B-7E2C-663F-968D-3E044AA00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041400"/>
            <a:ext cx="5418667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F58219-C4FD-D310-24BF-5417707D5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72" y="4246320"/>
            <a:ext cx="1625600" cy="2357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A19695-480F-5E16-75EC-D995A6095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7067" y="4246320"/>
            <a:ext cx="1625600" cy="23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5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7B0CB6-8FAB-3121-BE04-28F36573E5B9}"/>
              </a:ext>
            </a:extLst>
          </p:cNvPr>
          <p:cNvSpPr txBox="1"/>
          <p:nvPr/>
        </p:nvSpPr>
        <p:spPr>
          <a:xfrm>
            <a:off x="2056378" y="436491"/>
            <a:ext cx="7713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EE Investments </a:t>
            </a:r>
            <a:endParaRPr lang="en-AU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D0034-1A4A-4C3E-63D1-F2536D5D62EF}"/>
              </a:ext>
            </a:extLst>
          </p:cNvPr>
          <p:cNvSpPr txBox="1"/>
          <p:nvPr/>
        </p:nvSpPr>
        <p:spPr>
          <a:xfrm>
            <a:off x="214086" y="1745930"/>
            <a:ext cx="4955569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Energy Investment Forums – Samoa &amp; Vanuatu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TAs to EE Master Plans &amp;  operationalising the MEPSL legislation -  Finalised the Tonga Energy Efficiency Master Plan (TEEMP: 2020 – 2030) &amp; Kiribati MEPSL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2FD50-9E89-FEBD-E9EC-D9068695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99" y="-74185"/>
            <a:ext cx="4470630" cy="1795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A681AC-BE0D-A875-5069-8BC25DE18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767" y="1317054"/>
            <a:ext cx="5991561" cy="2416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A92BA-C545-3770-248B-2F47AD0120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2" r="8394"/>
          <a:stretch/>
        </p:blipFill>
        <p:spPr>
          <a:xfrm>
            <a:off x="9082314" y="3760990"/>
            <a:ext cx="2895600" cy="288685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03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BD14-F78F-450F-993E-9D846346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RE &amp; EE for Sustainable Mobility </a:t>
            </a:r>
            <a:br>
              <a:rPr lang="en-AU" b="1" dirty="0">
                <a:solidFill>
                  <a:srgbClr val="FF0000"/>
                </a:solidFill>
              </a:rPr>
            </a:br>
            <a:br>
              <a:rPr lang="en-AU" b="1" dirty="0">
                <a:solidFill>
                  <a:srgbClr val="FF0000"/>
                </a:solidFill>
              </a:rPr>
            </a:br>
            <a:r>
              <a:rPr lang="en-AU" b="1" dirty="0">
                <a:solidFill>
                  <a:srgbClr val="FF0000"/>
                </a:solidFill>
              </a:rPr>
              <a:t>4</a:t>
            </a:r>
            <a:r>
              <a:rPr lang="en-AU" b="1" baseline="30000" dirty="0">
                <a:solidFill>
                  <a:srgbClr val="FF0000"/>
                </a:solidFill>
              </a:rPr>
              <a:t>th</a:t>
            </a:r>
            <a:r>
              <a:rPr lang="en-AU" b="1" dirty="0">
                <a:solidFill>
                  <a:srgbClr val="FF0000"/>
                </a:solidFill>
              </a:rPr>
              <a:t> PETMM</a:t>
            </a:r>
            <a:br>
              <a:rPr lang="en-AU" b="1" dirty="0">
                <a:solidFill>
                  <a:srgbClr val="FFFFFF"/>
                </a:solidFill>
              </a:rPr>
            </a:br>
            <a:br>
              <a:rPr lang="en-AU" b="1" dirty="0">
                <a:solidFill>
                  <a:srgbClr val="FFFFFF"/>
                </a:solidFill>
              </a:rPr>
            </a:br>
            <a:r>
              <a:rPr lang="en-AU" b="1" dirty="0">
                <a:solidFill>
                  <a:srgbClr val="FFFFFF"/>
                </a:solidFill>
              </a:rPr>
              <a:t>4</a:t>
            </a:r>
            <a:r>
              <a:rPr lang="en-AU" b="1" baseline="30000" dirty="0">
                <a:solidFill>
                  <a:srgbClr val="FFFFFF"/>
                </a:solidFill>
              </a:rPr>
              <a:t>th</a:t>
            </a:r>
            <a:r>
              <a:rPr lang="en-AU" b="1" dirty="0">
                <a:solidFill>
                  <a:srgbClr val="FFFFFF"/>
                </a:solidFill>
              </a:rPr>
              <a:t> PETMM Direction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65B0-7A49-4334-B619-44EAC0A49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AU" dirty="0"/>
              <a:t> …. </a:t>
            </a:r>
            <a:r>
              <a:rPr lang="en-AU" b="1" dirty="0"/>
              <a:t>regional e-mobility policy document</a:t>
            </a:r>
            <a:endParaRPr lang="en-AU" dirty="0"/>
          </a:p>
          <a:p>
            <a:pPr lvl="0">
              <a:lnSpc>
                <a:spcPct val="90000"/>
              </a:lnSpc>
            </a:pPr>
            <a:r>
              <a:rPr lang="en-AU" dirty="0"/>
              <a:t>…….  </a:t>
            </a:r>
            <a:r>
              <a:rPr lang="en-AU" b="1" dirty="0"/>
              <a:t>regional e-mobility programme  to address existing barriers   </a:t>
            </a:r>
          </a:p>
          <a:p>
            <a:pPr marL="0" indent="0">
              <a:buNone/>
            </a:pPr>
            <a:r>
              <a:rPr lang="en-AU" dirty="0"/>
              <a:t> </a:t>
            </a:r>
          </a:p>
          <a:p>
            <a:pPr lvl="0">
              <a:lnSpc>
                <a:spcPct val="90000"/>
              </a:lnSpc>
            </a:pPr>
            <a:r>
              <a:rPr lang="en-AU" dirty="0"/>
              <a:t>…… promote </a:t>
            </a:r>
            <a:r>
              <a:rPr lang="en-AU" b="1" u="sng" dirty="0"/>
              <a:t>SIDS-SIDS cooperation</a:t>
            </a:r>
          </a:p>
          <a:p>
            <a:pPr marL="0" indent="0">
              <a:buNone/>
            </a:pPr>
            <a:endParaRPr lang="en-AU" dirty="0"/>
          </a:p>
          <a:p>
            <a:pPr>
              <a:lnSpc>
                <a:spcPct val="90000"/>
              </a:lnSpc>
            </a:pPr>
            <a:r>
              <a:rPr lang="en-AU" dirty="0"/>
              <a:t>Three Reports: Technical Background, Regional Policy &amp; Regional Programme </a:t>
            </a:r>
          </a:p>
          <a:p>
            <a:pPr marL="0" indent="0">
              <a:buNone/>
            </a:pPr>
            <a:r>
              <a:rPr lang="en-NZ" b="1" u="sng" dirty="0">
                <a:hlinkClick r:id="rId2"/>
              </a:rPr>
              <a:t>https://www.pcreee.org/event/online-validation-regional-e-mobility-policy-and-program-pacific-islands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lvl="0">
              <a:lnSpc>
                <a:spcPct val="90000"/>
              </a:lnSpc>
            </a:pPr>
            <a:endParaRPr lang="en-AU" dirty="0"/>
          </a:p>
          <a:p>
            <a:pPr>
              <a:lnSpc>
                <a:spcPct val="9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059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1125200" cy="94509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solidFill>
                  <a:srgbClr val="FF0000"/>
                </a:solidFill>
              </a:rPr>
              <a:t>Summary of Target Actions of the Regional EV Program</a:t>
            </a:r>
            <a:endParaRPr lang="en-AU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125885"/>
          <a:ext cx="9258300" cy="5198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19891483"/>
                    </a:ext>
                  </a:extLst>
                </a:gridCol>
              </a:tblGrid>
              <a:tr h="498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Central Policy and Administration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147066"/>
                  </a:ext>
                </a:extLst>
              </a:tr>
              <a:tr h="310761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05060"/>
                  </a:ext>
                </a:extLst>
              </a:tr>
              <a:tr h="41148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Develop high-level targets and mandates concerning EV uptake.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On-going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		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Establish a staffed and funded Regional EV Hub with regional representatives responsible for coordinating national programs and collecting and sharing information and international links including those related to SIDS-SIDS cooperation.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Voluntary EVWG established</a:t>
                      </a: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Support PICTs in developing and implementing national EV roadmaps.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NREL-Tonga-PCREEE, PNG EV Policy/CTCN, SI emobility roadmap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Identify tax levels or incentive packages to encourage the importation of desired EV goods.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Establish partnerships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</a:rPr>
                        <a:t> in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EVs.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UNIDO-GGGI-PCCC-MCST-MTCC-NDC Hub-PRIF-WB-Industry </a:t>
                      </a:r>
                      <a:endParaRPr lang="en-AU" sz="2000" b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Develop a M &amp; E system for national EV programmes.		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As appropriate, introduce/amend the regulatory frameworks for transport to include EVs.		</a:t>
                      </a:r>
                      <a:endParaRPr lang="en-A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Maintain a watching brief on global EV-related developments.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On-going</a:t>
                      </a:r>
                      <a:endParaRPr lang="en-AU" sz="20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54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81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9804400" cy="762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FF0000"/>
                </a:solidFill>
              </a:rPr>
              <a:t>Summary of Target Actions of the Regional EV Program</a:t>
            </a:r>
            <a:endParaRPr lang="en-AU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7269" y="1971676"/>
          <a:ext cx="9258300" cy="4606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300">
                  <a:extLst>
                    <a:ext uri="{9D8B030D-6E8A-4147-A177-3AD203B41FA5}">
                      <a16:colId xmlns:a16="http://schemas.microsoft.com/office/drawing/2014/main" val="19891483"/>
                    </a:ext>
                  </a:extLst>
                </a:gridCol>
              </a:tblGrid>
              <a:tr h="498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Standards &amp; Guidelines</a:t>
                      </a:r>
                      <a:endParaRPr lang="en-A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147066"/>
                  </a:ext>
                </a:extLst>
              </a:tr>
              <a:tr h="310761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1105060"/>
                  </a:ext>
                </a:extLst>
              </a:tr>
              <a:tr h="3796738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set minimum standards for EVs imports and for fitness testing.</a:t>
                      </a:r>
                      <a:endParaRPr lang="en-AU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appropriate standards are in place for the retirement of EVs.</a:t>
                      </a:r>
                      <a:endParaRPr lang="en-AU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guidelines for charging, including the specification of charging connectors.</a:t>
                      </a:r>
                      <a:endParaRPr lang="en-AU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criteria "EV-readiness“ in new construction and infrastructure.</a:t>
                      </a:r>
                      <a:endParaRPr lang="en-AU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guidelines for the use of V2H and on-site managed charging.</a:t>
                      </a:r>
                      <a:endParaRPr lang="en-AU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(at least voluntary) standards for low-voltage vehicles, the charging of them, and the use of "mobility batteries" for local power supply circuits. </a:t>
                      </a:r>
                      <a:endParaRPr lang="en-AU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and introduce accredited technical courses on EVs.</a:t>
                      </a:r>
                      <a:endParaRPr lang="en-AU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guidelines for e-mobility safety.</a:t>
                      </a:r>
                      <a:endParaRPr lang="en-AU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NZ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buyer and user guides on low-voltage e-mobility options.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NZ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NZ" sz="2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PRIF &amp; UNIDO Lead</a:t>
                      </a:r>
                      <a:endParaRPr lang="en-AU" sz="2000" b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548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33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702443630DDF4B9A71F3B63A4CF4B8" ma:contentTypeVersion="15" ma:contentTypeDescription="Create a new document." ma:contentTypeScope="" ma:versionID="e39e00f321441377c410ce73722966e4">
  <xsd:schema xmlns:xsd="http://www.w3.org/2001/XMLSchema" xmlns:xs="http://www.w3.org/2001/XMLSchema" xmlns:p="http://schemas.microsoft.com/office/2006/metadata/properties" xmlns:ns3="4af2b131-e5d5-416e-98df-619e859e5b4b" xmlns:ns4="6573f787-b7be-453b-8c38-648b403ddd84" targetNamespace="http://schemas.microsoft.com/office/2006/metadata/properties" ma:root="true" ma:fieldsID="6b821fcc20e060bc357f5b4a41870682" ns3:_="" ns4:_="">
    <xsd:import namespace="4af2b131-e5d5-416e-98df-619e859e5b4b"/>
    <xsd:import namespace="6573f787-b7be-453b-8c38-648b403ddd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2b131-e5d5-416e-98df-619e859e5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3f787-b7be-453b-8c38-648b403ddd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af2b131-e5d5-416e-98df-619e859e5b4b" xsi:nil="true"/>
  </documentManagement>
</p:properties>
</file>

<file path=customXml/itemProps1.xml><?xml version="1.0" encoding="utf-8"?>
<ds:datastoreItem xmlns:ds="http://schemas.openxmlformats.org/officeDocument/2006/customXml" ds:itemID="{208F0438-CD37-4004-BDCE-5153FAFF62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8C83E2-68AF-4D2C-9E31-8922EB66E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f2b131-e5d5-416e-98df-619e859e5b4b"/>
    <ds:schemaRef ds:uri="6573f787-b7be-453b-8c38-648b403ddd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8251B3-4207-4BAF-BE14-CFD6FD94F55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6573f787-b7be-453b-8c38-648b403ddd84"/>
    <ds:schemaRef ds:uri="http://purl.org/dc/elements/1.1/"/>
    <ds:schemaRef ds:uri="http://www.w3.org/XML/1998/namespace"/>
    <ds:schemaRef ds:uri="4af2b131-e5d5-416e-98df-619e859e5b4b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1362</Words>
  <Application>Microsoft Office PowerPoint</Application>
  <PresentationFormat>Widescreen</PresentationFormat>
  <Paragraphs>123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 &amp; EE for Sustainable Mobility   4th PETMM  4th PETMM Direction </vt:lpstr>
      <vt:lpstr>Summary of Target Actions of the Regional EV Program</vt:lpstr>
      <vt:lpstr>Summary of Target Actions of the Regional EV Program</vt:lpstr>
      <vt:lpstr>Summary of Target Actions of the Regional EV Program</vt:lpstr>
      <vt:lpstr>Summary of Target Actions of the Regional EV Program</vt:lpstr>
      <vt:lpstr>MALO ‘AUPITO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Talei Tora</dc:creator>
  <cp:lastModifiedBy>Sosefo Tofu</cp:lastModifiedBy>
  <cp:revision>28</cp:revision>
  <dcterms:created xsi:type="dcterms:W3CDTF">2023-04-11T22:44:18Z</dcterms:created>
  <dcterms:modified xsi:type="dcterms:W3CDTF">2023-06-14T05:27:58Z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0x010100DC702443630DDF4B9A71F3B63A4CF4B8</vt:lpwstr>
  </property>
</Properties>
</file>