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1"/>
    <p:sldMasterId id="2147483876" r:id="rId2"/>
  </p:sldMasterIdLst>
  <p:notesMasterIdLst>
    <p:notesMasterId r:id="rId22"/>
  </p:notesMasterIdLst>
  <p:handoutMasterIdLst>
    <p:handoutMasterId r:id="rId23"/>
  </p:handoutMasterIdLst>
  <p:sldIdLst>
    <p:sldId id="256" r:id="rId3"/>
    <p:sldId id="355" r:id="rId4"/>
    <p:sldId id="356" r:id="rId5"/>
    <p:sldId id="362" r:id="rId6"/>
    <p:sldId id="360" r:id="rId7"/>
    <p:sldId id="357" r:id="rId8"/>
    <p:sldId id="363" r:id="rId9"/>
    <p:sldId id="364" r:id="rId10"/>
    <p:sldId id="365" r:id="rId11"/>
    <p:sldId id="366" r:id="rId12"/>
    <p:sldId id="368" r:id="rId13"/>
    <p:sldId id="371" r:id="rId14"/>
    <p:sldId id="374" r:id="rId15"/>
    <p:sldId id="375" r:id="rId16"/>
    <p:sldId id="367" r:id="rId17"/>
    <p:sldId id="369" r:id="rId18"/>
    <p:sldId id="370" r:id="rId19"/>
    <p:sldId id="342" r:id="rId20"/>
    <p:sldId id="32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118" autoAdjust="0"/>
  </p:normalViewPr>
  <p:slideViewPr>
    <p:cSldViewPr snapToGrid="0">
      <p:cViewPr varScale="1">
        <p:scale>
          <a:sx n="88" d="100"/>
          <a:sy n="88" d="100"/>
        </p:scale>
        <p:origin x="13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10/28/2025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10/28/2025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4E3C6-5B1C-7381-4A7A-C834CAF59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DBF2B-A0A8-E169-ED13-3B3C2091B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1B6B1A-8323-8A63-0137-ABE209B5A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8D2B5-B924-AD19-6DB1-0AFA11248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3894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77BC1-6900-C990-EB8B-896AE6F11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26F7DE-FC73-46E8-B665-422141372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65BAC-FCAF-A363-3559-F8E2C36E3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50D37-7CA3-1AD5-FAF2-96BA55E41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0216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3E56D-AB62-C18B-E6F9-5C0CDE669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565521-A228-4833-73E1-0411EB5C6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4E399A-0CC1-6977-4C5B-C12DFD957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2916E-8446-8D20-131F-411380B5D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7264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3898E-E65F-2CDF-D168-BA03218CD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158A5A-11B0-0CB6-07B2-5B08CD128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A3678A-5519-E8A7-517F-64720884D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0B3B8-64AD-F548-CC7C-76BD0DF70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8194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F6165-BA4D-CB31-C7B8-077E4EF23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80124B-D061-3255-2082-CF3C1BFA8E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4C7A0-A916-DDAA-64C5-DE23C7183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2D630-B9B3-4405-13FC-C8F87992B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4291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27442-B4B1-E352-715A-446C191F5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3824D7-6488-D871-F2DC-ABE118E24F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F84FA9-22BA-DA0F-A3A1-19869119D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92246-AED3-803F-94D8-6DCE2F112E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271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61A2A-BC71-6F21-0D67-2AD387995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18335F-FE44-5ADC-2D65-6FCC559EA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EA766D-BFFD-78BB-C8CC-9A5485E96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460DA-726F-ABDE-7283-307792CE3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274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DE586-EBE3-FA2B-DD2B-C141BD4C8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3DD60C-035B-C597-10C2-C87AD54AE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49CF5-5FAB-DC9B-0230-E39703BB7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508DB-9F92-0DD0-CFF8-A9BC0A737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4787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F4CBC-F2C9-5446-0EEC-29C37A15F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702B7B-534A-1158-AECB-8014F612C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4BEAFB-5AEF-E2EF-60E2-A337961CB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9D628-8941-19C8-6AAD-B5DF3BD9D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352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C1CF4-CC98-EA5A-BCD7-A6434C2A6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EFA88-9B98-70D6-C53D-ED3327B95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B5E02-B1F5-E9CF-EA05-475BFE19E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EF530-B1DC-4301-46E5-0E0DA318E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9039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FF01B-18A9-565C-1637-576EF9B24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C6B1F6-32E6-4204-C42B-9C386E7C4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F151B4-82F0-460A-EBA2-B223D6C91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8FDA5-8093-04AA-02FF-B86053005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530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3E9AB-89EF-4D9D-2EFE-031482617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43FC4-B1E3-5C3C-3C53-E916BB821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9A60CA-F2C0-5738-9D40-2285F7BEF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958DA-A551-B741-EF89-51F6E6DAD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9629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8D1BE-2712-DCF6-776E-8B39024DF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CB7018-4C2D-0949-60CA-307F3C09B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AFB7FA-EE01-2408-3A70-8F0DF50AE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Scores given in parenthesis.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4899E-2958-7F29-DFE3-1E089FB08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3841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A1720-EEF6-5E87-B2A1-8A6FC7EA1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79BF3-E6EA-DBC2-6782-91E64B2F0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6A6E76-17B7-A18A-CB54-B27FB7FEB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Scores given in parenthesis.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0E024-2A6C-AD3C-DFB0-25291D7BD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566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45C-85DD-4B02-8A61-BA1326CD0F7E}" type="datetime8">
              <a:rPr lang="x-none" smtClean="0"/>
              <a:t>28/10/2025 12:54 pm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15EF-11E6-4BB6-815E-1D347BAC8F85}" type="datetime8">
              <a:rPr lang="x-none" smtClean="0"/>
              <a:t>28/10/2025 12:54 pm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E529-8E87-4B7B-9C24-CCBFF50BEC85}" type="datetime8">
              <a:rPr lang="x-none" smtClean="0"/>
              <a:t>28/10/2025 12:54 pm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DDB2-11B7-47E2-BE44-600DDBBBB98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73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A8F1-F42A-489B-9A78-A8EB31A83B2D}" type="datetime8">
              <a:rPr lang="x-none" smtClean="0"/>
              <a:t>28/10/2025 12:54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385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8B89-AAAD-42D9-B987-01C571759245}" type="datetime8">
              <a:rPr lang="x-none" smtClean="0"/>
              <a:t>28/10/2025 12:54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42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661D-F0E6-4CCE-A8C2-10FB4277A1E5}" type="datetime8">
              <a:rPr lang="x-none" smtClean="0"/>
              <a:t>28/10/2025 12:54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2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9CA6-C8C2-4EE6-AA42-FB2F1BA740C3}" type="datetime8">
              <a:rPr lang="x-none" smtClean="0"/>
              <a:t>28/10/2025 12:54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01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8412-2F55-4CF6-85D2-B3FB54CBE1E3}" type="datetime8">
              <a:rPr lang="x-none" smtClean="0"/>
              <a:t>28/10/2025 12:54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39DE-1372-4122-AC31-A240E1F5FBF8}" type="datetime8">
              <a:rPr lang="x-none" smtClean="0"/>
              <a:t>28/10/2025 12:54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55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B066-69F3-443E-8532-A9B223A5B68E}" type="datetime8">
              <a:rPr lang="x-none" smtClean="0"/>
              <a:t>28/10/2025 12:54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77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899F-C3EA-4487-9A08-01A98F386AA1}" type="datetime8">
              <a:rPr lang="x-none" smtClean="0"/>
              <a:t>28/10/2025 12:54 pm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B01E-9360-4164-BEE1-5C76E3392532}" type="datetime8">
              <a:rPr lang="x-none" smtClean="0"/>
              <a:t>28/10/2025 12:54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30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73BF-543D-4F04-A7D7-F9763D0C4B06}" type="datetime8">
              <a:rPr lang="x-none" smtClean="0"/>
              <a:t>28/10/2025 12:54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50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9BBF-36F1-4E83-B09D-2F3D4F15B1AA}" type="datetime8">
              <a:rPr lang="x-none" smtClean="0"/>
              <a:t>28/10/2025 12:54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59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42C5-59ED-471B-A54C-76FB1D4957A5}" type="datetime8">
              <a:rPr lang="x-none" smtClean="0"/>
              <a:t>28/10/2025 12:54 pm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5730-2088-4C13-847F-875586632FDC}" type="datetime8">
              <a:rPr lang="x-none" smtClean="0"/>
              <a:t>28/10/2025 12:54 pm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4D52-EC5D-44CA-A06A-16A35B642B35}" type="datetime8">
              <a:rPr lang="x-none" smtClean="0"/>
              <a:t>28/10/2025 12:54 pm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20D9-B0CF-4737-857D-14217ED9CFD6}" type="datetime8">
              <a:rPr lang="x-none" smtClean="0"/>
              <a:t>28/10/2025 12:54 pm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DFC7-1CEB-4DBE-B601-07E1DC93C66B}" type="datetime8">
              <a:rPr lang="x-none" smtClean="0"/>
              <a:t>28/10/2025 12:54 pm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A7A8-D5F0-4DD0-8020-E852E496A92C}" type="datetime8">
              <a:rPr lang="x-none" smtClean="0"/>
              <a:t>28/10/2025 12:54 pm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071F-D8DF-4D7D-92CC-ED8C6B030F8C}" type="datetime8">
              <a:rPr lang="x-none" smtClean="0"/>
              <a:t>28/10/2025 12:54 pm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dirty="0"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D10902F6-5B7D-4ABF-806A-D4F6E83BAB6C}" type="datetime8">
              <a:rPr lang="x-none" smtClean="0"/>
              <a:t>28/10/2025 12:54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34FC0-2FDE-4CAF-BB1D-B4974E3C7B0B}" type="datetime8">
              <a:rPr lang="x-none" smtClean="0"/>
              <a:t>28/10/2025 12:54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1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cinergypacific.com/" TargetMode="External"/><Relationship Id="rId5" Type="http://schemas.openxmlformats.org/officeDocument/2006/relationships/hyperlink" Target="mailto:jay.prasad@scinergypacific.com" TargetMode="External"/><Relationship Id="rId4" Type="http://schemas.openxmlformats.org/officeDocument/2006/relationships/hyperlink" Target="mailto:prasadjay02@yahooo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insideevs.com/news/341958/nissan-reveals-leaf-e-plus-62-kwh-battery-226-mile-range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ea.org/reports/global-ev-outlook-2023/trends-in-batteries" TargetMode="External"/><Relationship Id="rId5" Type="http://schemas.openxmlformats.org/officeDocument/2006/relationships/hyperlink" Target="https://www.hyundai.news/eu/models/electrified/nexo/press-kit/all-new-hyundai-nexo-the-future-utility-vehicle-made-by-hyundai.html" TargetMode="External"/><Relationship Id="rId4" Type="http://schemas.openxmlformats.org/officeDocument/2006/relationships/hyperlink" Target="https://www.mitsubishicars.com/cars-and-suvs/outlander-phev/performanc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admin@scinergypacific.com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scinergypacific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mailto:jay.prasad@scinergypacific.com" TargetMode="External"/><Relationship Id="rId4" Type="http://schemas.openxmlformats.org/officeDocument/2006/relationships/hyperlink" Target="mailto:prasadjay02@yahoo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F33E1806-261C-A247-6154-338E3CF3A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47" y="537202"/>
            <a:ext cx="2060706" cy="1870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F04062-8EDD-2AF8-000B-2B9FB2236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1CD53-0614-0103-BC94-459FE9852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9731848-3F6B-50B8-989A-8656281AC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93765"/>
            <a:ext cx="9144000" cy="1282637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EV Stocktake Report for PICTs (Preliminary Findings)</a:t>
            </a:r>
            <a:endParaRPr lang="x-none" sz="5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FDAA6-37FF-C2BC-9B19-B4D1812AA16D}"/>
              </a:ext>
            </a:extLst>
          </p:cNvPr>
          <p:cNvSpPr txBox="1"/>
          <p:nvPr/>
        </p:nvSpPr>
        <p:spPr>
          <a:xfrm>
            <a:off x="3045581" y="4558716"/>
            <a:ext cx="61008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/>
              <a:t>Presented by: Janendra Prasad</a:t>
            </a:r>
          </a:p>
          <a:p>
            <a:pPr algn="ctr"/>
            <a:r>
              <a:rPr lang="en-AU" dirty="0"/>
              <a:t>Email: </a:t>
            </a:r>
            <a:r>
              <a:rPr lang="en-AU" dirty="0">
                <a:hlinkClick r:id="rId4"/>
              </a:rPr>
              <a:t>prasadjay02@yahooo.com</a:t>
            </a:r>
            <a:r>
              <a:rPr lang="en-AU" dirty="0"/>
              <a:t>; </a:t>
            </a:r>
            <a:r>
              <a:rPr lang="en-AU" dirty="0">
                <a:hlinkClick r:id="rId5"/>
              </a:rPr>
              <a:t>jay.prasad@scinergypacific.com</a:t>
            </a:r>
            <a:r>
              <a:rPr lang="en-AU" dirty="0"/>
              <a:t>; Whatsapp:+61422152953</a:t>
            </a:r>
          </a:p>
          <a:p>
            <a:pPr algn="ctr"/>
            <a:r>
              <a:rPr lang="en-AU" dirty="0">
                <a:hlinkClick r:id="rId6"/>
              </a:rPr>
              <a:t>https://scinergypacific.com/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470E1-A2CE-5B94-5EF7-019A94113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7FE2B-D4BA-5F47-D26D-03166BC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10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1F7722-BAE0-B319-E1EF-3FCC2FC1E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B7CF87-1D41-2D8E-A6B9-BBDCB6AE0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442163-8F44-B073-D2B9-C6F16A2377F3}"/>
              </a:ext>
            </a:extLst>
          </p:cNvPr>
          <p:cNvSpPr/>
          <p:nvPr/>
        </p:nvSpPr>
        <p:spPr>
          <a:xfrm>
            <a:off x="1" y="0"/>
            <a:ext cx="12202332" cy="11105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0A9D0B-1635-F89A-731A-D3974C793876}"/>
              </a:ext>
            </a:extLst>
          </p:cNvPr>
          <p:cNvSpPr txBox="1">
            <a:spLocks/>
          </p:cNvSpPr>
          <p:nvPr/>
        </p:nvSpPr>
        <p:spPr>
          <a:xfrm>
            <a:off x="-1" y="20004"/>
            <a:ext cx="10963469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Synthesis - Comparative Evaluation of EV Readiness in PICTs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55AA9C52-027A-BEE7-EFF9-6860920B2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69" y="0"/>
            <a:ext cx="1228531" cy="111057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378C38-050F-751D-A57C-E8A9F420F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9184"/>
              </p:ext>
            </p:extLst>
          </p:nvPr>
        </p:nvGraphicFramePr>
        <p:xfrm>
          <a:off x="334027" y="1349827"/>
          <a:ext cx="11523945" cy="452823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841315">
                  <a:extLst>
                    <a:ext uri="{9D8B030D-6E8A-4147-A177-3AD203B41FA5}">
                      <a16:colId xmlns:a16="http://schemas.microsoft.com/office/drawing/2014/main" val="3198124767"/>
                    </a:ext>
                  </a:extLst>
                </a:gridCol>
                <a:gridCol w="3841315">
                  <a:extLst>
                    <a:ext uri="{9D8B030D-6E8A-4147-A177-3AD203B41FA5}">
                      <a16:colId xmlns:a16="http://schemas.microsoft.com/office/drawing/2014/main" val="4079480558"/>
                    </a:ext>
                  </a:extLst>
                </a:gridCol>
                <a:gridCol w="3841315">
                  <a:extLst>
                    <a:ext uri="{9D8B030D-6E8A-4147-A177-3AD203B41FA5}">
                      <a16:colId xmlns:a16="http://schemas.microsoft.com/office/drawing/2014/main" val="2113358656"/>
                    </a:ext>
                  </a:extLst>
                </a:gridCol>
              </a:tblGrid>
              <a:tr h="3456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/>
                        <a:t>Category</a:t>
                      </a:r>
                      <a:endParaRPr lang="en-US" sz="2200" dirty="0"/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/>
                        <a:t>Total Score</a:t>
                      </a:r>
                      <a:endParaRPr lang="en-US" sz="2200" dirty="0"/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/>
                        <a:t>Key Characteristics</a:t>
                      </a:r>
                      <a:endParaRPr lang="en-US" sz="2200" dirty="0"/>
                    </a:p>
                  </a:txBody>
                  <a:tcPr marL="43953" marR="43953" marT="21976" marB="21976" anchor="ctr"/>
                </a:tc>
                <a:extLst>
                  <a:ext uri="{0D108BD9-81ED-4DB2-BD59-A6C34878D82A}">
                    <a16:rowId xmlns:a16="http://schemas.microsoft.com/office/drawing/2014/main" val="2569615810"/>
                  </a:ext>
                </a:extLst>
              </a:tr>
              <a:tr h="12625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⚙️ </a:t>
                      </a:r>
                      <a:r>
                        <a:rPr lang="en-US" sz="2200" b="1" dirty="0"/>
                        <a:t>Moderate Readiness</a:t>
                      </a:r>
                      <a:endParaRPr lang="en-US" sz="2200" dirty="0"/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2200" b="0" dirty="0"/>
                        <a:t>Nauru (10), PNG (10), Tuvalu (10), Solomon Islands (9)</a:t>
                      </a: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Foundational EV or energy policies in place but limited implementation capacity; partial stakeholder coordination.</a:t>
                      </a:r>
                    </a:p>
                  </a:txBody>
                  <a:tcPr marL="43953" marR="43953" marT="21976" marB="21976" anchor="ctr"/>
                </a:tc>
                <a:extLst>
                  <a:ext uri="{0D108BD9-81ED-4DB2-BD59-A6C34878D82A}">
                    <a16:rowId xmlns:a16="http://schemas.microsoft.com/office/drawing/2014/main" val="3364865999"/>
                  </a:ext>
                </a:extLst>
              </a:tr>
              <a:tr h="12625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2200"/>
                        <a:t>💤 </a:t>
                      </a:r>
                      <a:r>
                        <a:rPr lang="en-US" sz="2200" b="1" dirty="0"/>
                        <a:t>Early Development Stage</a:t>
                      </a:r>
                      <a:endParaRPr lang="en-US" sz="2200" dirty="0"/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dirty="0"/>
                        <a:t>American Samoa (6), Kiribati (6), Niue (6), French Polynesia (5), New Caledonia(5), Tokelau (5)</a:t>
                      </a: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Early-stage activity focused mainly on general energy strategies; limited dedicated EV policy development.</a:t>
                      </a:r>
                    </a:p>
                  </a:txBody>
                  <a:tcPr marL="43953" marR="43953" marT="21976" marB="21976" anchor="ctr"/>
                </a:tc>
                <a:extLst>
                  <a:ext uri="{0D108BD9-81ED-4DB2-BD59-A6C34878D82A}">
                    <a16:rowId xmlns:a16="http://schemas.microsoft.com/office/drawing/2014/main" val="2279922219"/>
                  </a:ext>
                </a:extLst>
              </a:tr>
              <a:tr h="13788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2200"/>
                        <a:t>🚫 </a:t>
                      </a:r>
                      <a:r>
                        <a:rPr lang="en-US" sz="2200" b="1" dirty="0"/>
                        <a:t>Minimal Engagement</a:t>
                      </a:r>
                      <a:endParaRPr lang="en-US" sz="2200" dirty="0"/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dirty="0"/>
                        <a:t>Wallis and Futuna (4)</a:t>
                      </a: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Minimal EV engagement; absence of structured policies or institutional mechanisms.</a:t>
                      </a:r>
                    </a:p>
                  </a:txBody>
                  <a:tcPr marL="43953" marR="43953" marT="21976" marB="21976" anchor="ctr"/>
                </a:tc>
                <a:extLst>
                  <a:ext uri="{0D108BD9-81ED-4DB2-BD59-A6C34878D82A}">
                    <a16:rowId xmlns:a16="http://schemas.microsoft.com/office/drawing/2014/main" val="133065714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18370BB-9D01-2074-A8D1-622F50550269}"/>
              </a:ext>
            </a:extLst>
          </p:cNvPr>
          <p:cNvSpPr txBox="1">
            <a:spLocks/>
          </p:cNvSpPr>
          <p:nvPr/>
        </p:nvSpPr>
        <p:spPr>
          <a:xfrm rot="19910597">
            <a:off x="2887042" y="982366"/>
            <a:ext cx="2976467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</a:t>
            </a:r>
            <a:endParaRPr lang="x-none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647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2FF1F-F15C-19BB-E1A9-215678C15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D90B8-65E0-4DC6-CA1D-ACFA06A4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11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1812D-D5AC-60BD-F21B-476F5F359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47CE06-9FB4-FDEB-DE62-808FE5429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B6DED5-4BA5-37CA-92CE-21F9C1D3D27B}"/>
              </a:ext>
            </a:extLst>
          </p:cNvPr>
          <p:cNvSpPr/>
          <p:nvPr/>
        </p:nvSpPr>
        <p:spPr>
          <a:xfrm>
            <a:off x="1" y="0"/>
            <a:ext cx="12202332" cy="11105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5D0C8C-3C09-3C5A-1F56-0AB6223A9FFE}"/>
              </a:ext>
            </a:extLst>
          </p:cNvPr>
          <p:cNvSpPr txBox="1">
            <a:spLocks/>
          </p:cNvSpPr>
          <p:nvPr/>
        </p:nvSpPr>
        <p:spPr>
          <a:xfrm>
            <a:off x="-1" y="20004"/>
            <a:ext cx="10963469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Synthesis – Domain Analysis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E5191B47-A133-CC16-9BDA-1B0548DFC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69" y="0"/>
            <a:ext cx="1228531" cy="1110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102553-46B6-F3DE-E1B4-8F1F2D030E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401" b="32614"/>
          <a:stretch>
            <a:fillRect/>
          </a:stretch>
        </p:blipFill>
        <p:spPr>
          <a:xfrm>
            <a:off x="1431619" y="1263868"/>
            <a:ext cx="9344711" cy="50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56E25D-5116-ED4E-2AB5-06BE7786A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B57CB643-C7A4-1632-351D-2F6C5FC9A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A863D97-4566-BA00-A904-89BB1BF7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61B52-6965-82F1-3772-523D1F77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x-none" sz="1000"/>
              <a:pPr>
                <a:spcAft>
                  <a:spcPts val="600"/>
                </a:spcAft>
              </a:pPr>
              <a:t>12</a:t>
            </a:fld>
            <a:endParaRPr lang="x-none" sz="1000"/>
          </a:p>
        </p:txBody>
      </p:sp>
      <p:pic>
        <p:nvPicPr>
          <p:cNvPr id="5" name="Picture 4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2ABD6583-65C8-5420-006B-234934060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37" y="0"/>
            <a:ext cx="1223663" cy="1110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C22A87-8A17-4ECB-6AEF-7B3171C3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7024AB-2547-C873-84A3-B061E8D85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A01A610-E885-8386-39B2-A1996504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69" y="215268"/>
            <a:ext cx="10515600" cy="1325563"/>
          </a:xfrm>
        </p:spPr>
        <p:txBody>
          <a:bodyPr>
            <a:normAutofit/>
          </a:bodyPr>
          <a:lstStyle/>
          <a:p>
            <a:r>
              <a:rPr lang="en-AU" b="1" dirty="0"/>
              <a:t>Solomon Islands – Policy &amp; Energy Context</a:t>
            </a:r>
            <a:br>
              <a:rPr lang="en-AU" dirty="0"/>
            </a:br>
            <a:endParaRPr lang="en-A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3D4893-4AC4-13E3-F37D-35B440DB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b="1" dirty="0"/>
              <a:t>Strong policy framework</a:t>
            </a:r>
            <a:r>
              <a:rPr lang="en-AU" dirty="0"/>
              <a:t>: First NDC, Second NDC, LT-LEDS (2023), SINDS 2016–2035, and National Energy Policy (2019–2030).</a:t>
            </a:r>
          </a:p>
          <a:p>
            <a:pPr lvl="0"/>
            <a:r>
              <a:rPr lang="en-AU" b="1" dirty="0"/>
              <a:t>Targets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GHG reduction: 12–27% by 2025 and 30–45% by 2030 (conditional &amp; unconditional).</a:t>
            </a:r>
          </a:p>
          <a:p>
            <a:pPr lvl="1"/>
            <a:r>
              <a:rPr lang="en-AU" dirty="0"/>
              <a:t>50% renewable energy by 2035.</a:t>
            </a:r>
          </a:p>
          <a:p>
            <a:pPr lvl="1"/>
            <a:r>
              <a:rPr lang="en-AU" dirty="0"/>
              <a:t>EVs and charging infrastructure introduced in Honiara by 2035.</a:t>
            </a:r>
          </a:p>
          <a:p>
            <a:pPr lvl="0"/>
            <a:r>
              <a:rPr lang="en-AU" b="1" dirty="0"/>
              <a:t>Electricity sector (2022)</a:t>
            </a:r>
            <a:r>
              <a:rPr lang="en-AU" dirty="0"/>
              <a:t>: 106 GWh generated – 91% fossil fuels, 9% renewables. Access to electricity ~76%.</a:t>
            </a:r>
          </a:p>
          <a:p>
            <a:pPr lvl="0"/>
            <a:r>
              <a:rPr lang="en-AU" b="1" dirty="0"/>
              <a:t>CO₂ emissions (2023)</a:t>
            </a:r>
            <a:r>
              <a:rPr lang="en-AU" dirty="0"/>
              <a:t>: 720,818 tCO₂; transport share ~217,010 tCO₂.</a:t>
            </a:r>
          </a:p>
          <a:p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FF073-644B-8093-FF8C-D533F1D8AFF3}"/>
              </a:ext>
            </a:extLst>
          </p:cNvPr>
          <p:cNvSpPr txBox="1">
            <a:spLocks/>
          </p:cNvSpPr>
          <p:nvPr/>
        </p:nvSpPr>
        <p:spPr>
          <a:xfrm rot="19910597">
            <a:off x="9253735" y="3093295"/>
            <a:ext cx="2976467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</a:t>
            </a:r>
            <a:endParaRPr lang="x-none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170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2C1C2-47DE-2FEF-B5CC-C9BB20BC3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AF592-D052-3C28-95CB-23E1987F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x-none" sz="1000"/>
              <a:pPr>
                <a:spcAft>
                  <a:spcPts val="600"/>
                </a:spcAft>
              </a:pPr>
              <a:t>13</a:t>
            </a:fld>
            <a:endParaRPr lang="x-none" sz="1000"/>
          </a:p>
        </p:txBody>
      </p:sp>
      <p:pic>
        <p:nvPicPr>
          <p:cNvPr id="5" name="Picture 4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24FADE91-5D0F-B222-017B-0133B6331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37" y="0"/>
            <a:ext cx="1223663" cy="1110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7998F5-F671-516D-7860-F99E4D323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1DECB6-1644-DA51-F1B2-AF4813DB1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EDDC2B1-5417-F65D-B1DF-25CB7071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8" y="1425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Solomon Islands – Transport &amp; E-Mobility Roadmap</a:t>
            </a:r>
            <a:br>
              <a:rPr lang="en-AU" dirty="0"/>
            </a:br>
            <a:endParaRPr lang="en-A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F60BD7-BC72-E292-829B-D128E30DB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b="1" dirty="0"/>
              <a:t>Vehicle stock</a:t>
            </a:r>
            <a:r>
              <a:rPr lang="en-AU" dirty="0"/>
              <a:t>: ~45,000 vehicles (2016), mainly urban; public transport via minibuses, minivans, trucks, plus taxis.</a:t>
            </a:r>
          </a:p>
          <a:p>
            <a:pPr lvl="0"/>
            <a:r>
              <a:rPr lang="en-AU" b="1" dirty="0"/>
              <a:t>Feasibility study</a:t>
            </a:r>
            <a:r>
              <a:rPr lang="en-AU" dirty="0"/>
              <a:t>: Prioritizes buses, then minibuses, taxis, three-wheelers, two-wheelers, and private cars.</a:t>
            </a:r>
          </a:p>
          <a:p>
            <a:pPr lvl="0"/>
            <a:r>
              <a:rPr lang="en-AU" b="1" dirty="0"/>
              <a:t>E-Mobility Roadmap (2022–2035)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Short-term (2022–25): pilot EV adoption.</a:t>
            </a:r>
          </a:p>
          <a:p>
            <a:pPr lvl="1"/>
            <a:r>
              <a:rPr lang="en-AU" dirty="0"/>
              <a:t>Medium-term (2026–30): scale-up charging and fleets.</a:t>
            </a:r>
          </a:p>
          <a:p>
            <a:pPr lvl="1"/>
            <a:r>
              <a:rPr lang="en-AU" dirty="0"/>
              <a:t>Long-term (2031–35): mainstream EVs, integrate with RE.</a:t>
            </a:r>
          </a:p>
          <a:p>
            <a:pPr lvl="0"/>
            <a:r>
              <a:rPr lang="en-AU" b="1" dirty="0"/>
              <a:t>Key needs</a:t>
            </a:r>
            <a:r>
              <a:rPr lang="en-AU" dirty="0"/>
              <a:t>: charging infrastructure, resilience to extreme weather, standardized technologies, regional harmonization.</a:t>
            </a:r>
          </a:p>
          <a:p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E4483-B4F6-0D20-9140-74DC96EE46AF}"/>
              </a:ext>
            </a:extLst>
          </p:cNvPr>
          <p:cNvSpPr txBox="1">
            <a:spLocks/>
          </p:cNvSpPr>
          <p:nvPr/>
        </p:nvSpPr>
        <p:spPr>
          <a:xfrm rot="19910597">
            <a:off x="9244299" y="3379404"/>
            <a:ext cx="2976467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</a:t>
            </a:r>
            <a:endParaRPr lang="x-none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232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FFABD-75EC-7990-F271-D9C3969BF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DDF32-2930-52DA-EB20-58ABE223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x-none" sz="1000"/>
              <a:pPr>
                <a:spcAft>
                  <a:spcPts val="600"/>
                </a:spcAft>
              </a:pPr>
              <a:t>14</a:t>
            </a:fld>
            <a:endParaRPr lang="x-none" sz="1000"/>
          </a:p>
        </p:txBody>
      </p:sp>
      <p:pic>
        <p:nvPicPr>
          <p:cNvPr id="5" name="Picture 4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85215D56-C329-FCE1-D8C1-F84FD12D8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37" y="0"/>
            <a:ext cx="1223663" cy="1110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BA2774-1A37-D057-D309-BEE3C8025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CA246D-7A34-5EA9-8C6D-902E895E4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293332D-C2EB-CFA3-55EB-BDB3B594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10" y="2248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Solomon Islands – Regulations, Incentives &amp; Next Steps</a:t>
            </a:r>
            <a:br>
              <a:rPr lang="en-AU" dirty="0"/>
            </a:br>
            <a:endParaRPr lang="en-A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99190C-E464-8D65-B0B6-935F25CAA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b="1" dirty="0"/>
              <a:t>Current status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No EV-specific regulations, standards, or recycling/end-of-life policy yet.</a:t>
            </a:r>
          </a:p>
          <a:p>
            <a:pPr lvl="1"/>
            <a:r>
              <a:rPr lang="en-AU" dirty="0"/>
              <a:t>E-Mobility Roadmap mandates development of EV guidelines.</a:t>
            </a:r>
          </a:p>
          <a:p>
            <a:pPr lvl="0"/>
            <a:r>
              <a:rPr lang="en-AU" b="1" dirty="0"/>
              <a:t>Opportunities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Leverage national RE policies for transport decarbonization.</a:t>
            </a:r>
          </a:p>
          <a:p>
            <a:pPr lvl="1"/>
            <a:r>
              <a:rPr lang="en-AU" dirty="0"/>
              <a:t>Regional frameworks (PRIF, PCREEE) available to guide standards.</a:t>
            </a:r>
          </a:p>
          <a:p>
            <a:pPr lvl="1"/>
            <a:r>
              <a:rPr lang="en-AU" dirty="0"/>
              <a:t>Cross Sector Coupling- Align Emobility rollout with RE expansion programs</a:t>
            </a:r>
          </a:p>
          <a:p>
            <a:pPr lvl="0"/>
            <a:r>
              <a:rPr lang="en-AU" b="1" dirty="0"/>
              <a:t>Next steps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Develop fiscal incentives (import duty/tax reforms).</a:t>
            </a:r>
          </a:p>
          <a:p>
            <a:pPr lvl="1"/>
            <a:r>
              <a:rPr lang="en-AU" dirty="0"/>
              <a:t>Build public awareness &amp; demonstration projects.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EDECD-A5F4-2D9D-FC8A-A3204CDF5C08}"/>
              </a:ext>
            </a:extLst>
          </p:cNvPr>
          <p:cNvSpPr txBox="1">
            <a:spLocks/>
          </p:cNvSpPr>
          <p:nvPr/>
        </p:nvSpPr>
        <p:spPr>
          <a:xfrm rot="19910597">
            <a:off x="8796329" y="4881443"/>
            <a:ext cx="2976467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</a:t>
            </a:r>
            <a:endParaRPr lang="x-none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675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72EB4-CD07-23F9-E1CD-43018C0DE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CCD45-A9BF-58F0-F525-476DB6A0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15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DD7BCF-3338-7255-CF1E-4A62E3317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4D51AB-BC91-8302-D63E-8BC42BE53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05C785-E1BD-D828-1168-FF9C9E68C839}"/>
              </a:ext>
            </a:extLst>
          </p:cNvPr>
          <p:cNvSpPr/>
          <p:nvPr/>
        </p:nvSpPr>
        <p:spPr>
          <a:xfrm>
            <a:off x="1" y="0"/>
            <a:ext cx="12202332" cy="11105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E03DB4-7E03-EF48-EF85-1214583DF9EE}"/>
              </a:ext>
            </a:extLst>
          </p:cNvPr>
          <p:cNvSpPr txBox="1">
            <a:spLocks/>
          </p:cNvSpPr>
          <p:nvPr/>
        </p:nvSpPr>
        <p:spPr>
          <a:xfrm>
            <a:off x="-1" y="20004"/>
            <a:ext cx="10963469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 to EV Uptake 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6AEF2851-D5E4-0BC5-1469-861427496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69" y="0"/>
            <a:ext cx="1228531" cy="11105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8E71CB-21D3-F030-69AE-7F4A1E8715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485" b="4180"/>
          <a:stretch>
            <a:fillRect/>
          </a:stretch>
        </p:blipFill>
        <p:spPr>
          <a:xfrm>
            <a:off x="1294550" y="1264910"/>
            <a:ext cx="9602900" cy="49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FE72D-01C4-726A-2E70-74808E598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1F862-0308-C2FD-29C8-3FB0A4B9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16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E00148-D01D-11E6-71A9-68FFA8E57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3D6B7-3077-7667-283B-981D7439D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AC7838B-7918-95DB-2857-6495E439E82F}"/>
              </a:ext>
            </a:extLst>
          </p:cNvPr>
          <p:cNvSpPr/>
          <p:nvPr/>
        </p:nvSpPr>
        <p:spPr>
          <a:xfrm>
            <a:off x="1" y="0"/>
            <a:ext cx="12202332" cy="11105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835A27-1391-6556-E0F8-3467FD7BF348}"/>
              </a:ext>
            </a:extLst>
          </p:cNvPr>
          <p:cNvSpPr txBox="1">
            <a:spLocks/>
          </p:cNvSpPr>
          <p:nvPr/>
        </p:nvSpPr>
        <p:spPr>
          <a:xfrm>
            <a:off x="-1" y="20004"/>
            <a:ext cx="10963469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Opportunities for EV Uptake 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00F8A270-627D-D95C-A117-614BE5CA0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69" y="0"/>
            <a:ext cx="1228531" cy="1110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54B4DF-CC0B-70F4-ECC8-63811D7475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68" t="16062" r="2191" b="22089"/>
          <a:stretch>
            <a:fillRect/>
          </a:stretch>
        </p:blipFill>
        <p:spPr>
          <a:xfrm>
            <a:off x="290186" y="1850877"/>
            <a:ext cx="11611628" cy="37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6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091F1-8B74-040E-ACA7-7F9EDF578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465D5-5F32-3CE6-2E84-8CAC6754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17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7E79CE-21D9-DEE6-85E0-E8604DBC2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6503B8-7617-CEFA-9D85-A7A67EA6D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F1DB2D-A90E-D9FE-0415-AD7942F0320B}"/>
              </a:ext>
            </a:extLst>
          </p:cNvPr>
          <p:cNvSpPr/>
          <p:nvPr/>
        </p:nvSpPr>
        <p:spPr>
          <a:xfrm>
            <a:off x="1" y="0"/>
            <a:ext cx="12202332" cy="11105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5DAD8D-DFF3-3076-0E12-F4B717519528}"/>
              </a:ext>
            </a:extLst>
          </p:cNvPr>
          <p:cNvSpPr txBox="1">
            <a:spLocks/>
          </p:cNvSpPr>
          <p:nvPr/>
        </p:nvSpPr>
        <p:spPr>
          <a:xfrm>
            <a:off x="-1" y="20004"/>
            <a:ext cx="10963469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518A9E4F-2220-5F3E-4C8F-0F62C16680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69" y="0"/>
            <a:ext cx="1228531" cy="1110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EFEC95-105B-9319-BBB3-1F7F14BC67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72" b="6214"/>
          <a:stretch>
            <a:fillRect/>
          </a:stretch>
        </p:blipFill>
        <p:spPr>
          <a:xfrm>
            <a:off x="350727" y="1207704"/>
            <a:ext cx="11503069" cy="510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7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DDD9-8BF7-04F8-CC29-D52AB56E8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E3ADB-9CD2-1E67-0D99-4F773CCC1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31" y="1194255"/>
            <a:ext cx="1143155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J. A. Sanguesa, V. Torres-Sanz, P. Garrido, F. J. Martinez, and J. M. Marquez-Barja, "A review on electric vehicles: Technologies and challenges," </a:t>
            </a:r>
            <a:r>
              <a:rPr lang="en-US" i="1" dirty="0"/>
              <a:t>Smart Cities, </a:t>
            </a:r>
            <a:r>
              <a:rPr lang="en-US" dirty="0"/>
              <a:t>vol. 4, no. 1, pp. 372-404, 2021.</a:t>
            </a:r>
            <a:endParaRPr lang="x-none" dirty="0"/>
          </a:p>
          <a:p>
            <a:pPr marL="0" indent="0">
              <a:buNone/>
            </a:pPr>
            <a:r>
              <a:rPr lang="en-US" dirty="0"/>
              <a:t>INSIDE EVs. "Nissan Reveals LEAF e-Plus: 62 kWh Battery, 226-Mile Range." </a:t>
            </a:r>
            <a:r>
              <a:rPr lang="en-US" u="sng" dirty="0">
                <a:hlinkClick r:id="rId3"/>
              </a:rPr>
              <a:t>https://insideevs.com/news/341958/nissan-reveals-leaf-e-plus-62-kwh-battery-226-mile-range/</a:t>
            </a:r>
            <a:r>
              <a:rPr lang="en-US" dirty="0"/>
              <a:t> (accessed 12th June, 2025).</a:t>
            </a:r>
            <a:endParaRPr lang="x-none" dirty="0"/>
          </a:p>
          <a:p>
            <a:pPr marL="0" indent="0">
              <a:buNone/>
            </a:pPr>
            <a:r>
              <a:rPr lang="en-US" dirty="0"/>
              <a:t>Mitsubishi Motors. "Balanced Power and Efficiency " </a:t>
            </a:r>
            <a:r>
              <a:rPr lang="en-US" u="sng" dirty="0">
                <a:hlinkClick r:id="rId4"/>
              </a:rPr>
              <a:t>https://www.mitsubishicars.com/cars-and-suvs/outlander-phev/performance</a:t>
            </a:r>
            <a:r>
              <a:rPr lang="en-US" dirty="0"/>
              <a:t> (accessed 12th June, 2025).</a:t>
            </a:r>
            <a:endParaRPr lang="x-none" dirty="0"/>
          </a:p>
          <a:p>
            <a:pPr marL="0" indent="0">
              <a:buNone/>
            </a:pPr>
            <a:r>
              <a:rPr lang="en-US" dirty="0"/>
              <a:t>Hyundai. "All-New Hyundai NEXO – The Future Utility Vehicle made by Hyundai." </a:t>
            </a:r>
            <a:r>
              <a:rPr lang="en-US" u="sng" dirty="0">
                <a:hlinkClick r:id="rId5"/>
              </a:rPr>
              <a:t>https://www.hyundai.news/eu/models/electrified/nexo/press-kit/all-new-hyundai-nexo-the-future-utility-vehicle-made-by-hyundai.html</a:t>
            </a:r>
            <a:r>
              <a:rPr lang="en-US" dirty="0"/>
              <a:t> (accessed 12th June, 2025).</a:t>
            </a:r>
            <a:endParaRPr lang="x-none" dirty="0"/>
          </a:p>
          <a:p>
            <a:pPr marL="0" indent="0">
              <a:buNone/>
            </a:pPr>
            <a:r>
              <a:rPr lang="en-AU" dirty="0"/>
              <a:t>IEA. "Global EV Outlook 2023 - Trends in batteries." </a:t>
            </a:r>
            <a:r>
              <a:rPr lang="en-AU" u="sng" dirty="0">
                <a:hlinkClick r:id="rId6"/>
              </a:rPr>
              <a:t>https://www.iea.org/reports/global-ev-outlook-2023/trends-in-batteries</a:t>
            </a:r>
            <a:r>
              <a:rPr lang="en-AU" dirty="0"/>
              <a:t> (accessed 12th June, 2025).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x-none" dirty="0"/>
          </a:p>
          <a:p>
            <a:endParaRPr lang="en-AU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4F216-518F-F6A1-D4A7-B25E6D0B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18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3AFE86-F26A-593A-C2F3-5E6DBC8C2C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8D9DD-9EBA-6891-6B4A-9CCD7A92E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7F2C4-A2BC-2A14-1C88-A3181C81A3DB}"/>
              </a:ext>
            </a:extLst>
          </p:cNvPr>
          <p:cNvSpPr/>
          <p:nvPr/>
        </p:nvSpPr>
        <p:spPr>
          <a:xfrm>
            <a:off x="1" y="0"/>
            <a:ext cx="12202332" cy="11105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DF3889-0E03-C752-AF42-76560CCD6258}"/>
              </a:ext>
            </a:extLst>
          </p:cNvPr>
          <p:cNvSpPr txBox="1">
            <a:spLocks/>
          </p:cNvSpPr>
          <p:nvPr/>
        </p:nvSpPr>
        <p:spPr>
          <a:xfrm>
            <a:off x="-1" y="20004"/>
            <a:ext cx="10963469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 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65DF7681-657B-2CF6-A960-A8B68E52BD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69" y="0"/>
            <a:ext cx="1228531" cy="111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2646BF-60A5-7A7D-BC4B-27DBEE151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5CB5B-AF6D-5E9D-8C4D-9133C2BD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85483"/>
            <a:ext cx="4215063" cy="239871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Scinergy Pacific – Contact Us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94E97-7545-60BF-1315-182CAE05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82" y="3884452"/>
            <a:ext cx="4238170" cy="2398713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Website: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Scinergypacific.com</a:t>
            </a: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r>
              <a:rPr lang="en-US" sz="2000" b="1" dirty="0"/>
              <a:t>Email: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admin@scinergypacific.com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prasadjay02@yahoo.com</a:t>
            </a:r>
            <a:endParaRPr lang="en-US" sz="2000" dirty="0"/>
          </a:p>
          <a:p>
            <a:pPr marL="0" indent="0">
              <a:buNone/>
            </a:pPr>
            <a:r>
              <a:rPr lang="en-AU" sz="2000" dirty="0">
                <a:hlinkClick r:id="rId5"/>
              </a:rPr>
              <a:t>jay.prasad@scinergypacific.com</a:t>
            </a:r>
            <a:endParaRPr lang="en-AU" sz="2000" dirty="0"/>
          </a:p>
          <a:p>
            <a:endParaRPr lang="en-AU" sz="2000" dirty="0"/>
          </a:p>
          <a:p>
            <a:pPr marL="0" indent="0">
              <a:buNone/>
            </a:pPr>
            <a:r>
              <a:rPr lang="en-AU" sz="2000" b="1" dirty="0"/>
              <a:t>WhatsApp</a:t>
            </a:r>
            <a:r>
              <a:rPr lang="en-AU" sz="2000" dirty="0"/>
              <a:t>: +61 (0) 422152953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x-non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FCB7C-40F7-A7B3-2785-8DEF2465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x-none" sz="1000"/>
              <a:pPr>
                <a:spcAft>
                  <a:spcPts val="600"/>
                </a:spcAft>
              </a:pPr>
              <a:t>19</a:t>
            </a:fld>
            <a:endParaRPr lang="x-none" sz="1000"/>
          </a:p>
        </p:txBody>
      </p:sp>
      <p:pic>
        <p:nvPicPr>
          <p:cNvPr id="5" name="Picture 4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5CEE04DB-1349-8802-F860-5B38646042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37" y="0"/>
            <a:ext cx="1223663" cy="1110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F0458D-C8F4-7257-3FFA-2C4AB09F8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5C9058-7E71-BE7E-BDDD-A549F3953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pic>
        <p:nvPicPr>
          <p:cNvPr id="8" name="Google Shape;200;g39c9e84f282_1_411">
            <a:extLst>
              <a:ext uri="{FF2B5EF4-FFF2-40B4-BE49-F238E27FC236}">
                <a16:creationId xmlns:a16="http://schemas.microsoft.com/office/drawing/2014/main" id="{F9BC2A76-258C-0B29-47CA-32DE553A30F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0060" t="13859" r="3583" b="21586"/>
          <a:stretch/>
        </p:blipFill>
        <p:spPr>
          <a:xfrm>
            <a:off x="4871962" y="2806095"/>
            <a:ext cx="7265890" cy="3409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4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E3206-964F-D627-6C9D-56960C0B7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1DFC9-2842-084C-EEB3-F0179CE3B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31" y="1194254"/>
            <a:ext cx="11446765" cy="5157481"/>
          </a:xfrm>
        </p:spPr>
        <p:txBody>
          <a:bodyPr>
            <a:normAutofit/>
          </a:bodyPr>
          <a:lstStyle/>
          <a:p>
            <a:r>
              <a:rPr lang="en-US" dirty="0"/>
              <a:t>The EV Stocktake Report for Pacific Island Countries and Territories (PICTs):</a:t>
            </a:r>
          </a:p>
          <a:p>
            <a:pPr marL="0" indent="0">
              <a:buNone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Provides a comprehensive assessment of EV adoption and e-mobility development across PICTs.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Highlights the critical role of EVs in advancing sustainable transport, energy security, and climate resilience.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Outlines the current status, regulatory frameworks, key challenges, emerging opportunities, and strategic next steps.</a:t>
            </a:r>
          </a:p>
          <a:p>
            <a:r>
              <a:rPr lang="en-US" dirty="0"/>
              <a:t>PICTs face high dependency on imported fossil fuels, volatile energy prices, and escalating climate impacts.</a:t>
            </a:r>
          </a:p>
          <a:p>
            <a:r>
              <a:rPr lang="en-US" dirty="0"/>
              <a:t>Thus, transitioning to EVs supports national goals under the Paris Agreement and Sustainable Development Goals (SDGs).</a:t>
            </a:r>
            <a:endParaRPr lang="en-AU" dirty="0"/>
          </a:p>
          <a:p>
            <a:endParaRPr lang="en-US" sz="2600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0040" lvl="1" indent="0">
              <a:buNone/>
            </a:pPr>
            <a:endParaRPr lang="x-non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18261-6B06-318E-7FDE-CE741CDA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2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969F7-13B5-E46E-FF97-6E7794C2F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3B4801-9742-AA32-C392-6ED45DCCC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FC1028-D2EC-8219-AA1C-FBB4D6B128CF}"/>
              </a:ext>
            </a:extLst>
          </p:cNvPr>
          <p:cNvSpPr/>
          <p:nvPr/>
        </p:nvSpPr>
        <p:spPr>
          <a:xfrm>
            <a:off x="1" y="0"/>
            <a:ext cx="12202332" cy="11105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8445E1-8D2D-5CC5-8609-F9371DA413DF}"/>
              </a:ext>
            </a:extLst>
          </p:cNvPr>
          <p:cNvSpPr txBox="1">
            <a:spLocks/>
          </p:cNvSpPr>
          <p:nvPr/>
        </p:nvSpPr>
        <p:spPr>
          <a:xfrm>
            <a:off x="-1" y="20004"/>
            <a:ext cx="10963469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023A5D0A-D02C-CF96-E86D-73B01B8AE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69" y="0"/>
            <a:ext cx="1228531" cy="111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C6997-0DF8-766C-2D36-5BD5B18FA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94525-B51E-DE87-DA8C-57117BF4D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31" y="1194254"/>
            <a:ext cx="11446765" cy="5157481"/>
          </a:xfrm>
        </p:spPr>
        <p:txBody>
          <a:bodyPr>
            <a:normAutofit/>
          </a:bodyPr>
          <a:lstStyle/>
          <a:p>
            <a:r>
              <a:rPr lang="en-US" dirty="0"/>
              <a:t>Why EVs Matter for PICTs:</a:t>
            </a:r>
          </a:p>
          <a:p>
            <a:pPr marL="0" indent="0">
              <a:buNone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Energy Security: Reduce reliance on imported fuels and stabilize energy costs.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Climate Mitigation: Lower Greenhouse Gas (GHG) emissions and promote cleaner air.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Resilience &amp; Health: Strengthen adaptive capacity and improve public health outcomes.</a:t>
            </a:r>
          </a:p>
          <a:p>
            <a:r>
              <a:rPr lang="en-US" dirty="0"/>
              <a:t>The Path Forward:</a:t>
            </a:r>
          </a:p>
          <a:p>
            <a:pPr marL="0" indent="0">
              <a:buNone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Align EV rollout with renewable energy expansion to maximize benefits.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Develop enabling policies, incentives, and standards for EV importation, charging, and safety.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Promote regional collaboration and knowledge sharing to scale e-mobility solutions across island states.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AU" dirty="0"/>
          </a:p>
          <a:p>
            <a:endParaRPr lang="en-US" sz="2600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0040" lvl="1" indent="0">
              <a:buNone/>
            </a:pPr>
            <a:endParaRPr lang="x-non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616B9-0B2A-99D0-DA57-556CD3315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3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9E774-19F7-89AD-957E-9006BBA28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C02DA-92A7-1643-D8EA-D50CCA57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3AEEED-C457-4E30-F01C-596ABBE407ED}"/>
              </a:ext>
            </a:extLst>
          </p:cNvPr>
          <p:cNvSpPr/>
          <p:nvPr/>
        </p:nvSpPr>
        <p:spPr>
          <a:xfrm>
            <a:off x="1" y="0"/>
            <a:ext cx="12202332" cy="11105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59E163-5656-C088-E593-B5263067E02A}"/>
              </a:ext>
            </a:extLst>
          </p:cNvPr>
          <p:cNvSpPr txBox="1">
            <a:spLocks/>
          </p:cNvSpPr>
          <p:nvPr/>
        </p:nvSpPr>
        <p:spPr>
          <a:xfrm>
            <a:off x="-1" y="20004"/>
            <a:ext cx="10963469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1E997F72-BB52-43E8-BCD4-6DAF1B9CF0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69" y="0"/>
            <a:ext cx="1228531" cy="111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21A3E-45B7-59B7-CFE2-CA7FCDDB7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EF33-4113-E10F-8B63-674F600F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4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1BC494-F833-4ED8-7569-7E09B20F0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526B1D-7A81-7312-F0D9-26E200BB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A6816F-58E9-C9B8-520A-AA2AA23CCC58}"/>
              </a:ext>
            </a:extLst>
          </p:cNvPr>
          <p:cNvSpPr/>
          <p:nvPr/>
        </p:nvSpPr>
        <p:spPr>
          <a:xfrm>
            <a:off x="1" y="0"/>
            <a:ext cx="12202332" cy="11105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84DB34-C491-5BE8-120D-030E6EED5BD1}"/>
              </a:ext>
            </a:extLst>
          </p:cNvPr>
          <p:cNvSpPr txBox="1">
            <a:spLocks/>
          </p:cNvSpPr>
          <p:nvPr/>
        </p:nvSpPr>
        <p:spPr>
          <a:xfrm>
            <a:off x="-1" y="20004"/>
            <a:ext cx="10963469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EV 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6A31FC50-50A3-EEDF-C06B-E8A4549B8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69" y="0"/>
            <a:ext cx="1228531" cy="1110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117340-15F5-EAC3-5038-D21CF318E5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71" t="18932" r="2397" b="12172"/>
          <a:stretch>
            <a:fillRect/>
          </a:stretch>
        </p:blipFill>
        <p:spPr>
          <a:xfrm>
            <a:off x="296449" y="1587830"/>
            <a:ext cx="11574050" cy="42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2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89D4D-6DF9-2888-26D3-6344E006D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ABB9B-B12F-4FCB-F89A-8FFD5515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5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A8022-CD4D-665F-6858-C6C4FC301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666625-B0E6-4784-C965-85365C21D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C1EBD0-D2B4-DD4D-6303-8FD8F325EAE0}"/>
              </a:ext>
            </a:extLst>
          </p:cNvPr>
          <p:cNvSpPr/>
          <p:nvPr/>
        </p:nvSpPr>
        <p:spPr>
          <a:xfrm>
            <a:off x="1" y="0"/>
            <a:ext cx="12202332" cy="11105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10596C-8D8C-1729-ED72-3C3A2ABE4B8B}"/>
              </a:ext>
            </a:extLst>
          </p:cNvPr>
          <p:cNvSpPr txBox="1">
            <a:spLocks/>
          </p:cNvSpPr>
          <p:nvPr/>
        </p:nvSpPr>
        <p:spPr>
          <a:xfrm>
            <a:off x="-1" y="20004"/>
            <a:ext cx="10963469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EV Batteries  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0B2C3C19-3686-06C7-3E16-8381B2A6F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69" y="0"/>
            <a:ext cx="1228531" cy="111057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592610-90D4-7116-5CD8-D2520A9A4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98600"/>
              </p:ext>
            </p:extLst>
          </p:nvPr>
        </p:nvGraphicFramePr>
        <p:xfrm>
          <a:off x="449892" y="1442853"/>
          <a:ext cx="11362152" cy="23774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681076">
                  <a:extLst>
                    <a:ext uri="{9D8B030D-6E8A-4147-A177-3AD203B41FA5}">
                      <a16:colId xmlns:a16="http://schemas.microsoft.com/office/drawing/2014/main" val="1068586242"/>
                    </a:ext>
                  </a:extLst>
                </a:gridCol>
                <a:gridCol w="5681076">
                  <a:extLst>
                    <a:ext uri="{9D8B030D-6E8A-4147-A177-3AD203B41FA5}">
                      <a16:colId xmlns:a16="http://schemas.microsoft.com/office/drawing/2014/main" val="35469395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/>
                        <a:t>Battery Chemistry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/>
                        <a:t>Key Features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60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2200" b="0"/>
                        <a:t>Lithium Nickel Manganese Cobalt Oxide (NMC)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High energy density, widely used in passenger EVs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608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dirty="0"/>
                        <a:t>Lithium Iron Phosphate (LFP)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Lower cost, longer lifespan, improved safety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1324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dirty="0"/>
                        <a:t>Nickel Cobalt Aluminium Oxide (NCA)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High performance, used in premium models (e.g., Tesla)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5954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1C6DA5-B239-B4F0-6D37-EDC5A3A23648}"/>
              </a:ext>
            </a:extLst>
          </p:cNvPr>
          <p:cNvSpPr txBox="1"/>
          <p:nvPr/>
        </p:nvSpPr>
        <p:spPr>
          <a:xfrm>
            <a:off x="449892" y="3934159"/>
            <a:ext cx="11362152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/>
              <a:t>Emerging Alternative</a:t>
            </a:r>
          </a:p>
          <a:p>
            <a:pPr>
              <a:buNone/>
            </a:pPr>
            <a:endParaRPr lang="en-US" sz="1200" b="1" dirty="0"/>
          </a:p>
          <a:p>
            <a:pPr>
              <a:buNone/>
            </a:pPr>
            <a:r>
              <a:rPr lang="en-US" sz="2200" b="1" dirty="0"/>
              <a:t>⚡ Sodium-ion (Na-ion) Batteries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Use abundant, low-cost materials and avoid critical minerals such as lithium, cobalt, and nickel.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Offer ≈30% lower cost than LFP batteries.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Trade-off: Lower energy density compared to Li-ion, limiting range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84689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B92C9-0DFF-173D-865B-7708A1A26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5A30D-DE1D-EAD4-5ADA-85EE724D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6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EC77F-8797-82FA-1A8D-616FC3DA4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4FCEE2-66BB-0D7F-1187-BDD96A20A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FF90B6-0746-B894-F9D9-A2EFE108DD29}"/>
              </a:ext>
            </a:extLst>
          </p:cNvPr>
          <p:cNvSpPr/>
          <p:nvPr/>
        </p:nvSpPr>
        <p:spPr>
          <a:xfrm>
            <a:off x="1" y="0"/>
            <a:ext cx="12202332" cy="11105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4CB122-BF87-CCC5-6664-3904C99B5FD2}"/>
              </a:ext>
            </a:extLst>
          </p:cNvPr>
          <p:cNvSpPr txBox="1">
            <a:spLocks/>
          </p:cNvSpPr>
          <p:nvPr/>
        </p:nvSpPr>
        <p:spPr>
          <a:xfrm>
            <a:off x="-1" y="20004"/>
            <a:ext cx="10963469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 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07C476BF-AC0D-5901-46D7-0B11246833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69" y="0"/>
            <a:ext cx="1228531" cy="1110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FCB65A-585C-B1D2-1BE7-CF5670F3D5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485" b="5388"/>
          <a:stretch>
            <a:fillRect/>
          </a:stretch>
        </p:blipFill>
        <p:spPr>
          <a:xfrm>
            <a:off x="1336305" y="1348106"/>
            <a:ext cx="9519390" cy="486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67C24-5903-6601-E28D-78A2978DA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8334A-3EE9-3FDE-F970-8D809B08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7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A3A5A9-7E52-A30B-8ACC-1CB29CE68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8579D-91F9-87CB-A839-48FB40442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234150-1F16-EBF3-FDFA-B760B92509EC}"/>
              </a:ext>
            </a:extLst>
          </p:cNvPr>
          <p:cNvSpPr/>
          <p:nvPr/>
        </p:nvSpPr>
        <p:spPr>
          <a:xfrm>
            <a:off x="1" y="0"/>
            <a:ext cx="12202332" cy="11105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234875-E82B-818B-0CB6-628FE9B66998}"/>
              </a:ext>
            </a:extLst>
          </p:cNvPr>
          <p:cNvSpPr txBox="1">
            <a:spLocks/>
          </p:cNvSpPr>
          <p:nvPr/>
        </p:nvSpPr>
        <p:spPr>
          <a:xfrm>
            <a:off x="-1" y="20004"/>
            <a:ext cx="10963469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Framework- Domains (Proposed) 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E0461EF5-B577-E39B-27AF-64DAE6E8D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69" y="0"/>
            <a:ext cx="1228531" cy="11105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D3098C-B3FE-8CF7-87C8-33BA1F965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98713"/>
              </p:ext>
            </p:extLst>
          </p:nvPr>
        </p:nvGraphicFramePr>
        <p:xfrm>
          <a:off x="359079" y="1299583"/>
          <a:ext cx="11473842" cy="485797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84954">
                  <a:extLst>
                    <a:ext uri="{9D8B030D-6E8A-4147-A177-3AD203B41FA5}">
                      <a16:colId xmlns:a16="http://schemas.microsoft.com/office/drawing/2014/main" val="1121494152"/>
                    </a:ext>
                  </a:extLst>
                </a:gridCol>
                <a:gridCol w="8688888">
                  <a:extLst>
                    <a:ext uri="{9D8B030D-6E8A-4147-A177-3AD203B41FA5}">
                      <a16:colId xmlns:a16="http://schemas.microsoft.com/office/drawing/2014/main" val="160552755"/>
                    </a:ext>
                  </a:extLst>
                </a:gridCol>
              </a:tblGrid>
              <a:tr h="2853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/>
                        <a:t>Domain</a:t>
                      </a:r>
                      <a:endParaRPr lang="en-US" sz="2200" dirty="0"/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/>
                        <a:t>Rationale</a:t>
                      </a:r>
                      <a:endParaRPr lang="en-US" sz="2200" dirty="0"/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4046830313"/>
                  </a:ext>
                </a:extLst>
              </a:tr>
              <a:tr h="7133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dirty="0"/>
                        <a:t>Policy Documents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Provide strategic direction and demonstrate political commitment by integrating EVs into national energy, climate, and transport frameworks.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1543436946"/>
                  </a:ext>
                </a:extLst>
              </a:tr>
              <a:tr h="7133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dirty="0"/>
                        <a:t>Electricity Sector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Determines system readiness for EV demand, smart charging, and renewable integration to ensure real emissions reductions.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3059189539"/>
                  </a:ext>
                </a:extLst>
              </a:tr>
              <a:tr h="7133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dirty="0"/>
                        <a:t>Vehicle Stocktake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Supplies essential data on vehicle types, age, and fuel use to guide policy, incentives, and infrastructure planning.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3583351450"/>
                  </a:ext>
                </a:extLst>
              </a:tr>
              <a:tr h="7133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dirty="0"/>
                        <a:t>EV Regulations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Ensure safety, quality, and sustainability through standards for imports, charging, and battery management.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2815024813"/>
                  </a:ext>
                </a:extLst>
              </a:tr>
              <a:tr h="7133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dirty="0"/>
                        <a:t>Incentives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Reduce upfront costs and encourage adoption through tax exemptions, rebates, and non-financial benefits.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909407765"/>
                  </a:ext>
                </a:extLst>
              </a:tr>
              <a:tr h="4993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dirty="0"/>
                        <a:t>Demonstration &amp; Awareness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Build confidence and public understanding through pilot projects and education campaigns.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1886103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2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24732-420E-DAC2-F973-68C22DFB1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FC86A-CFD1-E5D6-C351-ABE14018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8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82C510-F92B-6743-038B-3C710F4E5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78FD43-6E93-9D89-CBC2-C1AEE725D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B62C21-83D5-8134-9D04-C82AE58F7D43}"/>
              </a:ext>
            </a:extLst>
          </p:cNvPr>
          <p:cNvSpPr/>
          <p:nvPr/>
        </p:nvSpPr>
        <p:spPr>
          <a:xfrm>
            <a:off x="1" y="0"/>
            <a:ext cx="12202332" cy="11105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468AA6-CC83-F72A-2694-019EDD6B8DF2}"/>
              </a:ext>
            </a:extLst>
          </p:cNvPr>
          <p:cNvSpPr txBox="1">
            <a:spLocks/>
          </p:cNvSpPr>
          <p:nvPr/>
        </p:nvSpPr>
        <p:spPr>
          <a:xfrm>
            <a:off x="-1" y="20004"/>
            <a:ext cx="10963469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Synthesis - Comparative Evaluation of EV Readiness in PICTs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83D679D5-0BCB-D3F2-C20C-64C6C1C7B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69" y="0"/>
            <a:ext cx="1228531" cy="11105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3FEEEC-9A75-BA88-EA7C-DA9140309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"/>
          <a:stretch>
            <a:fillRect/>
          </a:stretch>
        </p:blipFill>
        <p:spPr bwMode="auto">
          <a:xfrm>
            <a:off x="506149" y="1130576"/>
            <a:ext cx="10963469" cy="5213329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79C8BA8-39DF-5119-48B2-B3FB24076439}"/>
              </a:ext>
            </a:extLst>
          </p:cNvPr>
          <p:cNvSpPr txBox="1">
            <a:spLocks/>
          </p:cNvSpPr>
          <p:nvPr/>
        </p:nvSpPr>
        <p:spPr>
          <a:xfrm rot="19910597">
            <a:off x="4333633" y="1882252"/>
            <a:ext cx="2976467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</a:t>
            </a:r>
            <a:endParaRPr lang="x-none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936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90E86-1175-6DE7-C188-AA67968BE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55193-F2F1-A2C2-3A66-42386699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x-none" smtClean="0"/>
              <a:t>9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5F6B8-8CCC-DD63-340C-FA086D427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1516"/>
            <a:ext cx="6629975" cy="49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4C3D8D-E168-FB00-3C2F-387F6BE4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6366130"/>
            <a:ext cx="6629975" cy="496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E66EEB-D3E7-7E95-2414-DFA194ABC2B9}"/>
              </a:ext>
            </a:extLst>
          </p:cNvPr>
          <p:cNvSpPr/>
          <p:nvPr/>
        </p:nvSpPr>
        <p:spPr>
          <a:xfrm>
            <a:off x="1" y="0"/>
            <a:ext cx="12202332" cy="11105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66D6E0-FF7B-049F-ACC5-1CFFA74D6D7F}"/>
              </a:ext>
            </a:extLst>
          </p:cNvPr>
          <p:cNvSpPr txBox="1">
            <a:spLocks/>
          </p:cNvSpPr>
          <p:nvPr/>
        </p:nvSpPr>
        <p:spPr>
          <a:xfrm>
            <a:off x="-1" y="20004"/>
            <a:ext cx="10963469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Synthesis - Comparative Evaluation of EV Readiness in PICTs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1" name="Picture 10" descr="A logo with a circle and a power button&#10;&#10;AI-generated content may be incorrect.">
            <a:extLst>
              <a:ext uri="{FF2B5EF4-FFF2-40B4-BE49-F238E27FC236}">
                <a16:creationId xmlns:a16="http://schemas.microsoft.com/office/drawing/2014/main" id="{9AE37E86-5BCC-42F3-65DC-28CDDC08E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69" y="0"/>
            <a:ext cx="1228531" cy="111057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12487E-317A-84BD-D0FF-851373CE7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8967"/>
              </p:ext>
            </p:extLst>
          </p:nvPr>
        </p:nvGraphicFramePr>
        <p:xfrm>
          <a:off x="334027" y="1302143"/>
          <a:ext cx="11523945" cy="464133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841315">
                  <a:extLst>
                    <a:ext uri="{9D8B030D-6E8A-4147-A177-3AD203B41FA5}">
                      <a16:colId xmlns:a16="http://schemas.microsoft.com/office/drawing/2014/main" val="3198124767"/>
                    </a:ext>
                  </a:extLst>
                </a:gridCol>
                <a:gridCol w="2901863">
                  <a:extLst>
                    <a:ext uri="{9D8B030D-6E8A-4147-A177-3AD203B41FA5}">
                      <a16:colId xmlns:a16="http://schemas.microsoft.com/office/drawing/2014/main" val="4079480558"/>
                    </a:ext>
                  </a:extLst>
                </a:gridCol>
                <a:gridCol w="4780767">
                  <a:extLst>
                    <a:ext uri="{9D8B030D-6E8A-4147-A177-3AD203B41FA5}">
                      <a16:colId xmlns:a16="http://schemas.microsoft.com/office/drawing/2014/main" val="2113358656"/>
                    </a:ext>
                  </a:extLst>
                </a:gridCol>
              </a:tblGrid>
              <a:tr h="5456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/>
                        <a:t>Category</a:t>
                      </a:r>
                      <a:endParaRPr lang="en-US" sz="2200" dirty="0"/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/>
                        <a:t>Total Score</a:t>
                      </a:r>
                      <a:endParaRPr lang="en-US" sz="2200" dirty="0"/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1" dirty="0"/>
                        <a:t>Key Characteristics</a:t>
                      </a:r>
                      <a:endParaRPr lang="en-US" sz="2200" dirty="0"/>
                    </a:p>
                  </a:txBody>
                  <a:tcPr marL="43953" marR="43953" marT="21976" marB="21976" anchor="ctr"/>
                </a:tc>
                <a:extLst>
                  <a:ext uri="{0D108BD9-81ED-4DB2-BD59-A6C34878D82A}">
                    <a16:rowId xmlns:a16="http://schemas.microsoft.com/office/drawing/2014/main" val="2569615810"/>
                  </a:ext>
                </a:extLst>
              </a:tr>
              <a:tr h="21793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2200" dirty="0"/>
                        <a:t>🥇 </a:t>
                      </a:r>
                      <a:r>
                        <a:rPr lang="en-US" sz="2200" b="1" dirty="0"/>
                        <a:t>High Readiness</a:t>
                      </a:r>
                      <a:endParaRPr lang="en-US" sz="2200" dirty="0"/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b="0" dirty="0"/>
                        <a:t>Tonga (15), Fiji (14), Samoa (14)</a:t>
                      </a: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Comprehensive EV policy frameworks; strong alignment with electricity sector and vehicle data systems; established regulatory and incentive mechanisms; active government-led pilots.</a:t>
                      </a:r>
                    </a:p>
                  </a:txBody>
                  <a:tcPr marL="43953" marR="43953" marT="21976" marB="21976" anchor="ctr"/>
                </a:tc>
                <a:extLst>
                  <a:ext uri="{0D108BD9-81ED-4DB2-BD59-A6C34878D82A}">
                    <a16:rowId xmlns:a16="http://schemas.microsoft.com/office/drawing/2014/main" val="2996512377"/>
                  </a:ext>
                </a:extLst>
              </a:tr>
              <a:tr h="19163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2200" dirty="0"/>
                        <a:t>🥈 </a:t>
                      </a:r>
                      <a:r>
                        <a:rPr lang="en-US" sz="2200" b="1" dirty="0"/>
                        <a:t>Upper-Mid Readiness</a:t>
                      </a:r>
                      <a:endParaRPr lang="en-US" sz="2200" dirty="0"/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200" b="0" dirty="0"/>
                        <a:t>Cook Islands (12), Vanuatu (12), Palau (11)</a:t>
                      </a:r>
                    </a:p>
                  </a:txBody>
                  <a:tcPr marL="43953" marR="43953" marT="21976" marB="219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/>
                        <a:t>Solid policy and energy sector foundations; progressing in data collection and awareness; limited but emerging incentive and regulatory frameworks.</a:t>
                      </a:r>
                    </a:p>
                  </a:txBody>
                  <a:tcPr marL="43953" marR="43953" marT="21976" marB="21976" anchor="ctr"/>
                </a:tc>
                <a:extLst>
                  <a:ext uri="{0D108BD9-81ED-4DB2-BD59-A6C34878D82A}">
                    <a16:rowId xmlns:a16="http://schemas.microsoft.com/office/drawing/2014/main" val="13568703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41CED-A586-068B-1A7A-B42ABFEB2FFA}"/>
              </a:ext>
            </a:extLst>
          </p:cNvPr>
          <p:cNvSpPr txBox="1">
            <a:spLocks/>
          </p:cNvSpPr>
          <p:nvPr/>
        </p:nvSpPr>
        <p:spPr>
          <a:xfrm rot="19910597">
            <a:off x="1222737" y="3238570"/>
            <a:ext cx="2976467" cy="109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</a:t>
            </a:r>
            <a:endParaRPr lang="x-none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69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2170</TotalTime>
  <Words>1287</Words>
  <Application>Microsoft Office PowerPoint</Application>
  <PresentationFormat>Widescreen</PresentationFormat>
  <Paragraphs>167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Wingdings</vt:lpstr>
      <vt:lpstr>Ocean 16x9</vt:lpstr>
      <vt:lpstr>Office Theme</vt:lpstr>
      <vt:lpstr>EV Stocktake Report for PICTs (Preliminary Findings)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Solomon Islands – Policy &amp; Energy Context </vt:lpstr>
      <vt:lpstr>Solomon Islands – Transport &amp; E-Mobility Roadmap </vt:lpstr>
      <vt:lpstr>Solomon Islands – Regulations, Incentives &amp; Next Steps </vt:lpstr>
      <vt:lpstr>PowerPoint Presentation</vt:lpstr>
      <vt:lpstr>PowerPoint Presentation</vt:lpstr>
      <vt:lpstr>PowerPoint Presentation</vt:lpstr>
      <vt:lpstr>PowerPoint Presentation</vt:lpstr>
      <vt:lpstr>Scinergy Pacific – 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 Stocktake Report for PICTs (Preliminary Findings)</dc:title>
  <dc:creator>Deepak Prasad</dc:creator>
  <cp:lastModifiedBy>Sosefo Tofu</cp:lastModifiedBy>
  <cp:revision>120</cp:revision>
  <dcterms:created xsi:type="dcterms:W3CDTF">2025-04-23T04:08:12Z</dcterms:created>
  <dcterms:modified xsi:type="dcterms:W3CDTF">2025-10-27T23:55:13Z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