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2" r:id="rId5"/>
    <p:sldId id="258" r:id="rId6"/>
    <p:sldId id="264" r:id="rId7"/>
    <p:sldId id="259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infostore.saiglobal.com/en-au/search/standard/?searchTerm=Electrical%20Standards&amp;productFamily=STANDARD&amp;q=Electrical%20Standards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infostore.saiglobal.com/en-au/search/standard/?searchTerm=Electrical%20Standards&amp;productFamily=STANDARD&amp;q=Electrical%20Standard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1B8FC-3589-43FC-9152-35327EBA437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7078404-7A83-464A-846F-1D265127917E}">
      <dgm:prSet/>
      <dgm:spPr/>
      <dgm:t>
        <a:bodyPr/>
        <a:lstStyle/>
        <a:p>
          <a:r>
            <a:rPr lang="en-US" b="1"/>
            <a:t>PNG Strategic Plan 2010 – 2030 </a:t>
          </a:r>
          <a:r>
            <a:rPr lang="en-US"/>
            <a:t>(Section 4.11. on Energy Development).</a:t>
          </a:r>
        </a:p>
      </dgm:t>
    </dgm:pt>
    <dgm:pt modelId="{2D28F28B-5FED-432E-AD1B-FD24B2880888}" type="parTrans" cxnId="{7F04A929-11DD-4BDF-A85E-4F4DF9E326A6}">
      <dgm:prSet/>
      <dgm:spPr/>
      <dgm:t>
        <a:bodyPr/>
        <a:lstStyle/>
        <a:p>
          <a:endParaRPr lang="en-US"/>
        </a:p>
      </dgm:t>
    </dgm:pt>
    <dgm:pt modelId="{F15B7749-3390-47EF-80DE-0224F5801888}" type="sibTrans" cxnId="{7F04A929-11DD-4BDF-A85E-4F4DF9E326A6}">
      <dgm:prSet/>
      <dgm:spPr/>
      <dgm:t>
        <a:bodyPr/>
        <a:lstStyle/>
        <a:p>
          <a:endParaRPr lang="en-US"/>
        </a:p>
      </dgm:t>
    </dgm:pt>
    <dgm:pt modelId="{8D2EEE77-1ADC-461E-B50F-19B4C39E1826}">
      <dgm:prSet/>
      <dgm:spPr/>
      <dgm:t>
        <a:bodyPr/>
        <a:lstStyle/>
        <a:p>
          <a:r>
            <a:rPr lang="en-US"/>
            <a:t>(i) 20% non-renewable and 80% renewable by 2030.</a:t>
          </a:r>
        </a:p>
      </dgm:t>
    </dgm:pt>
    <dgm:pt modelId="{F6F41371-0425-4E2A-9DE9-E892AE5E85B1}" type="parTrans" cxnId="{4D8751C7-1746-4282-A791-EB428FE3760A}">
      <dgm:prSet/>
      <dgm:spPr/>
      <dgm:t>
        <a:bodyPr/>
        <a:lstStyle/>
        <a:p>
          <a:endParaRPr lang="en-US"/>
        </a:p>
      </dgm:t>
    </dgm:pt>
    <dgm:pt modelId="{A16A4041-9C05-4883-97F0-744D3A642720}" type="sibTrans" cxnId="{4D8751C7-1746-4282-A791-EB428FE3760A}">
      <dgm:prSet/>
      <dgm:spPr/>
      <dgm:t>
        <a:bodyPr/>
        <a:lstStyle/>
        <a:p>
          <a:endParaRPr lang="en-US"/>
        </a:p>
      </dgm:t>
    </dgm:pt>
    <dgm:pt modelId="{C1101AFA-0DCF-4559-BD6A-69CB429625F0}">
      <dgm:prSet/>
      <dgm:spPr/>
      <dgm:t>
        <a:bodyPr/>
        <a:lstStyle/>
        <a:p>
          <a:r>
            <a:rPr lang="en-US" b="1"/>
            <a:t>PNG Vision 2050</a:t>
          </a:r>
          <a:endParaRPr lang="en-US"/>
        </a:p>
      </dgm:t>
    </dgm:pt>
    <dgm:pt modelId="{1845C8D3-29FC-4457-85C5-D95C44504DC3}" type="parTrans" cxnId="{DD6B37CB-AF82-4B10-8D71-E932A5905858}">
      <dgm:prSet/>
      <dgm:spPr/>
      <dgm:t>
        <a:bodyPr/>
        <a:lstStyle/>
        <a:p>
          <a:endParaRPr lang="en-US"/>
        </a:p>
      </dgm:t>
    </dgm:pt>
    <dgm:pt modelId="{C26A27BA-8B82-46BF-9CA7-DD52D2EED558}" type="sibTrans" cxnId="{DD6B37CB-AF82-4B10-8D71-E932A5905858}">
      <dgm:prSet/>
      <dgm:spPr/>
      <dgm:t>
        <a:bodyPr/>
        <a:lstStyle/>
        <a:p>
          <a:endParaRPr lang="en-US"/>
        </a:p>
      </dgm:t>
    </dgm:pt>
    <dgm:pt modelId="{CA75A257-B369-4DF3-8B5D-E5FA041F99F1}">
      <dgm:prSet/>
      <dgm:spPr/>
      <dgm:t>
        <a:bodyPr/>
        <a:lstStyle/>
        <a:p>
          <a:r>
            <a:rPr lang="en-US"/>
            <a:t>(i) 100% renewable energy by 2050.</a:t>
          </a:r>
        </a:p>
      </dgm:t>
    </dgm:pt>
    <dgm:pt modelId="{A77DF89D-8A61-4CC6-8967-60BCED6A2A42}" type="parTrans" cxnId="{C9464CD6-1260-4F73-BB53-BB168FE693A8}">
      <dgm:prSet/>
      <dgm:spPr/>
      <dgm:t>
        <a:bodyPr/>
        <a:lstStyle/>
        <a:p>
          <a:endParaRPr lang="en-US"/>
        </a:p>
      </dgm:t>
    </dgm:pt>
    <dgm:pt modelId="{5CF7DDF8-1654-40A7-B772-B15D0157BC47}" type="sibTrans" cxnId="{C9464CD6-1260-4F73-BB53-BB168FE693A8}">
      <dgm:prSet/>
      <dgm:spPr/>
      <dgm:t>
        <a:bodyPr/>
        <a:lstStyle/>
        <a:p>
          <a:endParaRPr lang="en-US"/>
        </a:p>
      </dgm:t>
    </dgm:pt>
    <dgm:pt modelId="{530ED5F9-9FFF-43A7-8A85-15CF68FB500A}">
      <dgm:prSet/>
      <dgm:spPr/>
      <dgm:t>
        <a:bodyPr/>
        <a:lstStyle/>
        <a:p>
          <a:r>
            <a:rPr lang="en-US"/>
            <a:t>National Energy Policy </a:t>
          </a:r>
        </a:p>
      </dgm:t>
    </dgm:pt>
    <dgm:pt modelId="{477C2F35-FEC2-4DAA-8EEC-8B13D08C3BD4}" type="parTrans" cxnId="{BF2EC9E2-E852-4D43-8F47-A683A7E6A327}">
      <dgm:prSet/>
      <dgm:spPr/>
      <dgm:t>
        <a:bodyPr/>
        <a:lstStyle/>
        <a:p>
          <a:endParaRPr lang="en-US"/>
        </a:p>
      </dgm:t>
    </dgm:pt>
    <dgm:pt modelId="{AEC6F5D5-1E11-40B8-BAC5-216D98E366CB}" type="sibTrans" cxnId="{BF2EC9E2-E852-4D43-8F47-A683A7E6A327}">
      <dgm:prSet/>
      <dgm:spPr/>
      <dgm:t>
        <a:bodyPr/>
        <a:lstStyle/>
        <a:p>
          <a:endParaRPr lang="en-US"/>
        </a:p>
      </dgm:t>
    </dgm:pt>
    <dgm:pt modelId="{0758D458-1182-4F5B-83DB-42D9A78441E4}">
      <dgm:prSet/>
      <dgm:spPr/>
      <dgm:t>
        <a:bodyPr/>
        <a:lstStyle/>
        <a:p>
          <a:r>
            <a:rPr lang="en-US"/>
            <a:t>National Roll-Out Plan</a:t>
          </a:r>
        </a:p>
      </dgm:t>
    </dgm:pt>
    <dgm:pt modelId="{44F0604B-4717-4520-A246-73D5C1AC8FF7}" type="parTrans" cxnId="{FAED0637-210F-4037-8CAC-154E3468BF8F}">
      <dgm:prSet/>
      <dgm:spPr/>
      <dgm:t>
        <a:bodyPr/>
        <a:lstStyle/>
        <a:p>
          <a:endParaRPr lang="en-US"/>
        </a:p>
      </dgm:t>
    </dgm:pt>
    <dgm:pt modelId="{892F9170-6E6B-4B89-A99B-C63AFE9427D9}" type="sibTrans" cxnId="{FAED0637-210F-4037-8CAC-154E3468BF8F}">
      <dgm:prSet/>
      <dgm:spPr/>
      <dgm:t>
        <a:bodyPr/>
        <a:lstStyle/>
        <a:p>
          <a:endParaRPr lang="en-US"/>
        </a:p>
      </dgm:t>
    </dgm:pt>
    <dgm:pt modelId="{843B9570-4F7F-417B-9899-13A613C4821E}">
      <dgm:prSet/>
      <dgm:spPr/>
      <dgm:t>
        <a:bodyPr/>
        <a:lstStyle/>
        <a:p>
          <a:r>
            <a:rPr lang="en-US" b="1"/>
            <a:t>National Energy Authority 2021 </a:t>
          </a:r>
          <a:r>
            <a:rPr lang="en-US"/>
            <a:t>(established NEA to meet policy targets).</a:t>
          </a:r>
        </a:p>
      </dgm:t>
    </dgm:pt>
    <dgm:pt modelId="{4870E19C-0E03-4CB9-A606-C0010E98D29B}" type="parTrans" cxnId="{086CF3E2-5023-472D-86B9-240F2A4E3F74}">
      <dgm:prSet/>
      <dgm:spPr/>
      <dgm:t>
        <a:bodyPr/>
        <a:lstStyle/>
        <a:p>
          <a:endParaRPr lang="en-US"/>
        </a:p>
      </dgm:t>
    </dgm:pt>
    <dgm:pt modelId="{605CA362-02FC-4D26-BF39-456F89178FF7}" type="sibTrans" cxnId="{086CF3E2-5023-472D-86B9-240F2A4E3F74}">
      <dgm:prSet/>
      <dgm:spPr/>
      <dgm:t>
        <a:bodyPr/>
        <a:lstStyle/>
        <a:p>
          <a:endParaRPr lang="en-US"/>
        </a:p>
      </dgm:t>
    </dgm:pt>
    <dgm:pt modelId="{C1321B87-EA21-4A9D-8251-A6FBF81EC267}">
      <dgm:prSet/>
      <dgm:spPr/>
      <dgm:t>
        <a:bodyPr/>
        <a:lstStyle/>
        <a:p>
          <a:r>
            <a:rPr lang="en-US"/>
            <a:t>Electricity Industry (Amendment) 2002.</a:t>
          </a:r>
        </a:p>
      </dgm:t>
    </dgm:pt>
    <dgm:pt modelId="{79615DCD-976B-406E-83C9-7C0E07BD7498}" type="parTrans" cxnId="{D65260D2-F26C-44E9-BB74-56FC6A288C4B}">
      <dgm:prSet/>
      <dgm:spPr/>
      <dgm:t>
        <a:bodyPr/>
        <a:lstStyle/>
        <a:p>
          <a:endParaRPr lang="en-US"/>
        </a:p>
      </dgm:t>
    </dgm:pt>
    <dgm:pt modelId="{10F3F97A-05AF-4BF7-8DEE-F9734D126551}" type="sibTrans" cxnId="{D65260D2-F26C-44E9-BB74-56FC6A288C4B}">
      <dgm:prSet/>
      <dgm:spPr/>
      <dgm:t>
        <a:bodyPr/>
        <a:lstStyle/>
        <a:p>
          <a:endParaRPr lang="en-US"/>
        </a:p>
      </dgm:t>
    </dgm:pt>
    <dgm:pt modelId="{CF822AB3-5D6B-440E-AA12-273DF1907186}">
      <dgm:prSet/>
      <dgm:spPr/>
      <dgm:t>
        <a:bodyPr/>
        <a:lstStyle/>
        <a:p>
          <a:r>
            <a:rPr lang="en-US"/>
            <a:t>In Draft: Sub- policies (Solar, Geothemal, Hydrogen, Biomas).</a:t>
          </a:r>
        </a:p>
      </dgm:t>
    </dgm:pt>
    <dgm:pt modelId="{3B1DA461-7D1E-4BF0-BAF3-1898E5903DEB}" type="parTrans" cxnId="{6EAC641C-61D5-44DE-A8FD-C6D9906A34FA}">
      <dgm:prSet/>
      <dgm:spPr/>
      <dgm:t>
        <a:bodyPr/>
        <a:lstStyle/>
        <a:p>
          <a:endParaRPr lang="en-US"/>
        </a:p>
      </dgm:t>
    </dgm:pt>
    <dgm:pt modelId="{4BA455ED-B3E1-48BD-8539-E0C46AB28658}" type="sibTrans" cxnId="{6EAC641C-61D5-44DE-A8FD-C6D9906A34FA}">
      <dgm:prSet/>
      <dgm:spPr/>
      <dgm:t>
        <a:bodyPr/>
        <a:lstStyle/>
        <a:p>
          <a:endParaRPr lang="en-US"/>
        </a:p>
      </dgm:t>
    </dgm:pt>
    <dgm:pt modelId="{DE8C1F1B-68D4-458E-ACD3-D729FE9ECD62}">
      <dgm:prSet/>
      <dgm:spPr/>
      <dgm:t>
        <a:bodyPr/>
        <a:lstStyle/>
        <a:p>
          <a:r>
            <a:rPr lang="en-US"/>
            <a:t>Off-Grid Regulation for Small Power Systems current in the progress of approval.</a:t>
          </a:r>
        </a:p>
      </dgm:t>
    </dgm:pt>
    <dgm:pt modelId="{FDA73E77-4C73-461E-A2E0-F8EC63CE7697}" type="parTrans" cxnId="{CB8FE534-ECBD-4919-9A28-D02B4AA1A7FB}">
      <dgm:prSet/>
      <dgm:spPr/>
      <dgm:t>
        <a:bodyPr/>
        <a:lstStyle/>
        <a:p>
          <a:endParaRPr lang="en-US"/>
        </a:p>
      </dgm:t>
    </dgm:pt>
    <dgm:pt modelId="{F5E626AA-35B9-495D-B589-65C6CF380DB8}" type="sibTrans" cxnId="{CB8FE534-ECBD-4919-9A28-D02B4AA1A7FB}">
      <dgm:prSet/>
      <dgm:spPr/>
      <dgm:t>
        <a:bodyPr/>
        <a:lstStyle/>
        <a:p>
          <a:endParaRPr lang="en-US"/>
        </a:p>
      </dgm:t>
    </dgm:pt>
    <dgm:pt modelId="{4E624080-7396-4001-B663-A800DEB96FEB}">
      <dgm:prSet/>
      <dgm:spPr/>
      <dgm:t>
        <a:bodyPr/>
        <a:lstStyle/>
        <a:p>
          <a:r>
            <a:rPr lang="en-US"/>
            <a:t>Four Technical Regulations</a:t>
          </a:r>
        </a:p>
      </dgm:t>
    </dgm:pt>
    <dgm:pt modelId="{B12CF5A8-64E1-4434-8BB3-F8995210D1C1}" type="parTrans" cxnId="{F5982274-3EE9-46CE-BA58-06AC15A8BE1F}">
      <dgm:prSet/>
      <dgm:spPr/>
      <dgm:t>
        <a:bodyPr/>
        <a:lstStyle/>
        <a:p>
          <a:endParaRPr lang="en-US"/>
        </a:p>
      </dgm:t>
    </dgm:pt>
    <dgm:pt modelId="{5DB2C94A-90B3-4D12-AACF-9338D6569105}" type="sibTrans" cxnId="{F5982274-3EE9-46CE-BA58-06AC15A8BE1F}">
      <dgm:prSet/>
      <dgm:spPr/>
      <dgm:t>
        <a:bodyPr/>
        <a:lstStyle/>
        <a:p>
          <a:endParaRPr lang="en-US"/>
        </a:p>
      </dgm:t>
    </dgm:pt>
    <dgm:pt modelId="{A173B416-F37C-47F9-A0F5-C437BE19AEE7}" type="pres">
      <dgm:prSet presAssocID="{4301B8FC-3589-43FC-9152-35327EBA4373}" presName="linear" presStyleCnt="0">
        <dgm:presLayoutVars>
          <dgm:animLvl val="lvl"/>
          <dgm:resizeHandles val="exact"/>
        </dgm:presLayoutVars>
      </dgm:prSet>
      <dgm:spPr/>
    </dgm:pt>
    <dgm:pt modelId="{F4E371BB-C815-4133-93FC-4EFB6756063C}" type="pres">
      <dgm:prSet presAssocID="{07078404-7A83-464A-846F-1D265127917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518BEE6-244B-4CF4-B937-074634B1B418}" type="pres">
      <dgm:prSet presAssocID="{F15B7749-3390-47EF-80DE-0224F5801888}" presName="spacer" presStyleCnt="0"/>
      <dgm:spPr/>
    </dgm:pt>
    <dgm:pt modelId="{DEBAB50D-6BEF-442F-B885-6DA5D3E6137E}" type="pres">
      <dgm:prSet presAssocID="{8D2EEE77-1ADC-461E-B50F-19B4C39E182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CED8CB-03E1-4638-BAD3-2453429340DD}" type="pres">
      <dgm:prSet presAssocID="{8D2EEE77-1ADC-461E-B50F-19B4C39E1826}" presName="childText" presStyleLbl="revTx" presStyleIdx="0" presStyleCnt="3">
        <dgm:presLayoutVars>
          <dgm:bulletEnabled val="1"/>
        </dgm:presLayoutVars>
      </dgm:prSet>
      <dgm:spPr/>
    </dgm:pt>
    <dgm:pt modelId="{3FFE06D3-9F5B-456C-84B6-DE6A749E89AA}" type="pres">
      <dgm:prSet presAssocID="{CA75A257-B369-4DF3-8B5D-E5FA041F99F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F79E2C5-5CD8-4F9F-9C9B-8C4A9ED0B064}" type="pres">
      <dgm:prSet presAssocID="{CA75A257-B369-4DF3-8B5D-E5FA041F99F1}" presName="childText" presStyleLbl="revTx" presStyleIdx="1" presStyleCnt="3">
        <dgm:presLayoutVars>
          <dgm:bulletEnabled val="1"/>
        </dgm:presLayoutVars>
      </dgm:prSet>
      <dgm:spPr/>
    </dgm:pt>
    <dgm:pt modelId="{719873F4-702C-4867-A5B2-ABF071412E49}" type="pres">
      <dgm:prSet presAssocID="{843B9570-4F7F-417B-9899-13A613C4821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15AA3D6-C735-4881-BB27-8A1DE1314754}" type="pres">
      <dgm:prSet presAssocID="{843B9570-4F7F-417B-9899-13A613C4821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4845812-B3C6-4E5B-A209-1F43F39FAB00}" type="presOf" srcId="{8D2EEE77-1ADC-461E-B50F-19B4C39E1826}" destId="{DEBAB50D-6BEF-442F-B885-6DA5D3E6137E}" srcOrd="0" destOrd="0" presId="urn:microsoft.com/office/officeart/2005/8/layout/vList2"/>
    <dgm:cxn modelId="{6EAC641C-61D5-44DE-A8FD-C6D9906A34FA}" srcId="{843B9570-4F7F-417B-9899-13A613C4821E}" destId="{CF822AB3-5D6B-440E-AA12-273DF1907186}" srcOrd="1" destOrd="0" parTransId="{3B1DA461-7D1E-4BF0-BAF3-1898E5903DEB}" sibTransId="{4BA455ED-B3E1-48BD-8539-E0C46AB28658}"/>
    <dgm:cxn modelId="{97C22828-E9A5-41DB-8D98-A4E95923BD85}" type="presOf" srcId="{4301B8FC-3589-43FC-9152-35327EBA4373}" destId="{A173B416-F37C-47F9-A0F5-C437BE19AEE7}" srcOrd="0" destOrd="0" presId="urn:microsoft.com/office/officeart/2005/8/layout/vList2"/>
    <dgm:cxn modelId="{7F04A929-11DD-4BDF-A85E-4F4DF9E326A6}" srcId="{4301B8FC-3589-43FC-9152-35327EBA4373}" destId="{07078404-7A83-464A-846F-1D265127917E}" srcOrd="0" destOrd="0" parTransId="{2D28F28B-5FED-432E-AD1B-FD24B2880888}" sibTransId="{F15B7749-3390-47EF-80DE-0224F5801888}"/>
    <dgm:cxn modelId="{ECD4C531-2741-43C6-8C32-3B2F88FD79E8}" type="presOf" srcId="{CF822AB3-5D6B-440E-AA12-273DF1907186}" destId="{615AA3D6-C735-4881-BB27-8A1DE1314754}" srcOrd="0" destOrd="1" presId="urn:microsoft.com/office/officeart/2005/8/layout/vList2"/>
    <dgm:cxn modelId="{CB8FE534-ECBD-4919-9A28-D02B4AA1A7FB}" srcId="{843B9570-4F7F-417B-9899-13A613C4821E}" destId="{DE8C1F1B-68D4-458E-ACD3-D729FE9ECD62}" srcOrd="2" destOrd="0" parTransId="{FDA73E77-4C73-461E-A2E0-F8EC63CE7697}" sibTransId="{F5E626AA-35B9-495D-B589-65C6CF380DB8}"/>
    <dgm:cxn modelId="{FAED0637-210F-4037-8CAC-154E3468BF8F}" srcId="{CA75A257-B369-4DF3-8B5D-E5FA041F99F1}" destId="{0758D458-1182-4F5B-83DB-42D9A78441E4}" srcOrd="1" destOrd="0" parTransId="{44F0604B-4717-4520-A246-73D5C1AC8FF7}" sibTransId="{892F9170-6E6B-4B89-A99B-C63AFE9427D9}"/>
    <dgm:cxn modelId="{DCE4873C-7720-4685-A2DA-1953508B950B}" type="presOf" srcId="{530ED5F9-9FFF-43A7-8A85-15CF68FB500A}" destId="{8F79E2C5-5CD8-4F9F-9C9B-8C4A9ED0B064}" srcOrd="0" destOrd="0" presId="urn:microsoft.com/office/officeart/2005/8/layout/vList2"/>
    <dgm:cxn modelId="{0AB38A40-C47D-48A1-B13D-15AEEC846057}" type="presOf" srcId="{DE8C1F1B-68D4-458E-ACD3-D729FE9ECD62}" destId="{615AA3D6-C735-4881-BB27-8A1DE1314754}" srcOrd="0" destOrd="2" presId="urn:microsoft.com/office/officeart/2005/8/layout/vList2"/>
    <dgm:cxn modelId="{C8945A69-F362-4058-802F-BDAA6FDFB4A0}" type="presOf" srcId="{07078404-7A83-464A-846F-1D265127917E}" destId="{F4E371BB-C815-4133-93FC-4EFB6756063C}" srcOrd="0" destOrd="0" presId="urn:microsoft.com/office/officeart/2005/8/layout/vList2"/>
    <dgm:cxn modelId="{1943136B-8A66-4461-B2A2-7058BAA3F388}" type="presOf" srcId="{4E624080-7396-4001-B663-A800DEB96FEB}" destId="{615AA3D6-C735-4881-BB27-8A1DE1314754}" srcOrd="0" destOrd="3" presId="urn:microsoft.com/office/officeart/2005/8/layout/vList2"/>
    <dgm:cxn modelId="{DF5D6F73-8481-4528-8BB8-B08CCA80CFEB}" type="presOf" srcId="{C1101AFA-0DCF-4559-BD6A-69CB429625F0}" destId="{20CED8CB-03E1-4638-BAD3-2453429340DD}" srcOrd="0" destOrd="0" presId="urn:microsoft.com/office/officeart/2005/8/layout/vList2"/>
    <dgm:cxn modelId="{F5982274-3EE9-46CE-BA58-06AC15A8BE1F}" srcId="{843B9570-4F7F-417B-9899-13A613C4821E}" destId="{4E624080-7396-4001-B663-A800DEB96FEB}" srcOrd="3" destOrd="0" parTransId="{B12CF5A8-64E1-4434-8BB3-F8995210D1C1}" sibTransId="{5DB2C94A-90B3-4D12-AACF-9338D6569105}"/>
    <dgm:cxn modelId="{BB2AD7A1-DE81-436A-9444-916F71A9A701}" type="presOf" srcId="{CA75A257-B369-4DF3-8B5D-E5FA041F99F1}" destId="{3FFE06D3-9F5B-456C-84B6-DE6A749E89AA}" srcOrd="0" destOrd="0" presId="urn:microsoft.com/office/officeart/2005/8/layout/vList2"/>
    <dgm:cxn modelId="{64D606B2-0BD6-4BC4-9213-7E1D30744978}" type="presOf" srcId="{C1321B87-EA21-4A9D-8251-A6FBF81EC267}" destId="{615AA3D6-C735-4881-BB27-8A1DE1314754}" srcOrd="0" destOrd="0" presId="urn:microsoft.com/office/officeart/2005/8/layout/vList2"/>
    <dgm:cxn modelId="{4D9AA1B9-F076-4315-BE82-E479B732CEEB}" type="presOf" srcId="{843B9570-4F7F-417B-9899-13A613C4821E}" destId="{719873F4-702C-4867-A5B2-ABF071412E49}" srcOrd="0" destOrd="0" presId="urn:microsoft.com/office/officeart/2005/8/layout/vList2"/>
    <dgm:cxn modelId="{4D8751C7-1746-4282-A791-EB428FE3760A}" srcId="{4301B8FC-3589-43FC-9152-35327EBA4373}" destId="{8D2EEE77-1ADC-461E-B50F-19B4C39E1826}" srcOrd="1" destOrd="0" parTransId="{F6F41371-0425-4E2A-9DE9-E892AE5E85B1}" sibTransId="{A16A4041-9C05-4883-97F0-744D3A642720}"/>
    <dgm:cxn modelId="{DD6B37CB-AF82-4B10-8D71-E932A5905858}" srcId="{8D2EEE77-1ADC-461E-B50F-19B4C39E1826}" destId="{C1101AFA-0DCF-4559-BD6A-69CB429625F0}" srcOrd="0" destOrd="0" parTransId="{1845C8D3-29FC-4457-85C5-D95C44504DC3}" sibTransId="{C26A27BA-8B82-46BF-9CA7-DD52D2EED558}"/>
    <dgm:cxn modelId="{A6EF76CB-ABF7-41DB-9C16-5160793C585B}" type="presOf" srcId="{0758D458-1182-4F5B-83DB-42D9A78441E4}" destId="{8F79E2C5-5CD8-4F9F-9C9B-8C4A9ED0B064}" srcOrd="0" destOrd="1" presId="urn:microsoft.com/office/officeart/2005/8/layout/vList2"/>
    <dgm:cxn modelId="{D65260D2-F26C-44E9-BB74-56FC6A288C4B}" srcId="{843B9570-4F7F-417B-9899-13A613C4821E}" destId="{C1321B87-EA21-4A9D-8251-A6FBF81EC267}" srcOrd="0" destOrd="0" parTransId="{79615DCD-976B-406E-83C9-7C0E07BD7498}" sibTransId="{10F3F97A-05AF-4BF7-8DEE-F9734D126551}"/>
    <dgm:cxn modelId="{C9464CD6-1260-4F73-BB53-BB168FE693A8}" srcId="{4301B8FC-3589-43FC-9152-35327EBA4373}" destId="{CA75A257-B369-4DF3-8B5D-E5FA041F99F1}" srcOrd="2" destOrd="0" parTransId="{A77DF89D-8A61-4CC6-8967-60BCED6A2A42}" sibTransId="{5CF7DDF8-1654-40A7-B772-B15D0157BC47}"/>
    <dgm:cxn modelId="{BF2EC9E2-E852-4D43-8F47-A683A7E6A327}" srcId="{CA75A257-B369-4DF3-8B5D-E5FA041F99F1}" destId="{530ED5F9-9FFF-43A7-8A85-15CF68FB500A}" srcOrd="0" destOrd="0" parTransId="{477C2F35-FEC2-4DAA-8EEC-8B13D08C3BD4}" sibTransId="{AEC6F5D5-1E11-40B8-BAC5-216D98E366CB}"/>
    <dgm:cxn modelId="{086CF3E2-5023-472D-86B9-240F2A4E3F74}" srcId="{4301B8FC-3589-43FC-9152-35327EBA4373}" destId="{843B9570-4F7F-417B-9899-13A613C4821E}" srcOrd="3" destOrd="0" parTransId="{4870E19C-0E03-4CB9-A606-C0010E98D29B}" sibTransId="{605CA362-02FC-4D26-BF39-456F89178FF7}"/>
    <dgm:cxn modelId="{D2B83151-A5E2-473A-A2E8-C779261B7609}" type="presParOf" srcId="{A173B416-F37C-47F9-A0F5-C437BE19AEE7}" destId="{F4E371BB-C815-4133-93FC-4EFB6756063C}" srcOrd="0" destOrd="0" presId="urn:microsoft.com/office/officeart/2005/8/layout/vList2"/>
    <dgm:cxn modelId="{F2D9916F-F6E4-4448-A5EF-EE732CB2C1EE}" type="presParOf" srcId="{A173B416-F37C-47F9-A0F5-C437BE19AEE7}" destId="{6518BEE6-244B-4CF4-B937-074634B1B418}" srcOrd="1" destOrd="0" presId="urn:microsoft.com/office/officeart/2005/8/layout/vList2"/>
    <dgm:cxn modelId="{71FF2250-2AE1-48C4-BE0D-C9621DE3E4FE}" type="presParOf" srcId="{A173B416-F37C-47F9-A0F5-C437BE19AEE7}" destId="{DEBAB50D-6BEF-442F-B885-6DA5D3E6137E}" srcOrd="2" destOrd="0" presId="urn:microsoft.com/office/officeart/2005/8/layout/vList2"/>
    <dgm:cxn modelId="{B25CCC79-633A-4496-A732-B1E26AF43422}" type="presParOf" srcId="{A173B416-F37C-47F9-A0F5-C437BE19AEE7}" destId="{20CED8CB-03E1-4638-BAD3-2453429340DD}" srcOrd="3" destOrd="0" presId="urn:microsoft.com/office/officeart/2005/8/layout/vList2"/>
    <dgm:cxn modelId="{D05B223D-4CDC-4215-BA06-B5905D20C8E7}" type="presParOf" srcId="{A173B416-F37C-47F9-A0F5-C437BE19AEE7}" destId="{3FFE06D3-9F5B-456C-84B6-DE6A749E89AA}" srcOrd="4" destOrd="0" presId="urn:microsoft.com/office/officeart/2005/8/layout/vList2"/>
    <dgm:cxn modelId="{C3A28E88-C3A9-48F6-B322-DEEFFB2A010F}" type="presParOf" srcId="{A173B416-F37C-47F9-A0F5-C437BE19AEE7}" destId="{8F79E2C5-5CD8-4F9F-9C9B-8C4A9ED0B064}" srcOrd="5" destOrd="0" presId="urn:microsoft.com/office/officeart/2005/8/layout/vList2"/>
    <dgm:cxn modelId="{67CA5321-37D5-48F7-89C6-CB2AF12CDC64}" type="presParOf" srcId="{A173B416-F37C-47F9-A0F5-C437BE19AEE7}" destId="{719873F4-702C-4867-A5B2-ABF071412E49}" srcOrd="6" destOrd="0" presId="urn:microsoft.com/office/officeart/2005/8/layout/vList2"/>
    <dgm:cxn modelId="{D1F321F2-996F-437A-AB05-5CA1C1741E3A}" type="presParOf" srcId="{A173B416-F37C-47F9-A0F5-C437BE19AEE7}" destId="{615AA3D6-C735-4881-BB27-8A1DE131475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5567A4-8903-4E22-9C51-0E7F3A56214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C6AFFD-2C9E-45D5-8A5A-E33DDE27713F}">
      <dgm:prSet/>
      <dgm:spPr/>
      <dgm:t>
        <a:bodyPr/>
        <a:lstStyle/>
        <a:p>
          <a:r>
            <a:rPr lang="en-US" dirty="0"/>
            <a:t>2021 - Awareness and inspections to mostly the independent power producers, provincial governments.</a:t>
          </a:r>
        </a:p>
      </dgm:t>
    </dgm:pt>
    <dgm:pt modelId="{B62C3EEF-EDF3-47E5-BA66-62642CEC7BEE}" type="parTrans" cxnId="{D4C26F3C-9FD7-4B90-BCB8-09665DDBF54B}">
      <dgm:prSet/>
      <dgm:spPr/>
      <dgm:t>
        <a:bodyPr/>
        <a:lstStyle/>
        <a:p>
          <a:endParaRPr lang="en-US"/>
        </a:p>
      </dgm:t>
    </dgm:pt>
    <dgm:pt modelId="{FDA5C485-2D8C-4A91-BA09-1B502EAC7EFD}" type="sibTrans" cxnId="{D4C26F3C-9FD7-4B90-BCB8-09665DDBF54B}">
      <dgm:prSet/>
      <dgm:spPr/>
      <dgm:t>
        <a:bodyPr/>
        <a:lstStyle/>
        <a:p>
          <a:endParaRPr lang="en-US"/>
        </a:p>
      </dgm:t>
    </dgm:pt>
    <dgm:pt modelId="{6B060179-CBC3-4938-94BE-1EFC483DB8CF}">
      <dgm:prSet/>
      <dgm:spPr/>
      <dgm:t>
        <a:bodyPr/>
        <a:lstStyle/>
        <a:p>
          <a:r>
            <a:rPr lang="en-US" dirty="0"/>
            <a:t>2022 - Plan to extend awareness program on roles of NEA and energy/electricity policies with the support of development partners (USAID-PNG Electrification </a:t>
          </a:r>
          <a:r>
            <a:rPr lang="en-US" dirty="0" err="1"/>
            <a:t>Programme</a:t>
          </a:r>
          <a:r>
            <a:rPr lang="en-US" dirty="0"/>
            <a:t>, AUSID Economic &amp; </a:t>
          </a:r>
          <a:r>
            <a:rPr lang="en-US" dirty="0" err="1"/>
            <a:t>Insfrasfructure</a:t>
          </a:r>
          <a:r>
            <a:rPr lang="en-US" dirty="0"/>
            <a:t> </a:t>
          </a:r>
          <a:r>
            <a:rPr lang="en-US" dirty="0" err="1"/>
            <a:t>Programme</a:t>
          </a:r>
          <a:r>
            <a:rPr lang="en-US" dirty="0"/>
            <a:t> (ESIP), NZ and JICA supporting in our outreach </a:t>
          </a:r>
          <a:r>
            <a:rPr lang="en-US" dirty="0" err="1"/>
            <a:t>programme</a:t>
          </a:r>
          <a:r>
            <a:rPr lang="en-US" dirty="0"/>
            <a:t>.</a:t>
          </a:r>
        </a:p>
      </dgm:t>
    </dgm:pt>
    <dgm:pt modelId="{E1727E41-9702-4B27-92ED-15A3140044A0}" type="parTrans" cxnId="{4AA6B6C6-1173-4CDE-BC69-CEA5F8529C92}">
      <dgm:prSet/>
      <dgm:spPr/>
      <dgm:t>
        <a:bodyPr/>
        <a:lstStyle/>
        <a:p>
          <a:endParaRPr lang="en-US"/>
        </a:p>
      </dgm:t>
    </dgm:pt>
    <dgm:pt modelId="{48D28BC8-84C5-4053-BAA9-64BA352E0E3F}" type="sibTrans" cxnId="{4AA6B6C6-1173-4CDE-BC69-CEA5F8529C92}">
      <dgm:prSet/>
      <dgm:spPr/>
      <dgm:t>
        <a:bodyPr/>
        <a:lstStyle/>
        <a:p>
          <a:endParaRPr lang="en-US"/>
        </a:p>
      </dgm:t>
    </dgm:pt>
    <dgm:pt modelId="{ED960568-7D24-40E3-9130-1B098C930340}">
      <dgm:prSet/>
      <dgm:spPr/>
      <dgm:t>
        <a:bodyPr/>
        <a:lstStyle/>
        <a:p>
          <a:r>
            <a:rPr lang="en-US" dirty="0"/>
            <a:t>Awareness on proposed Off-Grid Regulation for small power systems.</a:t>
          </a:r>
        </a:p>
      </dgm:t>
    </dgm:pt>
    <dgm:pt modelId="{0F71914D-2A38-4BCC-955B-7FC24BBA7B29}" type="parTrans" cxnId="{BBF2B72A-3D1F-403E-9EF8-FB8A461AE6B6}">
      <dgm:prSet/>
      <dgm:spPr/>
      <dgm:t>
        <a:bodyPr/>
        <a:lstStyle/>
        <a:p>
          <a:endParaRPr lang="en-US"/>
        </a:p>
      </dgm:t>
    </dgm:pt>
    <dgm:pt modelId="{BA73A1AC-AC1C-4677-AD76-1D65AEF2CA49}" type="sibTrans" cxnId="{BBF2B72A-3D1F-403E-9EF8-FB8A461AE6B6}">
      <dgm:prSet/>
      <dgm:spPr/>
      <dgm:t>
        <a:bodyPr/>
        <a:lstStyle/>
        <a:p>
          <a:endParaRPr lang="en-US"/>
        </a:p>
      </dgm:t>
    </dgm:pt>
    <dgm:pt modelId="{70B62543-A297-4712-85BA-686F4D8BA7C2}" type="pres">
      <dgm:prSet presAssocID="{B65567A4-8903-4E22-9C51-0E7F3A56214D}" presName="linear" presStyleCnt="0">
        <dgm:presLayoutVars>
          <dgm:animLvl val="lvl"/>
          <dgm:resizeHandles val="exact"/>
        </dgm:presLayoutVars>
      </dgm:prSet>
      <dgm:spPr/>
    </dgm:pt>
    <dgm:pt modelId="{643B4DD1-BA72-49C6-A052-7B448332A41D}" type="pres">
      <dgm:prSet presAssocID="{A2C6AFFD-2C9E-45D5-8A5A-E33DDE2771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9341CD-5170-4161-A8B7-EC4A87F2AE25}" type="pres">
      <dgm:prSet presAssocID="{FDA5C485-2D8C-4A91-BA09-1B502EAC7EFD}" presName="spacer" presStyleCnt="0"/>
      <dgm:spPr/>
    </dgm:pt>
    <dgm:pt modelId="{0F7861E7-44D6-4A80-A2A5-235757EB493A}" type="pres">
      <dgm:prSet presAssocID="{6B060179-CBC3-4938-94BE-1EFC483DB8CF}" presName="parentText" presStyleLbl="node1" presStyleIdx="1" presStyleCnt="3" custLinFactNeighborX="-1034" custLinFactNeighborY="97681">
        <dgm:presLayoutVars>
          <dgm:chMax val="0"/>
          <dgm:bulletEnabled val="1"/>
        </dgm:presLayoutVars>
      </dgm:prSet>
      <dgm:spPr/>
    </dgm:pt>
    <dgm:pt modelId="{84AAB012-1FA9-4257-8E6B-968921EB2C75}" type="pres">
      <dgm:prSet presAssocID="{48D28BC8-84C5-4053-BAA9-64BA352E0E3F}" presName="spacer" presStyleCnt="0"/>
      <dgm:spPr/>
    </dgm:pt>
    <dgm:pt modelId="{95C9FAD2-36C0-4C2E-8E0A-CECC38D6DDBA}" type="pres">
      <dgm:prSet presAssocID="{ED960568-7D24-40E3-9130-1B098C93034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4F7F917-1634-40E2-8C9B-1E26996E7C7B}" type="presOf" srcId="{6B060179-CBC3-4938-94BE-1EFC483DB8CF}" destId="{0F7861E7-44D6-4A80-A2A5-235757EB493A}" srcOrd="0" destOrd="0" presId="urn:microsoft.com/office/officeart/2005/8/layout/vList2"/>
    <dgm:cxn modelId="{BBF2B72A-3D1F-403E-9EF8-FB8A461AE6B6}" srcId="{B65567A4-8903-4E22-9C51-0E7F3A56214D}" destId="{ED960568-7D24-40E3-9130-1B098C930340}" srcOrd="2" destOrd="0" parTransId="{0F71914D-2A38-4BCC-955B-7FC24BBA7B29}" sibTransId="{BA73A1AC-AC1C-4677-AD76-1D65AEF2CA49}"/>
    <dgm:cxn modelId="{D4C26F3C-9FD7-4B90-BCB8-09665DDBF54B}" srcId="{B65567A4-8903-4E22-9C51-0E7F3A56214D}" destId="{A2C6AFFD-2C9E-45D5-8A5A-E33DDE27713F}" srcOrd="0" destOrd="0" parTransId="{B62C3EEF-EDF3-47E5-BA66-62642CEC7BEE}" sibTransId="{FDA5C485-2D8C-4A91-BA09-1B502EAC7EFD}"/>
    <dgm:cxn modelId="{9452D23C-F6A8-41EC-ABCA-49547CAE6D0C}" type="presOf" srcId="{ED960568-7D24-40E3-9130-1B098C930340}" destId="{95C9FAD2-36C0-4C2E-8E0A-CECC38D6DDBA}" srcOrd="0" destOrd="0" presId="urn:microsoft.com/office/officeart/2005/8/layout/vList2"/>
    <dgm:cxn modelId="{422E2970-BCA3-493E-9B13-CEB83734A8C3}" type="presOf" srcId="{A2C6AFFD-2C9E-45D5-8A5A-E33DDE27713F}" destId="{643B4DD1-BA72-49C6-A052-7B448332A41D}" srcOrd="0" destOrd="0" presId="urn:microsoft.com/office/officeart/2005/8/layout/vList2"/>
    <dgm:cxn modelId="{4AA6B6C6-1173-4CDE-BC69-CEA5F8529C92}" srcId="{B65567A4-8903-4E22-9C51-0E7F3A56214D}" destId="{6B060179-CBC3-4938-94BE-1EFC483DB8CF}" srcOrd="1" destOrd="0" parTransId="{E1727E41-9702-4B27-92ED-15A3140044A0}" sibTransId="{48D28BC8-84C5-4053-BAA9-64BA352E0E3F}"/>
    <dgm:cxn modelId="{17C0C4D4-4E5B-4191-8A9E-19CEAC5E9AAA}" type="presOf" srcId="{B65567A4-8903-4E22-9C51-0E7F3A56214D}" destId="{70B62543-A297-4712-85BA-686F4D8BA7C2}" srcOrd="0" destOrd="0" presId="urn:microsoft.com/office/officeart/2005/8/layout/vList2"/>
    <dgm:cxn modelId="{1204D938-1E5E-4515-AECC-90D56F900221}" type="presParOf" srcId="{70B62543-A297-4712-85BA-686F4D8BA7C2}" destId="{643B4DD1-BA72-49C6-A052-7B448332A41D}" srcOrd="0" destOrd="0" presId="urn:microsoft.com/office/officeart/2005/8/layout/vList2"/>
    <dgm:cxn modelId="{4B4341EE-FD29-4219-A076-E3347676BA45}" type="presParOf" srcId="{70B62543-A297-4712-85BA-686F4D8BA7C2}" destId="{649341CD-5170-4161-A8B7-EC4A87F2AE25}" srcOrd="1" destOrd="0" presId="urn:microsoft.com/office/officeart/2005/8/layout/vList2"/>
    <dgm:cxn modelId="{B6772BBA-E591-4F5A-AAC5-666FE57A70E9}" type="presParOf" srcId="{70B62543-A297-4712-85BA-686F4D8BA7C2}" destId="{0F7861E7-44D6-4A80-A2A5-235757EB493A}" srcOrd="2" destOrd="0" presId="urn:microsoft.com/office/officeart/2005/8/layout/vList2"/>
    <dgm:cxn modelId="{B7088750-99E4-4402-B839-41622D49827B}" type="presParOf" srcId="{70B62543-A297-4712-85BA-686F4D8BA7C2}" destId="{84AAB012-1FA9-4257-8E6B-968921EB2C75}" srcOrd="3" destOrd="0" presId="urn:microsoft.com/office/officeart/2005/8/layout/vList2"/>
    <dgm:cxn modelId="{51E3E0F5-2B7F-45EC-9B09-06AD17812F5D}" type="presParOf" srcId="{70B62543-A297-4712-85BA-686F4D8BA7C2}" destId="{95C9FAD2-36C0-4C2E-8E0A-CECC38D6DD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D1851-C824-4940-A9CC-6E0B771CD2F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7FD1AA-F3E1-48BC-9EC5-355E1183EC6E}">
      <dgm:prSet/>
      <dgm:spPr/>
      <dgm:t>
        <a:bodyPr/>
        <a:lstStyle/>
        <a:p>
          <a:r>
            <a:rPr lang="en-US" dirty="0"/>
            <a:t>Lack  of capacity development (Procurement, Tariff setting, economic and technical regulatory trainings, etc..). Skills Gap Analysis undertaken by USAID and trainings are currently undertaken.</a:t>
          </a:r>
        </a:p>
      </dgm:t>
    </dgm:pt>
    <dgm:pt modelId="{EA768C39-3095-4DB2-B18C-EC568BD383E0}" type="parTrans" cxnId="{13A64D7B-5C8F-4CC4-9AFF-660B116D0CFF}">
      <dgm:prSet/>
      <dgm:spPr/>
      <dgm:t>
        <a:bodyPr/>
        <a:lstStyle/>
        <a:p>
          <a:endParaRPr lang="en-US"/>
        </a:p>
      </dgm:t>
    </dgm:pt>
    <dgm:pt modelId="{EC32BF15-5135-42AB-872A-C71B91910D77}" type="sibTrans" cxnId="{13A64D7B-5C8F-4CC4-9AFF-660B116D0CFF}">
      <dgm:prSet/>
      <dgm:spPr/>
      <dgm:t>
        <a:bodyPr/>
        <a:lstStyle/>
        <a:p>
          <a:endParaRPr lang="en-US"/>
        </a:p>
      </dgm:t>
    </dgm:pt>
    <dgm:pt modelId="{6AF983DA-F97F-49EE-A115-150122B11A7E}">
      <dgm:prSet/>
      <dgm:spPr/>
      <dgm:t>
        <a:bodyPr/>
        <a:lstStyle/>
        <a:p>
          <a:r>
            <a:rPr lang="en-US" dirty="0"/>
            <a:t>No sub-sector policies and these are priorities for 2023.</a:t>
          </a:r>
        </a:p>
        <a:p>
          <a:r>
            <a:rPr lang="en-US" dirty="0"/>
            <a:t>Regulations, codes, rules and guidelines.</a:t>
          </a:r>
        </a:p>
      </dgm:t>
    </dgm:pt>
    <dgm:pt modelId="{10E7361C-A7BB-4083-93C6-A2F0723E44F0}" type="parTrans" cxnId="{F266D606-A313-4FE5-BEC9-368BC4207D51}">
      <dgm:prSet/>
      <dgm:spPr/>
      <dgm:t>
        <a:bodyPr/>
        <a:lstStyle/>
        <a:p>
          <a:endParaRPr lang="en-US"/>
        </a:p>
      </dgm:t>
    </dgm:pt>
    <dgm:pt modelId="{E2896B5E-FDA1-4CE9-948A-AB350A513F41}" type="sibTrans" cxnId="{F266D606-A313-4FE5-BEC9-368BC4207D51}">
      <dgm:prSet/>
      <dgm:spPr/>
      <dgm:t>
        <a:bodyPr/>
        <a:lstStyle/>
        <a:p>
          <a:endParaRPr lang="en-US"/>
        </a:p>
      </dgm:t>
    </dgm:pt>
    <dgm:pt modelId="{67173DF7-3488-4DF0-BFB4-3917C2BB8E31}">
      <dgm:prSet/>
      <dgm:spPr/>
      <dgm:t>
        <a:bodyPr/>
        <a:lstStyle/>
        <a:p>
          <a:r>
            <a:rPr lang="en-US" dirty="0"/>
            <a:t>Adoption of Australian/NZ wiring standards from PNG Standard body and former technical regulator  (PNG Power Limited). Other standards are yet to be adopted through NISIT. Most standards will be adopted from </a:t>
          </a:r>
          <a:r>
            <a:rPr lang="en-US" b="1" i="0" dirty="0">
              <a:hlinkClick xmlns:r="http://schemas.openxmlformats.org/officeDocument/2006/relationships" r:id="rId1"/>
            </a:rPr>
            <a:t>Advanced Search Results APAC -SAI Global </a:t>
          </a:r>
          <a:r>
            <a:rPr lang="en-US" b="1" i="0" dirty="0" err="1">
              <a:hlinkClick xmlns:r="http://schemas.openxmlformats.org/officeDocument/2006/relationships" r:id="rId1"/>
            </a:rPr>
            <a:t>Infostore</a:t>
          </a:r>
          <a:endParaRPr lang="en-US" dirty="0"/>
        </a:p>
      </dgm:t>
    </dgm:pt>
    <dgm:pt modelId="{7E3EA313-7195-4E25-8D16-B99F8AA1977B}" type="parTrans" cxnId="{156B6763-92F2-47B8-A884-A0E1E3F32015}">
      <dgm:prSet/>
      <dgm:spPr/>
      <dgm:t>
        <a:bodyPr/>
        <a:lstStyle/>
        <a:p>
          <a:endParaRPr lang="en-US"/>
        </a:p>
      </dgm:t>
    </dgm:pt>
    <dgm:pt modelId="{DED3F531-B7C4-4461-92F2-273B332FA816}" type="sibTrans" cxnId="{156B6763-92F2-47B8-A884-A0E1E3F32015}">
      <dgm:prSet/>
      <dgm:spPr/>
      <dgm:t>
        <a:bodyPr/>
        <a:lstStyle/>
        <a:p>
          <a:endParaRPr lang="en-US"/>
        </a:p>
      </dgm:t>
    </dgm:pt>
    <dgm:pt modelId="{C5233AC9-BCB1-42D5-B063-DAF25AF6585F}">
      <dgm:prSet/>
      <dgm:spPr/>
      <dgm:t>
        <a:bodyPr/>
        <a:lstStyle/>
        <a:p>
          <a:r>
            <a:rPr lang="en-US"/>
            <a:t>Opportunities (training and development) are currently been provided by USAID, AUSAID, World Bank, JICA, IRENA, OPERA.</a:t>
          </a:r>
        </a:p>
      </dgm:t>
    </dgm:pt>
    <dgm:pt modelId="{523ED1E6-52DC-4CAE-A4E9-8179980F57AD}" type="parTrans" cxnId="{427B9E13-C97F-4BE7-B418-0118178F415A}">
      <dgm:prSet/>
      <dgm:spPr/>
      <dgm:t>
        <a:bodyPr/>
        <a:lstStyle/>
        <a:p>
          <a:endParaRPr lang="en-US"/>
        </a:p>
      </dgm:t>
    </dgm:pt>
    <dgm:pt modelId="{D7BEAFBA-CE2A-463B-9437-403785A345ED}" type="sibTrans" cxnId="{427B9E13-C97F-4BE7-B418-0118178F415A}">
      <dgm:prSet/>
      <dgm:spPr/>
      <dgm:t>
        <a:bodyPr/>
        <a:lstStyle/>
        <a:p>
          <a:endParaRPr lang="en-US"/>
        </a:p>
      </dgm:t>
    </dgm:pt>
    <dgm:pt modelId="{316F595F-6D09-4582-AA59-BF11E170F534}" type="pres">
      <dgm:prSet presAssocID="{EF9D1851-C824-4940-A9CC-6E0B771CD2F8}" presName="linear" presStyleCnt="0">
        <dgm:presLayoutVars>
          <dgm:animLvl val="lvl"/>
          <dgm:resizeHandles val="exact"/>
        </dgm:presLayoutVars>
      </dgm:prSet>
      <dgm:spPr/>
    </dgm:pt>
    <dgm:pt modelId="{D52A6CBC-336E-4555-9BD8-95A30265E9B3}" type="pres">
      <dgm:prSet presAssocID="{487FD1AA-F3E1-48BC-9EC5-355E1183EC6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3C417A-BD1B-4A33-B49F-7E6CDED80E8C}" type="pres">
      <dgm:prSet presAssocID="{EC32BF15-5135-42AB-872A-C71B91910D77}" presName="spacer" presStyleCnt="0"/>
      <dgm:spPr/>
    </dgm:pt>
    <dgm:pt modelId="{5FD16416-F996-442F-82AB-00F1EED3A259}" type="pres">
      <dgm:prSet presAssocID="{6AF983DA-F97F-49EE-A115-150122B11A7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CEF18AC-B955-43BE-98F1-5241CB2CB0DD}" type="pres">
      <dgm:prSet presAssocID="{E2896B5E-FDA1-4CE9-948A-AB350A513F41}" presName="spacer" presStyleCnt="0"/>
      <dgm:spPr/>
    </dgm:pt>
    <dgm:pt modelId="{4791E770-0152-4897-B1C1-2DC0B7BE9E43}" type="pres">
      <dgm:prSet presAssocID="{67173DF7-3488-4DF0-BFB4-3917C2BB8E3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7C0ED1-7CC0-4E2A-9DE4-5D8A4A5BC67D}" type="pres">
      <dgm:prSet presAssocID="{DED3F531-B7C4-4461-92F2-273B332FA816}" presName="spacer" presStyleCnt="0"/>
      <dgm:spPr/>
    </dgm:pt>
    <dgm:pt modelId="{576BC80C-0531-4399-9F97-ED6D88F70EEA}" type="pres">
      <dgm:prSet presAssocID="{C5233AC9-BCB1-42D5-B063-DAF25AF6585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66D606-A313-4FE5-BEC9-368BC4207D51}" srcId="{EF9D1851-C824-4940-A9CC-6E0B771CD2F8}" destId="{6AF983DA-F97F-49EE-A115-150122B11A7E}" srcOrd="1" destOrd="0" parTransId="{10E7361C-A7BB-4083-93C6-A2F0723E44F0}" sibTransId="{E2896B5E-FDA1-4CE9-948A-AB350A513F41}"/>
    <dgm:cxn modelId="{427B9E13-C97F-4BE7-B418-0118178F415A}" srcId="{EF9D1851-C824-4940-A9CC-6E0B771CD2F8}" destId="{C5233AC9-BCB1-42D5-B063-DAF25AF6585F}" srcOrd="3" destOrd="0" parTransId="{523ED1E6-52DC-4CAE-A4E9-8179980F57AD}" sibTransId="{D7BEAFBA-CE2A-463B-9437-403785A345ED}"/>
    <dgm:cxn modelId="{741B0A1F-34EE-4EB6-863C-788714D45A65}" type="presOf" srcId="{EF9D1851-C824-4940-A9CC-6E0B771CD2F8}" destId="{316F595F-6D09-4582-AA59-BF11E170F534}" srcOrd="0" destOrd="0" presId="urn:microsoft.com/office/officeart/2005/8/layout/vList2"/>
    <dgm:cxn modelId="{156B6763-92F2-47B8-A884-A0E1E3F32015}" srcId="{EF9D1851-C824-4940-A9CC-6E0B771CD2F8}" destId="{67173DF7-3488-4DF0-BFB4-3917C2BB8E31}" srcOrd="2" destOrd="0" parTransId="{7E3EA313-7195-4E25-8D16-B99F8AA1977B}" sibTransId="{DED3F531-B7C4-4461-92F2-273B332FA816}"/>
    <dgm:cxn modelId="{13A64D7B-5C8F-4CC4-9AFF-660B116D0CFF}" srcId="{EF9D1851-C824-4940-A9CC-6E0B771CD2F8}" destId="{487FD1AA-F3E1-48BC-9EC5-355E1183EC6E}" srcOrd="0" destOrd="0" parTransId="{EA768C39-3095-4DB2-B18C-EC568BD383E0}" sibTransId="{EC32BF15-5135-42AB-872A-C71B91910D77}"/>
    <dgm:cxn modelId="{1EBD6789-FCD7-4892-80A9-6CC52D9DF6F3}" type="presOf" srcId="{C5233AC9-BCB1-42D5-B063-DAF25AF6585F}" destId="{576BC80C-0531-4399-9F97-ED6D88F70EEA}" srcOrd="0" destOrd="0" presId="urn:microsoft.com/office/officeart/2005/8/layout/vList2"/>
    <dgm:cxn modelId="{C3B37CB6-3FDC-46F0-B920-D9B1C2A18F07}" type="presOf" srcId="{67173DF7-3488-4DF0-BFB4-3917C2BB8E31}" destId="{4791E770-0152-4897-B1C1-2DC0B7BE9E43}" srcOrd="0" destOrd="0" presId="urn:microsoft.com/office/officeart/2005/8/layout/vList2"/>
    <dgm:cxn modelId="{E7FDCABE-EA0B-4893-B8FB-667833B4EFEC}" type="presOf" srcId="{6AF983DA-F97F-49EE-A115-150122B11A7E}" destId="{5FD16416-F996-442F-82AB-00F1EED3A259}" srcOrd="0" destOrd="0" presId="urn:microsoft.com/office/officeart/2005/8/layout/vList2"/>
    <dgm:cxn modelId="{2F6FD2E3-CB1C-45C2-B9C1-22813F9D56CE}" type="presOf" srcId="{487FD1AA-F3E1-48BC-9EC5-355E1183EC6E}" destId="{D52A6CBC-336E-4555-9BD8-95A30265E9B3}" srcOrd="0" destOrd="0" presId="urn:microsoft.com/office/officeart/2005/8/layout/vList2"/>
    <dgm:cxn modelId="{E809B6B7-D1CA-4B1E-BF62-DC0026BF31CE}" type="presParOf" srcId="{316F595F-6D09-4582-AA59-BF11E170F534}" destId="{D52A6CBC-336E-4555-9BD8-95A30265E9B3}" srcOrd="0" destOrd="0" presId="urn:microsoft.com/office/officeart/2005/8/layout/vList2"/>
    <dgm:cxn modelId="{4537B102-3737-4179-9A46-3A408EAD0572}" type="presParOf" srcId="{316F595F-6D09-4582-AA59-BF11E170F534}" destId="{D63C417A-BD1B-4A33-B49F-7E6CDED80E8C}" srcOrd="1" destOrd="0" presId="urn:microsoft.com/office/officeart/2005/8/layout/vList2"/>
    <dgm:cxn modelId="{ADF1CF40-0861-4B65-AE3E-8A5E5B16A589}" type="presParOf" srcId="{316F595F-6D09-4582-AA59-BF11E170F534}" destId="{5FD16416-F996-442F-82AB-00F1EED3A259}" srcOrd="2" destOrd="0" presId="urn:microsoft.com/office/officeart/2005/8/layout/vList2"/>
    <dgm:cxn modelId="{0AC3CA41-BCE7-4A23-A9CB-05BF84909167}" type="presParOf" srcId="{316F595F-6D09-4582-AA59-BF11E170F534}" destId="{CCEF18AC-B955-43BE-98F1-5241CB2CB0DD}" srcOrd="3" destOrd="0" presId="urn:microsoft.com/office/officeart/2005/8/layout/vList2"/>
    <dgm:cxn modelId="{6BE0E8BF-7F9D-447A-AFB4-133A8A6946E1}" type="presParOf" srcId="{316F595F-6D09-4582-AA59-BF11E170F534}" destId="{4791E770-0152-4897-B1C1-2DC0B7BE9E43}" srcOrd="4" destOrd="0" presId="urn:microsoft.com/office/officeart/2005/8/layout/vList2"/>
    <dgm:cxn modelId="{F0BE7955-942D-4A04-A512-3C62A564B2B4}" type="presParOf" srcId="{316F595F-6D09-4582-AA59-BF11E170F534}" destId="{627C0ED1-7CC0-4E2A-9DE4-5D8A4A5BC67D}" srcOrd="5" destOrd="0" presId="urn:microsoft.com/office/officeart/2005/8/layout/vList2"/>
    <dgm:cxn modelId="{A0ABDC75-A59E-40CD-8A2F-4CCA025F9038}" type="presParOf" srcId="{316F595F-6D09-4582-AA59-BF11E170F534}" destId="{576BC80C-0531-4399-9F97-ED6D88F70E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61211E-2B46-4198-B6F1-C158C12CBDF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1C4A4-96DB-4865-8D93-9B50789C6500}">
      <dgm:prSet/>
      <dgm:spPr/>
      <dgm:t>
        <a:bodyPr/>
        <a:lstStyle/>
        <a:p>
          <a:r>
            <a:rPr lang="en-US"/>
            <a:t>Development our Corporate Plan 2022 – 2027.</a:t>
          </a:r>
        </a:p>
      </dgm:t>
    </dgm:pt>
    <dgm:pt modelId="{61D0982D-76B8-4F61-8961-D0E6723B6EA3}" type="parTrans" cxnId="{8B488D17-9F94-40A5-9DB4-F7572DC941F7}">
      <dgm:prSet/>
      <dgm:spPr/>
      <dgm:t>
        <a:bodyPr/>
        <a:lstStyle/>
        <a:p>
          <a:endParaRPr lang="en-US"/>
        </a:p>
      </dgm:t>
    </dgm:pt>
    <dgm:pt modelId="{919BEEE3-63B4-4E4B-A251-6EC9F7939019}" type="sibTrans" cxnId="{8B488D17-9F94-40A5-9DB4-F7572DC941F7}">
      <dgm:prSet/>
      <dgm:spPr/>
      <dgm:t>
        <a:bodyPr/>
        <a:lstStyle/>
        <a:p>
          <a:endParaRPr lang="en-US"/>
        </a:p>
      </dgm:t>
    </dgm:pt>
    <dgm:pt modelId="{BD2580BD-9E08-4549-B0E6-69CC79ADFA8E}">
      <dgm:prSet/>
      <dgm:spPr/>
      <dgm:t>
        <a:bodyPr/>
        <a:lstStyle/>
        <a:p>
          <a:r>
            <a:rPr lang="en-US"/>
            <a:t>Building the foundation of NEA – Setting up energy policies, recruitment of technical officers, seeking funding from development partners for project (e.g. National Energy Access Project) funded by World Bank.</a:t>
          </a:r>
        </a:p>
      </dgm:t>
    </dgm:pt>
    <dgm:pt modelId="{D276A65E-2AF2-40D5-97C4-D7ACE1E1EAD2}" type="parTrans" cxnId="{0835D1DB-D6F8-4A4B-8647-F953DB0933B0}">
      <dgm:prSet/>
      <dgm:spPr/>
      <dgm:t>
        <a:bodyPr/>
        <a:lstStyle/>
        <a:p>
          <a:endParaRPr lang="en-US"/>
        </a:p>
      </dgm:t>
    </dgm:pt>
    <dgm:pt modelId="{3C5B1E20-6BCF-418D-83D2-265EB16C520A}" type="sibTrans" cxnId="{0835D1DB-D6F8-4A4B-8647-F953DB0933B0}">
      <dgm:prSet/>
      <dgm:spPr/>
      <dgm:t>
        <a:bodyPr/>
        <a:lstStyle/>
        <a:p>
          <a:endParaRPr lang="en-US"/>
        </a:p>
      </dgm:t>
    </dgm:pt>
    <dgm:pt modelId="{C4DBA16F-CBD0-4E74-9F5E-16C5D2AEFDEA}">
      <dgm:prSet/>
      <dgm:spPr/>
      <dgm:t>
        <a:bodyPr/>
        <a:lstStyle/>
        <a:p>
          <a:r>
            <a:rPr lang="en-US"/>
            <a:t>Supporting investors (Fortesque, etc…) using through Investors Guideline developed by USAID.</a:t>
          </a:r>
        </a:p>
      </dgm:t>
    </dgm:pt>
    <dgm:pt modelId="{EBA5037B-283A-4F36-A73F-0C1CB7C8ED42}" type="parTrans" cxnId="{F07BF7B8-5BD1-455F-970D-F08C84B9ACA9}">
      <dgm:prSet/>
      <dgm:spPr/>
      <dgm:t>
        <a:bodyPr/>
        <a:lstStyle/>
        <a:p>
          <a:endParaRPr lang="en-US"/>
        </a:p>
      </dgm:t>
    </dgm:pt>
    <dgm:pt modelId="{D4D7198D-D0F5-4737-8254-DAFD4BE488E6}" type="sibTrans" cxnId="{F07BF7B8-5BD1-455F-970D-F08C84B9ACA9}">
      <dgm:prSet/>
      <dgm:spPr/>
      <dgm:t>
        <a:bodyPr/>
        <a:lstStyle/>
        <a:p>
          <a:endParaRPr lang="en-US"/>
        </a:p>
      </dgm:t>
    </dgm:pt>
    <dgm:pt modelId="{82F9B743-D006-489C-ABA0-39C441C82F0D}">
      <dgm:prSet/>
      <dgm:spPr/>
      <dgm:t>
        <a:bodyPr/>
        <a:lstStyle/>
        <a:p>
          <a:r>
            <a:rPr lang="en-US" dirty="0"/>
            <a:t>Participating in renewable energy conferences and workshops.</a:t>
          </a:r>
        </a:p>
        <a:p>
          <a:endParaRPr lang="en-US" dirty="0"/>
        </a:p>
        <a:p>
          <a:r>
            <a:rPr lang="en-US" dirty="0"/>
            <a:t>Development of Down-stream legislation.</a:t>
          </a:r>
        </a:p>
      </dgm:t>
    </dgm:pt>
    <dgm:pt modelId="{79CAF453-C7CE-417F-A63D-7F1912C51F03}" type="parTrans" cxnId="{04909338-8F31-47C7-8815-289FB11F7189}">
      <dgm:prSet/>
      <dgm:spPr/>
      <dgm:t>
        <a:bodyPr/>
        <a:lstStyle/>
        <a:p>
          <a:endParaRPr lang="en-US"/>
        </a:p>
      </dgm:t>
    </dgm:pt>
    <dgm:pt modelId="{CF7F7A2A-7A5A-41AC-A3C4-B2375DC5AAB3}" type="sibTrans" cxnId="{04909338-8F31-47C7-8815-289FB11F7189}">
      <dgm:prSet/>
      <dgm:spPr/>
      <dgm:t>
        <a:bodyPr/>
        <a:lstStyle/>
        <a:p>
          <a:endParaRPr lang="en-US"/>
        </a:p>
      </dgm:t>
    </dgm:pt>
    <dgm:pt modelId="{0D0F76D8-0B75-4C14-B147-73940C80526A}" type="pres">
      <dgm:prSet presAssocID="{D661211E-2B46-4198-B6F1-C158C12CBDF0}" presName="vert0" presStyleCnt="0">
        <dgm:presLayoutVars>
          <dgm:dir/>
          <dgm:animOne val="branch"/>
          <dgm:animLvl val="lvl"/>
        </dgm:presLayoutVars>
      </dgm:prSet>
      <dgm:spPr/>
    </dgm:pt>
    <dgm:pt modelId="{598AF744-06F3-4A67-8DC3-F2AD621A0087}" type="pres">
      <dgm:prSet presAssocID="{BDE1C4A4-96DB-4865-8D93-9B50789C6500}" presName="thickLine" presStyleLbl="alignNode1" presStyleIdx="0" presStyleCnt="4"/>
      <dgm:spPr/>
    </dgm:pt>
    <dgm:pt modelId="{F2184209-318B-4E46-8FF3-688AC275F1CB}" type="pres">
      <dgm:prSet presAssocID="{BDE1C4A4-96DB-4865-8D93-9B50789C6500}" presName="horz1" presStyleCnt="0"/>
      <dgm:spPr/>
    </dgm:pt>
    <dgm:pt modelId="{3915259A-13E6-47E5-8953-061BAC870E62}" type="pres">
      <dgm:prSet presAssocID="{BDE1C4A4-96DB-4865-8D93-9B50789C6500}" presName="tx1" presStyleLbl="revTx" presStyleIdx="0" presStyleCnt="4"/>
      <dgm:spPr/>
    </dgm:pt>
    <dgm:pt modelId="{29AE4B87-491B-4B9C-93E9-C456A7CFD362}" type="pres">
      <dgm:prSet presAssocID="{BDE1C4A4-96DB-4865-8D93-9B50789C6500}" presName="vert1" presStyleCnt="0"/>
      <dgm:spPr/>
    </dgm:pt>
    <dgm:pt modelId="{991D3C2A-3C90-4277-BF05-F4B47B5787D1}" type="pres">
      <dgm:prSet presAssocID="{BD2580BD-9E08-4549-B0E6-69CC79ADFA8E}" presName="thickLine" presStyleLbl="alignNode1" presStyleIdx="1" presStyleCnt="4"/>
      <dgm:spPr/>
    </dgm:pt>
    <dgm:pt modelId="{41E097B2-0CF8-42DA-9E4D-31142875C859}" type="pres">
      <dgm:prSet presAssocID="{BD2580BD-9E08-4549-B0E6-69CC79ADFA8E}" presName="horz1" presStyleCnt="0"/>
      <dgm:spPr/>
    </dgm:pt>
    <dgm:pt modelId="{42149848-8EAE-4B20-B925-343961BE0B0C}" type="pres">
      <dgm:prSet presAssocID="{BD2580BD-9E08-4549-B0E6-69CC79ADFA8E}" presName="tx1" presStyleLbl="revTx" presStyleIdx="1" presStyleCnt="4"/>
      <dgm:spPr/>
    </dgm:pt>
    <dgm:pt modelId="{7783CEE7-D3D7-4F62-BE8B-A334C38B504C}" type="pres">
      <dgm:prSet presAssocID="{BD2580BD-9E08-4549-B0E6-69CC79ADFA8E}" presName="vert1" presStyleCnt="0"/>
      <dgm:spPr/>
    </dgm:pt>
    <dgm:pt modelId="{DD672731-69AF-4C66-AF13-3EDA89D62A07}" type="pres">
      <dgm:prSet presAssocID="{C4DBA16F-CBD0-4E74-9F5E-16C5D2AEFDEA}" presName="thickLine" presStyleLbl="alignNode1" presStyleIdx="2" presStyleCnt="4"/>
      <dgm:spPr/>
    </dgm:pt>
    <dgm:pt modelId="{7A141FF3-98A7-4A7F-9E34-B4B70015AF80}" type="pres">
      <dgm:prSet presAssocID="{C4DBA16F-CBD0-4E74-9F5E-16C5D2AEFDEA}" presName="horz1" presStyleCnt="0"/>
      <dgm:spPr/>
    </dgm:pt>
    <dgm:pt modelId="{970CA65A-BF86-433D-B996-48D60BAE7BF8}" type="pres">
      <dgm:prSet presAssocID="{C4DBA16F-CBD0-4E74-9F5E-16C5D2AEFDEA}" presName="tx1" presStyleLbl="revTx" presStyleIdx="2" presStyleCnt="4"/>
      <dgm:spPr/>
    </dgm:pt>
    <dgm:pt modelId="{BC01DF26-CC95-4C0C-8584-FF6593BE0864}" type="pres">
      <dgm:prSet presAssocID="{C4DBA16F-CBD0-4E74-9F5E-16C5D2AEFDEA}" presName="vert1" presStyleCnt="0"/>
      <dgm:spPr/>
    </dgm:pt>
    <dgm:pt modelId="{7A6DE47C-7C46-41F1-950B-DADA15C5A305}" type="pres">
      <dgm:prSet presAssocID="{82F9B743-D006-489C-ABA0-39C441C82F0D}" presName="thickLine" presStyleLbl="alignNode1" presStyleIdx="3" presStyleCnt="4"/>
      <dgm:spPr/>
    </dgm:pt>
    <dgm:pt modelId="{68349181-FF16-455D-9026-EA9D77A61ADC}" type="pres">
      <dgm:prSet presAssocID="{82F9B743-D006-489C-ABA0-39C441C82F0D}" presName="horz1" presStyleCnt="0"/>
      <dgm:spPr/>
    </dgm:pt>
    <dgm:pt modelId="{B3CEB044-50A9-4C68-BF9C-E7E45A46E6DD}" type="pres">
      <dgm:prSet presAssocID="{82F9B743-D006-489C-ABA0-39C441C82F0D}" presName="tx1" presStyleLbl="revTx" presStyleIdx="3" presStyleCnt="4"/>
      <dgm:spPr/>
    </dgm:pt>
    <dgm:pt modelId="{A5CE73B7-C181-4586-9BFC-A98593B8AC21}" type="pres">
      <dgm:prSet presAssocID="{82F9B743-D006-489C-ABA0-39C441C82F0D}" presName="vert1" presStyleCnt="0"/>
      <dgm:spPr/>
    </dgm:pt>
  </dgm:ptLst>
  <dgm:cxnLst>
    <dgm:cxn modelId="{8B488D17-9F94-40A5-9DB4-F7572DC941F7}" srcId="{D661211E-2B46-4198-B6F1-C158C12CBDF0}" destId="{BDE1C4A4-96DB-4865-8D93-9B50789C6500}" srcOrd="0" destOrd="0" parTransId="{61D0982D-76B8-4F61-8961-D0E6723B6EA3}" sibTransId="{919BEEE3-63B4-4E4B-A251-6EC9F7939019}"/>
    <dgm:cxn modelId="{6A50A821-B9BC-44BB-876B-18DB6A689B60}" type="presOf" srcId="{C4DBA16F-CBD0-4E74-9F5E-16C5D2AEFDEA}" destId="{970CA65A-BF86-433D-B996-48D60BAE7BF8}" srcOrd="0" destOrd="0" presId="urn:microsoft.com/office/officeart/2008/layout/LinedList"/>
    <dgm:cxn modelId="{4A66E830-D765-424E-BC32-5D98C081ABA5}" type="presOf" srcId="{BDE1C4A4-96DB-4865-8D93-9B50789C6500}" destId="{3915259A-13E6-47E5-8953-061BAC870E62}" srcOrd="0" destOrd="0" presId="urn:microsoft.com/office/officeart/2008/layout/LinedList"/>
    <dgm:cxn modelId="{04909338-8F31-47C7-8815-289FB11F7189}" srcId="{D661211E-2B46-4198-B6F1-C158C12CBDF0}" destId="{82F9B743-D006-489C-ABA0-39C441C82F0D}" srcOrd="3" destOrd="0" parTransId="{79CAF453-C7CE-417F-A63D-7F1912C51F03}" sibTransId="{CF7F7A2A-7A5A-41AC-A3C4-B2375DC5AAB3}"/>
    <dgm:cxn modelId="{16B92070-A033-4FD7-ADBB-7BCA6CC18BCF}" type="presOf" srcId="{BD2580BD-9E08-4549-B0E6-69CC79ADFA8E}" destId="{42149848-8EAE-4B20-B925-343961BE0B0C}" srcOrd="0" destOrd="0" presId="urn:microsoft.com/office/officeart/2008/layout/LinedList"/>
    <dgm:cxn modelId="{BC1E5BB1-19B3-4E60-B695-AEA1F009AAF6}" type="presOf" srcId="{82F9B743-D006-489C-ABA0-39C441C82F0D}" destId="{B3CEB044-50A9-4C68-BF9C-E7E45A46E6DD}" srcOrd="0" destOrd="0" presId="urn:microsoft.com/office/officeart/2008/layout/LinedList"/>
    <dgm:cxn modelId="{F07BF7B8-5BD1-455F-970D-F08C84B9ACA9}" srcId="{D661211E-2B46-4198-B6F1-C158C12CBDF0}" destId="{C4DBA16F-CBD0-4E74-9F5E-16C5D2AEFDEA}" srcOrd="2" destOrd="0" parTransId="{EBA5037B-283A-4F36-A73F-0C1CB7C8ED42}" sibTransId="{D4D7198D-D0F5-4737-8254-DAFD4BE488E6}"/>
    <dgm:cxn modelId="{0835D1DB-D6F8-4A4B-8647-F953DB0933B0}" srcId="{D661211E-2B46-4198-B6F1-C158C12CBDF0}" destId="{BD2580BD-9E08-4549-B0E6-69CC79ADFA8E}" srcOrd="1" destOrd="0" parTransId="{D276A65E-2AF2-40D5-97C4-D7ACE1E1EAD2}" sibTransId="{3C5B1E20-6BCF-418D-83D2-265EB16C520A}"/>
    <dgm:cxn modelId="{7E51EEF4-054D-4A6B-8357-CB9395705ECE}" type="presOf" srcId="{D661211E-2B46-4198-B6F1-C158C12CBDF0}" destId="{0D0F76D8-0B75-4C14-B147-73940C80526A}" srcOrd="0" destOrd="0" presId="urn:microsoft.com/office/officeart/2008/layout/LinedList"/>
    <dgm:cxn modelId="{0495BD52-E32D-4293-8447-1AC643B21089}" type="presParOf" srcId="{0D0F76D8-0B75-4C14-B147-73940C80526A}" destId="{598AF744-06F3-4A67-8DC3-F2AD621A0087}" srcOrd="0" destOrd="0" presId="urn:microsoft.com/office/officeart/2008/layout/LinedList"/>
    <dgm:cxn modelId="{DAC21154-716A-4DE8-ACF5-54E9CC9BC906}" type="presParOf" srcId="{0D0F76D8-0B75-4C14-B147-73940C80526A}" destId="{F2184209-318B-4E46-8FF3-688AC275F1CB}" srcOrd="1" destOrd="0" presId="urn:microsoft.com/office/officeart/2008/layout/LinedList"/>
    <dgm:cxn modelId="{61B6A56C-EAA5-4F7C-9B39-D7EB3AAF3476}" type="presParOf" srcId="{F2184209-318B-4E46-8FF3-688AC275F1CB}" destId="{3915259A-13E6-47E5-8953-061BAC870E62}" srcOrd="0" destOrd="0" presId="urn:microsoft.com/office/officeart/2008/layout/LinedList"/>
    <dgm:cxn modelId="{7FBDE4DF-D0E2-4193-9802-712ED7A1AA7C}" type="presParOf" srcId="{F2184209-318B-4E46-8FF3-688AC275F1CB}" destId="{29AE4B87-491B-4B9C-93E9-C456A7CFD362}" srcOrd="1" destOrd="0" presId="urn:microsoft.com/office/officeart/2008/layout/LinedList"/>
    <dgm:cxn modelId="{8A9695AE-0A61-4DA3-A3DB-A66C212D0272}" type="presParOf" srcId="{0D0F76D8-0B75-4C14-B147-73940C80526A}" destId="{991D3C2A-3C90-4277-BF05-F4B47B5787D1}" srcOrd="2" destOrd="0" presId="urn:microsoft.com/office/officeart/2008/layout/LinedList"/>
    <dgm:cxn modelId="{56003E37-4FFC-497D-BB9F-5017ABCEC34C}" type="presParOf" srcId="{0D0F76D8-0B75-4C14-B147-73940C80526A}" destId="{41E097B2-0CF8-42DA-9E4D-31142875C859}" srcOrd="3" destOrd="0" presId="urn:microsoft.com/office/officeart/2008/layout/LinedList"/>
    <dgm:cxn modelId="{E080530A-492A-48EF-B039-AB92157EDDEE}" type="presParOf" srcId="{41E097B2-0CF8-42DA-9E4D-31142875C859}" destId="{42149848-8EAE-4B20-B925-343961BE0B0C}" srcOrd="0" destOrd="0" presId="urn:microsoft.com/office/officeart/2008/layout/LinedList"/>
    <dgm:cxn modelId="{537926AA-3335-4A37-A17E-90D886E7CF4F}" type="presParOf" srcId="{41E097B2-0CF8-42DA-9E4D-31142875C859}" destId="{7783CEE7-D3D7-4F62-BE8B-A334C38B504C}" srcOrd="1" destOrd="0" presId="urn:microsoft.com/office/officeart/2008/layout/LinedList"/>
    <dgm:cxn modelId="{C069480B-427B-4D30-BA3A-70D9935A1994}" type="presParOf" srcId="{0D0F76D8-0B75-4C14-B147-73940C80526A}" destId="{DD672731-69AF-4C66-AF13-3EDA89D62A07}" srcOrd="4" destOrd="0" presId="urn:microsoft.com/office/officeart/2008/layout/LinedList"/>
    <dgm:cxn modelId="{A0F3C1A2-20DF-4A77-9D12-E059120116F5}" type="presParOf" srcId="{0D0F76D8-0B75-4C14-B147-73940C80526A}" destId="{7A141FF3-98A7-4A7F-9E34-B4B70015AF80}" srcOrd="5" destOrd="0" presId="urn:microsoft.com/office/officeart/2008/layout/LinedList"/>
    <dgm:cxn modelId="{557C5F75-105B-4099-8727-1605FDD27152}" type="presParOf" srcId="{7A141FF3-98A7-4A7F-9E34-B4B70015AF80}" destId="{970CA65A-BF86-433D-B996-48D60BAE7BF8}" srcOrd="0" destOrd="0" presId="urn:microsoft.com/office/officeart/2008/layout/LinedList"/>
    <dgm:cxn modelId="{7868F9C9-7CB1-42DB-90B8-ABB86EBD628A}" type="presParOf" srcId="{7A141FF3-98A7-4A7F-9E34-B4B70015AF80}" destId="{BC01DF26-CC95-4C0C-8584-FF6593BE0864}" srcOrd="1" destOrd="0" presId="urn:microsoft.com/office/officeart/2008/layout/LinedList"/>
    <dgm:cxn modelId="{BF4B84EE-D2E7-465A-A37D-1FA9C85524E3}" type="presParOf" srcId="{0D0F76D8-0B75-4C14-B147-73940C80526A}" destId="{7A6DE47C-7C46-41F1-950B-DADA15C5A305}" srcOrd="6" destOrd="0" presId="urn:microsoft.com/office/officeart/2008/layout/LinedList"/>
    <dgm:cxn modelId="{60F5F95E-AC91-4976-B70F-BBB91F9CD520}" type="presParOf" srcId="{0D0F76D8-0B75-4C14-B147-73940C80526A}" destId="{68349181-FF16-455D-9026-EA9D77A61ADC}" srcOrd="7" destOrd="0" presId="urn:microsoft.com/office/officeart/2008/layout/LinedList"/>
    <dgm:cxn modelId="{A63277B7-F723-49BA-A7F4-E5F1BF90244F}" type="presParOf" srcId="{68349181-FF16-455D-9026-EA9D77A61ADC}" destId="{B3CEB044-50A9-4C68-BF9C-E7E45A46E6DD}" srcOrd="0" destOrd="0" presId="urn:microsoft.com/office/officeart/2008/layout/LinedList"/>
    <dgm:cxn modelId="{FD55A8BB-3CF5-4BB1-809E-F6395EDD0776}" type="presParOf" srcId="{68349181-FF16-455D-9026-EA9D77A61ADC}" destId="{A5CE73B7-C181-4586-9BFC-A98593B8AC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371BB-C815-4133-93FC-4EFB6756063C}">
      <dsp:nvSpPr>
        <dsp:cNvPr id="0" name=""/>
        <dsp:cNvSpPr/>
      </dsp:nvSpPr>
      <dsp:spPr>
        <a:xfrm>
          <a:off x="0" y="30068"/>
          <a:ext cx="626364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PNG Strategic Plan 2010 – 2030 </a:t>
          </a:r>
          <a:r>
            <a:rPr lang="en-US" sz="2000" kern="1200"/>
            <a:t>(Section 4.11. on Energy Development).</a:t>
          </a:r>
        </a:p>
      </dsp:txBody>
      <dsp:txXfrm>
        <a:off x="38838" y="68906"/>
        <a:ext cx="6185964" cy="717924"/>
      </dsp:txXfrm>
    </dsp:sp>
    <dsp:sp modelId="{DEBAB50D-6BEF-442F-B885-6DA5D3E6137E}">
      <dsp:nvSpPr>
        <dsp:cNvPr id="0" name=""/>
        <dsp:cNvSpPr/>
      </dsp:nvSpPr>
      <dsp:spPr>
        <a:xfrm>
          <a:off x="0" y="883268"/>
          <a:ext cx="6263640" cy="7956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(i) 20% non-renewable and 80% renewable by 2030.</a:t>
          </a:r>
        </a:p>
      </dsp:txBody>
      <dsp:txXfrm>
        <a:off x="38838" y="922106"/>
        <a:ext cx="6185964" cy="717924"/>
      </dsp:txXfrm>
    </dsp:sp>
    <dsp:sp modelId="{20CED8CB-03E1-4638-BAD3-2453429340DD}">
      <dsp:nvSpPr>
        <dsp:cNvPr id="0" name=""/>
        <dsp:cNvSpPr/>
      </dsp:nvSpPr>
      <dsp:spPr>
        <a:xfrm>
          <a:off x="0" y="1678868"/>
          <a:ext cx="626364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PNG Vision 2050</a:t>
          </a:r>
          <a:endParaRPr lang="en-US" sz="1600" kern="1200"/>
        </a:p>
      </dsp:txBody>
      <dsp:txXfrm>
        <a:off x="0" y="1678868"/>
        <a:ext cx="6263640" cy="331200"/>
      </dsp:txXfrm>
    </dsp:sp>
    <dsp:sp modelId="{3FFE06D3-9F5B-456C-84B6-DE6A749E89AA}">
      <dsp:nvSpPr>
        <dsp:cNvPr id="0" name=""/>
        <dsp:cNvSpPr/>
      </dsp:nvSpPr>
      <dsp:spPr>
        <a:xfrm>
          <a:off x="0" y="2010069"/>
          <a:ext cx="6263640" cy="7956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(i) 100% renewable energy by 2050.</a:t>
          </a:r>
        </a:p>
      </dsp:txBody>
      <dsp:txXfrm>
        <a:off x="38838" y="2048907"/>
        <a:ext cx="6185964" cy="717924"/>
      </dsp:txXfrm>
    </dsp:sp>
    <dsp:sp modelId="{8F79E2C5-5CD8-4F9F-9C9B-8C4A9ED0B064}">
      <dsp:nvSpPr>
        <dsp:cNvPr id="0" name=""/>
        <dsp:cNvSpPr/>
      </dsp:nvSpPr>
      <dsp:spPr>
        <a:xfrm>
          <a:off x="0" y="2805669"/>
          <a:ext cx="6263640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National Energy Policy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National Roll-Out Plan</a:t>
          </a:r>
        </a:p>
      </dsp:txBody>
      <dsp:txXfrm>
        <a:off x="0" y="2805669"/>
        <a:ext cx="6263640" cy="548550"/>
      </dsp:txXfrm>
    </dsp:sp>
    <dsp:sp modelId="{719873F4-702C-4867-A5B2-ABF071412E49}">
      <dsp:nvSpPr>
        <dsp:cNvPr id="0" name=""/>
        <dsp:cNvSpPr/>
      </dsp:nvSpPr>
      <dsp:spPr>
        <a:xfrm>
          <a:off x="0" y="3354218"/>
          <a:ext cx="6263640" cy="795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National Energy Authority 2021 </a:t>
          </a:r>
          <a:r>
            <a:rPr lang="en-US" sz="2000" kern="1200"/>
            <a:t>(established NEA to meet policy targets).</a:t>
          </a:r>
        </a:p>
      </dsp:txBody>
      <dsp:txXfrm>
        <a:off x="38838" y="3393056"/>
        <a:ext cx="6185964" cy="717924"/>
      </dsp:txXfrm>
    </dsp:sp>
    <dsp:sp modelId="{615AA3D6-C735-4881-BB27-8A1DE1314754}">
      <dsp:nvSpPr>
        <dsp:cNvPr id="0" name=""/>
        <dsp:cNvSpPr/>
      </dsp:nvSpPr>
      <dsp:spPr>
        <a:xfrm>
          <a:off x="0" y="4149818"/>
          <a:ext cx="6263640" cy="132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Electricity Industry (Amendment) 2002.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In Draft: Sub- policies (Solar, Geothemal, Hydrogen, Biomas).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Off-Grid Regulation for Small Power Systems current in the progress of approval.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Four Technical Regulations</a:t>
          </a:r>
        </a:p>
      </dsp:txBody>
      <dsp:txXfrm>
        <a:off x="0" y="4149818"/>
        <a:ext cx="6263640" cy="132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B4DD1-BA72-49C6-A052-7B448332A41D}">
      <dsp:nvSpPr>
        <dsp:cNvPr id="0" name=""/>
        <dsp:cNvSpPr/>
      </dsp:nvSpPr>
      <dsp:spPr>
        <a:xfrm>
          <a:off x="0" y="217589"/>
          <a:ext cx="6263640" cy="16533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2021 - Awareness and inspections to mostly the independent power producers, provincial governments.</a:t>
          </a:r>
        </a:p>
      </dsp:txBody>
      <dsp:txXfrm>
        <a:off x="80710" y="298299"/>
        <a:ext cx="6102220" cy="1491936"/>
      </dsp:txXfrm>
    </dsp:sp>
    <dsp:sp modelId="{0F7861E7-44D6-4A80-A2A5-235757EB493A}">
      <dsp:nvSpPr>
        <dsp:cNvPr id="0" name=""/>
        <dsp:cNvSpPr/>
      </dsp:nvSpPr>
      <dsp:spPr>
        <a:xfrm>
          <a:off x="0" y="1979116"/>
          <a:ext cx="6263640" cy="165335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2022 - Plan to extend awareness program on roles of NEA and energy/electricity policies with the support of development partners (USAID-PNG Electrification </a:t>
          </a:r>
          <a:r>
            <a:rPr lang="en-US" sz="1900" kern="1200" dirty="0" err="1"/>
            <a:t>Programme</a:t>
          </a:r>
          <a:r>
            <a:rPr lang="en-US" sz="1900" kern="1200" dirty="0"/>
            <a:t>, AUSID Economic &amp; </a:t>
          </a:r>
          <a:r>
            <a:rPr lang="en-US" sz="1900" kern="1200" dirty="0" err="1"/>
            <a:t>Insfrasfructure</a:t>
          </a:r>
          <a:r>
            <a:rPr lang="en-US" sz="1900" kern="1200" dirty="0"/>
            <a:t> </a:t>
          </a:r>
          <a:r>
            <a:rPr lang="en-US" sz="1900" kern="1200" dirty="0" err="1"/>
            <a:t>Programme</a:t>
          </a:r>
          <a:r>
            <a:rPr lang="en-US" sz="1900" kern="1200" dirty="0"/>
            <a:t> (ESIP), NZ and JICA supporting in our outreach </a:t>
          </a:r>
          <a:r>
            <a:rPr lang="en-US" sz="1900" kern="1200" dirty="0" err="1"/>
            <a:t>programme</a:t>
          </a:r>
          <a:r>
            <a:rPr lang="en-US" sz="1900" kern="1200" dirty="0"/>
            <a:t>.</a:t>
          </a:r>
        </a:p>
      </dsp:txBody>
      <dsp:txXfrm>
        <a:off x="80710" y="2059826"/>
        <a:ext cx="6102220" cy="1491936"/>
      </dsp:txXfrm>
    </dsp:sp>
    <dsp:sp modelId="{95C9FAD2-36C0-4C2E-8E0A-CECC38D6DDBA}">
      <dsp:nvSpPr>
        <dsp:cNvPr id="0" name=""/>
        <dsp:cNvSpPr/>
      </dsp:nvSpPr>
      <dsp:spPr>
        <a:xfrm>
          <a:off x="0" y="3633742"/>
          <a:ext cx="6263640" cy="165335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Awareness on proposed Off-Grid Regulation for small power systems.</a:t>
          </a:r>
        </a:p>
      </dsp:txBody>
      <dsp:txXfrm>
        <a:off x="80710" y="3714452"/>
        <a:ext cx="6102220" cy="1491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A6CBC-336E-4555-9BD8-95A30265E9B3}">
      <dsp:nvSpPr>
        <dsp:cNvPr id="0" name=""/>
        <dsp:cNvSpPr/>
      </dsp:nvSpPr>
      <dsp:spPr>
        <a:xfrm>
          <a:off x="0" y="428633"/>
          <a:ext cx="6263640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Lack  of capacity development (Procurement, Tariff setting, economic and technical regulatory trainings, etc..). Skills Gap Analysis undertaken by USAID and trainings are currently undertaken.</a:t>
          </a:r>
        </a:p>
      </dsp:txBody>
      <dsp:txXfrm>
        <a:off x="55030" y="483663"/>
        <a:ext cx="6153580" cy="1017235"/>
      </dsp:txXfrm>
    </dsp:sp>
    <dsp:sp modelId="{5FD16416-F996-442F-82AB-00F1EED3A259}">
      <dsp:nvSpPr>
        <dsp:cNvPr id="0" name=""/>
        <dsp:cNvSpPr/>
      </dsp:nvSpPr>
      <dsp:spPr>
        <a:xfrm>
          <a:off x="0" y="1602008"/>
          <a:ext cx="6263640" cy="112729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 sub-sector policies and these are priorities for 2023.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Regulations, codes, rules and guidelines.</a:t>
          </a:r>
        </a:p>
      </dsp:txBody>
      <dsp:txXfrm>
        <a:off x="55030" y="1657038"/>
        <a:ext cx="6153580" cy="1017235"/>
      </dsp:txXfrm>
    </dsp:sp>
    <dsp:sp modelId="{4791E770-0152-4897-B1C1-2DC0B7BE9E43}">
      <dsp:nvSpPr>
        <dsp:cNvPr id="0" name=""/>
        <dsp:cNvSpPr/>
      </dsp:nvSpPr>
      <dsp:spPr>
        <a:xfrm>
          <a:off x="0" y="2775383"/>
          <a:ext cx="6263640" cy="112729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Adoption of Australian/NZ wiring standards from PNG Standard body and former technical regulator  (PNG Power Limited). Other standards are yet to be adopted through NISIT. Most standards will be adopted from </a:t>
          </a:r>
          <a:r>
            <a:rPr lang="en-US" sz="1600" b="1" i="0" kern="1200" dirty="0">
              <a:hlinkClick xmlns:r="http://schemas.openxmlformats.org/officeDocument/2006/relationships" r:id="rId1"/>
            </a:rPr>
            <a:t>Advanced Search Results APAC -SAI Global </a:t>
          </a:r>
          <a:r>
            <a:rPr lang="en-US" sz="1600" b="1" i="0" kern="1200" dirty="0" err="1">
              <a:hlinkClick xmlns:r="http://schemas.openxmlformats.org/officeDocument/2006/relationships" r:id="rId1"/>
            </a:rPr>
            <a:t>Infostore</a:t>
          </a:r>
          <a:endParaRPr lang="en-US" sz="1600" kern="1200" dirty="0"/>
        </a:p>
      </dsp:txBody>
      <dsp:txXfrm>
        <a:off x="55030" y="2830413"/>
        <a:ext cx="6153580" cy="1017235"/>
      </dsp:txXfrm>
    </dsp:sp>
    <dsp:sp modelId="{576BC80C-0531-4399-9F97-ED6D88F70EEA}">
      <dsp:nvSpPr>
        <dsp:cNvPr id="0" name=""/>
        <dsp:cNvSpPr/>
      </dsp:nvSpPr>
      <dsp:spPr>
        <a:xfrm>
          <a:off x="0" y="3948759"/>
          <a:ext cx="6263640" cy="11272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Opportunities (training and development) are currently been provided by USAID, AUSAID, World Bank, JICA, IRENA, OPERA.</a:t>
          </a:r>
        </a:p>
      </dsp:txBody>
      <dsp:txXfrm>
        <a:off x="55030" y="4003789"/>
        <a:ext cx="615358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AF744-06F3-4A67-8DC3-F2AD621A0087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5259A-13E6-47E5-8953-061BAC870E62}">
      <dsp:nvSpPr>
        <dsp:cNvPr id="0" name=""/>
        <dsp:cNvSpPr/>
      </dsp:nvSpPr>
      <dsp:spPr>
        <a:xfrm>
          <a:off x="0" y="0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Development our Corporate Plan 2022 – 2027.</a:t>
          </a:r>
        </a:p>
      </dsp:txBody>
      <dsp:txXfrm>
        <a:off x="0" y="0"/>
        <a:ext cx="6263640" cy="1376171"/>
      </dsp:txXfrm>
    </dsp:sp>
    <dsp:sp modelId="{991D3C2A-3C90-4277-BF05-F4B47B5787D1}">
      <dsp:nvSpPr>
        <dsp:cNvPr id="0" name=""/>
        <dsp:cNvSpPr/>
      </dsp:nvSpPr>
      <dsp:spPr>
        <a:xfrm>
          <a:off x="0" y="1376171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49848-8EAE-4B20-B925-343961BE0B0C}">
      <dsp:nvSpPr>
        <dsp:cNvPr id="0" name=""/>
        <dsp:cNvSpPr/>
      </dsp:nvSpPr>
      <dsp:spPr>
        <a:xfrm>
          <a:off x="0" y="1376171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Building the foundation of NEA – Setting up energy policies, recruitment of technical officers, seeking funding from development partners for project (e.g. National Energy Access Project) funded by World Bank.</a:t>
          </a:r>
        </a:p>
      </dsp:txBody>
      <dsp:txXfrm>
        <a:off x="0" y="1376171"/>
        <a:ext cx="6263640" cy="1376171"/>
      </dsp:txXfrm>
    </dsp:sp>
    <dsp:sp modelId="{DD672731-69AF-4C66-AF13-3EDA89D62A07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CA65A-BF86-433D-B996-48D60BAE7BF8}">
      <dsp:nvSpPr>
        <dsp:cNvPr id="0" name=""/>
        <dsp:cNvSpPr/>
      </dsp:nvSpPr>
      <dsp:spPr>
        <a:xfrm>
          <a:off x="0" y="2752343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Supporting investors (Fortesque, etc…) using through Investors Guideline developed by USAID.</a:t>
          </a:r>
        </a:p>
      </dsp:txBody>
      <dsp:txXfrm>
        <a:off x="0" y="2752343"/>
        <a:ext cx="6263640" cy="1376171"/>
      </dsp:txXfrm>
    </dsp:sp>
    <dsp:sp modelId="{7A6DE47C-7C46-41F1-950B-DADA15C5A305}">
      <dsp:nvSpPr>
        <dsp:cNvPr id="0" name=""/>
        <dsp:cNvSpPr/>
      </dsp:nvSpPr>
      <dsp:spPr>
        <a:xfrm>
          <a:off x="0" y="4128515"/>
          <a:ext cx="6263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EB044-50A9-4C68-BF9C-E7E45A46E6DD}">
      <dsp:nvSpPr>
        <dsp:cNvPr id="0" name=""/>
        <dsp:cNvSpPr/>
      </dsp:nvSpPr>
      <dsp:spPr>
        <a:xfrm>
          <a:off x="0" y="4128515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Participating in renewable energy conferences and workshops.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Development of Down-stream legislation.</a:t>
          </a:r>
        </a:p>
      </dsp:txBody>
      <dsp:txXfrm>
        <a:off x="0" y="4128515"/>
        <a:ext cx="6263640" cy="1376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7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3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9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7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9EB4-8BF4-471E-949A-07230EC52E1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3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FCF0-5882-4FCA-AE48-5390B58D0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en-US" sz="5200" dirty="0"/>
              <a:t>Pacific Regional Capacity Building </a:t>
            </a:r>
            <a:br>
              <a:rPr lang="en-US" sz="5200" dirty="0"/>
            </a:br>
            <a:r>
              <a:rPr lang="en-US" sz="5200" dirty="0"/>
              <a:t>Energy Audit &amp; Energy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264CD-B961-43CF-84A6-88A4E96B7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Template for Country Presentation</a:t>
            </a:r>
          </a:p>
          <a:p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Feb – </a:t>
            </a:r>
            <a:r>
              <a:rPr lang="en-US"/>
              <a:t>3</a:t>
            </a:r>
            <a:r>
              <a:rPr lang="en-US" baseline="30000"/>
              <a:t>rd</a:t>
            </a:r>
            <a:r>
              <a:rPr lang="en-US"/>
              <a:t> Mar </a:t>
            </a:r>
            <a:r>
              <a:rPr lang="en-US" dirty="0"/>
              <a:t>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32C2C9-5D59-F14B-0952-F17BBFDF4817}"/>
              </a:ext>
            </a:extLst>
          </p:cNvPr>
          <p:cNvSpPr/>
          <p:nvPr/>
        </p:nvSpPr>
        <p:spPr>
          <a:xfrm>
            <a:off x="4028660" y="5257800"/>
            <a:ext cx="4174436" cy="13417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Presented by</a:t>
            </a:r>
          </a:p>
          <a:p>
            <a:pPr algn="ctr"/>
            <a:r>
              <a:rPr lang="en-US" dirty="0"/>
              <a:t>Russell Hangatt</a:t>
            </a:r>
          </a:p>
          <a:p>
            <a:pPr algn="ctr"/>
            <a:r>
              <a:rPr lang="en-US" dirty="0"/>
              <a:t>Economic Regulation</a:t>
            </a:r>
          </a:p>
          <a:p>
            <a:pPr algn="ctr"/>
            <a:r>
              <a:rPr lang="en-US" dirty="0"/>
              <a:t>National Energy Authority</a:t>
            </a:r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222696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C4A5F-90C8-CCC0-CDB8-EF09B41F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050"/>
            <a:ext cx="10515600" cy="1325563"/>
          </a:xfrm>
        </p:spPr>
        <p:txBody>
          <a:bodyPr/>
          <a:lstStyle/>
          <a:p>
            <a:r>
              <a:rPr lang="en-US" dirty="0"/>
              <a:t>Geography of Papua New Guinea (PNG)</a:t>
            </a:r>
            <a:endParaRPr lang="en-PG" dirty="0"/>
          </a:p>
        </p:txBody>
      </p:sp>
      <p:pic>
        <p:nvPicPr>
          <p:cNvPr id="5" name="Content Placeholder 4" descr="Map&#10;&#10;Description automatically generated">
            <a:extLst>
              <a:ext uri="{FF2B5EF4-FFF2-40B4-BE49-F238E27FC236}">
                <a16:creationId xmlns:a16="http://schemas.microsoft.com/office/drawing/2014/main" id="{262DADEC-5223-C86D-AAA1-8D2D1ADD8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30091"/>
            <a:ext cx="5950916" cy="491743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44A50BD-B982-9634-18FD-36C02CCFE4AB}"/>
              </a:ext>
            </a:extLst>
          </p:cNvPr>
          <p:cNvSpPr/>
          <p:nvPr/>
        </p:nvSpPr>
        <p:spPr>
          <a:xfrm>
            <a:off x="6785113" y="2557669"/>
            <a:ext cx="5155095" cy="37768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179,000 </a:t>
            </a:r>
            <a:r>
              <a:rPr lang="en-US" sz="2400" dirty="0"/>
              <a:t>square </a:t>
            </a:r>
            <a:r>
              <a:rPr lang="en-US" sz="2400" dirty="0" err="1"/>
              <a:t>kilometres</a:t>
            </a:r>
            <a:r>
              <a:rPr lang="en-US" sz="2400" dirty="0"/>
              <a:t> of landmass.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Most land is mountainous as one of the hinderance to government service delivery (infrastructure, etc..).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70% is customary and 30% government owned 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More than 800 local languages.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64% of electricity comes from fossil fuel (diesel </a:t>
            </a:r>
          </a:p>
        </p:txBody>
      </p:sp>
    </p:spTree>
    <p:extLst>
      <p:ext uri="{BB962C8B-B14F-4D97-AF65-F5344CB8AC3E}">
        <p14:creationId xmlns:p14="http://schemas.microsoft.com/office/powerpoint/2010/main" val="149029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DA147-F588-D6A0-3B90-40687A37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86"/>
          </a:xfrm>
        </p:spPr>
        <p:txBody>
          <a:bodyPr/>
          <a:lstStyle/>
          <a:p>
            <a:r>
              <a:rPr lang="en-US" dirty="0"/>
              <a:t>PNG Energy Sector</a:t>
            </a:r>
            <a:endParaRPr lang="en-P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1E845-A70D-1347-2950-1C2D07763093}"/>
              </a:ext>
            </a:extLst>
          </p:cNvPr>
          <p:cNvSpPr/>
          <p:nvPr/>
        </p:nvSpPr>
        <p:spPr>
          <a:xfrm>
            <a:off x="4068417" y="1298713"/>
            <a:ext cx="2743200" cy="11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Ministry for Petroleum and Energy</a:t>
            </a:r>
            <a:endParaRPr lang="en-P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9FDBD-2543-1A6A-456B-C4314F066F0A}"/>
              </a:ext>
            </a:extLst>
          </p:cNvPr>
          <p:cNvSpPr/>
          <p:nvPr/>
        </p:nvSpPr>
        <p:spPr>
          <a:xfrm>
            <a:off x="2312504" y="2788892"/>
            <a:ext cx="2743200" cy="11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Department of Petroleum</a:t>
            </a:r>
            <a:endParaRPr lang="en-P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E531AE-86ED-C3AC-EBD8-CD23BC363FA5}"/>
              </a:ext>
            </a:extLst>
          </p:cNvPr>
          <p:cNvSpPr/>
          <p:nvPr/>
        </p:nvSpPr>
        <p:spPr>
          <a:xfrm>
            <a:off x="5963477" y="2788891"/>
            <a:ext cx="3074505" cy="11131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National Energy Authority (2022) (Regulator)</a:t>
            </a:r>
            <a:endParaRPr lang="en-P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CFB0E7-5D38-5E01-0721-6293539C8E54}"/>
              </a:ext>
            </a:extLst>
          </p:cNvPr>
          <p:cNvSpPr/>
          <p:nvPr/>
        </p:nvSpPr>
        <p:spPr>
          <a:xfrm>
            <a:off x="4300329" y="4446105"/>
            <a:ext cx="3074505" cy="12125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Independent Power Producers and Suppliers</a:t>
            </a:r>
            <a:endParaRPr lang="en-PG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584DB4-F8D7-229E-AC95-DB14E3AF4A79}"/>
              </a:ext>
            </a:extLst>
          </p:cNvPr>
          <p:cNvSpPr/>
          <p:nvPr/>
        </p:nvSpPr>
        <p:spPr>
          <a:xfrm>
            <a:off x="7726015" y="4443685"/>
            <a:ext cx="3074505" cy="1325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Electrical Contractors (Enforcement of Installation and Wiring Rules) and Appliances Standards</a:t>
            </a:r>
            <a:endParaRPr lang="en-P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9C21C-4512-0E9A-3CA0-7E4E605A2234}"/>
              </a:ext>
            </a:extLst>
          </p:cNvPr>
          <p:cNvCxnSpPr>
            <a:stCxn id="5" idx="2"/>
          </p:cNvCxnSpPr>
          <p:nvPr/>
        </p:nvCxnSpPr>
        <p:spPr>
          <a:xfrm>
            <a:off x="5440017" y="2411896"/>
            <a:ext cx="0" cy="172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784528-BC32-A7D3-C3B0-62B7E9F1D524}"/>
              </a:ext>
            </a:extLst>
          </p:cNvPr>
          <p:cNvCxnSpPr/>
          <p:nvPr/>
        </p:nvCxnSpPr>
        <p:spPr>
          <a:xfrm>
            <a:off x="3684104" y="2584174"/>
            <a:ext cx="3816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76DB67-1F7E-4C55-CC09-9FD183A10853}"/>
              </a:ext>
            </a:extLst>
          </p:cNvPr>
          <p:cNvCxnSpPr>
            <a:endCxn id="6" idx="0"/>
          </p:cNvCxnSpPr>
          <p:nvPr/>
        </p:nvCxnSpPr>
        <p:spPr>
          <a:xfrm>
            <a:off x="3684104" y="2584174"/>
            <a:ext cx="0" cy="204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726500-2593-B9D2-B6E2-FACFEFF3165E}"/>
              </a:ext>
            </a:extLst>
          </p:cNvPr>
          <p:cNvCxnSpPr>
            <a:endCxn id="7" idx="0"/>
          </p:cNvCxnSpPr>
          <p:nvPr/>
        </p:nvCxnSpPr>
        <p:spPr>
          <a:xfrm>
            <a:off x="7500729" y="2584174"/>
            <a:ext cx="1" cy="2047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4E5ADC-6475-28D1-CD87-571B3F9C1A28}"/>
              </a:ext>
            </a:extLst>
          </p:cNvPr>
          <p:cNvCxnSpPr>
            <a:stCxn id="7" idx="2"/>
          </p:cNvCxnSpPr>
          <p:nvPr/>
        </p:nvCxnSpPr>
        <p:spPr>
          <a:xfrm flipH="1">
            <a:off x="7500729" y="3902074"/>
            <a:ext cx="1" cy="312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5EDA03-072D-FDD1-C322-45CBE9499879}"/>
              </a:ext>
            </a:extLst>
          </p:cNvPr>
          <p:cNvCxnSpPr/>
          <p:nvPr/>
        </p:nvCxnSpPr>
        <p:spPr>
          <a:xfrm>
            <a:off x="5857461" y="4214191"/>
            <a:ext cx="35648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18F2647-FB43-E769-E9E2-B66A3F2FC719}"/>
              </a:ext>
            </a:extLst>
          </p:cNvPr>
          <p:cNvCxnSpPr>
            <a:endCxn id="8" idx="0"/>
          </p:cNvCxnSpPr>
          <p:nvPr/>
        </p:nvCxnSpPr>
        <p:spPr>
          <a:xfrm flipH="1">
            <a:off x="5899484" y="4214191"/>
            <a:ext cx="2090" cy="2319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403CECB-F865-AFA6-C521-78774DD43D79}"/>
              </a:ext>
            </a:extLst>
          </p:cNvPr>
          <p:cNvCxnSpPr/>
          <p:nvPr/>
        </p:nvCxnSpPr>
        <p:spPr>
          <a:xfrm>
            <a:off x="9422296" y="4214191"/>
            <a:ext cx="0" cy="229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092D043-5784-1ED4-D9B0-44C9018EF7EE}"/>
              </a:ext>
            </a:extLst>
          </p:cNvPr>
          <p:cNvSpPr/>
          <p:nvPr/>
        </p:nvSpPr>
        <p:spPr>
          <a:xfrm>
            <a:off x="4068417" y="1298712"/>
            <a:ext cx="2743200" cy="11131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Ministry for Petroleum and Energy</a:t>
            </a:r>
            <a:endParaRPr lang="en-PG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3EDF7D-050A-5B68-8A7B-08C6C0825EDA}"/>
              </a:ext>
            </a:extLst>
          </p:cNvPr>
          <p:cNvSpPr/>
          <p:nvPr/>
        </p:nvSpPr>
        <p:spPr>
          <a:xfrm>
            <a:off x="2312504" y="2788891"/>
            <a:ext cx="2743200" cy="11131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Department of Petroleum</a:t>
            </a:r>
            <a:endParaRPr lang="en-PG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665655-DA5A-246B-B04C-4701E2F077DC}"/>
              </a:ext>
            </a:extLst>
          </p:cNvPr>
          <p:cNvSpPr/>
          <p:nvPr/>
        </p:nvSpPr>
        <p:spPr>
          <a:xfrm>
            <a:off x="9616630" y="2781401"/>
            <a:ext cx="2129240" cy="11131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National Industrial Standard &amp; Technological Institute (NISIT)</a:t>
            </a:r>
            <a:endParaRPr lang="en-PG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0653174-677A-7787-AA40-2053F96309FE}"/>
              </a:ext>
            </a:extLst>
          </p:cNvPr>
          <p:cNvCxnSpPr>
            <a:stCxn id="7" idx="3"/>
          </p:cNvCxnSpPr>
          <p:nvPr/>
        </p:nvCxnSpPr>
        <p:spPr>
          <a:xfrm flipV="1">
            <a:off x="9037982" y="3345482"/>
            <a:ext cx="5786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2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D2560-4D2D-4DFD-A5A4-E260C2EB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Introduction / Policies / Legislations / Regulations on Energy Efficiency, Energy Conservation and Energy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9732B1-A586-C7F7-F0F2-323A2CA8E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4554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18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BEA6BD-5F60-4AF1-B266-37DDA660F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Progress &amp; Achievements for the Last 3 Years (on EE &amp; EA Initiatives)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C7728-2153-4BE4-BDB1-E0B5FE63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171" y="1915137"/>
            <a:ext cx="6448640" cy="440586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Review of 4 Regulations (Electricity Industry EI) (Electrical and Electrical Contractors) Regulation 2006, EI (Services and Installations) Regulation 2006, EI(Electric Appliances) regulation 2006 and EI (General) Regulation 2006.</a:t>
            </a:r>
          </a:p>
          <a:p>
            <a:r>
              <a:rPr lang="en-US" sz="2200" dirty="0"/>
              <a:t> Adopting standards on energy efficiency from Australia/NZ.</a:t>
            </a:r>
          </a:p>
          <a:p>
            <a:r>
              <a:rPr lang="en-US" sz="2200" dirty="0"/>
              <a:t>NEA has issued </a:t>
            </a:r>
            <a:r>
              <a:rPr lang="en-US" sz="2200" dirty="0" err="1"/>
              <a:t>licences</a:t>
            </a:r>
            <a:r>
              <a:rPr lang="en-US" sz="2200" dirty="0"/>
              <a:t> for electricians and electrical contractors. More than 60 </a:t>
            </a:r>
            <a:r>
              <a:rPr lang="en-US" sz="2200" dirty="0" err="1"/>
              <a:t>licences</a:t>
            </a:r>
            <a:r>
              <a:rPr lang="en-US" sz="2200" dirty="0"/>
              <a:t> have been issues in the last 3 months.</a:t>
            </a:r>
          </a:p>
          <a:p>
            <a:r>
              <a:rPr lang="en-US" sz="2200" dirty="0"/>
              <a:t> These electricians will use the Australian/NZ Wiring Standards 2018 including other adopted energy efficiency standards.</a:t>
            </a:r>
          </a:p>
          <a:p>
            <a:r>
              <a:rPr lang="en-US" sz="2200" dirty="0"/>
              <a:t> Solar </a:t>
            </a:r>
            <a:r>
              <a:rPr lang="en-US" sz="2200" dirty="0" err="1"/>
              <a:t>Solar</a:t>
            </a:r>
            <a:r>
              <a:rPr lang="en-US" sz="2200" dirty="0"/>
              <a:t> Roof Top Project been implemented.</a:t>
            </a:r>
          </a:p>
          <a:p>
            <a:r>
              <a:rPr lang="en-US" sz="2200" dirty="0"/>
              <a:t> </a:t>
            </a:r>
            <a:r>
              <a:rPr lang="en-US" sz="2200" dirty="0" err="1"/>
              <a:t>Konos</a:t>
            </a:r>
            <a:r>
              <a:rPr lang="en-US" sz="2200" dirty="0"/>
              <a:t> Solar System installed by Middle New Ireland.</a:t>
            </a:r>
          </a:p>
        </p:txBody>
      </p:sp>
    </p:spTree>
    <p:extLst>
      <p:ext uri="{BB962C8B-B14F-4D97-AF65-F5344CB8AC3E}">
        <p14:creationId xmlns:p14="http://schemas.microsoft.com/office/powerpoint/2010/main" val="34458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19FCD-1787-4E95-BF3A-96C94C2D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5600">
                <a:solidFill>
                  <a:schemeClr val="bg1"/>
                </a:solidFill>
              </a:rPr>
              <a:t>Awareness / Productivity &amp; Similar Initiatives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5962FE-5372-23BE-EB69-9C25545BFF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59806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05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DC536F-D2DE-4AA9-B41A-CAFF5CA0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5100" dirty="0">
                <a:solidFill>
                  <a:schemeClr val="bg1"/>
                </a:solidFill>
              </a:rPr>
              <a:t>Challenges &amp; Opportunities Encountered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910D44-40D9-FDBB-002F-5305406EE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01103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87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769A8-120E-4077-A275-9EB05B70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Plans for 2023 - 2030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C9AF416-8757-B6EE-9A89-2C41F2D89A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80153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89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B0D7-2578-4DC7-A9AF-8E3BDA1F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&amp;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999EB-914B-472B-968B-CF19ACEDB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Effective coordination and </a:t>
            </a:r>
            <a:r>
              <a:rPr lang="en-US" dirty="0" err="1"/>
              <a:t>coorperation</a:t>
            </a:r>
            <a:r>
              <a:rPr lang="en-US" dirty="0"/>
              <a:t> between Government, development partners including private sectors to meet 2030 and 2050 targets.</a:t>
            </a:r>
          </a:p>
          <a:p>
            <a:r>
              <a:rPr lang="en-US" dirty="0"/>
              <a:t> Established policies, legislations, regulations, codes, rules and guidelines.</a:t>
            </a:r>
          </a:p>
        </p:txBody>
      </p:sp>
    </p:spTree>
    <p:extLst>
      <p:ext uri="{BB962C8B-B14F-4D97-AF65-F5344CB8AC3E}">
        <p14:creationId xmlns:p14="http://schemas.microsoft.com/office/powerpoint/2010/main" val="100635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247</TotalTime>
  <Words>697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Pacific Regional Capacity Building  Energy Audit &amp; Energy Management</vt:lpstr>
      <vt:lpstr>Geography of Papua New Guinea (PNG)</vt:lpstr>
      <vt:lpstr>PNG Energy Sector</vt:lpstr>
      <vt:lpstr>Introduction / Policies / Legislations / Regulations on Energy Efficiency, Energy Conservation and Energy Management</vt:lpstr>
      <vt:lpstr>Progress &amp; Achievements for the Last 3 Years (on EE &amp; EA Initiatives)</vt:lpstr>
      <vt:lpstr>Awareness / Productivity &amp; Similar Initiatives</vt:lpstr>
      <vt:lpstr>Challenges &amp; Opportunities Encountered</vt:lpstr>
      <vt:lpstr>Plans for 2023 - 2030</vt:lpstr>
      <vt:lpstr>Recommendations &amp;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Audit &amp; Energy Management</dc:title>
  <dc:creator>Peceli Nakavulevu</dc:creator>
  <cp:lastModifiedBy>Russell Hangatt</cp:lastModifiedBy>
  <cp:revision>60</cp:revision>
  <dcterms:created xsi:type="dcterms:W3CDTF">2023-02-06T02:41:18Z</dcterms:created>
  <dcterms:modified xsi:type="dcterms:W3CDTF">2023-02-27T00:10:06Z</dcterms:modified>
</cp:coreProperties>
</file>