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86" r:id="rId7"/>
    <p:sldId id="289" r:id="rId8"/>
    <p:sldId id="259" r:id="rId9"/>
    <p:sldId id="257" r:id="rId10"/>
    <p:sldId id="263" r:id="rId11"/>
    <p:sldId id="264" r:id="rId12"/>
    <p:sldId id="265" r:id="rId13"/>
    <p:sldId id="266" r:id="rId14"/>
    <p:sldId id="267" r:id="rId15"/>
    <p:sldId id="279" r:id="rId16"/>
    <p:sldId id="309" r:id="rId17"/>
    <p:sldId id="311" r:id="rId18"/>
    <p:sldId id="271" r:id="rId19"/>
    <p:sldId id="282" r:id="rId20"/>
    <p:sldId id="281" r:id="rId21"/>
    <p:sldId id="275" r:id="rId22"/>
    <p:sldId id="307" r:id="rId23"/>
    <p:sldId id="290" r:id="rId24"/>
    <p:sldId id="308" r:id="rId25"/>
    <p:sldId id="291" r:id="rId26"/>
    <p:sldId id="312" r:id="rId27"/>
    <p:sldId id="292" r:id="rId28"/>
    <p:sldId id="294" r:id="rId29"/>
    <p:sldId id="295" r:id="rId30"/>
    <p:sldId id="296" r:id="rId31"/>
    <p:sldId id="297" r:id="rId32"/>
    <p:sldId id="299" r:id="rId33"/>
    <p:sldId id="300" r:id="rId34"/>
    <p:sldId id="301" r:id="rId35"/>
    <p:sldId id="302" r:id="rId36"/>
    <p:sldId id="304" r:id="rId37"/>
    <p:sldId id="30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53" autoAdjust="0"/>
    <p:restoredTop sz="94660"/>
  </p:normalViewPr>
  <p:slideViewPr>
    <p:cSldViewPr snapToGrid="0" showGuides="1">
      <p:cViewPr varScale="1">
        <p:scale>
          <a:sx n="67" d="100"/>
          <a:sy n="67" d="100"/>
        </p:scale>
        <p:origin x="390" y="33"/>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e Benjaman" userId="a70909ed-4e8d-461b-abb5-045959688f87" providerId="ADAL" clId="{3503499F-5658-442F-AE97-D90C00C259F9}"/>
    <pc:docChg chg="modSld">
      <pc:chgData name="Jesse Benjaman" userId="a70909ed-4e8d-461b-abb5-045959688f87" providerId="ADAL" clId="{3503499F-5658-442F-AE97-D90C00C259F9}" dt="2020-08-11T22:33:22.328" v="9" actId="20577"/>
      <pc:docMkLst>
        <pc:docMk/>
      </pc:docMkLst>
      <pc:sldChg chg="modSp mod">
        <pc:chgData name="Jesse Benjaman" userId="a70909ed-4e8d-461b-abb5-045959688f87" providerId="ADAL" clId="{3503499F-5658-442F-AE97-D90C00C259F9}" dt="2020-08-11T22:33:22.328" v="9" actId="20577"/>
        <pc:sldMkLst>
          <pc:docMk/>
          <pc:sldMk cId="547243797" sldId="263"/>
        </pc:sldMkLst>
        <pc:spChg chg="mod">
          <ac:chgData name="Jesse Benjaman" userId="a70909ed-4e8d-461b-abb5-045959688f87" providerId="ADAL" clId="{3503499F-5658-442F-AE97-D90C00C259F9}" dt="2020-08-11T22:33:22.328" v="9" actId="20577"/>
          <ac:spMkLst>
            <pc:docMk/>
            <pc:sldMk cId="547243797" sldId="263"/>
            <ac:spMk id="2" creationId="{237165A5-D8C2-4A39-B659-629E2575DEAB}"/>
          </ac:spMkLst>
        </pc:spChg>
      </pc:sldChg>
      <pc:sldChg chg="modSp">
        <pc:chgData name="Jesse Benjaman" userId="a70909ed-4e8d-461b-abb5-045959688f87" providerId="ADAL" clId="{3503499F-5658-442F-AE97-D90C00C259F9}" dt="2020-08-11T22:32:53.298" v="7" actId="20577"/>
        <pc:sldMkLst>
          <pc:docMk/>
          <pc:sldMk cId="3289958950" sldId="286"/>
        </pc:sldMkLst>
        <pc:graphicFrameChg chg="mod">
          <ac:chgData name="Jesse Benjaman" userId="a70909ed-4e8d-461b-abb5-045959688f87" providerId="ADAL" clId="{3503499F-5658-442F-AE97-D90C00C259F9}" dt="2020-08-11T22:32:53.298" v="7" actId="20577"/>
          <ac:graphicFrameMkLst>
            <pc:docMk/>
            <pc:sldMk cId="3289958950" sldId="286"/>
            <ac:graphicFrameMk id="4" creationId="{287E6999-8F31-481D-9B99-C777C5BBE167}"/>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BFBF87-DD22-4637-A081-4E924EB4F4F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AU"/>
        </a:p>
      </dgm:t>
    </dgm:pt>
    <dgm:pt modelId="{0F365132-ACBD-4D7A-B7E5-2CD5E3F734E0}">
      <dgm:prSet phldrT="[Text]"/>
      <dgm:spPr/>
      <dgm:t>
        <a:bodyPr/>
        <a:lstStyle/>
        <a:p>
          <a:r>
            <a:rPr lang="en-AU" dirty="0"/>
            <a:t>1</a:t>
          </a:r>
          <a:r>
            <a:rPr lang="en-AU" baseline="30000" dirty="0"/>
            <a:t>st</a:t>
          </a:r>
          <a:r>
            <a:rPr lang="en-AU" dirty="0"/>
            <a:t> Operation Phase (2017 - 2020)</a:t>
          </a:r>
        </a:p>
      </dgm:t>
    </dgm:pt>
    <dgm:pt modelId="{D07449E4-CF37-4795-B63F-A742BC12544E}" type="parTrans" cxnId="{CEBA1063-4CCA-492B-AC70-EBC585279595}">
      <dgm:prSet/>
      <dgm:spPr/>
      <dgm:t>
        <a:bodyPr/>
        <a:lstStyle/>
        <a:p>
          <a:endParaRPr lang="en-AU"/>
        </a:p>
      </dgm:t>
    </dgm:pt>
    <dgm:pt modelId="{8EA58F4D-D349-47B0-A9B3-61AC3F3AAE13}" type="sibTrans" cxnId="{CEBA1063-4CCA-492B-AC70-EBC585279595}">
      <dgm:prSet/>
      <dgm:spPr/>
      <dgm:t>
        <a:bodyPr/>
        <a:lstStyle/>
        <a:p>
          <a:endParaRPr lang="en-AU"/>
        </a:p>
      </dgm:t>
    </dgm:pt>
    <dgm:pt modelId="{5172643E-FCAB-46A2-BE87-CDCF8DFB8972}">
      <dgm:prSet phldrT="[Text]"/>
      <dgm:spPr/>
      <dgm:t>
        <a:bodyPr/>
        <a:lstStyle/>
        <a:p>
          <a:r>
            <a:rPr lang="en-AU" dirty="0"/>
            <a:t>Establishment of Office</a:t>
          </a:r>
        </a:p>
      </dgm:t>
    </dgm:pt>
    <dgm:pt modelId="{8CDAA5F1-D41E-41CC-9AE8-50D28E3B5BA9}" type="parTrans" cxnId="{6CA69161-6880-412D-A4D3-7893B05A39DB}">
      <dgm:prSet/>
      <dgm:spPr/>
      <dgm:t>
        <a:bodyPr/>
        <a:lstStyle/>
        <a:p>
          <a:endParaRPr lang="en-AU"/>
        </a:p>
      </dgm:t>
    </dgm:pt>
    <dgm:pt modelId="{022B11A8-EB46-4B09-9F48-30706B2C4E1F}" type="sibTrans" cxnId="{6CA69161-6880-412D-A4D3-7893B05A39DB}">
      <dgm:prSet/>
      <dgm:spPr/>
      <dgm:t>
        <a:bodyPr/>
        <a:lstStyle/>
        <a:p>
          <a:endParaRPr lang="en-AU"/>
        </a:p>
      </dgm:t>
    </dgm:pt>
    <dgm:pt modelId="{52ABB931-B6C0-452B-9667-E90CFB0F4B40}">
      <dgm:prSet phldrT="[Text]"/>
      <dgm:spPr/>
      <dgm:t>
        <a:bodyPr/>
        <a:lstStyle/>
        <a:p>
          <a:r>
            <a:rPr lang="en-AU" dirty="0"/>
            <a:t>Development of Long term Business Plan</a:t>
          </a:r>
        </a:p>
      </dgm:t>
    </dgm:pt>
    <dgm:pt modelId="{0D4591FA-33CD-4475-8C31-2F3DCF0BF8FA}" type="parTrans" cxnId="{CB2359CA-C644-41EE-AFD8-6221F217B2B4}">
      <dgm:prSet/>
      <dgm:spPr/>
      <dgm:t>
        <a:bodyPr/>
        <a:lstStyle/>
        <a:p>
          <a:endParaRPr lang="en-AU"/>
        </a:p>
      </dgm:t>
    </dgm:pt>
    <dgm:pt modelId="{28071E0D-DC58-4628-AF5E-B0B5BCDC5ACA}" type="sibTrans" cxnId="{CB2359CA-C644-41EE-AFD8-6221F217B2B4}">
      <dgm:prSet/>
      <dgm:spPr/>
      <dgm:t>
        <a:bodyPr/>
        <a:lstStyle/>
        <a:p>
          <a:endParaRPr lang="en-AU"/>
        </a:p>
      </dgm:t>
    </dgm:pt>
    <dgm:pt modelId="{A3B900BC-6C88-447A-8AD5-159361094DFF}">
      <dgm:prSet phldrT="[Text]"/>
      <dgm:spPr/>
      <dgm:t>
        <a:bodyPr/>
        <a:lstStyle/>
        <a:p>
          <a:r>
            <a:rPr lang="en-AU" dirty="0"/>
            <a:t>2</a:t>
          </a:r>
          <a:r>
            <a:rPr lang="en-AU" baseline="30000" dirty="0"/>
            <a:t>nd</a:t>
          </a:r>
          <a:r>
            <a:rPr lang="en-AU" dirty="0"/>
            <a:t> Operational Phase (2021-2025)</a:t>
          </a:r>
        </a:p>
      </dgm:t>
    </dgm:pt>
    <dgm:pt modelId="{07027740-16E8-43F6-8F12-D49C547D2720}" type="parTrans" cxnId="{2854ED7F-D1BE-47C5-82A9-1D30880D2A29}">
      <dgm:prSet/>
      <dgm:spPr/>
      <dgm:t>
        <a:bodyPr/>
        <a:lstStyle/>
        <a:p>
          <a:endParaRPr lang="en-AU"/>
        </a:p>
      </dgm:t>
    </dgm:pt>
    <dgm:pt modelId="{2ED50071-7A3B-4172-BC91-287548198681}" type="sibTrans" cxnId="{2854ED7F-D1BE-47C5-82A9-1D30880D2A29}">
      <dgm:prSet/>
      <dgm:spPr/>
      <dgm:t>
        <a:bodyPr/>
        <a:lstStyle/>
        <a:p>
          <a:endParaRPr lang="en-AU"/>
        </a:p>
      </dgm:t>
    </dgm:pt>
    <dgm:pt modelId="{98AA6335-43E3-4087-82F3-B69676629B82}">
      <dgm:prSet phldrT="[Text]"/>
      <dgm:spPr/>
      <dgm:t>
        <a:bodyPr/>
        <a:lstStyle/>
        <a:p>
          <a:r>
            <a:rPr lang="en-AU" dirty="0"/>
            <a:t>Expansion of Institutional Structures and Technical Program</a:t>
          </a:r>
        </a:p>
      </dgm:t>
    </dgm:pt>
    <dgm:pt modelId="{289C3528-4582-47C8-AD47-F22BAF3B6C5E}" type="parTrans" cxnId="{D5E453EC-4987-4B39-97B9-2C8488F4EA94}">
      <dgm:prSet/>
      <dgm:spPr/>
      <dgm:t>
        <a:bodyPr/>
        <a:lstStyle/>
        <a:p>
          <a:endParaRPr lang="en-AU"/>
        </a:p>
      </dgm:t>
    </dgm:pt>
    <dgm:pt modelId="{BC247EF5-FB9C-4469-B57D-79B7F5568137}" type="sibTrans" cxnId="{D5E453EC-4987-4B39-97B9-2C8488F4EA94}">
      <dgm:prSet/>
      <dgm:spPr/>
      <dgm:t>
        <a:bodyPr/>
        <a:lstStyle/>
        <a:p>
          <a:endParaRPr lang="en-AU"/>
        </a:p>
      </dgm:t>
    </dgm:pt>
    <dgm:pt modelId="{C8ED6145-BCD4-4A32-B35B-B541309494FA}">
      <dgm:prSet phldrT="[Text]"/>
      <dgm:spPr/>
      <dgm:t>
        <a:bodyPr/>
        <a:lstStyle/>
        <a:p>
          <a:r>
            <a:rPr lang="en-AU" dirty="0"/>
            <a:t>Implement Major Donor Funded RE&amp;EE Programs</a:t>
          </a:r>
        </a:p>
      </dgm:t>
    </dgm:pt>
    <dgm:pt modelId="{F4C8A112-E74A-4AF7-BFC2-877991681420}" type="parTrans" cxnId="{36F0DD98-BE19-4749-9422-051C4C4A0C6A}">
      <dgm:prSet/>
      <dgm:spPr/>
      <dgm:t>
        <a:bodyPr/>
        <a:lstStyle/>
        <a:p>
          <a:endParaRPr lang="en-AU"/>
        </a:p>
      </dgm:t>
    </dgm:pt>
    <dgm:pt modelId="{53969571-5452-4FC8-B494-2CC67B1B48FC}" type="sibTrans" cxnId="{36F0DD98-BE19-4749-9422-051C4C4A0C6A}">
      <dgm:prSet/>
      <dgm:spPr/>
      <dgm:t>
        <a:bodyPr/>
        <a:lstStyle/>
        <a:p>
          <a:endParaRPr lang="en-AU"/>
        </a:p>
      </dgm:t>
    </dgm:pt>
    <dgm:pt modelId="{4F4F24DE-259B-4EF0-9305-2DC8283018CB}">
      <dgm:prSet phldrT="[Text]"/>
      <dgm:spPr/>
      <dgm:t>
        <a:bodyPr/>
        <a:lstStyle/>
        <a:p>
          <a:r>
            <a:rPr lang="en-AU" dirty="0"/>
            <a:t>3</a:t>
          </a:r>
          <a:r>
            <a:rPr lang="en-AU" baseline="30000" dirty="0"/>
            <a:t>rd</a:t>
          </a:r>
          <a:r>
            <a:rPr lang="en-AU" dirty="0"/>
            <a:t> Operational Phase (2026- 2030)</a:t>
          </a:r>
        </a:p>
      </dgm:t>
    </dgm:pt>
    <dgm:pt modelId="{F0E8125A-A7D5-40A5-9C7E-E3066E7E0E77}" type="parTrans" cxnId="{E06769FC-64A3-408F-8561-E63B7D048D80}">
      <dgm:prSet/>
      <dgm:spPr/>
      <dgm:t>
        <a:bodyPr/>
        <a:lstStyle/>
        <a:p>
          <a:endParaRPr lang="en-AU"/>
        </a:p>
      </dgm:t>
    </dgm:pt>
    <dgm:pt modelId="{0DDCCA8E-677A-4723-8580-A0A1EF11F367}" type="sibTrans" cxnId="{E06769FC-64A3-408F-8561-E63B7D048D80}">
      <dgm:prSet/>
      <dgm:spPr/>
      <dgm:t>
        <a:bodyPr/>
        <a:lstStyle/>
        <a:p>
          <a:endParaRPr lang="en-AU"/>
        </a:p>
      </dgm:t>
    </dgm:pt>
    <dgm:pt modelId="{DF070632-5040-4AD6-98E3-6DE5BC02AE75}">
      <dgm:prSet phldrT="[Text]"/>
      <dgm:spPr/>
      <dgm:t>
        <a:bodyPr/>
        <a:lstStyle/>
        <a:p>
          <a:r>
            <a:rPr lang="en-AU" dirty="0"/>
            <a:t>TBC</a:t>
          </a:r>
        </a:p>
      </dgm:t>
    </dgm:pt>
    <dgm:pt modelId="{937895CF-A32C-493A-849D-8AA2E5C63372}" type="parTrans" cxnId="{ACDFD1BE-2A06-46D0-A59F-05FAC1D93F7A}">
      <dgm:prSet/>
      <dgm:spPr/>
      <dgm:t>
        <a:bodyPr/>
        <a:lstStyle/>
        <a:p>
          <a:endParaRPr lang="en-AU"/>
        </a:p>
      </dgm:t>
    </dgm:pt>
    <dgm:pt modelId="{4A31140A-2F4B-413C-BF32-938708BE8D4A}" type="sibTrans" cxnId="{ACDFD1BE-2A06-46D0-A59F-05FAC1D93F7A}">
      <dgm:prSet/>
      <dgm:spPr/>
      <dgm:t>
        <a:bodyPr/>
        <a:lstStyle/>
        <a:p>
          <a:endParaRPr lang="en-AU"/>
        </a:p>
      </dgm:t>
    </dgm:pt>
    <dgm:pt modelId="{FCE1D5F8-F184-454A-82F3-71A4AF6E1452}">
      <dgm:prSet phldrT="[Text]"/>
      <dgm:spPr/>
      <dgm:t>
        <a:bodyPr/>
        <a:lstStyle/>
        <a:p>
          <a:r>
            <a:rPr lang="en-AU" dirty="0"/>
            <a:t>Recruitment and staffing</a:t>
          </a:r>
        </a:p>
      </dgm:t>
    </dgm:pt>
    <dgm:pt modelId="{3C0882E5-06FC-48F1-816D-0510F0EEC87B}" type="parTrans" cxnId="{4CD3D2E4-727C-4FF8-A3DD-254DB1C9BB07}">
      <dgm:prSet/>
      <dgm:spPr/>
      <dgm:t>
        <a:bodyPr/>
        <a:lstStyle/>
        <a:p>
          <a:endParaRPr lang="en-AU"/>
        </a:p>
      </dgm:t>
    </dgm:pt>
    <dgm:pt modelId="{339210AC-E677-4D51-AC25-80BA8720DE1D}" type="sibTrans" cxnId="{4CD3D2E4-727C-4FF8-A3DD-254DB1C9BB07}">
      <dgm:prSet/>
      <dgm:spPr/>
      <dgm:t>
        <a:bodyPr/>
        <a:lstStyle/>
        <a:p>
          <a:endParaRPr lang="en-AU"/>
        </a:p>
      </dgm:t>
    </dgm:pt>
    <dgm:pt modelId="{832E5999-6730-4C8F-B330-715DBA63739D}">
      <dgm:prSet phldrT="[Text]"/>
      <dgm:spPr/>
      <dgm:t>
        <a:bodyPr/>
        <a:lstStyle/>
        <a:p>
          <a:r>
            <a:rPr lang="en-AU" dirty="0"/>
            <a:t>Continued Fundraising</a:t>
          </a:r>
        </a:p>
      </dgm:t>
    </dgm:pt>
    <dgm:pt modelId="{AEB7862B-F1C1-40A2-9292-B376D9E47243}" type="parTrans" cxnId="{D89ED246-D600-49D0-BDD8-7AE73DF3113D}">
      <dgm:prSet/>
      <dgm:spPr/>
      <dgm:t>
        <a:bodyPr/>
        <a:lstStyle/>
        <a:p>
          <a:endParaRPr lang="en-AU"/>
        </a:p>
      </dgm:t>
    </dgm:pt>
    <dgm:pt modelId="{5612D1F5-5A78-4A4C-821F-2FAC58CC4181}" type="sibTrans" cxnId="{D89ED246-D600-49D0-BDD8-7AE73DF3113D}">
      <dgm:prSet/>
      <dgm:spPr/>
      <dgm:t>
        <a:bodyPr/>
        <a:lstStyle/>
        <a:p>
          <a:endParaRPr lang="en-AU"/>
        </a:p>
      </dgm:t>
    </dgm:pt>
    <dgm:pt modelId="{270E2486-6440-4AEF-97AB-3712133D832D}">
      <dgm:prSet phldrT="[Text]"/>
      <dgm:spPr/>
      <dgm:t>
        <a:bodyPr/>
        <a:lstStyle/>
        <a:p>
          <a:r>
            <a:rPr lang="en-AU" dirty="0"/>
            <a:t>Partnership with UNIDO into project execution</a:t>
          </a:r>
        </a:p>
      </dgm:t>
    </dgm:pt>
    <dgm:pt modelId="{23B1D7BC-DB99-4A97-AD4D-332AB82F155E}" type="parTrans" cxnId="{97FDFBD2-B033-4B15-8670-21F116FA4CA6}">
      <dgm:prSet/>
      <dgm:spPr/>
      <dgm:t>
        <a:bodyPr/>
        <a:lstStyle/>
        <a:p>
          <a:endParaRPr lang="en-AU"/>
        </a:p>
      </dgm:t>
    </dgm:pt>
    <dgm:pt modelId="{51D1A8D2-A1EF-43C3-8FF4-1E33DB0741D9}" type="sibTrans" cxnId="{97FDFBD2-B033-4B15-8670-21F116FA4CA6}">
      <dgm:prSet/>
      <dgm:spPr/>
      <dgm:t>
        <a:bodyPr/>
        <a:lstStyle/>
        <a:p>
          <a:endParaRPr lang="en-AU"/>
        </a:p>
      </dgm:t>
    </dgm:pt>
    <dgm:pt modelId="{E3CA283F-4718-4BE3-8D85-84BFEA9FF6CF}">
      <dgm:prSet phldrT="[Text]"/>
      <dgm:spPr/>
      <dgm:t>
        <a:bodyPr/>
        <a:lstStyle/>
        <a:p>
          <a:r>
            <a:rPr lang="en-AU" dirty="0"/>
            <a:t>UNIDO’s capacity strengthening support</a:t>
          </a:r>
        </a:p>
      </dgm:t>
    </dgm:pt>
    <dgm:pt modelId="{1B3E5269-B44A-47F4-AC81-63F1782A3026}" type="parTrans" cxnId="{94483341-2CA3-4D3A-8CDB-37C15B31E0D5}">
      <dgm:prSet/>
      <dgm:spPr/>
      <dgm:t>
        <a:bodyPr/>
        <a:lstStyle/>
        <a:p>
          <a:endParaRPr lang="en-AU"/>
        </a:p>
      </dgm:t>
    </dgm:pt>
    <dgm:pt modelId="{2D0EDEC5-C9AA-4E74-97C1-2748F11078C1}" type="sibTrans" cxnId="{94483341-2CA3-4D3A-8CDB-37C15B31E0D5}">
      <dgm:prSet/>
      <dgm:spPr/>
      <dgm:t>
        <a:bodyPr/>
        <a:lstStyle/>
        <a:p>
          <a:endParaRPr lang="en-AU"/>
        </a:p>
      </dgm:t>
    </dgm:pt>
    <dgm:pt modelId="{D11BE4D0-12D9-42F1-9507-E48450E989EB}" type="pres">
      <dgm:prSet presAssocID="{BFBFBF87-DD22-4637-A081-4E924EB4F4FC}" presName="linearFlow" presStyleCnt="0">
        <dgm:presLayoutVars>
          <dgm:dir/>
          <dgm:animLvl val="lvl"/>
          <dgm:resizeHandles val="exact"/>
        </dgm:presLayoutVars>
      </dgm:prSet>
      <dgm:spPr/>
      <dgm:t>
        <a:bodyPr/>
        <a:lstStyle/>
        <a:p>
          <a:endParaRPr lang="en-US"/>
        </a:p>
      </dgm:t>
    </dgm:pt>
    <dgm:pt modelId="{5449DBFA-E565-4CC0-B48A-70C5E539F57A}" type="pres">
      <dgm:prSet presAssocID="{0F365132-ACBD-4D7A-B7E5-2CD5E3F734E0}" presName="composite" presStyleCnt="0"/>
      <dgm:spPr/>
    </dgm:pt>
    <dgm:pt modelId="{B57A6C8C-B1BF-4919-9B3C-DBDB7807EFE8}" type="pres">
      <dgm:prSet presAssocID="{0F365132-ACBD-4D7A-B7E5-2CD5E3F734E0}" presName="parentText" presStyleLbl="alignNode1" presStyleIdx="0" presStyleCnt="3">
        <dgm:presLayoutVars>
          <dgm:chMax val="1"/>
          <dgm:bulletEnabled val="1"/>
        </dgm:presLayoutVars>
      </dgm:prSet>
      <dgm:spPr/>
      <dgm:t>
        <a:bodyPr/>
        <a:lstStyle/>
        <a:p>
          <a:endParaRPr lang="en-US"/>
        </a:p>
      </dgm:t>
    </dgm:pt>
    <dgm:pt modelId="{B58DA741-90F0-4FF6-8E3B-300B2F09A80A}" type="pres">
      <dgm:prSet presAssocID="{0F365132-ACBD-4D7A-B7E5-2CD5E3F734E0}" presName="descendantText" presStyleLbl="alignAcc1" presStyleIdx="0" presStyleCnt="3" custLinFactNeighborX="0" custLinFactNeighborY="-8020">
        <dgm:presLayoutVars>
          <dgm:bulletEnabled val="1"/>
        </dgm:presLayoutVars>
      </dgm:prSet>
      <dgm:spPr/>
      <dgm:t>
        <a:bodyPr/>
        <a:lstStyle/>
        <a:p>
          <a:endParaRPr lang="en-US"/>
        </a:p>
      </dgm:t>
    </dgm:pt>
    <dgm:pt modelId="{3BC5EEB9-7563-48EC-B9BB-4FCD24BCF0AA}" type="pres">
      <dgm:prSet presAssocID="{8EA58F4D-D349-47B0-A9B3-61AC3F3AAE13}" presName="sp" presStyleCnt="0"/>
      <dgm:spPr/>
    </dgm:pt>
    <dgm:pt modelId="{39D119B7-34E8-4154-AC67-BA3160C70DAC}" type="pres">
      <dgm:prSet presAssocID="{A3B900BC-6C88-447A-8AD5-159361094DFF}" presName="composite" presStyleCnt="0"/>
      <dgm:spPr/>
    </dgm:pt>
    <dgm:pt modelId="{5E7FC0C3-EE51-4E64-A763-EEA5509E9454}" type="pres">
      <dgm:prSet presAssocID="{A3B900BC-6C88-447A-8AD5-159361094DFF}" presName="parentText" presStyleLbl="alignNode1" presStyleIdx="1" presStyleCnt="3">
        <dgm:presLayoutVars>
          <dgm:chMax val="1"/>
          <dgm:bulletEnabled val="1"/>
        </dgm:presLayoutVars>
      </dgm:prSet>
      <dgm:spPr/>
      <dgm:t>
        <a:bodyPr/>
        <a:lstStyle/>
        <a:p>
          <a:endParaRPr lang="en-US"/>
        </a:p>
      </dgm:t>
    </dgm:pt>
    <dgm:pt modelId="{0986A2BB-F8A6-49BC-A6ED-DB8630F1AD9D}" type="pres">
      <dgm:prSet presAssocID="{A3B900BC-6C88-447A-8AD5-159361094DFF}" presName="descendantText" presStyleLbl="alignAcc1" presStyleIdx="1" presStyleCnt="3">
        <dgm:presLayoutVars>
          <dgm:bulletEnabled val="1"/>
        </dgm:presLayoutVars>
      </dgm:prSet>
      <dgm:spPr/>
      <dgm:t>
        <a:bodyPr/>
        <a:lstStyle/>
        <a:p>
          <a:endParaRPr lang="en-US"/>
        </a:p>
      </dgm:t>
    </dgm:pt>
    <dgm:pt modelId="{11B7A203-7CB3-40A4-BE75-C27C0254FF35}" type="pres">
      <dgm:prSet presAssocID="{2ED50071-7A3B-4172-BC91-287548198681}" presName="sp" presStyleCnt="0"/>
      <dgm:spPr/>
    </dgm:pt>
    <dgm:pt modelId="{D7309D2E-B996-4482-B8F8-793A224DCA63}" type="pres">
      <dgm:prSet presAssocID="{4F4F24DE-259B-4EF0-9305-2DC8283018CB}" presName="composite" presStyleCnt="0"/>
      <dgm:spPr/>
    </dgm:pt>
    <dgm:pt modelId="{80C9AC61-5CA5-455C-B421-BA0FC8BBF2B0}" type="pres">
      <dgm:prSet presAssocID="{4F4F24DE-259B-4EF0-9305-2DC8283018CB}" presName="parentText" presStyleLbl="alignNode1" presStyleIdx="2" presStyleCnt="3">
        <dgm:presLayoutVars>
          <dgm:chMax val="1"/>
          <dgm:bulletEnabled val="1"/>
        </dgm:presLayoutVars>
      </dgm:prSet>
      <dgm:spPr/>
      <dgm:t>
        <a:bodyPr/>
        <a:lstStyle/>
        <a:p>
          <a:endParaRPr lang="en-US"/>
        </a:p>
      </dgm:t>
    </dgm:pt>
    <dgm:pt modelId="{4CDB5FF1-8BB9-491A-B5DD-201ADDB36E68}" type="pres">
      <dgm:prSet presAssocID="{4F4F24DE-259B-4EF0-9305-2DC8283018CB}" presName="descendantText" presStyleLbl="alignAcc1" presStyleIdx="2" presStyleCnt="3">
        <dgm:presLayoutVars>
          <dgm:bulletEnabled val="1"/>
        </dgm:presLayoutVars>
      </dgm:prSet>
      <dgm:spPr/>
      <dgm:t>
        <a:bodyPr/>
        <a:lstStyle/>
        <a:p>
          <a:endParaRPr lang="en-US"/>
        </a:p>
      </dgm:t>
    </dgm:pt>
  </dgm:ptLst>
  <dgm:cxnLst>
    <dgm:cxn modelId="{4CD3D2E4-727C-4FF8-A3DD-254DB1C9BB07}" srcId="{0F365132-ACBD-4D7A-B7E5-2CD5E3F734E0}" destId="{FCE1D5F8-F184-454A-82F3-71A4AF6E1452}" srcOrd="1" destOrd="0" parTransId="{3C0882E5-06FC-48F1-816D-0510F0EEC87B}" sibTransId="{339210AC-E677-4D51-AC25-80BA8720DE1D}"/>
    <dgm:cxn modelId="{CB2359CA-C644-41EE-AFD8-6221F217B2B4}" srcId="{0F365132-ACBD-4D7A-B7E5-2CD5E3F734E0}" destId="{52ABB931-B6C0-452B-9667-E90CFB0F4B40}" srcOrd="2" destOrd="0" parTransId="{0D4591FA-33CD-4475-8C31-2F3DCF0BF8FA}" sibTransId="{28071E0D-DC58-4628-AF5E-B0B5BCDC5ACA}"/>
    <dgm:cxn modelId="{5F90BA81-B028-49D6-9954-C8879B924525}" type="presOf" srcId="{BFBFBF87-DD22-4637-A081-4E924EB4F4FC}" destId="{D11BE4D0-12D9-42F1-9507-E48450E989EB}" srcOrd="0" destOrd="0" presId="urn:microsoft.com/office/officeart/2005/8/layout/chevron2"/>
    <dgm:cxn modelId="{DCE8BF0D-0EBD-40EB-8123-2B0372D20FC1}" type="presOf" srcId="{270E2486-6440-4AEF-97AB-3712133D832D}" destId="{0986A2BB-F8A6-49BC-A6ED-DB8630F1AD9D}" srcOrd="0" destOrd="2" presId="urn:microsoft.com/office/officeart/2005/8/layout/chevron2"/>
    <dgm:cxn modelId="{A73C981D-2EA9-4E9A-8C92-CF9BAE042F1E}" type="presOf" srcId="{5172643E-FCAB-46A2-BE87-CDCF8DFB8972}" destId="{B58DA741-90F0-4FF6-8E3B-300B2F09A80A}" srcOrd="0" destOrd="0" presId="urn:microsoft.com/office/officeart/2005/8/layout/chevron2"/>
    <dgm:cxn modelId="{973C97A1-5826-44C4-9BD3-E8432518DC48}" type="presOf" srcId="{E3CA283F-4718-4BE3-8D85-84BFEA9FF6CF}" destId="{0986A2BB-F8A6-49BC-A6ED-DB8630F1AD9D}" srcOrd="0" destOrd="3" presId="urn:microsoft.com/office/officeart/2005/8/layout/chevron2"/>
    <dgm:cxn modelId="{D5E453EC-4987-4B39-97B9-2C8488F4EA94}" srcId="{A3B900BC-6C88-447A-8AD5-159361094DFF}" destId="{98AA6335-43E3-4087-82F3-B69676629B82}" srcOrd="0" destOrd="0" parTransId="{289C3528-4582-47C8-AD47-F22BAF3B6C5E}" sibTransId="{BC247EF5-FB9C-4469-B57D-79B7F5568137}"/>
    <dgm:cxn modelId="{CF21FBBA-0CC7-407B-ADD5-24F1D96253A4}" type="presOf" srcId="{0F365132-ACBD-4D7A-B7E5-2CD5E3F734E0}" destId="{B57A6C8C-B1BF-4919-9B3C-DBDB7807EFE8}" srcOrd="0" destOrd="0" presId="urn:microsoft.com/office/officeart/2005/8/layout/chevron2"/>
    <dgm:cxn modelId="{2854ED7F-D1BE-47C5-82A9-1D30880D2A29}" srcId="{BFBFBF87-DD22-4637-A081-4E924EB4F4FC}" destId="{A3B900BC-6C88-447A-8AD5-159361094DFF}" srcOrd="1" destOrd="0" parTransId="{07027740-16E8-43F6-8F12-D49C547D2720}" sibTransId="{2ED50071-7A3B-4172-BC91-287548198681}"/>
    <dgm:cxn modelId="{94483341-2CA3-4D3A-8CDB-37C15B31E0D5}" srcId="{A3B900BC-6C88-447A-8AD5-159361094DFF}" destId="{E3CA283F-4718-4BE3-8D85-84BFEA9FF6CF}" srcOrd="3" destOrd="0" parTransId="{1B3E5269-B44A-47F4-AC81-63F1782A3026}" sibTransId="{2D0EDEC5-C9AA-4E74-97C1-2748F11078C1}"/>
    <dgm:cxn modelId="{CD3AC93E-5B25-425F-80B7-848932729251}" type="presOf" srcId="{A3B900BC-6C88-447A-8AD5-159361094DFF}" destId="{5E7FC0C3-EE51-4E64-A763-EEA5509E9454}" srcOrd="0" destOrd="0" presId="urn:microsoft.com/office/officeart/2005/8/layout/chevron2"/>
    <dgm:cxn modelId="{D89ED246-D600-49D0-BDD8-7AE73DF3113D}" srcId="{0F365132-ACBD-4D7A-B7E5-2CD5E3F734E0}" destId="{832E5999-6730-4C8F-B330-715DBA63739D}" srcOrd="3" destOrd="0" parTransId="{AEB7862B-F1C1-40A2-9292-B376D9E47243}" sibTransId="{5612D1F5-5A78-4A4C-821F-2FAC58CC4181}"/>
    <dgm:cxn modelId="{ACDFD1BE-2A06-46D0-A59F-05FAC1D93F7A}" srcId="{4F4F24DE-259B-4EF0-9305-2DC8283018CB}" destId="{DF070632-5040-4AD6-98E3-6DE5BC02AE75}" srcOrd="0" destOrd="0" parTransId="{937895CF-A32C-493A-849D-8AA2E5C63372}" sibTransId="{4A31140A-2F4B-413C-BF32-938708BE8D4A}"/>
    <dgm:cxn modelId="{9A742B64-D2B1-4605-B3F6-E1C32330DED5}" type="presOf" srcId="{FCE1D5F8-F184-454A-82F3-71A4AF6E1452}" destId="{B58DA741-90F0-4FF6-8E3B-300B2F09A80A}" srcOrd="0" destOrd="1" presId="urn:microsoft.com/office/officeart/2005/8/layout/chevron2"/>
    <dgm:cxn modelId="{4FCC2A07-6356-488E-AC7E-103B3E85E596}" type="presOf" srcId="{832E5999-6730-4C8F-B330-715DBA63739D}" destId="{B58DA741-90F0-4FF6-8E3B-300B2F09A80A}" srcOrd="0" destOrd="3" presId="urn:microsoft.com/office/officeart/2005/8/layout/chevron2"/>
    <dgm:cxn modelId="{CEBA1063-4CCA-492B-AC70-EBC585279595}" srcId="{BFBFBF87-DD22-4637-A081-4E924EB4F4FC}" destId="{0F365132-ACBD-4D7A-B7E5-2CD5E3F734E0}" srcOrd="0" destOrd="0" parTransId="{D07449E4-CF37-4795-B63F-A742BC12544E}" sibTransId="{8EA58F4D-D349-47B0-A9B3-61AC3F3AAE13}"/>
    <dgm:cxn modelId="{36F0DD98-BE19-4749-9422-051C4C4A0C6A}" srcId="{A3B900BC-6C88-447A-8AD5-159361094DFF}" destId="{C8ED6145-BCD4-4A32-B35B-B541309494FA}" srcOrd="1" destOrd="0" parTransId="{F4C8A112-E74A-4AF7-BFC2-877991681420}" sibTransId="{53969571-5452-4FC8-B494-2CC67B1B48FC}"/>
    <dgm:cxn modelId="{B700B3AD-F9AE-4F13-ACAD-A074B77A1A36}" type="presOf" srcId="{98AA6335-43E3-4087-82F3-B69676629B82}" destId="{0986A2BB-F8A6-49BC-A6ED-DB8630F1AD9D}" srcOrd="0" destOrd="0" presId="urn:microsoft.com/office/officeart/2005/8/layout/chevron2"/>
    <dgm:cxn modelId="{97FDFBD2-B033-4B15-8670-21F116FA4CA6}" srcId="{A3B900BC-6C88-447A-8AD5-159361094DFF}" destId="{270E2486-6440-4AEF-97AB-3712133D832D}" srcOrd="2" destOrd="0" parTransId="{23B1D7BC-DB99-4A97-AD4D-332AB82F155E}" sibTransId="{51D1A8D2-A1EF-43C3-8FF4-1E33DB0741D9}"/>
    <dgm:cxn modelId="{1EF4E8BB-7731-4357-8670-2515727869CC}" type="presOf" srcId="{4F4F24DE-259B-4EF0-9305-2DC8283018CB}" destId="{80C9AC61-5CA5-455C-B421-BA0FC8BBF2B0}" srcOrd="0" destOrd="0" presId="urn:microsoft.com/office/officeart/2005/8/layout/chevron2"/>
    <dgm:cxn modelId="{72C3B96A-F0D2-497E-94F8-13BDBC8C2654}" type="presOf" srcId="{C8ED6145-BCD4-4A32-B35B-B541309494FA}" destId="{0986A2BB-F8A6-49BC-A6ED-DB8630F1AD9D}" srcOrd="0" destOrd="1" presId="urn:microsoft.com/office/officeart/2005/8/layout/chevron2"/>
    <dgm:cxn modelId="{1F307E81-24C6-4526-BE18-68620A9C70E3}" type="presOf" srcId="{52ABB931-B6C0-452B-9667-E90CFB0F4B40}" destId="{B58DA741-90F0-4FF6-8E3B-300B2F09A80A}" srcOrd="0" destOrd="2" presId="urn:microsoft.com/office/officeart/2005/8/layout/chevron2"/>
    <dgm:cxn modelId="{6CA69161-6880-412D-A4D3-7893B05A39DB}" srcId="{0F365132-ACBD-4D7A-B7E5-2CD5E3F734E0}" destId="{5172643E-FCAB-46A2-BE87-CDCF8DFB8972}" srcOrd="0" destOrd="0" parTransId="{8CDAA5F1-D41E-41CC-9AE8-50D28E3B5BA9}" sibTransId="{022B11A8-EB46-4B09-9F48-30706B2C4E1F}"/>
    <dgm:cxn modelId="{E06769FC-64A3-408F-8561-E63B7D048D80}" srcId="{BFBFBF87-DD22-4637-A081-4E924EB4F4FC}" destId="{4F4F24DE-259B-4EF0-9305-2DC8283018CB}" srcOrd="2" destOrd="0" parTransId="{F0E8125A-A7D5-40A5-9C7E-E3066E7E0E77}" sibTransId="{0DDCCA8E-677A-4723-8580-A0A1EF11F367}"/>
    <dgm:cxn modelId="{C2C3F562-2036-469F-9F15-5649EED4A959}" type="presOf" srcId="{DF070632-5040-4AD6-98E3-6DE5BC02AE75}" destId="{4CDB5FF1-8BB9-491A-B5DD-201ADDB36E68}" srcOrd="0" destOrd="0" presId="urn:microsoft.com/office/officeart/2005/8/layout/chevron2"/>
    <dgm:cxn modelId="{F4395C51-7158-439F-BA2B-01B9C44A32E1}" type="presParOf" srcId="{D11BE4D0-12D9-42F1-9507-E48450E989EB}" destId="{5449DBFA-E565-4CC0-B48A-70C5E539F57A}" srcOrd="0" destOrd="0" presId="urn:microsoft.com/office/officeart/2005/8/layout/chevron2"/>
    <dgm:cxn modelId="{315DE3B3-959E-4E2B-B9ED-AFF449680CEF}" type="presParOf" srcId="{5449DBFA-E565-4CC0-B48A-70C5E539F57A}" destId="{B57A6C8C-B1BF-4919-9B3C-DBDB7807EFE8}" srcOrd="0" destOrd="0" presId="urn:microsoft.com/office/officeart/2005/8/layout/chevron2"/>
    <dgm:cxn modelId="{C74BBB4B-FB18-48E2-9DF8-293A98F041B3}" type="presParOf" srcId="{5449DBFA-E565-4CC0-B48A-70C5E539F57A}" destId="{B58DA741-90F0-4FF6-8E3B-300B2F09A80A}" srcOrd="1" destOrd="0" presId="urn:microsoft.com/office/officeart/2005/8/layout/chevron2"/>
    <dgm:cxn modelId="{883BFA84-3EF3-4F1B-B52D-9A9D5B3B9135}" type="presParOf" srcId="{D11BE4D0-12D9-42F1-9507-E48450E989EB}" destId="{3BC5EEB9-7563-48EC-B9BB-4FCD24BCF0AA}" srcOrd="1" destOrd="0" presId="urn:microsoft.com/office/officeart/2005/8/layout/chevron2"/>
    <dgm:cxn modelId="{A0264CF4-4EF9-4173-A2DD-3B30D46F8DE6}" type="presParOf" srcId="{D11BE4D0-12D9-42F1-9507-E48450E989EB}" destId="{39D119B7-34E8-4154-AC67-BA3160C70DAC}" srcOrd="2" destOrd="0" presId="urn:microsoft.com/office/officeart/2005/8/layout/chevron2"/>
    <dgm:cxn modelId="{0616AA4A-AAED-44BE-B66C-24A0FE726150}" type="presParOf" srcId="{39D119B7-34E8-4154-AC67-BA3160C70DAC}" destId="{5E7FC0C3-EE51-4E64-A763-EEA5509E9454}" srcOrd="0" destOrd="0" presId="urn:microsoft.com/office/officeart/2005/8/layout/chevron2"/>
    <dgm:cxn modelId="{C4C5A2AB-6D4A-4421-B2FC-3D9704A2A0A0}" type="presParOf" srcId="{39D119B7-34E8-4154-AC67-BA3160C70DAC}" destId="{0986A2BB-F8A6-49BC-A6ED-DB8630F1AD9D}" srcOrd="1" destOrd="0" presId="urn:microsoft.com/office/officeart/2005/8/layout/chevron2"/>
    <dgm:cxn modelId="{71FB3D74-2B9C-48F2-8716-B4D25E4E1D26}" type="presParOf" srcId="{D11BE4D0-12D9-42F1-9507-E48450E989EB}" destId="{11B7A203-7CB3-40A4-BE75-C27C0254FF35}" srcOrd="3" destOrd="0" presId="urn:microsoft.com/office/officeart/2005/8/layout/chevron2"/>
    <dgm:cxn modelId="{F04D24F5-6C39-4C1D-B8DA-D12A725A2428}" type="presParOf" srcId="{D11BE4D0-12D9-42F1-9507-E48450E989EB}" destId="{D7309D2E-B996-4482-B8F8-793A224DCA63}" srcOrd="4" destOrd="0" presId="urn:microsoft.com/office/officeart/2005/8/layout/chevron2"/>
    <dgm:cxn modelId="{A835F863-0783-4FE9-B039-25323CB5247D}" type="presParOf" srcId="{D7309D2E-B996-4482-B8F8-793A224DCA63}" destId="{80C9AC61-5CA5-455C-B421-BA0FC8BBF2B0}" srcOrd="0" destOrd="0" presId="urn:microsoft.com/office/officeart/2005/8/layout/chevron2"/>
    <dgm:cxn modelId="{C6DC6204-7EAD-449B-ACF2-9B77F793F9F3}" type="presParOf" srcId="{D7309D2E-B996-4482-B8F8-793A224DCA63}" destId="{4CDB5FF1-8BB9-491A-B5DD-201ADDB36E6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3192F1-A47C-4634-BE95-928D7A8EB02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AU"/>
        </a:p>
      </dgm:t>
    </dgm:pt>
    <dgm:pt modelId="{5B7EA7C0-E530-4B63-A72A-08422C601D0A}">
      <dgm:prSet phldrT="[Text]"/>
      <dgm:spPr/>
      <dgm:t>
        <a:bodyPr/>
        <a:lstStyle/>
        <a:p>
          <a:r>
            <a:rPr lang="en-AU" dirty="0"/>
            <a:t>TBC</a:t>
          </a:r>
        </a:p>
      </dgm:t>
    </dgm:pt>
    <dgm:pt modelId="{0CDF778A-C397-466D-99E8-37C4F9F6BF76}" type="parTrans" cxnId="{AD4A719A-D3A7-49DD-9F99-DA7C1431A171}">
      <dgm:prSet/>
      <dgm:spPr/>
      <dgm:t>
        <a:bodyPr/>
        <a:lstStyle/>
        <a:p>
          <a:endParaRPr lang="en-AU"/>
        </a:p>
      </dgm:t>
    </dgm:pt>
    <dgm:pt modelId="{13BA0BFC-C1D4-47B6-9D81-84421CF29CC2}" type="sibTrans" cxnId="{AD4A719A-D3A7-49DD-9F99-DA7C1431A171}">
      <dgm:prSet/>
      <dgm:spPr/>
      <dgm:t>
        <a:bodyPr/>
        <a:lstStyle/>
        <a:p>
          <a:endParaRPr lang="en-AU"/>
        </a:p>
      </dgm:t>
    </dgm:pt>
    <dgm:pt modelId="{881A0771-8977-4E23-B54D-419DCFA4EC05}">
      <dgm:prSet phldrT="[Text]"/>
      <dgm:spPr/>
      <dgm:t>
        <a:bodyPr/>
        <a:lstStyle/>
        <a:p>
          <a:r>
            <a:rPr lang="en-AU" dirty="0"/>
            <a:t>1. RE&amp;EE Business Start-ups &amp; Entrepreneurship </a:t>
          </a:r>
        </a:p>
        <a:p>
          <a:r>
            <a:rPr lang="en-AU" dirty="0"/>
            <a:t>2. RE&amp;EE Sustainable Mobility</a:t>
          </a:r>
        </a:p>
        <a:p>
          <a:r>
            <a:rPr lang="en-AU" dirty="0"/>
            <a:t>3. RE Mini-grids</a:t>
          </a:r>
        </a:p>
        <a:p>
          <a:r>
            <a:rPr lang="en-AU" dirty="0"/>
            <a:t>4. Energy Efficiency Investment</a:t>
          </a:r>
        </a:p>
      </dgm:t>
    </dgm:pt>
    <dgm:pt modelId="{E719C575-B123-44F1-9C78-48F5C926FE45}" type="sibTrans" cxnId="{EADDB75F-5BE8-4AF5-A40C-B80F703820B3}">
      <dgm:prSet/>
      <dgm:spPr/>
      <dgm:t>
        <a:bodyPr/>
        <a:lstStyle/>
        <a:p>
          <a:endParaRPr lang="en-AU"/>
        </a:p>
      </dgm:t>
    </dgm:pt>
    <dgm:pt modelId="{223268BD-7E5E-4955-AAFC-E775E90747E1}" type="parTrans" cxnId="{EADDB75F-5BE8-4AF5-A40C-B80F703820B3}">
      <dgm:prSet/>
      <dgm:spPr/>
      <dgm:t>
        <a:bodyPr/>
        <a:lstStyle/>
        <a:p>
          <a:endParaRPr lang="en-AU"/>
        </a:p>
      </dgm:t>
    </dgm:pt>
    <dgm:pt modelId="{C1748D2F-0762-473E-88EB-A922078498D7}">
      <dgm:prSet phldrT="[Text]"/>
      <dgm:spPr/>
      <dgm:t>
        <a:bodyPr/>
        <a:lstStyle/>
        <a:p>
          <a:r>
            <a:rPr lang="en-AU" dirty="0"/>
            <a:t>1.Efficient management of PCREEE</a:t>
          </a:r>
        </a:p>
        <a:p>
          <a:r>
            <a:rPr lang="en-AU" dirty="0"/>
            <a:t>2.Capacity Development</a:t>
          </a:r>
        </a:p>
        <a:p>
          <a:r>
            <a:rPr lang="en-AU" dirty="0"/>
            <a:t>3. Enhanced awareness Knowledge Management  </a:t>
          </a:r>
        </a:p>
        <a:p>
          <a:r>
            <a:rPr lang="en-AU" dirty="0"/>
            <a:t>4. Investment and Business Promotion</a:t>
          </a:r>
        </a:p>
      </dgm:t>
    </dgm:pt>
    <dgm:pt modelId="{CA7EE552-5A93-4FF9-8B9E-ACCBD4CE2D96}" type="sibTrans" cxnId="{7389662A-C767-41FC-858B-35194F338E5B}">
      <dgm:prSet/>
      <dgm:spPr/>
      <dgm:t>
        <a:bodyPr/>
        <a:lstStyle/>
        <a:p>
          <a:endParaRPr lang="en-AU"/>
        </a:p>
      </dgm:t>
    </dgm:pt>
    <dgm:pt modelId="{EFB6AC2D-F447-4817-820C-C26E60A51D0A}" type="parTrans" cxnId="{7389662A-C767-41FC-858B-35194F338E5B}">
      <dgm:prSet/>
      <dgm:spPr/>
      <dgm:t>
        <a:bodyPr/>
        <a:lstStyle/>
        <a:p>
          <a:endParaRPr lang="en-AU"/>
        </a:p>
      </dgm:t>
    </dgm:pt>
    <dgm:pt modelId="{D8573F73-7E01-40F9-B47D-C67EA9EE17AA}" type="pres">
      <dgm:prSet presAssocID="{273192F1-A47C-4634-BE95-928D7A8EB022}" presName="outerComposite" presStyleCnt="0">
        <dgm:presLayoutVars>
          <dgm:chMax val="5"/>
          <dgm:dir/>
          <dgm:resizeHandles val="exact"/>
        </dgm:presLayoutVars>
      </dgm:prSet>
      <dgm:spPr/>
      <dgm:t>
        <a:bodyPr/>
        <a:lstStyle/>
        <a:p>
          <a:endParaRPr lang="en-US"/>
        </a:p>
      </dgm:t>
    </dgm:pt>
    <dgm:pt modelId="{E2E63D70-85BA-45DF-A307-AB9D2C2F0F54}" type="pres">
      <dgm:prSet presAssocID="{273192F1-A47C-4634-BE95-928D7A8EB022}" presName="dummyMaxCanvas" presStyleCnt="0">
        <dgm:presLayoutVars/>
      </dgm:prSet>
      <dgm:spPr/>
    </dgm:pt>
    <dgm:pt modelId="{CB850688-3EE3-4E76-9893-33A259668233}" type="pres">
      <dgm:prSet presAssocID="{273192F1-A47C-4634-BE95-928D7A8EB022}" presName="ThreeNodes_1" presStyleLbl="node1" presStyleIdx="0" presStyleCnt="3" custScaleX="117647" custLinFactNeighborX="-5125" custLinFactNeighborY="1999">
        <dgm:presLayoutVars>
          <dgm:bulletEnabled val="1"/>
        </dgm:presLayoutVars>
      </dgm:prSet>
      <dgm:spPr/>
      <dgm:t>
        <a:bodyPr/>
        <a:lstStyle/>
        <a:p>
          <a:endParaRPr lang="en-US"/>
        </a:p>
      </dgm:t>
    </dgm:pt>
    <dgm:pt modelId="{14B182CE-7D2C-47DE-9C6E-C54749636C83}" type="pres">
      <dgm:prSet presAssocID="{273192F1-A47C-4634-BE95-928D7A8EB022}" presName="ThreeNodes_2" presStyleLbl="node1" presStyleIdx="1" presStyleCnt="3" custLinFactNeighborX="2097" custLinFactNeighborY="7995">
        <dgm:presLayoutVars>
          <dgm:bulletEnabled val="1"/>
        </dgm:presLayoutVars>
      </dgm:prSet>
      <dgm:spPr/>
      <dgm:t>
        <a:bodyPr/>
        <a:lstStyle/>
        <a:p>
          <a:endParaRPr lang="en-US"/>
        </a:p>
      </dgm:t>
    </dgm:pt>
    <dgm:pt modelId="{642EAA5C-BAA0-4E50-B265-F07685BDCC1F}" type="pres">
      <dgm:prSet presAssocID="{273192F1-A47C-4634-BE95-928D7A8EB022}" presName="ThreeNodes_3" presStyleLbl="node1" presStyleIdx="2" presStyleCnt="3">
        <dgm:presLayoutVars>
          <dgm:bulletEnabled val="1"/>
        </dgm:presLayoutVars>
      </dgm:prSet>
      <dgm:spPr/>
      <dgm:t>
        <a:bodyPr/>
        <a:lstStyle/>
        <a:p>
          <a:endParaRPr lang="en-US"/>
        </a:p>
      </dgm:t>
    </dgm:pt>
    <dgm:pt modelId="{686C8DBA-C2F2-4CC9-BAD1-6597507865D4}" type="pres">
      <dgm:prSet presAssocID="{273192F1-A47C-4634-BE95-928D7A8EB022}" presName="ThreeConn_1-2" presStyleLbl="fgAccFollowNode1" presStyleIdx="0" presStyleCnt="2">
        <dgm:presLayoutVars>
          <dgm:bulletEnabled val="1"/>
        </dgm:presLayoutVars>
      </dgm:prSet>
      <dgm:spPr/>
      <dgm:t>
        <a:bodyPr/>
        <a:lstStyle/>
        <a:p>
          <a:endParaRPr lang="en-US"/>
        </a:p>
      </dgm:t>
    </dgm:pt>
    <dgm:pt modelId="{B86E318E-3F25-4159-87B3-7B3EB0500C1D}" type="pres">
      <dgm:prSet presAssocID="{273192F1-A47C-4634-BE95-928D7A8EB022}" presName="ThreeConn_2-3" presStyleLbl="fgAccFollowNode1" presStyleIdx="1" presStyleCnt="2">
        <dgm:presLayoutVars>
          <dgm:bulletEnabled val="1"/>
        </dgm:presLayoutVars>
      </dgm:prSet>
      <dgm:spPr/>
      <dgm:t>
        <a:bodyPr/>
        <a:lstStyle/>
        <a:p>
          <a:endParaRPr lang="en-US"/>
        </a:p>
      </dgm:t>
    </dgm:pt>
    <dgm:pt modelId="{C30DE17B-0E00-4DD0-B5AD-A8667538BC4D}" type="pres">
      <dgm:prSet presAssocID="{273192F1-A47C-4634-BE95-928D7A8EB022}" presName="ThreeNodes_1_text" presStyleLbl="node1" presStyleIdx="2" presStyleCnt="3">
        <dgm:presLayoutVars>
          <dgm:bulletEnabled val="1"/>
        </dgm:presLayoutVars>
      </dgm:prSet>
      <dgm:spPr/>
      <dgm:t>
        <a:bodyPr/>
        <a:lstStyle/>
        <a:p>
          <a:endParaRPr lang="en-US"/>
        </a:p>
      </dgm:t>
    </dgm:pt>
    <dgm:pt modelId="{9E0C4585-FB5E-4627-B136-968B50A5C682}" type="pres">
      <dgm:prSet presAssocID="{273192F1-A47C-4634-BE95-928D7A8EB022}" presName="ThreeNodes_2_text" presStyleLbl="node1" presStyleIdx="2" presStyleCnt="3">
        <dgm:presLayoutVars>
          <dgm:bulletEnabled val="1"/>
        </dgm:presLayoutVars>
      </dgm:prSet>
      <dgm:spPr/>
      <dgm:t>
        <a:bodyPr/>
        <a:lstStyle/>
        <a:p>
          <a:endParaRPr lang="en-US"/>
        </a:p>
      </dgm:t>
    </dgm:pt>
    <dgm:pt modelId="{F82E4504-F5DF-4CF6-92F5-3BE7CFA0F39D}" type="pres">
      <dgm:prSet presAssocID="{273192F1-A47C-4634-BE95-928D7A8EB022}" presName="ThreeNodes_3_text" presStyleLbl="node1" presStyleIdx="2" presStyleCnt="3">
        <dgm:presLayoutVars>
          <dgm:bulletEnabled val="1"/>
        </dgm:presLayoutVars>
      </dgm:prSet>
      <dgm:spPr/>
      <dgm:t>
        <a:bodyPr/>
        <a:lstStyle/>
        <a:p>
          <a:endParaRPr lang="en-US"/>
        </a:p>
      </dgm:t>
    </dgm:pt>
  </dgm:ptLst>
  <dgm:cxnLst>
    <dgm:cxn modelId="{AD4A719A-D3A7-49DD-9F99-DA7C1431A171}" srcId="{273192F1-A47C-4634-BE95-928D7A8EB022}" destId="{5B7EA7C0-E530-4B63-A72A-08422C601D0A}" srcOrd="2" destOrd="0" parTransId="{0CDF778A-C397-466D-99E8-37C4F9F6BF76}" sibTransId="{13BA0BFC-C1D4-47B6-9D81-84421CF29CC2}"/>
    <dgm:cxn modelId="{325DA513-0F7D-4847-83C3-2131E207EFF9}" type="presOf" srcId="{881A0771-8977-4E23-B54D-419DCFA4EC05}" destId="{9E0C4585-FB5E-4627-B136-968B50A5C682}" srcOrd="1" destOrd="0" presId="urn:microsoft.com/office/officeart/2005/8/layout/vProcess5"/>
    <dgm:cxn modelId="{CFED9CA7-8747-451F-A407-0083D9596C77}" type="presOf" srcId="{C1748D2F-0762-473E-88EB-A922078498D7}" destId="{C30DE17B-0E00-4DD0-B5AD-A8667538BC4D}" srcOrd="1" destOrd="0" presId="urn:microsoft.com/office/officeart/2005/8/layout/vProcess5"/>
    <dgm:cxn modelId="{59B10DFD-8F39-4167-943E-702F38458750}" type="presOf" srcId="{E719C575-B123-44F1-9C78-48F5C926FE45}" destId="{B86E318E-3F25-4159-87B3-7B3EB0500C1D}" srcOrd="0" destOrd="0" presId="urn:microsoft.com/office/officeart/2005/8/layout/vProcess5"/>
    <dgm:cxn modelId="{4FE013D6-A9A4-42BA-830D-8A83D4585FE5}" type="presOf" srcId="{273192F1-A47C-4634-BE95-928D7A8EB022}" destId="{D8573F73-7E01-40F9-B47D-C67EA9EE17AA}" srcOrd="0" destOrd="0" presId="urn:microsoft.com/office/officeart/2005/8/layout/vProcess5"/>
    <dgm:cxn modelId="{508964B7-C71F-482F-A316-8D0B494D90C8}" type="presOf" srcId="{CA7EE552-5A93-4FF9-8B9E-ACCBD4CE2D96}" destId="{686C8DBA-C2F2-4CC9-BAD1-6597507865D4}" srcOrd="0" destOrd="0" presId="urn:microsoft.com/office/officeart/2005/8/layout/vProcess5"/>
    <dgm:cxn modelId="{0E180E16-EACF-4973-B6EA-D3509889277E}" type="presOf" srcId="{5B7EA7C0-E530-4B63-A72A-08422C601D0A}" destId="{F82E4504-F5DF-4CF6-92F5-3BE7CFA0F39D}" srcOrd="1" destOrd="0" presId="urn:microsoft.com/office/officeart/2005/8/layout/vProcess5"/>
    <dgm:cxn modelId="{6646D2F8-AAA9-4C90-BCE4-3897B5E4FBAB}" type="presOf" srcId="{C1748D2F-0762-473E-88EB-A922078498D7}" destId="{CB850688-3EE3-4E76-9893-33A259668233}" srcOrd="0" destOrd="0" presId="urn:microsoft.com/office/officeart/2005/8/layout/vProcess5"/>
    <dgm:cxn modelId="{7389662A-C767-41FC-858B-35194F338E5B}" srcId="{273192F1-A47C-4634-BE95-928D7A8EB022}" destId="{C1748D2F-0762-473E-88EB-A922078498D7}" srcOrd="0" destOrd="0" parTransId="{EFB6AC2D-F447-4817-820C-C26E60A51D0A}" sibTransId="{CA7EE552-5A93-4FF9-8B9E-ACCBD4CE2D96}"/>
    <dgm:cxn modelId="{968171CD-399C-408D-A663-7738B9EBE492}" type="presOf" srcId="{5B7EA7C0-E530-4B63-A72A-08422C601D0A}" destId="{642EAA5C-BAA0-4E50-B265-F07685BDCC1F}" srcOrd="0" destOrd="0" presId="urn:microsoft.com/office/officeart/2005/8/layout/vProcess5"/>
    <dgm:cxn modelId="{EADDB75F-5BE8-4AF5-A40C-B80F703820B3}" srcId="{273192F1-A47C-4634-BE95-928D7A8EB022}" destId="{881A0771-8977-4E23-B54D-419DCFA4EC05}" srcOrd="1" destOrd="0" parTransId="{223268BD-7E5E-4955-AAFC-E775E90747E1}" sibTransId="{E719C575-B123-44F1-9C78-48F5C926FE45}"/>
    <dgm:cxn modelId="{8898F711-9FA6-4BBE-A6E0-7AA10FD17714}" type="presOf" srcId="{881A0771-8977-4E23-B54D-419DCFA4EC05}" destId="{14B182CE-7D2C-47DE-9C6E-C54749636C83}" srcOrd="0" destOrd="0" presId="urn:microsoft.com/office/officeart/2005/8/layout/vProcess5"/>
    <dgm:cxn modelId="{3056E667-E241-462D-8161-8CFD021065A8}" type="presParOf" srcId="{D8573F73-7E01-40F9-B47D-C67EA9EE17AA}" destId="{E2E63D70-85BA-45DF-A307-AB9D2C2F0F54}" srcOrd="0" destOrd="0" presId="urn:microsoft.com/office/officeart/2005/8/layout/vProcess5"/>
    <dgm:cxn modelId="{C9912109-C5F7-4A94-B3B6-EFD910029C96}" type="presParOf" srcId="{D8573F73-7E01-40F9-B47D-C67EA9EE17AA}" destId="{CB850688-3EE3-4E76-9893-33A259668233}" srcOrd="1" destOrd="0" presId="urn:microsoft.com/office/officeart/2005/8/layout/vProcess5"/>
    <dgm:cxn modelId="{E0D17BED-4470-4BE5-A326-8EF1F49C36C1}" type="presParOf" srcId="{D8573F73-7E01-40F9-B47D-C67EA9EE17AA}" destId="{14B182CE-7D2C-47DE-9C6E-C54749636C83}" srcOrd="2" destOrd="0" presId="urn:microsoft.com/office/officeart/2005/8/layout/vProcess5"/>
    <dgm:cxn modelId="{7099AA27-E3DA-40CD-BC19-118D6B8FC2F3}" type="presParOf" srcId="{D8573F73-7E01-40F9-B47D-C67EA9EE17AA}" destId="{642EAA5C-BAA0-4E50-B265-F07685BDCC1F}" srcOrd="3" destOrd="0" presId="urn:microsoft.com/office/officeart/2005/8/layout/vProcess5"/>
    <dgm:cxn modelId="{EAFCB931-862F-4CD7-889A-36E6D0BDD38D}" type="presParOf" srcId="{D8573F73-7E01-40F9-B47D-C67EA9EE17AA}" destId="{686C8DBA-C2F2-4CC9-BAD1-6597507865D4}" srcOrd="4" destOrd="0" presId="urn:microsoft.com/office/officeart/2005/8/layout/vProcess5"/>
    <dgm:cxn modelId="{1558CD7E-D63D-4EB1-84C7-38AF8DE158A4}" type="presParOf" srcId="{D8573F73-7E01-40F9-B47D-C67EA9EE17AA}" destId="{B86E318E-3F25-4159-87B3-7B3EB0500C1D}" srcOrd="5" destOrd="0" presId="urn:microsoft.com/office/officeart/2005/8/layout/vProcess5"/>
    <dgm:cxn modelId="{7ABE7E4C-E0DE-4492-A283-8A628A69B438}" type="presParOf" srcId="{D8573F73-7E01-40F9-B47D-C67EA9EE17AA}" destId="{C30DE17B-0E00-4DD0-B5AD-A8667538BC4D}" srcOrd="6" destOrd="0" presId="urn:microsoft.com/office/officeart/2005/8/layout/vProcess5"/>
    <dgm:cxn modelId="{4646122D-5BF9-4302-892F-B3DE0FF47970}" type="presParOf" srcId="{D8573F73-7E01-40F9-B47D-C67EA9EE17AA}" destId="{9E0C4585-FB5E-4627-B136-968B50A5C682}" srcOrd="7" destOrd="0" presId="urn:microsoft.com/office/officeart/2005/8/layout/vProcess5"/>
    <dgm:cxn modelId="{F2FA59CF-5870-44D7-8759-365F5EA91CBC}" type="presParOf" srcId="{D8573F73-7E01-40F9-B47D-C67EA9EE17AA}" destId="{F82E4504-F5DF-4CF6-92F5-3BE7CFA0F39D}" srcOrd="8"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C12089-E8DF-4D00-97FF-78D7538B45CC}"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n-GB"/>
        </a:p>
      </dgm:t>
    </dgm:pt>
    <dgm:pt modelId="{1717CCCF-368F-4ACD-9CBF-7F8625DFF5B1}">
      <dgm:prSet phldrT="[Text]" custT="1"/>
      <dgm:spPr/>
      <dgm:t>
        <a:bodyPr/>
        <a:lstStyle/>
        <a:p>
          <a:pPr algn="ctr"/>
          <a:r>
            <a:rPr lang="en-GB" sz="900" dirty="0"/>
            <a:t>Manager PCREEE</a:t>
          </a:r>
        </a:p>
      </dgm:t>
    </dgm:pt>
    <dgm:pt modelId="{A8D92F10-DFBF-4466-8C7B-1BC62087DC0E}" type="parTrans" cxnId="{D76E006E-432E-4FF8-858D-476AFC248D96}">
      <dgm:prSet/>
      <dgm:spPr/>
      <dgm:t>
        <a:bodyPr/>
        <a:lstStyle/>
        <a:p>
          <a:pPr algn="ctr"/>
          <a:endParaRPr lang="en-GB" sz="2400"/>
        </a:p>
      </dgm:t>
    </dgm:pt>
    <dgm:pt modelId="{6BBFA368-08BB-4FBD-AA10-A25192AE0316}" type="sibTrans" cxnId="{D76E006E-432E-4FF8-858D-476AFC248D96}">
      <dgm:prSet/>
      <dgm:spPr/>
      <dgm:t>
        <a:bodyPr/>
        <a:lstStyle/>
        <a:p>
          <a:pPr algn="ctr"/>
          <a:endParaRPr lang="en-GB" sz="2400"/>
        </a:p>
      </dgm:t>
    </dgm:pt>
    <dgm:pt modelId="{C5E92156-93A3-476C-B3AD-157523DD3B1B}">
      <dgm:prSet phldrT="[Text]" custT="1"/>
      <dgm:spPr>
        <a:solidFill>
          <a:schemeClr val="accent3"/>
        </a:solidFill>
      </dgm:spPr>
      <dgm:t>
        <a:bodyPr/>
        <a:lstStyle/>
        <a:p>
          <a:pPr algn="ctr"/>
          <a:r>
            <a:rPr lang="en-GB" sz="900"/>
            <a:t>Programme Delivery </a:t>
          </a:r>
          <a:r>
            <a:rPr lang="en-GB" sz="900" strike="noStrike"/>
            <a:t>Manager  Te</a:t>
          </a:r>
          <a:r>
            <a:rPr lang="en-GB" sz="900"/>
            <a:t>chnical FTE</a:t>
          </a:r>
        </a:p>
      </dgm:t>
    </dgm:pt>
    <dgm:pt modelId="{62C7E80C-9C8E-4FAE-8774-C84CCD850146}" type="parTrans" cxnId="{63BC3986-9B35-48BF-A9BC-F5F0690D461F}">
      <dgm:prSet/>
      <dgm:spPr/>
      <dgm:t>
        <a:bodyPr/>
        <a:lstStyle/>
        <a:p>
          <a:pPr algn="ctr"/>
          <a:endParaRPr lang="en-GB" sz="2400"/>
        </a:p>
      </dgm:t>
    </dgm:pt>
    <dgm:pt modelId="{20713BCF-ED31-4836-AA16-27E33B79F32A}" type="sibTrans" cxnId="{63BC3986-9B35-48BF-A9BC-F5F0690D461F}">
      <dgm:prSet/>
      <dgm:spPr/>
      <dgm:t>
        <a:bodyPr/>
        <a:lstStyle/>
        <a:p>
          <a:pPr algn="ctr"/>
          <a:endParaRPr lang="en-GB" sz="2400"/>
        </a:p>
      </dgm:t>
    </dgm:pt>
    <dgm:pt modelId="{CD09EDD7-E90A-43A5-AAEB-0273B358BCE1}">
      <dgm:prSet phldrT="[Text]" custT="1"/>
      <dgm:spPr>
        <a:solidFill>
          <a:schemeClr val="accent3"/>
        </a:solidFill>
      </dgm:spPr>
      <dgm:t>
        <a:bodyPr/>
        <a:lstStyle/>
        <a:p>
          <a:pPr algn="ctr"/>
          <a:r>
            <a:rPr lang="en-GB" sz="900"/>
            <a:t>Finance Manager</a:t>
          </a:r>
        </a:p>
        <a:p>
          <a:pPr algn="ctr"/>
          <a:r>
            <a:rPr lang="en-GB" sz="900"/>
            <a:t>1 admin FTE</a:t>
          </a:r>
        </a:p>
      </dgm:t>
    </dgm:pt>
    <dgm:pt modelId="{BD6A353E-2C01-4B72-87D1-6935F1EA46CC}" type="parTrans" cxnId="{9CB5C8D5-0F1F-4D9F-8B24-1502A31D9DF4}">
      <dgm:prSet/>
      <dgm:spPr/>
      <dgm:t>
        <a:bodyPr/>
        <a:lstStyle/>
        <a:p>
          <a:pPr algn="ctr"/>
          <a:endParaRPr lang="en-GB" sz="2400"/>
        </a:p>
      </dgm:t>
    </dgm:pt>
    <dgm:pt modelId="{53D289B0-BDB7-450B-ABAD-AF6B3B95D88F}" type="sibTrans" cxnId="{9CB5C8D5-0F1F-4D9F-8B24-1502A31D9DF4}">
      <dgm:prSet/>
      <dgm:spPr/>
      <dgm:t>
        <a:bodyPr/>
        <a:lstStyle/>
        <a:p>
          <a:pPr algn="ctr"/>
          <a:endParaRPr lang="en-GB" sz="2400"/>
        </a:p>
      </dgm:t>
    </dgm:pt>
    <dgm:pt modelId="{0B3BDC30-A39E-4B51-ACCE-2D90AB18E036}">
      <dgm:prSet phldrT="[Text]" custT="1"/>
      <dgm:spPr/>
      <dgm:t>
        <a:bodyPr/>
        <a:lstStyle/>
        <a:p>
          <a:pPr algn="ctr"/>
          <a:r>
            <a:rPr lang="en-GB" sz="900"/>
            <a:t>1. </a:t>
          </a:r>
          <a:r>
            <a:rPr lang="es-ES" sz="900"/>
            <a:t>Local RE&amp;EE industry support and project preparation facility and investment in RE&amp;EE projects</a:t>
          </a:r>
          <a:endParaRPr lang="en-GB" sz="900"/>
        </a:p>
        <a:p>
          <a:pPr algn="ctr"/>
          <a:r>
            <a:rPr lang="en-GB" sz="900"/>
            <a:t>1 technical FTE</a:t>
          </a:r>
        </a:p>
      </dgm:t>
    </dgm:pt>
    <dgm:pt modelId="{1658FD6B-A943-43FA-8538-7F0E02AAE990}" type="parTrans" cxnId="{9A1394A0-C8B1-464A-B163-8F5C07CF077E}">
      <dgm:prSet/>
      <dgm:spPr/>
      <dgm:t>
        <a:bodyPr/>
        <a:lstStyle/>
        <a:p>
          <a:pPr algn="ctr"/>
          <a:endParaRPr lang="en-GB" sz="2400"/>
        </a:p>
      </dgm:t>
    </dgm:pt>
    <dgm:pt modelId="{DF60E8D7-C7AC-42A9-A660-731346115097}" type="sibTrans" cxnId="{9A1394A0-C8B1-464A-B163-8F5C07CF077E}">
      <dgm:prSet/>
      <dgm:spPr/>
      <dgm:t>
        <a:bodyPr/>
        <a:lstStyle/>
        <a:p>
          <a:pPr algn="ctr"/>
          <a:endParaRPr lang="en-GB" sz="2400"/>
        </a:p>
      </dgm:t>
    </dgm:pt>
    <dgm:pt modelId="{E73798B0-6D9A-4B22-864B-BFE8BBB39307}">
      <dgm:prSet custT="1"/>
      <dgm:spPr/>
      <dgm:t>
        <a:bodyPr/>
        <a:lstStyle/>
        <a:p>
          <a:pPr algn="ctr"/>
          <a:r>
            <a:rPr lang="es-ES" sz="900" b="0" i="0" u="none"/>
            <a:t>2. Sustainable mobility</a:t>
          </a:r>
        </a:p>
        <a:p>
          <a:pPr algn="ctr"/>
          <a:r>
            <a:rPr lang="en-GB" sz="900"/>
            <a:t>1 technical FTE</a:t>
          </a:r>
        </a:p>
      </dgm:t>
    </dgm:pt>
    <dgm:pt modelId="{EB98A862-6EF3-4B80-9578-FBD91F817CCB}" type="parTrans" cxnId="{262E3C84-A37A-43DF-A71A-1B483F6B88B0}">
      <dgm:prSet/>
      <dgm:spPr/>
      <dgm:t>
        <a:bodyPr/>
        <a:lstStyle/>
        <a:p>
          <a:pPr algn="ctr"/>
          <a:endParaRPr lang="en-GB" sz="2400"/>
        </a:p>
      </dgm:t>
    </dgm:pt>
    <dgm:pt modelId="{093414AA-9858-489F-92ED-6FA2D5253025}" type="sibTrans" cxnId="{262E3C84-A37A-43DF-A71A-1B483F6B88B0}">
      <dgm:prSet/>
      <dgm:spPr/>
      <dgm:t>
        <a:bodyPr/>
        <a:lstStyle/>
        <a:p>
          <a:pPr algn="ctr"/>
          <a:endParaRPr lang="en-GB" sz="2400"/>
        </a:p>
      </dgm:t>
    </dgm:pt>
    <dgm:pt modelId="{E681F4F3-4B67-435B-934E-F612013F834F}">
      <dgm:prSet custT="1"/>
      <dgm:spPr/>
      <dgm:t>
        <a:bodyPr/>
        <a:lstStyle/>
        <a:p>
          <a:pPr algn="ctr"/>
          <a:r>
            <a:rPr lang="es-ES" sz="900" b="0" i="0" u="none"/>
            <a:t>3. Financing of small and medium size electricity infrastructure</a:t>
          </a:r>
        </a:p>
        <a:p>
          <a:pPr algn="ctr"/>
          <a:r>
            <a:rPr lang="en-GB" sz="900"/>
            <a:t>1 technical FTE</a:t>
          </a:r>
        </a:p>
      </dgm:t>
    </dgm:pt>
    <dgm:pt modelId="{B12F6FDD-572B-41A9-98D9-DA92D8046338}" type="parTrans" cxnId="{7609875C-CAF8-4D9A-802E-F322E05E36F8}">
      <dgm:prSet/>
      <dgm:spPr/>
      <dgm:t>
        <a:bodyPr/>
        <a:lstStyle/>
        <a:p>
          <a:pPr algn="ctr"/>
          <a:endParaRPr lang="en-GB" sz="2400"/>
        </a:p>
      </dgm:t>
    </dgm:pt>
    <dgm:pt modelId="{7EEB91E8-5915-4565-B99F-A2247FBF7325}" type="sibTrans" cxnId="{7609875C-CAF8-4D9A-802E-F322E05E36F8}">
      <dgm:prSet/>
      <dgm:spPr/>
      <dgm:t>
        <a:bodyPr/>
        <a:lstStyle/>
        <a:p>
          <a:pPr algn="ctr"/>
          <a:endParaRPr lang="en-GB" sz="2400"/>
        </a:p>
      </dgm:t>
    </dgm:pt>
    <dgm:pt modelId="{C9459B51-3C8A-4F3E-957B-8DE06F710C0F}">
      <dgm:prSet custT="1"/>
      <dgm:spPr/>
      <dgm:t>
        <a:bodyPr/>
        <a:lstStyle/>
        <a:p>
          <a:pPr algn="ctr"/>
          <a:r>
            <a:rPr lang="es-ES" sz="900" b="0" i="0" u="none" dirty="0"/>
            <a:t>4. </a:t>
          </a:r>
          <a:r>
            <a:rPr lang="es-ES" sz="900" b="0" i="0" u="none" dirty="0" err="1"/>
            <a:t>Financing</a:t>
          </a:r>
          <a:r>
            <a:rPr lang="es-ES" sz="900" b="0" i="0" u="none" dirty="0"/>
            <a:t> of Energy Efficiency </a:t>
          </a:r>
          <a:r>
            <a:rPr lang="es-ES" sz="900" b="0" i="0" u="none" dirty="0" err="1"/>
            <a:t>Investment</a:t>
          </a:r>
          <a:endParaRPr lang="es-ES" sz="900" b="0" i="0" u="none" dirty="0"/>
        </a:p>
        <a:p>
          <a:pPr algn="ctr"/>
          <a:r>
            <a:rPr lang="en-GB" sz="900" dirty="0"/>
            <a:t>1 technical FTE</a:t>
          </a:r>
        </a:p>
      </dgm:t>
    </dgm:pt>
    <dgm:pt modelId="{162DA43F-CC9A-4803-9E9B-015FA096B933}" type="parTrans" cxnId="{2DA94160-0531-40BB-879D-3804A801E0F5}">
      <dgm:prSet/>
      <dgm:spPr/>
      <dgm:t>
        <a:bodyPr/>
        <a:lstStyle/>
        <a:p>
          <a:pPr algn="ctr"/>
          <a:endParaRPr lang="en-GB" sz="2400"/>
        </a:p>
      </dgm:t>
    </dgm:pt>
    <dgm:pt modelId="{B00A8CA8-A76F-42FB-9363-C93A1CC51646}" type="sibTrans" cxnId="{2DA94160-0531-40BB-879D-3804A801E0F5}">
      <dgm:prSet/>
      <dgm:spPr/>
      <dgm:t>
        <a:bodyPr/>
        <a:lstStyle/>
        <a:p>
          <a:pPr algn="ctr"/>
          <a:endParaRPr lang="en-GB" sz="2400"/>
        </a:p>
      </dgm:t>
    </dgm:pt>
    <dgm:pt modelId="{83B2D25A-CD71-4FAF-97E8-D88FEF7DF425}">
      <dgm:prSet phldrT="[Text]" custT="1"/>
      <dgm:spPr/>
      <dgm:t>
        <a:bodyPr/>
        <a:lstStyle/>
        <a:p>
          <a:pPr algn="ctr"/>
          <a:r>
            <a:rPr lang="en-GB" sz="900"/>
            <a:t>Admin, HR, Procurement</a:t>
          </a:r>
        </a:p>
        <a:p>
          <a:pPr algn="ctr"/>
          <a:r>
            <a:rPr lang="en-GB" sz="900"/>
            <a:t>1 admin FTE</a:t>
          </a:r>
        </a:p>
      </dgm:t>
    </dgm:pt>
    <dgm:pt modelId="{EB53D9DA-6063-4E4B-A40D-A7CD62BFC25A}" type="parTrans" cxnId="{118EFDB2-FA03-406F-BB3A-87EAB2B2E601}">
      <dgm:prSet/>
      <dgm:spPr/>
      <dgm:t>
        <a:bodyPr/>
        <a:lstStyle/>
        <a:p>
          <a:pPr algn="ctr"/>
          <a:endParaRPr lang="en-GB" sz="2400"/>
        </a:p>
      </dgm:t>
    </dgm:pt>
    <dgm:pt modelId="{0912606A-F92B-4273-BCDA-8E397D5DB7E1}" type="sibTrans" cxnId="{118EFDB2-FA03-406F-BB3A-87EAB2B2E601}">
      <dgm:prSet/>
      <dgm:spPr/>
      <dgm:t>
        <a:bodyPr/>
        <a:lstStyle/>
        <a:p>
          <a:pPr algn="ctr"/>
          <a:endParaRPr lang="en-GB" sz="2400"/>
        </a:p>
      </dgm:t>
    </dgm:pt>
    <dgm:pt modelId="{3B5205A0-0C0A-43CB-BE37-EECE0DECE9F5}">
      <dgm:prSet phldrT="[Text]" custT="1"/>
      <dgm:spPr/>
      <dgm:t>
        <a:bodyPr/>
        <a:lstStyle/>
        <a:p>
          <a:pPr algn="ctr"/>
          <a:r>
            <a:rPr lang="en-GB" sz="900"/>
            <a:t>Finance, Accounting</a:t>
          </a:r>
        </a:p>
        <a:p>
          <a:pPr algn="ctr"/>
          <a:r>
            <a:rPr lang="en-GB" sz="900"/>
            <a:t>1 admin FTE</a:t>
          </a:r>
        </a:p>
      </dgm:t>
    </dgm:pt>
    <dgm:pt modelId="{893FF9F1-3712-4A2B-9DC5-232F35E8A92E}" type="parTrans" cxnId="{E87E4314-C921-4405-8FD6-2434984B9536}">
      <dgm:prSet/>
      <dgm:spPr/>
      <dgm:t>
        <a:bodyPr/>
        <a:lstStyle/>
        <a:p>
          <a:pPr algn="ctr"/>
          <a:endParaRPr lang="en-GB" sz="2400"/>
        </a:p>
      </dgm:t>
    </dgm:pt>
    <dgm:pt modelId="{B767DB64-5898-40E4-B628-0100DA3FAFE2}" type="sibTrans" cxnId="{E87E4314-C921-4405-8FD6-2434984B9536}">
      <dgm:prSet/>
      <dgm:spPr/>
      <dgm:t>
        <a:bodyPr/>
        <a:lstStyle/>
        <a:p>
          <a:pPr algn="ctr"/>
          <a:endParaRPr lang="en-GB" sz="2400"/>
        </a:p>
      </dgm:t>
    </dgm:pt>
    <dgm:pt modelId="{2D82179C-271B-4D3C-8E09-627725D508E2}">
      <dgm:prSet custT="1"/>
      <dgm:spPr>
        <a:solidFill>
          <a:schemeClr val="accent6"/>
        </a:solidFill>
      </dgm:spPr>
      <dgm:t>
        <a:bodyPr/>
        <a:lstStyle/>
        <a:p>
          <a:pPr algn="ctr"/>
          <a:endParaRPr lang="es-ES" sz="900"/>
        </a:p>
        <a:p>
          <a:pPr algn="ctr"/>
          <a:r>
            <a:rPr lang="es-ES" sz="900"/>
            <a:t>M&amp;E Support Officer</a:t>
          </a:r>
        </a:p>
        <a:p>
          <a:pPr algn="ctr"/>
          <a:r>
            <a:rPr lang="es-ES" sz="900"/>
            <a:t>1 technical FTE</a:t>
          </a:r>
        </a:p>
        <a:p>
          <a:pPr algn="ctr"/>
          <a:endParaRPr lang="es-ES" sz="700"/>
        </a:p>
      </dgm:t>
    </dgm:pt>
    <dgm:pt modelId="{B6927684-0B04-45CE-864E-F675549EE13C}" type="parTrans" cxnId="{470D1BE0-C69D-445A-87AF-1A064AE696D3}">
      <dgm:prSet/>
      <dgm:spPr/>
      <dgm:t>
        <a:bodyPr/>
        <a:lstStyle/>
        <a:p>
          <a:pPr algn="ctr"/>
          <a:endParaRPr lang="es-ES"/>
        </a:p>
      </dgm:t>
    </dgm:pt>
    <dgm:pt modelId="{3D6457CB-2F61-488E-8FB1-7A7C1AA19D9A}" type="sibTrans" cxnId="{470D1BE0-C69D-445A-87AF-1A064AE696D3}">
      <dgm:prSet/>
      <dgm:spPr/>
      <dgm:t>
        <a:bodyPr/>
        <a:lstStyle/>
        <a:p>
          <a:pPr algn="ctr"/>
          <a:endParaRPr lang="es-ES"/>
        </a:p>
      </dgm:t>
    </dgm:pt>
    <dgm:pt modelId="{A0637638-1D5A-4BF4-BB44-B8E7BF448F67}">
      <dgm:prSet custT="1"/>
      <dgm:spPr/>
      <dgm:t>
        <a:bodyPr/>
        <a:lstStyle/>
        <a:p>
          <a:pPr algn="ctr"/>
          <a:r>
            <a:rPr lang="es-ES" sz="900"/>
            <a:t>1 Junior Accountan</a:t>
          </a:r>
        </a:p>
        <a:p>
          <a:pPr algn="ctr"/>
          <a:r>
            <a:rPr lang="es-ES" sz="900"/>
            <a:t>1 admin FTE</a:t>
          </a:r>
        </a:p>
      </dgm:t>
    </dgm:pt>
    <dgm:pt modelId="{D7F3DB47-2141-4838-8CA9-412DE21CDE1F}" type="parTrans" cxnId="{EAE2C1FF-DA74-4535-BAEA-8D07CF641555}">
      <dgm:prSet/>
      <dgm:spPr/>
      <dgm:t>
        <a:bodyPr/>
        <a:lstStyle/>
        <a:p>
          <a:pPr algn="ctr"/>
          <a:endParaRPr lang="es-ES"/>
        </a:p>
      </dgm:t>
    </dgm:pt>
    <dgm:pt modelId="{086B9869-7358-4A69-8A5A-FF7F07215448}" type="sibTrans" cxnId="{EAE2C1FF-DA74-4535-BAEA-8D07CF641555}">
      <dgm:prSet/>
      <dgm:spPr/>
      <dgm:t>
        <a:bodyPr/>
        <a:lstStyle/>
        <a:p>
          <a:pPr algn="ctr"/>
          <a:endParaRPr lang="es-ES"/>
        </a:p>
      </dgm:t>
    </dgm:pt>
    <dgm:pt modelId="{004F5996-37BE-4C8E-BD08-D574338CE1F9}">
      <dgm:prSet custT="1"/>
      <dgm:spPr/>
      <dgm:t>
        <a:bodyPr/>
        <a:lstStyle/>
        <a:p>
          <a:pPr algn="ctr"/>
          <a:r>
            <a:rPr lang="es-ES" sz="900"/>
            <a:t>1 Junior Accountan</a:t>
          </a:r>
        </a:p>
        <a:p>
          <a:pPr algn="ctr"/>
          <a:r>
            <a:rPr lang="es-ES" sz="900"/>
            <a:t>1 admin FTE</a:t>
          </a:r>
        </a:p>
      </dgm:t>
    </dgm:pt>
    <dgm:pt modelId="{AD7613B3-8563-4BD1-97BC-81E5F10976BC}" type="parTrans" cxnId="{BB803F43-7B24-4979-BB33-62D25724514E}">
      <dgm:prSet/>
      <dgm:spPr/>
      <dgm:t>
        <a:bodyPr/>
        <a:lstStyle/>
        <a:p>
          <a:pPr algn="ctr"/>
          <a:endParaRPr lang="es-ES"/>
        </a:p>
      </dgm:t>
    </dgm:pt>
    <dgm:pt modelId="{A6BC2F58-3C55-4B1C-B87B-FECB629BB844}" type="sibTrans" cxnId="{BB803F43-7B24-4979-BB33-62D25724514E}">
      <dgm:prSet/>
      <dgm:spPr/>
      <dgm:t>
        <a:bodyPr/>
        <a:lstStyle/>
        <a:p>
          <a:pPr algn="ctr"/>
          <a:endParaRPr lang="es-ES"/>
        </a:p>
      </dgm:t>
    </dgm:pt>
    <dgm:pt modelId="{9E521AA1-131E-45AB-97AE-B7340377FDDF}">
      <dgm:prSet custT="1"/>
      <dgm:spPr>
        <a:solidFill>
          <a:schemeClr val="accent6"/>
        </a:solidFill>
      </dgm:spPr>
      <dgm:t>
        <a:bodyPr/>
        <a:lstStyle/>
        <a:p>
          <a:pPr algn="ctr"/>
          <a:r>
            <a:rPr lang="es-ES" sz="900"/>
            <a:t>M&amp;E Support Officer</a:t>
          </a:r>
        </a:p>
        <a:p>
          <a:pPr algn="ctr"/>
          <a:r>
            <a:rPr lang="es-ES" sz="900"/>
            <a:t>1 technical FTE</a:t>
          </a:r>
        </a:p>
      </dgm:t>
    </dgm:pt>
    <dgm:pt modelId="{DE8886AD-99BE-4689-A6D4-048F9027608F}" type="sibTrans" cxnId="{FC1ACA9D-6F5C-41B4-B353-7E72275ABE95}">
      <dgm:prSet/>
      <dgm:spPr/>
      <dgm:t>
        <a:bodyPr/>
        <a:lstStyle/>
        <a:p>
          <a:pPr algn="ctr"/>
          <a:endParaRPr lang="es-ES"/>
        </a:p>
      </dgm:t>
    </dgm:pt>
    <dgm:pt modelId="{CAD603B2-60A2-4810-AB85-8709EBBB4883}" type="parTrans" cxnId="{FC1ACA9D-6F5C-41B4-B353-7E72275ABE95}">
      <dgm:prSet/>
      <dgm:spPr/>
      <dgm:t>
        <a:bodyPr/>
        <a:lstStyle/>
        <a:p>
          <a:pPr algn="ctr"/>
          <a:endParaRPr lang="es-ES"/>
        </a:p>
      </dgm:t>
    </dgm:pt>
    <dgm:pt modelId="{8BD85622-2E26-4E53-B2C1-4027907E6A52}" type="pres">
      <dgm:prSet presAssocID="{4FC12089-E8DF-4D00-97FF-78D7538B45CC}" presName="Name0" presStyleCnt="0">
        <dgm:presLayoutVars>
          <dgm:chPref val="1"/>
          <dgm:dir/>
          <dgm:animOne val="branch"/>
          <dgm:animLvl val="lvl"/>
          <dgm:resizeHandles/>
        </dgm:presLayoutVars>
      </dgm:prSet>
      <dgm:spPr/>
      <dgm:t>
        <a:bodyPr/>
        <a:lstStyle/>
        <a:p>
          <a:endParaRPr lang="en-US"/>
        </a:p>
      </dgm:t>
    </dgm:pt>
    <dgm:pt modelId="{D488DAB0-9414-4318-8A39-41FE116096C2}" type="pres">
      <dgm:prSet presAssocID="{1717CCCF-368F-4ACD-9CBF-7F8625DFF5B1}" presName="vertOne" presStyleCnt="0"/>
      <dgm:spPr/>
    </dgm:pt>
    <dgm:pt modelId="{E3F90762-E20E-4910-A6AF-784FD8EB6644}" type="pres">
      <dgm:prSet presAssocID="{1717CCCF-368F-4ACD-9CBF-7F8625DFF5B1}" presName="txOne" presStyleLbl="node0" presStyleIdx="0" presStyleCnt="1" custAng="0" custLinFactNeighborX="-14" custLinFactNeighborY="1856">
        <dgm:presLayoutVars>
          <dgm:chPref val="3"/>
        </dgm:presLayoutVars>
      </dgm:prSet>
      <dgm:spPr/>
      <dgm:t>
        <a:bodyPr/>
        <a:lstStyle/>
        <a:p>
          <a:endParaRPr lang="en-US"/>
        </a:p>
      </dgm:t>
    </dgm:pt>
    <dgm:pt modelId="{A6677625-F00A-4A10-8E7F-0BE161BCDD65}" type="pres">
      <dgm:prSet presAssocID="{1717CCCF-368F-4ACD-9CBF-7F8625DFF5B1}" presName="parTransOne" presStyleCnt="0"/>
      <dgm:spPr/>
    </dgm:pt>
    <dgm:pt modelId="{141E7AE4-E569-4DFB-9D06-333A7855ABD0}" type="pres">
      <dgm:prSet presAssocID="{1717CCCF-368F-4ACD-9CBF-7F8625DFF5B1}" presName="horzOne" presStyleCnt="0"/>
      <dgm:spPr/>
    </dgm:pt>
    <dgm:pt modelId="{20EE4035-25C2-45B1-B9F3-6C07360EBC6C}" type="pres">
      <dgm:prSet presAssocID="{C5E92156-93A3-476C-B3AD-157523DD3B1B}" presName="vertTwo" presStyleCnt="0"/>
      <dgm:spPr/>
    </dgm:pt>
    <dgm:pt modelId="{0FB19645-BF95-41AD-A4C1-F222B1082827}" type="pres">
      <dgm:prSet presAssocID="{C5E92156-93A3-476C-B3AD-157523DD3B1B}" presName="txTwo" presStyleLbl="node2" presStyleIdx="0" presStyleCnt="2" custAng="0">
        <dgm:presLayoutVars>
          <dgm:chPref val="3"/>
        </dgm:presLayoutVars>
      </dgm:prSet>
      <dgm:spPr/>
      <dgm:t>
        <a:bodyPr/>
        <a:lstStyle/>
        <a:p>
          <a:endParaRPr lang="en-US"/>
        </a:p>
      </dgm:t>
    </dgm:pt>
    <dgm:pt modelId="{ADEB861E-B9A3-4809-A635-2BC56EB35CD8}" type="pres">
      <dgm:prSet presAssocID="{C5E92156-93A3-476C-B3AD-157523DD3B1B}" presName="parTransTwo" presStyleCnt="0"/>
      <dgm:spPr/>
    </dgm:pt>
    <dgm:pt modelId="{32891D4C-24D0-49C0-A903-F631EFC54FD4}" type="pres">
      <dgm:prSet presAssocID="{C5E92156-93A3-476C-B3AD-157523DD3B1B}" presName="horzTwo" presStyleCnt="0"/>
      <dgm:spPr/>
    </dgm:pt>
    <dgm:pt modelId="{E9A17E07-385B-4042-80A0-3CFCD55ECDD1}" type="pres">
      <dgm:prSet presAssocID="{0B3BDC30-A39E-4B51-ACCE-2D90AB18E036}" presName="vertThree" presStyleCnt="0"/>
      <dgm:spPr/>
    </dgm:pt>
    <dgm:pt modelId="{046FF70F-675D-4DBC-8585-58A8ADB60079}" type="pres">
      <dgm:prSet presAssocID="{0B3BDC30-A39E-4B51-ACCE-2D90AB18E036}" presName="txThree" presStyleLbl="node3" presStyleIdx="0" presStyleCnt="6" custAng="0" custScaleY="285311" custLinFactNeighborY="-18118">
        <dgm:presLayoutVars>
          <dgm:chPref val="3"/>
        </dgm:presLayoutVars>
      </dgm:prSet>
      <dgm:spPr/>
      <dgm:t>
        <a:bodyPr/>
        <a:lstStyle/>
        <a:p>
          <a:endParaRPr lang="en-US"/>
        </a:p>
      </dgm:t>
    </dgm:pt>
    <dgm:pt modelId="{A275C712-6814-486A-AA7A-E1CD4C92DBAE}" type="pres">
      <dgm:prSet presAssocID="{0B3BDC30-A39E-4B51-ACCE-2D90AB18E036}" presName="parTransThree" presStyleCnt="0"/>
      <dgm:spPr/>
    </dgm:pt>
    <dgm:pt modelId="{6991DB0D-9EC4-4BF8-8632-821F308A7D09}" type="pres">
      <dgm:prSet presAssocID="{0B3BDC30-A39E-4B51-ACCE-2D90AB18E036}" presName="horzThree" presStyleCnt="0"/>
      <dgm:spPr/>
    </dgm:pt>
    <dgm:pt modelId="{C94F1B7C-22C9-4DF4-92F5-24A3E094E0FE}" type="pres">
      <dgm:prSet presAssocID="{9E521AA1-131E-45AB-97AE-B7340377FDDF}" presName="vertFour" presStyleCnt="0">
        <dgm:presLayoutVars>
          <dgm:chPref val="3"/>
        </dgm:presLayoutVars>
      </dgm:prSet>
      <dgm:spPr/>
    </dgm:pt>
    <dgm:pt modelId="{848AE980-37E1-4306-BA5F-932BA238340D}" type="pres">
      <dgm:prSet presAssocID="{9E521AA1-131E-45AB-97AE-B7340377FDDF}" presName="txFour" presStyleLbl="node4" presStyleIdx="0" presStyleCnt="4" custAng="0" custScaleY="103070" custLinFactX="118781" custLinFactNeighborX="200000" custLinFactNeighborY="1146">
        <dgm:presLayoutVars>
          <dgm:chPref val="3"/>
        </dgm:presLayoutVars>
      </dgm:prSet>
      <dgm:spPr/>
      <dgm:t>
        <a:bodyPr/>
        <a:lstStyle/>
        <a:p>
          <a:endParaRPr lang="en-US"/>
        </a:p>
      </dgm:t>
    </dgm:pt>
    <dgm:pt modelId="{BC61FDD3-3F7E-4A36-B0AF-0F128A3E4203}" type="pres">
      <dgm:prSet presAssocID="{9E521AA1-131E-45AB-97AE-B7340377FDDF}" presName="horzFour" presStyleCnt="0"/>
      <dgm:spPr/>
    </dgm:pt>
    <dgm:pt modelId="{DB8DD066-865C-4D47-A497-BFF66F0813C0}" type="pres">
      <dgm:prSet presAssocID="{DF60E8D7-C7AC-42A9-A660-731346115097}" presName="sibSpaceThree" presStyleCnt="0"/>
      <dgm:spPr/>
    </dgm:pt>
    <dgm:pt modelId="{44A8FFA0-2FA9-4D05-9608-4A29C809A565}" type="pres">
      <dgm:prSet presAssocID="{E73798B0-6D9A-4B22-864B-BFE8BBB39307}" presName="vertThree" presStyleCnt="0"/>
      <dgm:spPr/>
    </dgm:pt>
    <dgm:pt modelId="{965969A0-F297-41BE-A12C-6F79BA3BA8D2}" type="pres">
      <dgm:prSet presAssocID="{E73798B0-6D9A-4B22-864B-BFE8BBB39307}" presName="txThree" presStyleLbl="node3" presStyleIdx="1" presStyleCnt="6" custAng="0" custScaleY="285311" custLinFactNeighborY="-1096">
        <dgm:presLayoutVars>
          <dgm:chPref val="3"/>
        </dgm:presLayoutVars>
      </dgm:prSet>
      <dgm:spPr/>
      <dgm:t>
        <a:bodyPr/>
        <a:lstStyle/>
        <a:p>
          <a:endParaRPr lang="en-US"/>
        </a:p>
      </dgm:t>
    </dgm:pt>
    <dgm:pt modelId="{81B89BBE-4DC4-4C1C-B867-038E0B8BB243}" type="pres">
      <dgm:prSet presAssocID="{E73798B0-6D9A-4B22-864B-BFE8BBB39307}" presName="horzThree" presStyleCnt="0"/>
      <dgm:spPr/>
    </dgm:pt>
    <dgm:pt modelId="{F6BAC073-C4B7-4FDE-B244-AEA09DD5198D}" type="pres">
      <dgm:prSet presAssocID="{093414AA-9858-489F-92ED-6FA2D5253025}" presName="sibSpaceThree" presStyleCnt="0"/>
      <dgm:spPr/>
    </dgm:pt>
    <dgm:pt modelId="{2E6E9E10-4C3E-45DD-B312-A541A5D2EB9E}" type="pres">
      <dgm:prSet presAssocID="{E681F4F3-4B67-435B-934E-F612013F834F}" presName="vertThree" presStyleCnt="0"/>
      <dgm:spPr/>
    </dgm:pt>
    <dgm:pt modelId="{39DDE6AB-A014-4871-BC97-8E8709D47F86}" type="pres">
      <dgm:prSet presAssocID="{E681F4F3-4B67-435B-934E-F612013F834F}" presName="txThree" presStyleLbl="node3" presStyleIdx="2" presStyleCnt="6" custAng="0" custScaleY="285311" custLinFactNeighborY="-18118">
        <dgm:presLayoutVars>
          <dgm:chPref val="3"/>
        </dgm:presLayoutVars>
      </dgm:prSet>
      <dgm:spPr/>
      <dgm:t>
        <a:bodyPr/>
        <a:lstStyle/>
        <a:p>
          <a:endParaRPr lang="en-US"/>
        </a:p>
      </dgm:t>
    </dgm:pt>
    <dgm:pt modelId="{C667796B-B121-49D9-9AC4-359F9FC3696D}" type="pres">
      <dgm:prSet presAssocID="{E681F4F3-4B67-435B-934E-F612013F834F}" presName="parTransThree" presStyleCnt="0"/>
      <dgm:spPr/>
    </dgm:pt>
    <dgm:pt modelId="{2CA18443-0C84-4F04-B297-C5B047C1E17A}" type="pres">
      <dgm:prSet presAssocID="{E681F4F3-4B67-435B-934E-F612013F834F}" presName="horzThree" presStyleCnt="0"/>
      <dgm:spPr/>
    </dgm:pt>
    <dgm:pt modelId="{CAA0CD4B-801F-43D6-A661-85BB64CD722F}" type="pres">
      <dgm:prSet presAssocID="{2D82179C-271B-4D3C-8E09-627725D508E2}" presName="vertFour" presStyleCnt="0">
        <dgm:presLayoutVars>
          <dgm:chPref val="3"/>
        </dgm:presLayoutVars>
      </dgm:prSet>
      <dgm:spPr/>
    </dgm:pt>
    <dgm:pt modelId="{B3366557-657B-4FBE-8BC3-7EB1BEFF7675}" type="pres">
      <dgm:prSet presAssocID="{2D82179C-271B-4D3C-8E09-627725D508E2}" presName="txFour" presStyleLbl="node4" presStyleIdx="1" presStyleCnt="4" custAng="0" custScaleY="103070" custLinFactNeighborY="1147">
        <dgm:presLayoutVars>
          <dgm:chPref val="3"/>
        </dgm:presLayoutVars>
      </dgm:prSet>
      <dgm:spPr/>
      <dgm:t>
        <a:bodyPr/>
        <a:lstStyle/>
        <a:p>
          <a:endParaRPr lang="en-US"/>
        </a:p>
      </dgm:t>
    </dgm:pt>
    <dgm:pt modelId="{1CD42949-2BD6-4283-ACDC-02BEE2CB192C}" type="pres">
      <dgm:prSet presAssocID="{2D82179C-271B-4D3C-8E09-627725D508E2}" presName="horzFour" presStyleCnt="0"/>
      <dgm:spPr/>
    </dgm:pt>
    <dgm:pt modelId="{50A2DC1D-FE11-489A-98FC-3BF6261BB581}" type="pres">
      <dgm:prSet presAssocID="{7EEB91E8-5915-4565-B99F-A2247FBF7325}" presName="sibSpaceThree" presStyleCnt="0"/>
      <dgm:spPr/>
    </dgm:pt>
    <dgm:pt modelId="{8B45F4A0-B41A-476F-97B5-A592ED62CC9E}" type="pres">
      <dgm:prSet presAssocID="{C9459B51-3C8A-4F3E-957B-8DE06F710C0F}" presName="vertThree" presStyleCnt="0"/>
      <dgm:spPr/>
    </dgm:pt>
    <dgm:pt modelId="{E5BFC3A7-2C68-4D44-A140-A27CB8095D17}" type="pres">
      <dgm:prSet presAssocID="{C9459B51-3C8A-4F3E-957B-8DE06F710C0F}" presName="txThree" presStyleLbl="node3" presStyleIdx="3" presStyleCnt="6" custAng="0" custScaleY="285311" custLinFactNeighborY="-1096">
        <dgm:presLayoutVars>
          <dgm:chPref val="3"/>
        </dgm:presLayoutVars>
      </dgm:prSet>
      <dgm:spPr/>
      <dgm:t>
        <a:bodyPr/>
        <a:lstStyle/>
        <a:p>
          <a:endParaRPr lang="en-US"/>
        </a:p>
      </dgm:t>
    </dgm:pt>
    <dgm:pt modelId="{99093DE5-4579-431D-8AB8-7D247149FDAF}" type="pres">
      <dgm:prSet presAssocID="{C9459B51-3C8A-4F3E-957B-8DE06F710C0F}" presName="horzThree" presStyleCnt="0"/>
      <dgm:spPr/>
    </dgm:pt>
    <dgm:pt modelId="{F8B6A57D-167A-4458-AFC6-09D9E4A2AA9E}" type="pres">
      <dgm:prSet presAssocID="{20713BCF-ED31-4836-AA16-27E33B79F32A}" presName="sibSpaceTwo" presStyleCnt="0"/>
      <dgm:spPr/>
    </dgm:pt>
    <dgm:pt modelId="{BFFA76D8-C1B0-4577-BCD1-9287BB0E1745}" type="pres">
      <dgm:prSet presAssocID="{CD09EDD7-E90A-43A5-AAEB-0273B358BCE1}" presName="vertTwo" presStyleCnt="0"/>
      <dgm:spPr/>
    </dgm:pt>
    <dgm:pt modelId="{034D0918-B88D-44CA-9DE8-71B563E60A50}" type="pres">
      <dgm:prSet presAssocID="{CD09EDD7-E90A-43A5-AAEB-0273B358BCE1}" presName="txTwo" presStyleLbl="node2" presStyleIdx="1" presStyleCnt="2" custAng="0">
        <dgm:presLayoutVars>
          <dgm:chPref val="3"/>
        </dgm:presLayoutVars>
      </dgm:prSet>
      <dgm:spPr/>
      <dgm:t>
        <a:bodyPr/>
        <a:lstStyle/>
        <a:p>
          <a:endParaRPr lang="en-US"/>
        </a:p>
      </dgm:t>
    </dgm:pt>
    <dgm:pt modelId="{8375DD3F-FD9B-4E7E-A87C-BCB4E1D41E11}" type="pres">
      <dgm:prSet presAssocID="{CD09EDD7-E90A-43A5-AAEB-0273B358BCE1}" presName="parTransTwo" presStyleCnt="0"/>
      <dgm:spPr/>
    </dgm:pt>
    <dgm:pt modelId="{2AC43763-D374-43CD-9E76-26F1668F67B5}" type="pres">
      <dgm:prSet presAssocID="{CD09EDD7-E90A-43A5-AAEB-0273B358BCE1}" presName="horzTwo" presStyleCnt="0"/>
      <dgm:spPr/>
    </dgm:pt>
    <dgm:pt modelId="{4FB529EE-929B-4183-86B6-13BB39255BDE}" type="pres">
      <dgm:prSet presAssocID="{83B2D25A-CD71-4FAF-97E8-D88FEF7DF425}" presName="vertThree" presStyleCnt="0"/>
      <dgm:spPr/>
    </dgm:pt>
    <dgm:pt modelId="{8C8C98E4-F5A0-416C-8D64-4FD7714BA587}" type="pres">
      <dgm:prSet presAssocID="{83B2D25A-CD71-4FAF-97E8-D88FEF7DF425}" presName="txThree" presStyleLbl="node3" presStyleIdx="4" presStyleCnt="6" custAng="0" custScaleY="398130" custLinFactNeighborY="-18118">
        <dgm:presLayoutVars>
          <dgm:chPref val="3"/>
        </dgm:presLayoutVars>
      </dgm:prSet>
      <dgm:spPr/>
      <dgm:t>
        <a:bodyPr/>
        <a:lstStyle/>
        <a:p>
          <a:endParaRPr lang="en-US"/>
        </a:p>
      </dgm:t>
    </dgm:pt>
    <dgm:pt modelId="{CE40F5CA-EF7D-45D2-AEBD-B4A4A65A770B}" type="pres">
      <dgm:prSet presAssocID="{83B2D25A-CD71-4FAF-97E8-D88FEF7DF425}" presName="parTransThree" presStyleCnt="0"/>
      <dgm:spPr/>
    </dgm:pt>
    <dgm:pt modelId="{DE73B478-8B88-4C0B-B416-354D80F6DFE6}" type="pres">
      <dgm:prSet presAssocID="{83B2D25A-CD71-4FAF-97E8-D88FEF7DF425}" presName="horzThree" presStyleCnt="0"/>
      <dgm:spPr/>
    </dgm:pt>
    <dgm:pt modelId="{91F6560B-46E9-49C6-8C52-BA373321542F}" type="pres">
      <dgm:prSet presAssocID="{A0637638-1D5A-4BF4-BB44-B8E7BF448F67}" presName="vertFour" presStyleCnt="0">
        <dgm:presLayoutVars>
          <dgm:chPref val="3"/>
        </dgm:presLayoutVars>
      </dgm:prSet>
      <dgm:spPr/>
    </dgm:pt>
    <dgm:pt modelId="{5FC04A67-70B9-4EC0-AD99-C5E861B3F25E}" type="pres">
      <dgm:prSet presAssocID="{A0637638-1D5A-4BF4-BB44-B8E7BF448F67}" presName="txFour" presStyleLbl="node4" presStyleIdx="2" presStyleCnt="4" custAng="0">
        <dgm:presLayoutVars>
          <dgm:chPref val="3"/>
        </dgm:presLayoutVars>
      </dgm:prSet>
      <dgm:spPr/>
      <dgm:t>
        <a:bodyPr/>
        <a:lstStyle/>
        <a:p>
          <a:endParaRPr lang="en-US"/>
        </a:p>
      </dgm:t>
    </dgm:pt>
    <dgm:pt modelId="{F9BCBDDE-0C59-46B7-9929-C31FACC40EF0}" type="pres">
      <dgm:prSet presAssocID="{A0637638-1D5A-4BF4-BB44-B8E7BF448F67}" presName="horzFour" presStyleCnt="0"/>
      <dgm:spPr/>
    </dgm:pt>
    <dgm:pt modelId="{619439AC-3B3D-4A84-A62F-F02F90BFA839}" type="pres">
      <dgm:prSet presAssocID="{0912606A-F92B-4273-BCDA-8E397D5DB7E1}" presName="sibSpaceThree" presStyleCnt="0"/>
      <dgm:spPr/>
    </dgm:pt>
    <dgm:pt modelId="{4E87DF97-ABFC-4A6E-9570-23C697294B23}" type="pres">
      <dgm:prSet presAssocID="{3B5205A0-0C0A-43CB-BE37-EECE0DECE9F5}" presName="vertThree" presStyleCnt="0"/>
      <dgm:spPr/>
    </dgm:pt>
    <dgm:pt modelId="{8F87EAA0-AB4C-43A9-A0BE-7505F8CC588C}" type="pres">
      <dgm:prSet presAssocID="{3B5205A0-0C0A-43CB-BE37-EECE0DECE9F5}" presName="txThree" presStyleLbl="node3" presStyleIdx="5" presStyleCnt="6" custAng="0" custScaleY="398130" custLinFactNeighborY="-18118">
        <dgm:presLayoutVars>
          <dgm:chPref val="3"/>
        </dgm:presLayoutVars>
      </dgm:prSet>
      <dgm:spPr/>
      <dgm:t>
        <a:bodyPr/>
        <a:lstStyle/>
        <a:p>
          <a:endParaRPr lang="en-US"/>
        </a:p>
      </dgm:t>
    </dgm:pt>
    <dgm:pt modelId="{A400C304-E6D3-45CA-B5D7-7831792E6EE3}" type="pres">
      <dgm:prSet presAssocID="{3B5205A0-0C0A-43CB-BE37-EECE0DECE9F5}" presName="parTransThree" presStyleCnt="0"/>
      <dgm:spPr/>
    </dgm:pt>
    <dgm:pt modelId="{04B06101-238C-40DF-BBB3-1656E2E748FC}" type="pres">
      <dgm:prSet presAssocID="{3B5205A0-0C0A-43CB-BE37-EECE0DECE9F5}" presName="horzThree" presStyleCnt="0"/>
      <dgm:spPr/>
    </dgm:pt>
    <dgm:pt modelId="{9BE1ECD6-ABE9-4585-8022-E1D2C049CD53}" type="pres">
      <dgm:prSet presAssocID="{004F5996-37BE-4C8E-BD08-D574338CE1F9}" presName="vertFour" presStyleCnt="0">
        <dgm:presLayoutVars>
          <dgm:chPref val="3"/>
        </dgm:presLayoutVars>
      </dgm:prSet>
      <dgm:spPr/>
    </dgm:pt>
    <dgm:pt modelId="{7806AAA8-C349-4710-99D8-A6A57EF626B1}" type="pres">
      <dgm:prSet presAssocID="{004F5996-37BE-4C8E-BD08-D574338CE1F9}" presName="txFour" presStyleLbl="node4" presStyleIdx="3" presStyleCnt="4" custAng="0">
        <dgm:presLayoutVars>
          <dgm:chPref val="3"/>
        </dgm:presLayoutVars>
      </dgm:prSet>
      <dgm:spPr/>
      <dgm:t>
        <a:bodyPr/>
        <a:lstStyle/>
        <a:p>
          <a:endParaRPr lang="en-US"/>
        </a:p>
      </dgm:t>
    </dgm:pt>
    <dgm:pt modelId="{CED46BC8-931C-42AB-B355-51DDF85D2F89}" type="pres">
      <dgm:prSet presAssocID="{004F5996-37BE-4C8E-BD08-D574338CE1F9}" presName="horzFour" presStyleCnt="0"/>
      <dgm:spPr/>
    </dgm:pt>
  </dgm:ptLst>
  <dgm:cxnLst>
    <dgm:cxn modelId="{FC1ACA9D-6F5C-41B4-B353-7E72275ABE95}" srcId="{0B3BDC30-A39E-4B51-ACCE-2D90AB18E036}" destId="{9E521AA1-131E-45AB-97AE-B7340377FDDF}" srcOrd="0" destOrd="0" parTransId="{CAD603B2-60A2-4810-AB85-8709EBBB4883}" sibTransId="{DE8886AD-99BE-4689-A6D4-048F9027608F}"/>
    <dgm:cxn modelId="{2DA94160-0531-40BB-879D-3804A801E0F5}" srcId="{C5E92156-93A3-476C-B3AD-157523DD3B1B}" destId="{C9459B51-3C8A-4F3E-957B-8DE06F710C0F}" srcOrd="3" destOrd="0" parTransId="{162DA43F-CC9A-4803-9E9B-015FA096B933}" sibTransId="{B00A8CA8-A76F-42FB-9363-C93A1CC51646}"/>
    <dgm:cxn modelId="{E87E4314-C921-4405-8FD6-2434984B9536}" srcId="{CD09EDD7-E90A-43A5-AAEB-0273B358BCE1}" destId="{3B5205A0-0C0A-43CB-BE37-EECE0DECE9F5}" srcOrd="1" destOrd="0" parTransId="{893FF9F1-3712-4A2B-9DC5-232F35E8A92E}" sibTransId="{B767DB64-5898-40E4-B628-0100DA3FAFE2}"/>
    <dgm:cxn modelId="{9A1394A0-C8B1-464A-B163-8F5C07CF077E}" srcId="{C5E92156-93A3-476C-B3AD-157523DD3B1B}" destId="{0B3BDC30-A39E-4B51-ACCE-2D90AB18E036}" srcOrd="0" destOrd="0" parTransId="{1658FD6B-A943-43FA-8538-7F0E02AAE990}" sibTransId="{DF60E8D7-C7AC-42A9-A660-731346115097}"/>
    <dgm:cxn modelId="{EAE2C1FF-DA74-4535-BAEA-8D07CF641555}" srcId="{83B2D25A-CD71-4FAF-97E8-D88FEF7DF425}" destId="{A0637638-1D5A-4BF4-BB44-B8E7BF448F67}" srcOrd="0" destOrd="0" parTransId="{D7F3DB47-2141-4838-8CA9-412DE21CDE1F}" sibTransId="{086B9869-7358-4A69-8A5A-FF7F07215448}"/>
    <dgm:cxn modelId="{470D1BE0-C69D-445A-87AF-1A064AE696D3}" srcId="{E681F4F3-4B67-435B-934E-F612013F834F}" destId="{2D82179C-271B-4D3C-8E09-627725D508E2}" srcOrd="0" destOrd="0" parTransId="{B6927684-0B04-45CE-864E-F675549EE13C}" sibTransId="{3D6457CB-2F61-488E-8FB1-7A7C1AA19D9A}"/>
    <dgm:cxn modelId="{A6C47266-EB9B-4FDF-8DFD-72C36F3F60B2}" type="presOf" srcId="{3B5205A0-0C0A-43CB-BE37-EECE0DECE9F5}" destId="{8F87EAA0-AB4C-43A9-A0BE-7505F8CC588C}" srcOrd="0" destOrd="0" presId="urn:microsoft.com/office/officeart/2005/8/layout/hierarchy4"/>
    <dgm:cxn modelId="{FB21A7A3-4324-428F-943B-36077DB3326B}" type="presOf" srcId="{CD09EDD7-E90A-43A5-AAEB-0273B358BCE1}" destId="{034D0918-B88D-44CA-9DE8-71B563E60A50}" srcOrd="0" destOrd="0" presId="urn:microsoft.com/office/officeart/2005/8/layout/hierarchy4"/>
    <dgm:cxn modelId="{3642E1BD-06B4-47A5-AEEC-2858D8CBFC7B}" type="presOf" srcId="{1717CCCF-368F-4ACD-9CBF-7F8625DFF5B1}" destId="{E3F90762-E20E-4910-A6AF-784FD8EB6644}" srcOrd="0" destOrd="0" presId="urn:microsoft.com/office/officeart/2005/8/layout/hierarchy4"/>
    <dgm:cxn modelId="{0DAF2C52-A45F-4401-9AA5-AF54335A7FE3}" type="presOf" srcId="{E73798B0-6D9A-4B22-864B-BFE8BBB39307}" destId="{965969A0-F297-41BE-A12C-6F79BA3BA8D2}" srcOrd="0" destOrd="0" presId="urn:microsoft.com/office/officeart/2005/8/layout/hierarchy4"/>
    <dgm:cxn modelId="{F36EE43E-1618-4F40-A902-F13547BA780F}" type="presOf" srcId="{C5E92156-93A3-476C-B3AD-157523DD3B1B}" destId="{0FB19645-BF95-41AD-A4C1-F222B1082827}" srcOrd="0" destOrd="0" presId="urn:microsoft.com/office/officeart/2005/8/layout/hierarchy4"/>
    <dgm:cxn modelId="{BB803F43-7B24-4979-BB33-62D25724514E}" srcId="{3B5205A0-0C0A-43CB-BE37-EECE0DECE9F5}" destId="{004F5996-37BE-4C8E-BD08-D574338CE1F9}" srcOrd="0" destOrd="0" parTransId="{AD7613B3-8563-4BD1-97BC-81E5F10976BC}" sibTransId="{A6BC2F58-3C55-4B1C-B87B-FECB629BB844}"/>
    <dgm:cxn modelId="{D75965EA-14FE-4F44-9577-748C1EB78745}" type="presOf" srcId="{2D82179C-271B-4D3C-8E09-627725D508E2}" destId="{B3366557-657B-4FBE-8BC3-7EB1BEFF7675}" srcOrd="0" destOrd="0" presId="urn:microsoft.com/office/officeart/2005/8/layout/hierarchy4"/>
    <dgm:cxn modelId="{9CB5C8D5-0F1F-4D9F-8B24-1502A31D9DF4}" srcId="{1717CCCF-368F-4ACD-9CBF-7F8625DFF5B1}" destId="{CD09EDD7-E90A-43A5-AAEB-0273B358BCE1}" srcOrd="1" destOrd="0" parTransId="{BD6A353E-2C01-4B72-87D1-6935F1EA46CC}" sibTransId="{53D289B0-BDB7-450B-ABAD-AF6B3B95D88F}"/>
    <dgm:cxn modelId="{1295D011-1B7E-48AB-82F3-B9ACADD0B4BE}" type="presOf" srcId="{004F5996-37BE-4C8E-BD08-D574338CE1F9}" destId="{7806AAA8-C349-4710-99D8-A6A57EF626B1}" srcOrd="0" destOrd="0" presId="urn:microsoft.com/office/officeart/2005/8/layout/hierarchy4"/>
    <dgm:cxn modelId="{63BC3986-9B35-48BF-A9BC-F5F0690D461F}" srcId="{1717CCCF-368F-4ACD-9CBF-7F8625DFF5B1}" destId="{C5E92156-93A3-476C-B3AD-157523DD3B1B}" srcOrd="0" destOrd="0" parTransId="{62C7E80C-9C8E-4FAE-8774-C84CCD850146}" sibTransId="{20713BCF-ED31-4836-AA16-27E33B79F32A}"/>
    <dgm:cxn modelId="{F3A9C2A3-D46B-4211-90DB-F711BCE1EB04}" type="presOf" srcId="{83B2D25A-CD71-4FAF-97E8-D88FEF7DF425}" destId="{8C8C98E4-F5A0-416C-8D64-4FD7714BA587}" srcOrd="0" destOrd="0" presId="urn:microsoft.com/office/officeart/2005/8/layout/hierarchy4"/>
    <dgm:cxn modelId="{CC7D30F1-CFBA-495C-A35D-B3927F6E0815}" type="presOf" srcId="{C9459B51-3C8A-4F3E-957B-8DE06F710C0F}" destId="{E5BFC3A7-2C68-4D44-A140-A27CB8095D17}" srcOrd="0" destOrd="0" presId="urn:microsoft.com/office/officeart/2005/8/layout/hierarchy4"/>
    <dgm:cxn modelId="{3B4840FD-D70A-4AA2-B84F-D63E46D3D1F6}" type="presOf" srcId="{0B3BDC30-A39E-4B51-ACCE-2D90AB18E036}" destId="{046FF70F-675D-4DBC-8585-58A8ADB60079}" srcOrd="0" destOrd="0" presId="urn:microsoft.com/office/officeart/2005/8/layout/hierarchy4"/>
    <dgm:cxn modelId="{7609875C-CAF8-4D9A-802E-F322E05E36F8}" srcId="{C5E92156-93A3-476C-B3AD-157523DD3B1B}" destId="{E681F4F3-4B67-435B-934E-F612013F834F}" srcOrd="2" destOrd="0" parTransId="{B12F6FDD-572B-41A9-98D9-DA92D8046338}" sibTransId="{7EEB91E8-5915-4565-B99F-A2247FBF7325}"/>
    <dgm:cxn modelId="{262E3C84-A37A-43DF-A71A-1B483F6B88B0}" srcId="{C5E92156-93A3-476C-B3AD-157523DD3B1B}" destId="{E73798B0-6D9A-4B22-864B-BFE8BBB39307}" srcOrd="1" destOrd="0" parTransId="{EB98A862-6EF3-4B80-9578-FBD91F817CCB}" sibTransId="{093414AA-9858-489F-92ED-6FA2D5253025}"/>
    <dgm:cxn modelId="{46D0B1A1-0991-4CE9-98C4-75543C631C8A}" type="presOf" srcId="{E681F4F3-4B67-435B-934E-F612013F834F}" destId="{39DDE6AB-A014-4871-BC97-8E8709D47F86}" srcOrd="0" destOrd="0" presId="urn:microsoft.com/office/officeart/2005/8/layout/hierarchy4"/>
    <dgm:cxn modelId="{D0049D55-1AB2-437E-AEAB-9CDA739DC9E6}" type="presOf" srcId="{A0637638-1D5A-4BF4-BB44-B8E7BF448F67}" destId="{5FC04A67-70B9-4EC0-AD99-C5E861B3F25E}" srcOrd="0" destOrd="0" presId="urn:microsoft.com/office/officeart/2005/8/layout/hierarchy4"/>
    <dgm:cxn modelId="{D76E006E-432E-4FF8-858D-476AFC248D96}" srcId="{4FC12089-E8DF-4D00-97FF-78D7538B45CC}" destId="{1717CCCF-368F-4ACD-9CBF-7F8625DFF5B1}" srcOrd="0" destOrd="0" parTransId="{A8D92F10-DFBF-4466-8C7B-1BC62087DC0E}" sibTransId="{6BBFA368-08BB-4FBD-AA10-A25192AE0316}"/>
    <dgm:cxn modelId="{CB612696-8E15-443D-AF9B-E5D845348ADE}" type="presOf" srcId="{4FC12089-E8DF-4D00-97FF-78D7538B45CC}" destId="{8BD85622-2E26-4E53-B2C1-4027907E6A52}" srcOrd="0" destOrd="0" presId="urn:microsoft.com/office/officeart/2005/8/layout/hierarchy4"/>
    <dgm:cxn modelId="{04BDC726-87A3-4F17-BFC9-FD987DBE63B7}" type="presOf" srcId="{9E521AA1-131E-45AB-97AE-B7340377FDDF}" destId="{848AE980-37E1-4306-BA5F-932BA238340D}" srcOrd="0" destOrd="0" presId="urn:microsoft.com/office/officeart/2005/8/layout/hierarchy4"/>
    <dgm:cxn modelId="{118EFDB2-FA03-406F-BB3A-87EAB2B2E601}" srcId="{CD09EDD7-E90A-43A5-AAEB-0273B358BCE1}" destId="{83B2D25A-CD71-4FAF-97E8-D88FEF7DF425}" srcOrd="0" destOrd="0" parTransId="{EB53D9DA-6063-4E4B-A40D-A7CD62BFC25A}" sibTransId="{0912606A-F92B-4273-BCDA-8E397D5DB7E1}"/>
    <dgm:cxn modelId="{C3C87F85-1552-44C1-974C-27BF4F650A44}" type="presParOf" srcId="{8BD85622-2E26-4E53-B2C1-4027907E6A52}" destId="{D488DAB0-9414-4318-8A39-41FE116096C2}" srcOrd="0" destOrd="0" presId="urn:microsoft.com/office/officeart/2005/8/layout/hierarchy4"/>
    <dgm:cxn modelId="{3A33F86C-C7FA-4595-A6F6-F1AC12CB169A}" type="presParOf" srcId="{D488DAB0-9414-4318-8A39-41FE116096C2}" destId="{E3F90762-E20E-4910-A6AF-784FD8EB6644}" srcOrd="0" destOrd="0" presId="urn:microsoft.com/office/officeart/2005/8/layout/hierarchy4"/>
    <dgm:cxn modelId="{62EF0457-CC73-4B32-ACE3-48BAA3191945}" type="presParOf" srcId="{D488DAB0-9414-4318-8A39-41FE116096C2}" destId="{A6677625-F00A-4A10-8E7F-0BE161BCDD65}" srcOrd="1" destOrd="0" presId="urn:microsoft.com/office/officeart/2005/8/layout/hierarchy4"/>
    <dgm:cxn modelId="{6FDC1ECB-3A8D-41DC-8716-42966332C8FA}" type="presParOf" srcId="{D488DAB0-9414-4318-8A39-41FE116096C2}" destId="{141E7AE4-E569-4DFB-9D06-333A7855ABD0}" srcOrd="2" destOrd="0" presId="urn:microsoft.com/office/officeart/2005/8/layout/hierarchy4"/>
    <dgm:cxn modelId="{024DAB1A-FC79-482E-B6DE-4340226B3BFC}" type="presParOf" srcId="{141E7AE4-E569-4DFB-9D06-333A7855ABD0}" destId="{20EE4035-25C2-45B1-B9F3-6C07360EBC6C}" srcOrd="0" destOrd="0" presId="urn:microsoft.com/office/officeart/2005/8/layout/hierarchy4"/>
    <dgm:cxn modelId="{C70E2DCA-DD91-400A-A08B-2AA49AA530EC}" type="presParOf" srcId="{20EE4035-25C2-45B1-B9F3-6C07360EBC6C}" destId="{0FB19645-BF95-41AD-A4C1-F222B1082827}" srcOrd="0" destOrd="0" presId="urn:microsoft.com/office/officeart/2005/8/layout/hierarchy4"/>
    <dgm:cxn modelId="{DBC79D7C-08DB-4909-8785-49FE4904C3D7}" type="presParOf" srcId="{20EE4035-25C2-45B1-B9F3-6C07360EBC6C}" destId="{ADEB861E-B9A3-4809-A635-2BC56EB35CD8}" srcOrd="1" destOrd="0" presId="urn:microsoft.com/office/officeart/2005/8/layout/hierarchy4"/>
    <dgm:cxn modelId="{AD0FF2D8-F76B-450E-B0AB-507C17FF071F}" type="presParOf" srcId="{20EE4035-25C2-45B1-B9F3-6C07360EBC6C}" destId="{32891D4C-24D0-49C0-A903-F631EFC54FD4}" srcOrd="2" destOrd="0" presId="urn:microsoft.com/office/officeart/2005/8/layout/hierarchy4"/>
    <dgm:cxn modelId="{2155E49C-B405-4C14-B28C-F808622F5977}" type="presParOf" srcId="{32891D4C-24D0-49C0-A903-F631EFC54FD4}" destId="{E9A17E07-385B-4042-80A0-3CFCD55ECDD1}" srcOrd="0" destOrd="0" presId="urn:microsoft.com/office/officeart/2005/8/layout/hierarchy4"/>
    <dgm:cxn modelId="{568DDB33-3589-42A3-89FE-E0BA41EF33AB}" type="presParOf" srcId="{E9A17E07-385B-4042-80A0-3CFCD55ECDD1}" destId="{046FF70F-675D-4DBC-8585-58A8ADB60079}" srcOrd="0" destOrd="0" presId="urn:microsoft.com/office/officeart/2005/8/layout/hierarchy4"/>
    <dgm:cxn modelId="{31B3DA18-1E91-4CA4-B781-DF5DB99E199E}" type="presParOf" srcId="{E9A17E07-385B-4042-80A0-3CFCD55ECDD1}" destId="{A275C712-6814-486A-AA7A-E1CD4C92DBAE}" srcOrd="1" destOrd="0" presId="urn:microsoft.com/office/officeart/2005/8/layout/hierarchy4"/>
    <dgm:cxn modelId="{8B527993-2F72-4844-90FD-55A4ADA1B280}" type="presParOf" srcId="{E9A17E07-385B-4042-80A0-3CFCD55ECDD1}" destId="{6991DB0D-9EC4-4BF8-8632-821F308A7D09}" srcOrd="2" destOrd="0" presId="urn:microsoft.com/office/officeart/2005/8/layout/hierarchy4"/>
    <dgm:cxn modelId="{FBF78179-1D2D-44BF-BF26-D2D24698D2CF}" type="presParOf" srcId="{6991DB0D-9EC4-4BF8-8632-821F308A7D09}" destId="{C94F1B7C-22C9-4DF4-92F5-24A3E094E0FE}" srcOrd="0" destOrd="0" presId="urn:microsoft.com/office/officeart/2005/8/layout/hierarchy4"/>
    <dgm:cxn modelId="{02D30909-CA5F-486F-9770-6508077BD313}" type="presParOf" srcId="{C94F1B7C-22C9-4DF4-92F5-24A3E094E0FE}" destId="{848AE980-37E1-4306-BA5F-932BA238340D}" srcOrd="0" destOrd="0" presId="urn:microsoft.com/office/officeart/2005/8/layout/hierarchy4"/>
    <dgm:cxn modelId="{E8021442-E956-49F1-B02C-1F6DA8B73008}" type="presParOf" srcId="{C94F1B7C-22C9-4DF4-92F5-24A3E094E0FE}" destId="{BC61FDD3-3F7E-4A36-B0AF-0F128A3E4203}" srcOrd="1" destOrd="0" presId="urn:microsoft.com/office/officeart/2005/8/layout/hierarchy4"/>
    <dgm:cxn modelId="{702EDFB9-A52A-4271-942B-C94EBE995481}" type="presParOf" srcId="{32891D4C-24D0-49C0-A903-F631EFC54FD4}" destId="{DB8DD066-865C-4D47-A497-BFF66F0813C0}" srcOrd="1" destOrd="0" presId="urn:microsoft.com/office/officeart/2005/8/layout/hierarchy4"/>
    <dgm:cxn modelId="{8A43346A-75EF-4039-BA39-0658932A0D9E}" type="presParOf" srcId="{32891D4C-24D0-49C0-A903-F631EFC54FD4}" destId="{44A8FFA0-2FA9-4D05-9608-4A29C809A565}" srcOrd="2" destOrd="0" presId="urn:microsoft.com/office/officeart/2005/8/layout/hierarchy4"/>
    <dgm:cxn modelId="{079D672F-93C8-4827-B274-123A924DE705}" type="presParOf" srcId="{44A8FFA0-2FA9-4D05-9608-4A29C809A565}" destId="{965969A0-F297-41BE-A12C-6F79BA3BA8D2}" srcOrd="0" destOrd="0" presId="urn:microsoft.com/office/officeart/2005/8/layout/hierarchy4"/>
    <dgm:cxn modelId="{500DDF4B-20A4-48C7-B04F-BBE93A9C811D}" type="presParOf" srcId="{44A8FFA0-2FA9-4D05-9608-4A29C809A565}" destId="{81B89BBE-4DC4-4C1C-B867-038E0B8BB243}" srcOrd="1" destOrd="0" presId="urn:microsoft.com/office/officeart/2005/8/layout/hierarchy4"/>
    <dgm:cxn modelId="{4591E45C-E72C-4891-A80E-B9CA4D9E93D6}" type="presParOf" srcId="{32891D4C-24D0-49C0-A903-F631EFC54FD4}" destId="{F6BAC073-C4B7-4FDE-B244-AEA09DD5198D}" srcOrd="3" destOrd="0" presId="urn:microsoft.com/office/officeart/2005/8/layout/hierarchy4"/>
    <dgm:cxn modelId="{19F918B4-CD0D-4BE1-85F4-1112BE79B00B}" type="presParOf" srcId="{32891D4C-24D0-49C0-A903-F631EFC54FD4}" destId="{2E6E9E10-4C3E-45DD-B312-A541A5D2EB9E}" srcOrd="4" destOrd="0" presId="urn:microsoft.com/office/officeart/2005/8/layout/hierarchy4"/>
    <dgm:cxn modelId="{71B404F6-EA85-4FBE-8BEB-E1DB37F95E7A}" type="presParOf" srcId="{2E6E9E10-4C3E-45DD-B312-A541A5D2EB9E}" destId="{39DDE6AB-A014-4871-BC97-8E8709D47F86}" srcOrd="0" destOrd="0" presId="urn:microsoft.com/office/officeart/2005/8/layout/hierarchy4"/>
    <dgm:cxn modelId="{57DC4D06-9DC4-4ACC-8E4C-CF33F617FBCE}" type="presParOf" srcId="{2E6E9E10-4C3E-45DD-B312-A541A5D2EB9E}" destId="{C667796B-B121-49D9-9AC4-359F9FC3696D}" srcOrd="1" destOrd="0" presId="urn:microsoft.com/office/officeart/2005/8/layout/hierarchy4"/>
    <dgm:cxn modelId="{323B02B7-38FE-400D-90A5-50A63D3AA513}" type="presParOf" srcId="{2E6E9E10-4C3E-45DD-B312-A541A5D2EB9E}" destId="{2CA18443-0C84-4F04-B297-C5B047C1E17A}" srcOrd="2" destOrd="0" presId="urn:microsoft.com/office/officeart/2005/8/layout/hierarchy4"/>
    <dgm:cxn modelId="{B4F95875-92DA-49A1-8E2F-3D4952FC9480}" type="presParOf" srcId="{2CA18443-0C84-4F04-B297-C5B047C1E17A}" destId="{CAA0CD4B-801F-43D6-A661-85BB64CD722F}" srcOrd="0" destOrd="0" presId="urn:microsoft.com/office/officeart/2005/8/layout/hierarchy4"/>
    <dgm:cxn modelId="{02EB1D24-EFDC-499C-B6C2-FC8E7F898209}" type="presParOf" srcId="{CAA0CD4B-801F-43D6-A661-85BB64CD722F}" destId="{B3366557-657B-4FBE-8BC3-7EB1BEFF7675}" srcOrd="0" destOrd="0" presId="urn:microsoft.com/office/officeart/2005/8/layout/hierarchy4"/>
    <dgm:cxn modelId="{D8BA15DD-405B-48C0-A3B8-89AE06FB0571}" type="presParOf" srcId="{CAA0CD4B-801F-43D6-A661-85BB64CD722F}" destId="{1CD42949-2BD6-4283-ACDC-02BEE2CB192C}" srcOrd="1" destOrd="0" presId="urn:microsoft.com/office/officeart/2005/8/layout/hierarchy4"/>
    <dgm:cxn modelId="{4974CF9D-4979-4199-BFEF-5A51AE4CCE7E}" type="presParOf" srcId="{32891D4C-24D0-49C0-A903-F631EFC54FD4}" destId="{50A2DC1D-FE11-489A-98FC-3BF6261BB581}" srcOrd="5" destOrd="0" presId="urn:microsoft.com/office/officeart/2005/8/layout/hierarchy4"/>
    <dgm:cxn modelId="{4EED72CE-0156-46BB-8CA1-545A79C28966}" type="presParOf" srcId="{32891D4C-24D0-49C0-A903-F631EFC54FD4}" destId="{8B45F4A0-B41A-476F-97B5-A592ED62CC9E}" srcOrd="6" destOrd="0" presId="urn:microsoft.com/office/officeart/2005/8/layout/hierarchy4"/>
    <dgm:cxn modelId="{56270E34-19C3-40F4-B4ED-D9CED1AC8919}" type="presParOf" srcId="{8B45F4A0-B41A-476F-97B5-A592ED62CC9E}" destId="{E5BFC3A7-2C68-4D44-A140-A27CB8095D17}" srcOrd="0" destOrd="0" presId="urn:microsoft.com/office/officeart/2005/8/layout/hierarchy4"/>
    <dgm:cxn modelId="{40816258-CDAE-4E62-888A-949A3A7D5E2C}" type="presParOf" srcId="{8B45F4A0-B41A-476F-97B5-A592ED62CC9E}" destId="{99093DE5-4579-431D-8AB8-7D247149FDAF}" srcOrd="1" destOrd="0" presId="urn:microsoft.com/office/officeart/2005/8/layout/hierarchy4"/>
    <dgm:cxn modelId="{ABC44381-419E-4EF1-B8A8-C7E56419498D}" type="presParOf" srcId="{141E7AE4-E569-4DFB-9D06-333A7855ABD0}" destId="{F8B6A57D-167A-4458-AFC6-09D9E4A2AA9E}" srcOrd="1" destOrd="0" presId="urn:microsoft.com/office/officeart/2005/8/layout/hierarchy4"/>
    <dgm:cxn modelId="{4C80F499-4B68-4EFA-A3B6-EF51DE6F1DCD}" type="presParOf" srcId="{141E7AE4-E569-4DFB-9D06-333A7855ABD0}" destId="{BFFA76D8-C1B0-4577-BCD1-9287BB0E1745}" srcOrd="2" destOrd="0" presId="urn:microsoft.com/office/officeart/2005/8/layout/hierarchy4"/>
    <dgm:cxn modelId="{E923E73A-824F-4872-BD06-47AB0EF53CC2}" type="presParOf" srcId="{BFFA76D8-C1B0-4577-BCD1-9287BB0E1745}" destId="{034D0918-B88D-44CA-9DE8-71B563E60A50}" srcOrd="0" destOrd="0" presId="urn:microsoft.com/office/officeart/2005/8/layout/hierarchy4"/>
    <dgm:cxn modelId="{95016BB2-263E-4DA0-A7BE-90F26FC0B296}" type="presParOf" srcId="{BFFA76D8-C1B0-4577-BCD1-9287BB0E1745}" destId="{8375DD3F-FD9B-4E7E-A87C-BCB4E1D41E11}" srcOrd="1" destOrd="0" presId="urn:microsoft.com/office/officeart/2005/8/layout/hierarchy4"/>
    <dgm:cxn modelId="{B1AAABC3-7BBE-4FC8-8E4B-7715ADFD56BA}" type="presParOf" srcId="{BFFA76D8-C1B0-4577-BCD1-9287BB0E1745}" destId="{2AC43763-D374-43CD-9E76-26F1668F67B5}" srcOrd="2" destOrd="0" presId="urn:microsoft.com/office/officeart/2005/8/layout/hierarchy4"/>
    <dgm:cxn modelId="{EC1595C3-CD4B-4182-877E-882918EE5DC6}" type="presParOf" srcId="{2AC43763-D374-43CD-9E76-26F1668F67B5}" destId="{4FB529EE-929B-4183-86B6-13BB39255BDE}" srcOrd="0" destOrd="0" presId="urn:microsoft.com/office/officeart/2005/8/layout/hierarchy4"/>
    <dgm:cxn modelId="{60AFA4EE-6AD1-415E-8E28-88CC812D409A}" type="presParOf" srcId="{4FB529EE-929B-4183-86B6-13BB39255BDE}" destId="{8C8C98E4-F5A0-416C-8D64-4FD7714BA587}" srcOrd="0" destOrd="0" presId="urn:microsoft.com/office/officeart/2005/8/layout/hierarchy4"/>
    <dgm:cxn modelId="{C0A184A3-4AFC-4007-91C5-E261523E99F3}" type="presParOf" srcId="{4FB529EE-929B-4183-86B6-13BB39255BDE}" destId="{CE40F5CA-EF7D-45D2-AEBD-B4A4A65A770B}" srcOrd="1" destOrd="0" presId="urn:microsoft.com/office/officeart/2005/8/layout/hierarchy4"/>
    <dgm:cxn modelId="{D8B00E55-C03A-41BC-BCB6-759C5B242B18}" type="presParOf" srcId="{4FB529EE-929B-4183-86B6-13BB39255BDE}" destId="{DE73B478-8B88-4C0B-B416-354D80F6DFE6}" srcOrd="2" destOrd="0" presId="urn:microsoft.com/office/officeart/2005/8/layout/hierarchy4"/>
    <dgm:cxn modelId="{6A106C9E-4E92-4624-A673-7A4E16FB1552}" type="presParOf" srcId="{DE73B478-8B88-4C0B-B416-354D80F6DFE6}" destId="{91F6560B-46E9-49C6-8C52-BA373321542F}" srcOrd="0" destOrd="0" presId="urn:microsoft.com/office/officeart/2005/8/layout/hierarchy4"/>
    <dgm:cxn modelId="{50FE6EC0-24CA-4231-89D1-4F223092C2E9}" type="presParOf" srcId="{91F6560B-46E9-49C6-8C52-BA373321542F}" destId="{5FC04A67-70B9-4EC0-AD99-C5E861B3F25E}" srcOrd="0" destOrd="0" presId="urn:microsoft.com/office/officeart/2005/8/layout/hierarchy4"/>
    <dgm:cxn modelId="{76B029DA-E3C1-4E9F-BCF5-C9ED830E2DD2}" type="presParOf" srcId="{91F6560B-46E9-49C6-8C52-BA373321542F}" destId="{F9BCBDDE-0C59-46B7-9929-C31FACC40EF0}" srcOrd="1" destOrd="0" presId="urn:microsoft.com/office/officeart/2005/8/layout/hierarchy4"/>
    <dgm:cxn modelId="{C26A64C4-E5BC-49FE-9318-223ED742DA5B}" type="presParOf" srcId="{2AC43763-D374-43CD-9E76-26F1668F67B5}" destId="{619439AC-3B3D-4A84-A62F-F02F90BFA839}" srcOrd="1" destOrd="0" presId="urn:microsoft.com/office/officeart/2005/8/layout/hierarchy4"/>
    <dgm:cxn modelId="{364D3035-5311-4082-A49D-DB8EB24EB84E}" type="presParOf" srcId="{2AC43763-D374-43CD-9E76-26F1668F67B5}" destId="{4E87DF97-ABFC-4A6E-9570-23C697294B23}" srcOrd="2" destOrd="0" presId="urn:microsoft.com/office/officeart/2005/8/layout/hierarchy4"/>
    <dgm:cxn modelId="{04E7B90C-E23D-46DB-8CA1-08D8B0153C8E}" type="presParOf" srcId="{4E87DF97-ABFC-4A6E-9570-23C697294B23}" destId="{8F87EAA0-AB4C-43A9-A0BE-7505F8CC588C}" srcOrd="0" destOrd="0" presId="urn:microsoft.com/office/officeart/2005/8/layout/hierarchy4"/>
    <dgm:cxn modelId="{089C204C-56FB-4A22-A973-609E74FD7114}" type="presParOf" srcId="{4E87DF97-ABFC-4A6E-9570-23C697294B23}" destId="{A400C304-E6D3-45CA-B5D7-7831792E6EE3}" srcOrd="1" destOrd="0" presId="urn:microsoft.com/office/officeart/2005/8/layout/hierarchy4"/>
    <dgm:cxn modelId="{BEA2733E-49DF-4D61-984C-0BFFAFCB7131}" type="presParOf" srcId="{4E87DF97-ABFC-4A6E-9570-23C697294B23}" destId="{04B06101-238C-40DF-BBB3-1656E2E748FC}" srcOrd="2" destOrd="0" presId="urn:microsoft.com/office/officeart/2005/8/layout/hierarchy4"/>
    <dgm:cxn modelId="{4B92793D-D141-45D8-8067-D767F9E2098F}" type="presParOf" srcId="{04B06101-238C-40DF-BBB3-1656E2E748FC}" destId="{9BE1ECD6-ABE9-4585-8022-E1D2C049CD53}" srcOrd="0" destOrd="0" presId="urn:microsoft.com/office/officeart/2005/8/layout/hierarchy4"/>
    <dgm:cxn modelId="{35E96CB6-BE74-410E-A0DA-8362731C3FCF}" type="presParOf" srcId="{9BE1ECD6-ABE9-4585-8022-E1D2C049CD53}" destId="{7806AAA8-C349-4710-99D8-A6A57EF626B1}" srcOrd="0" destOrd="0" presId="urn:microsoft.com/office/officeart/2005/8/layout/hierarchy4"/>
    <dgm:cxn modelId="{B29D5036-AD03-4ACF-A477-563B2EFB35C7}" type="presParOf" srcId="{9BE1ECD6-ABE9-4585-8022-E1D2C049CD53}" destId="{CED46BC8-931C-42AB-B355-51DDF85D2F89}" srcOrd="1" destOrd="0" presId="urn:microsoft.com/office/officeart/2005/8/layout/hierarchy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5FEF2C-CF05-4745-B94E-3299F4941080}"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pt-PT"/>
        </a:p>
      </dgm:t>
    </dgm:pt>
    <dgm:pt modelId="{E7AC3D66-FBA5-47C5-ABB5-DE1141A7C37A}">
      <dgm:prSet phldrT="[Text]"/>
      <dgm:spPr/>
      <dgm:t>
        <a:bodyPr/>
        <a:lstStyle/>
        <a:p>
          <a:r>
            <a:rPr lang="en-GB" dirty="0" smtClean="0"/>
            <a:t>PCREEE</a:t>
          </a:r>
          <a:endParaRPr lang="pt-PT" dirty="0"/>
        </a:p>
      </dgm:t>
    </dgm:pt>
    <dgm:pt modelId="{2FFA2D49-EEA9-4BA9-AB8A-9D7B70D9DA77}" type="parTrans" cxnId="{9D435E43-1FFB-491E-A425-960DC7FC25F4}">
      <dgm:prSet/>
      <dgm:spPr/>
      <dgm:t>
        <a:bodyPr/>
        <a:lstStyle/>
        <a:p>
          <a:endParaRPr lang="pt-PT"/>
        </a:p>
      </dgm:t>
    </dgm:pt>
    <dgm:pt modelId="{C3FAED50-9C73-4454-A736-3D584A944128}" type="sibTrans" cxnId="{9D435E43-1FFB-491E-A425-960DC7FC25F4}">
      <dgm:prSet/>
      <dgm:spPr/>
      <dgm:t>
        <a:bodyPr/>
        <a:lstStyle/>
        <a:p>
          <a:endParaRPr lang="pt-PT"/>
        </a:p>
      </dgm:t>
    </dgm:pt>
    <dgm:pt modelId="{EE008F57-BB34-4D42-8EC4-886CBC2BF601}">
      <dgm:prSet phldrT="[Text]" custT="1"/>
      <dgm:spPr/>
      <dgm:t>
        <a:bodyPr/>
        <a:lstStyle/>
        <a:p>
          <a:r>
            <a:rPr lang="fr-FR" sz="1600" b="1" dirty="0" smtClean="0">
              <a:ln w="0"/>
              <a:solidFill>
                <a:schemeClr val="bg1">
                  <a:lumMod val="75000"/>
                </a:schemeClr>
              </a:solidFill>
            </a:rPr>
            <a:t>SPC</a:t>
          </a:r>
        </a:p>
        <a:p>
          <a:r>
            <a:rPr lang="en-GB" sz="1200" dirty="0" smtClean="0"/>
            <a:t>Policy and knowledge management</a:t>
          </a:r>
          <a:endParaRPr lang="pt-PT" sz="1200" dirty="0"/>
        </a:p>
      </dgm:t>
    </dgm:pt>
    <dgm:pt modelId="{047B8B35-C2DC-4676-8D1B-BA003F3F4918}" type="parTrans" cxnId="{5982BB52-1CD5-4DC1-8D32-45DC131E9435}">
      <dgm:prSet/>
      <dgm:spPr/>
      <dgm:t>
        <a:bodyPr/>
        <a:lstStyle/>
        <a:p>
          <a:endParaRPr lang="pt-PT"/>
        </a:p>
      </dgm:t>
    </dgm:pt>
    <dgm:pt modelId="{AB276E0F-C98F-4FEA-B3F8-AB115233817F}" type="sibTrans" cxnId="{5982BB52-1CD5-4DC1-8D32-45DC131E9435}">
      <dgm:prSet/>
      <dgm:spPr/>
      <dgm:t>
        <a:bodyPr/>
        <a:lstStyle/>
        <a:p>
          <a:endParaRPr lang="pt-PT"/>
        </a:p>
      </dgm:t>
    </dgm:pt>
    <dgm:pt modelId="{CB0CAE4B-8B48-40A2-97CA-4FF7581C4F18}">
      <dgm:prSet phldrT="[Text]" custT="1"/>
      <dgm:spPr/>
      <dgm:t>
        <a:bodyPr/>
        <a:lstStyle/>
        <a:p>
          <a:r>
            <a:rPr lang="fr-FR" sz="1600" b="1" dirty="0" smtClean="0">
              <a:ln w="0"/>
              <a:solidFill>
                <a:schemeClr val="bg1">
                  <a:lumMod val="75000"/>
                </a:schemeClr>
              </a:solidFill>
            </a:rPr>
            <a:t>USP</a:t>
          </a:r>
          <a:endParaRPr lang="en-GB" sz="1600" dirty="0" smtClean="0"/>
        </a:p>
        <a:p>
          <a:r>
            <a:rPr lang="en-GB" sz="1200" b="0" dirty="0" smtClean="0"/>
            <a:t>Capacity Development and Applied Research</a:t>
          </a:r>
          <a:endParaRPr lang="pt-PT" sz="1200" b="0" dirty="0"/>
        </a:p>
      </dgm:t>
    </dgm:pt>
    <dgm:pt modelId="{3722F914-FDDB-4870-9A67-F6257C5A6C49}" type="parTrans" cxnId="{DC5C91DD-0B9B-47A3-B045-D6D59308CDE8}">
      <dgm:prSet/>
      <dgm:spPr/>
      <dgm:t>
        <a:bodyPr/>
        <a:lstStyle/>
        <a:p>
          <a:endParaRPr lang="pt-PT"/>
        </a:p>
      </dgm:t>
    </dgm:pt>
    <dgm:pt modelId="{CCEC93F3-0A8D-4B3D-BB55-D0211A75FDA8}" type="sibTrans" cxnId="{DC5C91DD-0B9B-47A3-B045-D6D59308CDE8}">
      <dgm:prSet/>
      <dgm:spPr/>
      <dgm:t>
        <a:bodyPr/>
        <a:lstStyle/>
        <a:p>
          <a:endParaRPr lang="pt-PT"/>
        </a:p>
      </dgm:t>
    </dgm:pt>
    <dgm:pt modelId="{5C3238B2-BDEE-4D45-9AE1-E813EA916A4B}">
      <dgm:prSet phldrT="[Text]" custT="1"/>
      <dgm:spPr/>
      <dgm:t>
        <a:bodyPr/>
        <a:lstStyle/>
        <a:p>
          <a:r>
            <a:rPr lang="fr-FR" sz="1600" b="1" dirty="0" smtClean="0">
              <a:ln w="0"/>
              <a:solidFill>
                <a:schemeClr val="bg1">
                  <a:lumMod val="75000"/>
                </a:schemeClr>
              </a:solidFill>
            </a:rPr>
            <a:t>PPA </a:t>
          </a:r>
        </a:p>
        <a:p>
          <a:r>
            <a:rPr lang="en-GB" sz="1200" dirty="0" smtClean="0"/>
            <a:t>Power Utility Engagement </a:t>
          </a:r>
          <a:endParaRPr lang="pt-PT" sz="1200" dirty="0"/>
        </a:p>
      </dgm:t>
    </dgm:pt>
    <dgm:pt modelId="{4C1EEC35-6F7A-493A-A586-539B541D5C58}" type="parTrans" cxnId="{AC2F9AE4-03AC-4121-A6C9-063F98696BB6}">
      <dgm:prSet/>
      <dgm:spPr/>
      <dgm:t>
        <a:bodyPr/>
        <a:lstStyle/>
        <a:p>
          <a:endParaRPr lang="pt-PT"/>
        </a:p>
      </dgm:t>
    </dgm:pt>
    <dgm:pt modelId="{5C743C85-050D-4988-B46B-1255F8E041ED}" type="sibTrans" cxnId="{AC2F9AE4-03AC-4121-A6C9-063F98696BB6}">
      <dgm:prSet/>
      <dgm:spPr/>
      <dgm:t>
        <a:bodyPr/>
        <a:lstStyle/>
        <a:p>
          <a:endParaRPr lang="pt-PT"/>
        </a:p>
      </dgm:t>
    </dgm:pt>
    <dgm:pt modelId="{655F4138-A274-4E3C-901F-9197E25FFD9F}">
      <dgm:prSet phldrT="[Text]" custT="1"/>
      <dgm:spPr/>
      <dgm:t>
        <a:bodyPr/>
        <a:lstStyle/>
        <a:p>
          <a:r>
            <a:rPr lang="fr-FR" sz="1600" b="1" dirty="0" smtClean="0">
              <a:ln w="0"/>
              <a:solidFill>
                <a:schemeClr val="bg1">
                  <a:lumMod val="75000"/>
                </a:schemeClr>
              </a:solidFill>
            </a:rPr>
            <a:t>PIFS</a:t>
          </a:r>
        </a:p>
        <a:p>
          <a:r>
            <a:rPr lang="fr-FR" sz="1200" dirty="0" err="1" smtClean="0">
              <a:solidFill>
                <a:schemeClr val="bg1"/>
              </a:solidFill>
              <a:latin typeface="Trebuchet MS (Body)"/>
            </a:rPr>
            <a:t>Climate</a:t>
          </a:r>
          <a:r>
            <a:rPr lang="fr-FR" sz="1200" dirty="0" smtClean="0">
              <a:solidFill>
                <a:schemeClr val="bg1"/>
              </a:solidFill>
              <a:latin typeface="Trebuchet MS (Body)"/>
            </a:rPr>
            <a:t> change finance coordination</a:t>
          </a:r>
          <a:endParaRPr lang="pt-PT" sz="1200" dirty="0"/>
        </a:p>
      </dgm:t>
    </dgm:pt>
    <dgm:pt modelId="{D21C60F8-22AB-4775-A63F-2541DC390114}" type="parTrans" cxnId="{DC43D239-FE1A-460A-8A67-694640AB66D9}">
      <dgm:prSet/>
      <dgm:spPr/>
      <dgm:t>
        <a:bodyPr/>
        <a:lstStyle/>
        <a:p>
          <a:endParaRPr lang="pt-PT"/>
        </a:p>
      </dgm:t>
    </dgm:pt>
    <dgm:pt modelId="{13A1ECF7-B537-4880-935B-5BD5FB689106}" type="sibTrans" cxnId="{DC43D239-FE1A-460A-8A67-694640AB66D9}">
      <dgm:prSet/>
      <dgm:spPr/>
      <dgm:t>
        <a:bodyPr/>
        <a:lstStyle/>
        <a:p>
          <a:endParaRPr lang="pt-PT"/>
        </a:p>
      </dgm:t>
    </dgm:pt>
    <dgm:pt modelId="{71E37C2E-8094-43AB-BF34-C148DDF0871C}">
      <dgm:prSet custT="1"/>
      <dgm:spPr/>
      <dgm:t>
        <a:bodyPr/>
        <a:lstStyle/>
        <a:p>
          <a:r>
            <a:rPr lang="fr-FR" sz="1400" b="1" dirty="0" smtClean="0">
              <a:ln w="0"/>
              <a:solidFill>
                <a:schemeClr val="bg1">
                  <a:lumMod val="75000"/>
                </a:schemeClr>
              </a:solidFill>
            </a:rPr>
            <a:t>SIDS DOCK and  UNIDO</a:t>
          </a:r>
        </a:p>
        <a:p>
          <a:r>
            <a:rPr lang="en-GB" sz="1200" dirty="0" smtClean="0"/>
            <a:t>SIDS-SIDS Cooperation</a:t>
          </a:r>
          <a:endParaRPr lang="fr-FR" sz="1200" b="1" dirty="0">
            <a:ln w="0"/>
            <a:solidFill>
              <a:schemeClr val="bg1">
                <a:lumMod val="75000"/>
              </a:schemeClr>
            </a:solidFill>
          </a:endParaRPr>
        </a:p>
      </dgm:t>
    </dgm:pt>
    <dgm:pt modelId="{F9B8CBE9-41D6-4800-9431-50D84E2BE212}" type="parTrans" cxnId="{599371D8-677E-47BA-844F-48E3060A5188}">
      <dgm:prSet/>
      <dgm:spPr/>
      <dgm:t>
        <a:bodyPr/>
        <a:lstStyle/>
        <a:p>
          <a:endParaRPr lang="pt-PT"/>
        </a:p>
      </dgm:t>
    </dgm:pt>
    <dgm:pt modelId="{92BFD489-6CB3-4445-A1E3-30947F560CD8}" type="sibTrans" cxnId="{599371D8-677E-47BA-844F-48E3060A5188}">
      <dgm:prSet/>
      <dgm:spPr/>
      <dgm:t>
        <a:bodyPr/>
        <a:lstStyle/>
        <a:p>
          <a:endParaRPr lang="pt-PT"/>
        </a:p>
      </dgm:t>
    </dgm:pt>
    <dgm:pt modelId="{3C376CE3-A1BF-4041-A964-8B5CC926CE4D}">
      <dgm:prSet custT="1"/>
      <dgm:spPr/>
      <dgm:t>
        <a:bodyPr/>
        <a:lstStyle/>
        <a:p>
          <a:r>
            <a:rPr lang="fr-FR" sz="1600" b="1" dirty="0" smtClean="0">
              <a:ln w="0"/>
              <a:solidFill>
                <a:schemeClr val="bg1">
                  <a:lumMod val="75000"/>
                </a:schemeClr>
              </a:solidFill>
            </a:rPr>
            <a:t>SPREP</a:t>
          </a:r>
        </a:p>
        <a:p>
          <a:r>
            <a:rPr lang="fr-FR" sz="1200" dirty="0" err="1" smtClean="0">
              <a:solidFill>
                <a:schemeClr val="bg1"/>
              </a:solidFill>
            </a:rPr>
            <a:t>Climate</a:t>
          </a:r>
          <a:r>
            <a:rPr lang="fr-FR" sz="1200" dirty="0" smtClean="0">
              <a:solidFill>
                <a:schemeClr val="bg1"/>
              </a:solidFill>
            </a:rPr>
            <a:t> Change </a:t>
          </a:r>
          <a:r>
            <a:rPr lang="fr-FR" sz="1200" dirty="0" err="1" smtClean="0">
              <a:solidFill>
                <a:schemeClr val="bg1"/>
              </a:solidFill>
            </a:rPr>
            <a:t>Resilience</a:t>
          </a:r>
          <a:endParaRPr lang="fr-FR" sz="1200" dirty="0">
            <a:solidFill>
              <a:schemeClr val="bg1"/>
            </a:solidFill>
          </a:endParaRPr>
        </a:p>
      </dgm:t>
    </dgm:pt>
    <dgm:pt modelId="{1BAA83F6-C5A5-490F-BA04-FF5D0168C60D}" type="parTrans" cxnId="{0FDA2D3F-4C79-49CF-BEBC-490F24E5327C}">
      <dgm:prSet/>
      <dgm:spPr/>
      <dgm:t>
        <a:bodyPr/>
        <a:lstStyle/>
        <a:p>
          <a:endParaRPr lang="pt-PT"/>
        </a:p>
      </dgm:t>
    </dgm:pt>
    <dgm:pt modelId="{4209EC11-A753-467D-9624-34639B3F1893}" type="sibTrans" cxnId="{0FDA2D3F-4C79-49CF-BEBC-490F24E5327C}">
      <dgm:prSet/>
      <dgm:spPr/>
      <dgm:t>
        <a:bodyPr/>
        <a:lstStyle/>
        <a:p>
          <a:endParaRPr lang="pt-PT"/>
        </a:p>
      </dgm:t>
    </dgm:pt>
    <dgm:pt modelId="{AAE8E206-A78D-4CA3-96E0-A63F8E3C8CE6}">
      <dgm:prSet custT="1"/>
      <dgm:spPr/>
      <dgm:t>
        <a:bodyPr/>
        <a:lstStyle/>
        <a:p>
          <a:r>
            <a:rPr lang="fr-FR" sz="1600" b="1" dirty="0" smtClean="0">
              <a:ln w="0"/>
              <a:solidFill>
                <a:schemeClr val="bg1">
                  <a:lumMod val="75000"/>
                </a:schemeClr>
              </a:solidFill>
            </a:rPr>
            <a:t>ADB and SEAPI</a:t>
          </a:r>
        </a:p>
        <a:p>
          <a:r>
            <a:rPr lang="en-GB" sz="1200" dirty="0" smtClean="0"/>
            <a:t>Investment &amp; Business Promotion</a:t>
          </a:r>
          <a:endParaRPr lang="en-GB" sz="1200" dirty="0"/>
        </a:p>
      </dgm:t>
    </dgm:pt>
    <dgm:pt modelId="{DA799385-E201-4115-B512-440C0024E257}" type="parTrans" cxnId="{5D170C37-A867-4255-9B55-AEE06654780B}">
      <dgm:prSet/>
      <dgm:spPr/>
      <dgm:t>
        <a:bodyPr/>
        <a:lstStyle/>
        <a:p>
          <a:endParaRPr lang="pt-PT"/>
        </a:p>
      </dgm:t>
    </dgm:pt>
    <dgm:pt modelId="{83C8FEE9-A2F4-4547-9A94-E7B6B399E65F}" type="sibTrans" cxnId="{5D170C37-A867-4255-9B55-AEE06654780B}">
      <dgm:prSet/>
      <dgm:spPr/>
      <dgm:t>
        <a:bodyPr/>
        <a:lstStyle/>
        <a:p>
          <a:endParaRPr lang="pt-PT"/>
        </a:p>
      </dgm:t>
    </dgm:pt>
    <dgm:pt modelId="{9FEFB3F3-6323-424C-8680-172D07CDB9F4}" type="pres">
      <dgm:prSet presAssocID="{8A5FEF2C-CF05-4745-B94E-3299F4941080}" presName="Name0" presStyleCnt="0">
        <dgm:presLayoutVars>
          <dgm:chMax val="1"/>
          <dgm:dir/>
          <dgm:animLvl val="ctr"/>
          <dgm:resizeHandles val="exact"/>
        </dgm:presLayoutVars>
      </dgm:prSet>
      <dgm:spPr/>
      <dgm:t>
        <a:bodyPr/>
        <a:lstStyle/>
        <a:p>
          <a:endParaRPr lang="pt-PT"/>
        </a:p>
      </dgm:t>
    </dgm:pt>
    <dgm:pt modelId="{EE73002F-0134-4CAE-B1CC-668720D42A0D}" type="pres">
      <dgm:prSet presAssocID="{E7AC3D66-FBA5-47C5-ABB5-DE1141A7C37A}" presName="centerShape" presStyleLbl="node0" presStyleIdx="0" presStyleCnt="1" custScaleX="141983" custScaleY="126360"/>
      <dgm:spPr/>
      <dgm:t>
        <a:bodyPr/>
        <a:lstStyle/>
        <a:p>
          <a:endParaRPr lang="pt-PT"/>
        </a:p>
      </dgm:t>
    </dgm:pt>
    <dgm:pt modelId="{E3355D72-FDB8-4915-810A-163AED4313DD}" type="pres">
      <dgm:prSet presAssocID="{047B8B35-C2DC-4676-8D1B-BA003F3F4918}" presName="parTrans" presStyleLbl="sibTrans2D1" presStyleIdx="0" presStyleCnt="7"/>
      <dgm:spPr/>
      <dgm:t>
        <a:bodyPr/>
        <a:lstStyle/>
        <a:p>
          <a:endParaRPr lang="pt-PT"/>
        </a:p>
      </dgm:t>
    </dgm:pt>
    <dgm:pt modelId="{E73A8A82-1466-46BC-BA1F-261897A2EC2F}" type="pres">
      <dgm:prSet presAssocID="{047B8B35-C2DC-4676-8D1B-BA003F3F4918}" presName="connectorText" presStyleLbl="sibTrans2D1" presStyleIdx="0" presStyleCnt="7"/>
      <dgm:spPr/>
      <dgm:t>
        <a:bodyPr/>
        <a:lstStyle/>
        <a:p>
          <a:endParaRPr lang="pt-PT"/>
        </a:p>
      </dgm:t>
    </dgm:pt>
    <dgm:pt modelId="{BC80AD92-DAF0-497C-AD1A-1ACF80C9DAED}" type="pres">
      <dgm:prSet presAssocID="{EE008F57-BB34-4D42-8EC4-886CBC2BF601}" presName="node" presStyleLbl="node1" presStyleIdx="0" presStyleCnt="7" custScaleX="116456" custScaleY="106797" custRadScaleRad="100763" custRadScaleInc="1017">
        <dgm:presLayoutVars>
          <dgm:bulletEnabled val="1"/>
        </dgm:presLayoutVars>
      </dgm:prSet>
      <dgm:spPr/>
      <dgm:t>
        <a:bodyPr/>
        <a:lstStyle/>
        <a:p>
          <a:endParaRPr lang="pt-PT"/>
        </a:p>
      </dgm:t>
    </dgm:pt>
    <dgm:pt modelId="{E5BA556B-0D9D-4893-A008-47C5074CB528}" type="pres">
      <dgm:prSet presAssocID="{3722F914-FDDB-4870-9A67-F6257C5A6C49}" presName="parTrans" presStyleLbl="sibTrans2D1" presStyleIdx="1" presStyleCnt="7"/>
      <dgm:spPr/>
      <dgm:t>
        <a:bodyPr/>
        <a:lstStyle/>
        <a:p>
          <a:endParaRPr lang="pt-PT"/>
        </a:p>
      </dgm:t>
    </dgm:pt>
    <dgm:pt modelId="{B15B031F-6699-406D-BE36-2CD8D5E1AF15}" type="pres">
      <dgm:prSet presAssocID="{3722F914-FDDB-4870-9A67-F6257C5A6C49}" presName="connectorText" presStyleLbl="sibTrans2D1" presStyleIdx="1" presStyleCnt="7"/>
      <dgm:spPr/>
      <dgm:t>
        <a:bodyPr/>
        <a:lstStyle/>
        <a:p>
          <a:endParaRPr lang="pt-PT"/>
        </a:p>
      </dgm:t>
    </dgm:pt>
    <dgm:pt modelId="{FF09F2CC-586B-4EEF-BC10-9CA96086D189}" type="pres">
      <dgm:prSet presAssocID="{CB0CAE4B-8B48-40A2-97CA-4FF7581C4F18}" presName="node" presStyleLbl="node1" presStyleIdx="1" presStyleCnt="7" custScaleX="108050" custScaleY="105963" custRadScaleRad="104058" custRadScaleInc="11566">
        <dgm:presLayoutVars>
          <dgm:bulletEnabled val="1"/>
        </dgm:presLayoutVars>
      </dgm:prSet>
      <dgm:spPr/>
      <dgm:t>
        <a:bodyPr/>
        <a:lstStyle/>
        <a:p>
          <a:endParaRPr lang="pt-PT"/>
        </a:p>
      </dgm:t>
    </dgm:pt>
    <dgm:pt modelId="{35852465-FDB9-4C92-AD76-E2DBE8E9ACE0}" type="pres">
      <dgm:prSet presAssocID="{4C1EEC35-6F7A-493A-A586-539B541D5C58}" presName="parTrans" presStyleLbl="sibTrans2D1" presStyleIdx="2" presStyleCnt="7"/>
      <dgm:spPr/>
      <dgm:t>
        <a:bodyPr/>
        <a:lstStyle/>
        <a:p>
          <a:endParaRPr lang="pt-PT"/>
        </a:p>
      </dgm:t>
    </dgm:pt>
    <dgm:pt modelId="{6AD5F660-20F1-4847-B8B7-FE38D4E61A5B}" type="pres">
      <dgm:prSet presAssocID="{4C1EEC35-6F7A-493A-A586-539B541D5C58}" presName="connectorText" presStyleLbl="sibTrans2D1" presStyleIdx="2" presStyleCnt="7"/>
      <dgm:spPr/>
      <dgm:t>
        <a:bodyPr/>
        <a:lstStyle/>
        <a:p>
          <a:endParaRPr lang="pt-PT"/>
        </a:p>
      </dgm:t>
    </dgm:pt>
    <dgm:pt modelId="{D5A0840E-8E0C-4B37-9C6D-6DE1E5CF0B03}" type="pres">
      <dgm:prSet presAssocID="{5C3238B2-BDEE-4D45-9AE1-E813EA916A4B}" presName="node" presStyleLbl="node1" presStyleIdx="2" presStyleCnt="7" custScaleX="112579" custScaleY="109749">
        <dgm:presLayoutVars>
          <dgm:bulletEnabled val="1"/>
        </dgm:presLayoutVars>
      </dgm:prSet>
      <dgm:spPr/>
      <dgm:t>
        <a:bodyPr/>
        <a:lstStyle/>
        <a:p>
          <a:endParaRPr lang="pt-PT"/>
        </a:p>
      </dgm:t>
    </dgm:pt>
    <dgm:pt modelId="{EF93A452-002B-4F2B-9527-B7C62754869F}" type="pres">
      <dgm:prSet presAssocID="{D21C60F8-22AB-4775-A63F-2541DC390114}" presName="parTrans" presStyleLbl="sibTrans2D1" presStyleIdx="3" presStyleCnt="7"/>
      <dgm:spPr/>
      <dgm:t>
        <a:bodyPr/>
        <a:lstStyle/>
        <a:p>
          <a:endParaRPr lang="pt-PT"/>
        </a:p>
      </dgm:t>
    </dgm:pt>
    <dgm:pt modelId="{3878C919-8A4E-4681-84A7-D90AED180682}" type="pres">
      <dgm:prSet presAssocID="{D21C60F8-22AB-4775-A63F-2541DC390114}" presName="connectorText" presStyleLbl="sibTrans2D1" presStyleIdx="3" presStyleCnt="7"/>
      <dgm:spPr/>
      <dgm:t>
        <a:bodyPr/>
        <a:lstStyle/>
        <a:p>
          <a:endParaRPr lang="pt-PT"/>
        </a:p>
      </dgm:t>
    </dgm:pt>
    <dgm:pt modelId="{31398AD7-37D5-4553-801E-04419DF45686}" type="pres">
      <dgm:prSet presAssocID="{655F4138-A274-4E3C-901F-9197E25FFD9F}" presName="node" presStyleLbl="node1" presStyleIdx="3" presStyleCnt="7" custScaleX="108364" custScaleY="101218" custRadScaleRad="102108" custRadScaleInc="-18707">
        <dgm:presLayoutVars>
          <dgm:bulletEnabled val="1"/>
        </dgm:presLayoutVars>
      </dgm:prSet>
      <dgm:spPr/>
      <dgm:t>
        <a:bodyPr/>
        <a:lstStyle/>
        <a:p>
          <a:endParaRPr lang="pt-PT"/>
        </a:p>
      </dgm:t>
    </dgm:pt>
    <dgm:pt modelId="{750D7CD5-3A7D-4CA2-B109-8628C59A52B0}" type="pres">
      <dgm:prSet presAssocID="{DA799385-E201-4115-B512-440C0024E257}" presName="parTrans" presStyleLbl="sibTrans2D1" presStyleIdx="4" presStyleCnt="7"/>
      <dgm:spPr/>
      <dgm:t>
        <a:bodyPr/>
        <a:lstStyle/>
        <a:p>
          <a:endParaRPr lang="pt-PT"/>
        </a:p>
      </dgm:t>
    </dgm:pt>
    <dgm:pt modelId="{91DC391A-6B67-4D7A-8C0B-528B6817E7E5}" type="pres">
      <dgm:prSet presAssocID="{DA799385-E201-4115-B512-440C0024E257}" presName="connectorText" presStyleLbl="sibTrans2D1" presStyleIdx="4" presStyleCnt="7"/>
      <dgm:spPr/>
      <dgm:t>
        <a:bodyPr/>
        <a:lstStyle/>
        <a:p>
          <a:endParaRPr lang="pt-PT"/>
        </a:p>
      </dgm:t>
    </dgm:pt>
    <dgm:pt modelId="{1FF9595A-35B8-46C1-94FA-C092D8F792B1}" type="pres">
      <dgm:prSet presAssocID="{AAE8E206-A78D-4CA3-96E0-A63F8E3C8CE6}" presName="node" presStyleLbl="node1" presStyleIdx="4" presStyleCnt="7">
        <dgm:presLayoutVars>
          <dgm:bulletEnabled val="1"/>
        </dgm:presLayoutVars>
      </dgm:prSet>
      <dgm:spPr/>
      <dgm:t>
        <a:bodyPr/>
        <a:lstStyle/>
        <a:p>
          <a:endParaRPr lang="pt-PT"/>
        </a:p>
      </dgm:t>
    </dgm:pt>
    <dgm:pt modelId="{9B081B99-67A7-4117-8900-85FF0C8AECDA}" type="pres">
      <dgm:prSet presAssocID="{1BAA83F6-C5A5-490F-BA04-FF5D0168C60D}" presName="parTrans" presStyleLbl="sibTrans2D1" presStyleIdx="5" presStyleCnt="7"/>
      <dgm:spPr/>
      <dgm:t>
        <a:bodyPr/>
        <a:lstStyle/>
        <a:p>
          <a:endParaRPr lang="pt-PT"/>
        </a:p>
      </dgm:t>
    </dgm:pt>
    <dgm:pt modelId="{ADB8258A-AF8D-425C-A367-6369AFDB10AC}" type="pres">
      <dgm:prSet presAssocID="{1BAA83F6-C5A5-490F-BA04-FF5D0168C60D}" presName="connectorText" presStyleLbl="sibTrans2D1" presStyleIdx="5" presStyleCnt="7"/>
      <dgm:spPr/>
      <dgm:t>
        <a:bodyPr/>
        <a:lstStyle/>
        <a:p>
          <a:endParaRPr lang="pt-PT"/>
        </a:p>
      </dgm:t>
    </dgm:pt>
    <dgm:pt modelId="{627A4DA8-9C44-401A-843B-557573A9132E}" type="pres">
      <dgm:prSet presAssocID="{3C376CE3-A1BF-4041-A964-8B5CC926CE4D}" presName="node" presStyleLbl="node1" presStyleIdx="5" presStyleCnt="7" custScaleX="113564" custScaleY="110379">
        <dgm:presLayoutVars>
          <dgm:bulletEnabled val="1"/>
        </dgm:presLayoutVars>
      </dgm:prSet>
      <dgm:spPr/>
      <dgm:t>
        <a:bodyPr/>
        <a:lstStyle/>
        <a:p>
          <a:endParaRPr lang="pt-PT"/>
        </a:p>
      </dgm:t>
    </dgm:pt>
    <dgm:pt modelId="{20772079-A30D-4F8C-B588-46FD824934B7}" type="pres">
      <dgm:prSet presAssocID="{F9B8CBE9-41D6-4800-9431-50D84E2BE212}" presName="parTrans" presStyleLbl="sibTrans2D1" presStyleIdx="6" presStyleCnt="7"/>
      <dgm:spPr/>
      <dgm:t>
        <a:bodyPr/>
        <a:lstStyle/>
        <a:p>
          <a:endParaRPr lang="pt-PT"/>
        </a:p>
      </dgm:t>
    </dgm:pt>
    <dgm:pt modelId="{5DB64766-0995-44CB-B7F5-2B34D4A6E306}" type="pres">
      <dgm:prSet presAssocID="{F9B8CBE9-41D6-4800-9431-50D84E2BE212}" presName="connectorText" presStyleLbl="sibTrans2D1" presStyleIdx="6" presStyleCnt="7"/>
      <dgm:spPr/>
      <dgm:t>
        <a:bodyPr/>
        <a:lstStyle/>
        <a:p>
          <a:endParaRPr lang="pt-PT"/>
        </a:p>
      </dgm:t>
    </dgm:pt>
    <dgm:pt modelId="{930BB345-3E47-47C8-9E0C-CDE2547F4A2F}" type="pres">
      <dgm:prSet presAssocID="{71E37C2E-8094-43AB-BF34-C148DDF0871C}" presName="node" presStyleLbl="node1" presStyleIdx="6" presStyleCnt="7" custScaleX="110854" custScaleY="110684">
        <dgm:presLayoutVars>
          <dgm:bulletEnabled val="1"/>
        </dgm:presLayoutVars>
      </dgm:prSet>
      <dgm:spPr/>
      <dgm:t>
        <a:bodyPr/>
        <a:lstStyle/>
        <a:p>
          <a:endParaRPr lang="pt-PT"/>
        </a:p>
      </dgm:t>
    </dgm:pt>
  </dgm:ptLst>
  <dgm:cxnLst>
    <dgm:cxn modelId="{F04AFDBD-A06D-45EB-B2E3-C64C54A1A2B7}" type="presOf" srcId="{4C1EEC35-6F7A-493A-A586-539B541D5C58}" destId="{6AD5F660-20F1-4847-B8B7-FE38D4E61A5B}" srcOrd="1" destOrd="0" presId="urn:microsoft.com/office/officeart/2005/8/layout/radial5"/>
    <dgm:cxn modelId="{125B3FA8-357C-421C-94F7-5CDE74CCA3A0}" type="presOf" srcId="{1BAA83F6-C5A5-490F-BA04-FF5D0168C60D}" destId="{ADB8258A-AF8D-425C-A367-6369AFDB10AC}" srcOrd="1" destOrd="0" presId="urn:microsoft.com/office/officeart/2005/8/layout/radial5"/>
    <dgm:cxn modelId="{C1593EE1-8564-47B5-A987-9AA9B6D42D7A}" type="presOf" srcId="{F9B8CBE9-41D6-4800-9431-50D84E2BE212}" destId="{20772079-A30D-4F8C-B588-46FD824934B7}" srcOrd="0" destOrd="0" presId="urn:microsoft.com/office/officeart/2005/8/layout/radial5"/>
    <dgm:cxn modelId="{3567E275-DE42-44BA-AD0F-9EF646B5855B}" type="presOf" srcId="{4C1EEC35-6F7A-493A-A586-539B541D5C58}" destId="{35852465-FDB9-4C92-AD76-E2DBE8E9ACE0}" srcOrd="0" destOrd="0" presId="urn:microsoft.com/office/officeart/2005/8/layout/radial5"/>
    <dgm:cxn modelId="{0F21153A-E17A-44D0-ADAE-3AB7CD9B485F}" type="presOf" srcId="{EE008F57-BB34-4D42-8EC4-886CBC2BF601}" destId="{BC80AD92-DAF0-497C-AD1A-1ACF80C9DAED}" srcOrd="0" destOrd="0" presId="urn:microsoft.com/office/officeart/2005/8/layout/radial5"/>
    <dgm:cxn modelId="{E05DC80B-5B14-4EB7-BC2A-A02605ADAB1E}" type="presOf" srcId="{8A5FEF2C-CF05-4745-B94E-3299F4941080}" destId="{9FEFB3F3-6323-424C-8680-172D07CDB9F4}" srcOrd="0" destOrd="0" presId="urn:microsoft.com/office/officeart/2005/8/layout/radial5"/>
    <dgm:cxn modelId="{1EEB4BB1-14B7-41CB-BBAF-AD2FF12B8196}" type="presOf" srcId="{3C376CE3-A1BF-4041-A964-8B5CC926CE4D}" destId="{627A4DA8-9C44-401A-843B-557573A9132E}" srcOrd="0" destOrd="0" presId="urn:microsoft.com/office/officeart/2005/8/layout/radial5"/>
    <dgm:cxn modelId="{6164F9DC-0A79-4D83-A16A-A9E5372371BA}" type="presOf" srcId="{3722F914-FDDB-4870-9A67-F6257C5A6C49}" destId="{E5BA556B-0D9D-4893-A008-47C5074CB528}" srcOrd="0" destOrd="0" presId="urn:microsoft.com/office/officeart/2005/8/layout/radial5"/>
    <dgm:cxn modelId="{F81B9DB7-1B5D-4C17-B55F-E51D29FD1775}" type="presOf" srcId="{655F4138-A274-4E3C-901F-9197E25FFD9F}" destId="{31398AD7-37D5-4553-801E-04419DF45686}" srcOrd="0" destOrd="0" presId="urn:microsoft.com/office/officeart/2005/8/layout/radial5"/>
    <dgm:cxn modelId="{599371D8-677E-47BA-844F-48E3060A5188}" srcId="{E7AC3D66-FBA5-47C5-ABB5-DE1141A7C37A}" destId="{71E37C2E-8094-43AB-BF34-C148DDF0871C}" srcOrd="6" destOrd="0" parTransId="{F9B8CBE9-41D6-4800-9431-50D84E2BE212}" sibTransId="{92BFD489-6CB3-4445-A1E3-30947F560CD8}"/>
    <dgm:cxn modelId="{F10F50F4-8823-4978-A06E-A09405BBF136}" type="presOf" srcId="{047B8B35-C2DC-4676-8D1B-BA003F3F4918}" destId="{E3355D72-FDB8-4915-810A-163AED4313DD}" srcOrd="0" destOrd="0" presId="urn:microsoft.com/office/officeart/2005/8/layout/radial5"/>
    <dgm:cxn modelId="{DC747163-581D-4981-BEBB-0E089F49D7BA}" type="presOf" srcId="{3722F914-FDDB-4870-9A67-F6257C5A6C49}" destId="{B15B031F-6699-406D-BE36-2CD8D5E1AF15}" srcOrd="1" destOrd="0" presId="urn:microsoft.com/office/officeart/2005/8/layout/radial5"/>
    <dgm:cxn modelId="{1CC9A50F-414F-488E-A8E4-1EEA395759C9}" type="presOf" srcId="{D21C60F8-22AB-4775-A63F-2541DC390114}" destId="{3878C919-8A4E-4681-84A7-D90AED180682}" srcOrd="1" destOrd="0" presId="urn:microsoft.com/office/officeart/2005/8/layout/radial5"/>
    <dgm:cxn modelId="{5FE09058-62D9-4C75-B161-D9870EBD3C20}" type="presOf" srcId="{E7AC3D66-FBA5-47C5-ABB5-DE1141A7C37A}" destId="{EE73002F-0134-4CAE-B1CC-668720D42A0D}" srcOrd="0" destOrd="0" presId="urn:microsoft.com/office/officeart/2005/8/layout/radial5"/>
    <dgm:cxn modelId="{DC5C91DD-0B9B-47A3-B045-D6D59308CDE8}" srcId="{E7AC3D66-FBA5-47C5-ABB5-DE1141A7C37A}" destId="{CB0CAE4B-8B48-40A2-97CA-4FF7581C4F18}" srcOrd="1" destOrd="0" parTransId="{3722F914-FDDB-4870-9A67-F6257C5A6C49}" sibTransId="{CCEC93F3-0A8D-4B3D-BB55-D0211A75FDA8}"/>
    <dgm:cxn modelId="{DC43D239-FE1A-460A-8A67-694640AB66D9}" srcId="{E7AC3D66-FBA5-47C5-ABB5-DE1141A7C37A}" destId="{655F4138-A274-4E3C-901F-9197E25FFD9F}" srcOrd="3" destOrd="0" parTransId="{D21C60F8-22AB-4775-A63F-2541DC390114}" sibTransId="{13A1ECF7-B537-4880-935B-5BD5FB689106}"/>
    <dgm:cxn modelId="{567379E2-6D77-4391-A542-A7C79ADAC95D}" type="presOf" srcId="{047B8B35-C2DC-4676-8D1B-BA003F3F4918}" destId="{E73A8A82-1466-46BC-BA1F-261897A2EC2F}" srcOrd="1" destOrd="0" presId="urn:microsoft.com/office/officeart/2005/8/layout/radial5"/>
    <dgm:cxn modelId="{B562F3AD-4FF5-4A89-8AD8-E7C08C87CB69}" type="presOf" srcId="{CB0CAE4B-8B48-40A2-97CA-4FF7581C4F18}" destId="{FF09F2CC-586B-4EEF-BC10-9CA96086D189}" srcOrd="0" destOrd="0" presId="urn:microsoft.com/office/officeart/2005/8/layout/radial5"/>
    <dgm:cxn modelId="{0FDA2D3F-4C79-49CF-BEBC-490F24E5327C}" srcId="{E7AC3D66-FBA5-47C5-ABB5-DE1141A7C37A}" destId="{3C376CE3-A1BF-4041-A964-8B5CC926CE4D}" srcOrd="5" destOrd="0" parTransId="{1BAA83F6-C5A5-490F-BA04-FF5D0168C60D}" sibTransId="{4209EC11-A753-467D-9624-34639B3F1893}"/>
    <dgm:cxn modelId="{5982BB52-1CD5-4DC1-8D32-45DC131E9435}" srcId="{E7AC3D66-FBA5-47C5-ABB5-DE1141A7C37A}" destId="{EE008F57-BB34-4D42-8EC4-886CBC2BF601}" srcOrd="0" destOrd="0" parTransId="{047B8B35-C2DC-4676-8D1B-BA003F3F4918}" sibTransId="{AB276E0F-C98F-4FEA-B3F8-AB115233817F}"/>
    <dgm:cxn modelId="{64CE8CF8-A82C-4137-A6F1-D97F27216B77}" type="presOf" srcId="{D21C60F8-22AB-4775-A63F-2541DC390114}" destId="{EF93A452-002B-4F2B-9527-B7C62754869F}" srcOrd="0" destOrd="0" presId="urn:microsoft.com/office/officeart/2005/8/layout/radial5"/>
    <dgm:cxn modelId="{1386B4F8-580A-418B-B703-F1904B160665}" type="presOf" srcId="{5C3238B2-BDEE-4D45-9AE1-E813EA916A4B}" destId="{D5A0840E-8E0C-4B37-9C6D-6DE1E5CF0B03}" srcOrd="0" destOrd="0" presId="urn:microsoft.com/office/officeart/2005/8/layout/radial5"/>
    <dgm:cxn modelId="{9E1F81E7-DCD5-4097-9D70-9C167DC92C17}" type="presOf" srcId="{71E37C2E-8094-43AB-BF34-C148DDF0871C}" destId="{930BB345-3E47-47C8-9E0C-CDE2547F4A2F}" srcOrd="0" destOrd="0" presId="urn:microsoft.com/office/officeart/2005/8/layout/radial5"/>
    <dgm:cxn modelId="{50267926-7FD0-408D-A651-237CB2990E30}" type="presOf" srcId="{1BAA83F6-C5A5-490F-BA04-FF5D0168C60D}" destId="{9B081B99-67A7-4117-8900-85FF0C8AECDA}" srcOrd="0" destOrd="0" presId="urn:microsoft.com/office/officeart/2005/8/layout/radial5"/>
    <dgm:cxn modelId="{DB54A82C-D567-4CAD-AA2C-BDFADE0BCB95}" type="presOf" srcId="{AAE8E206-A78D-4CA3-96E0-A63F8E3C8CE6}" destId="{1FF9595A-35B8-46C1-94FA-C092D8F792B1}" srcOrd="0" destOrd="0" presId="urn:microsoft.com/office/officeart/2005/8/layout/radial5"/>
    <dgm:cxn modelId="{CA2BA3EA-0561-4574-9C3E-3825DCD72715}" type="presOf" srcId="{DA799385-E201-4115-B512-440C0024E257}" destId="{750D7CD5-3A7D-4CA2-B109-8628C59A52B0}" srcOrd="0" destOrd="0" presId="urn:microsoft.com/office/officeart/2005/8/layout/radial5"/>
    <dgm:cxn modelId="{50693237-95B8-4DFB-9DFA-D2B6795FB3D6}" type="presOf" srcId="{DA799385-E201-4115-B512-440C0024E257}" destId="{91DC391A-6B67-4D7A-8C0B-528B6817E7E5}" srcOrd="1" destOrd="0" presId="urn:microsoft.com/office/officeart/2005/8/layout/radial5"/>
    <dgm:cxn modelId="{27364809-99C0-4A52-9DCE-F8145E0B79EA}" type="presOf" srcId="{F9B8CBE9-41D6-4800-9431-50D84E2BE212}" destId="{5DB64766-0995-44CB-B7F5-2B34D4A6E306}" srcOrd="1" destOrd="0" presId="urn:microsoft.com/office/officeart/2005/8/layout/radial5"/>
    <dgm:cxn modelId="{9D435E43-1FFB-491E-A425-960DC7FC25F4}" srcId="{8A5FEF2C-CF05-4745-B94E-3299F4941080}" destId="{E7AC3D66-FBA5-47C5-ABB5-DE1141A7C37A}" srcOrd="0" destOrd="0" parTransId="{2FFA2D49-EEA9-4BA9-AB8A-9D7B70D9DA77}" sibTransId="{C3FAED50-9C73-4454-A736-3D584A944128}"/>
    <dgm:cxn modelId="{AC2F9AE4-03AC-4121-A6C9-063F98696BB6}" srcId="{E7AC3D66-FBA5-47C5-ABB5-DE1141A7C37A}" destId="{5C3238B2-BDEE-4D45-9AE1-E813EA916A4B}" srcOrd="2" destOrd="0" parTransId="{4C1EEC35-6F7A-493A-A586-539B541D5C58}" sibTransId="{5C743C85-050D-4988-B46B-1255F8E041ED}"/>
    <dgm:cxn modelId="{5D170C37-A867-4255-9B55-AEE06654780B}" srcId="{E7AC3D66-FBA5-47C5-ABB5-DE1141A7C37A}" destId="{AAE8E206-A78D-4CA3-96E0-A63F8E3C8CE6}" srcOrd="4" destOrd="0" parTransId="{DA799385-E201-4115-B512-440C0024E257}" sibTransId="{83C8FEE9-A2F4-4547-9A94-E7B6B399E65F}"/>
    <dgm:cxn modelId="{CEDEA352-A935-44F7-9858-D64B8178D201}" type="presParOf" srcId="{9FEFB3F3-6323-424C-8680-172D07CDB9F4}" destId="{EE73002F-0134-4CAE-B1CC-668720D42A0D}" srcOrd="0" destOrd="0" presId="urn:microsoft.com/office/officeart/2005/8/layout/radial5"/>
    <dgm:cxn modelId="{651FC5BE-F26E-4503-A08F-EABE49D9746F}" type="presParOf" srcId="{9FEFB3F3-6323-424C-8680-172D07CDB9F4}" destId="{E3355D72-FDB8-4915-810A-163AED4313DD}" srcOrd="1" destOrd="0" presId="urn:microsoft.com/office/officeart/2005/8/layout/radial5"/>
    <dgm:cxn modelId="{04488DEE-37AE-4F4B-9F14-5FE9A103C913}" type="presParOf" srcId="{E3355D72-FDB8-4915-810A-163AED4313DD}" destId="{E73A8A82-1466-46BC-BA1F-261897A2EC2F}" srcOrd="0" destOrd="0" presId="urn:microsoft.com/office/officeart/2005/8/layout/radial5"/>
    <dgm:cxn modelId="{4A052D2E-5812-4865-B2E0-9A2BAFBBE42C}" type="presParOf" srcId="{9FEFB3F3-6323-424C-8680-172D07CDB9F4}" destId="{BC80AD92-DAF0-497C-AD1A-1ACF80C9DAED}" srcOrd="2" destOrd="0" presId="urn:microsoft.com/office/officeart/2005/8/layout/radial5"/>
    <dgm:cxn modelId="{0D845E7B-84E8-44C0-A86F-152C2528EEA6}" type="presParOf" srcId="{9FEFB3F3-6323-424C-8680-172D07CDB9F4}" destId="{E5BA556B-0D9D-4893-A008-47C5074CB528}" srcOrd="3" destOrd="0" presId="urn:microsoft.com/office/officeart/2005/8/layout/radial5"/>
    <dgm:cxn modelId="{A6A3E87A-765C-4FD6-9B6F-C468D5C58C33}" type="presParOf" srcId="{E5BA556B-0D9D-4893-A008-47C5074CB528}" destId="{B15B031F-6699-406D-BE36-2CD8D5E1AF15}" srcOrd="0" destOrd="0" presId="urn:microsoft.com/office/officeart/2005/8/layout/radial5"/>
    <dgm:cxn modelId="{0625286A-9A35-4FDF-B863-79474FBC802A}" type="presParOf" srcId="{9FEFB3F3-6323-424C-8680-172D07CDB9F4}" destId="{FF09F2CC-586B-4EEF-BC10-9CA96086D189}" srcOrd="4" destOrd="0" presId="urn:microsoft.com/office/officeart/2005/8/layout/radial5"/>
    <dgm:cxn modelId="{A3D3B65A-AE83-4D2F-9CD4-A22436CF44A7}" type="presParOf" srcId="{9FEFB3F3-6323-424C-8680-172D07CDB9F4}" destId="{35852465-FDB9-4C92-AD76-E2DBE8E9ACE0}" srcOrd="5" destOrd="0" presId="urn:microsoft.com/office/officeart/2005/8/layout/radial5"/>
    <dgm:cxn modelId="{59974D75-723A-4F76-8867-37D8DB99952F}" type="presParOf" srcId="{35852465-FDB9-4C92-AD76-E2DBE8E9ACE0}" destId="{6AD5F660-20F1-4847-B8B7-FE38D4E61A5B}" srcOrd="0" destOrd="0" presId="urn:microsoft.com/office/officeart/2005/8/layout/radial5"/>
    <dgm:cxn modelId="{FD3F57F5-BDB4-4D75-971A-8879CD9E08AA}" type="presParOf" srcId="{9FEFB3F3-6323-424C-8680-172D07CDB9F4}" destId="{D5A0840E-8E0C-4B37-9C6D-6DE1E5CF0B03}" srcOrd="6" destOrd="0" presId="urn:microsoft.com/office/officeart/2005/8/layout/radial5"/>
    <dgm:cxn modelId="{6742F0FD-4158-4D5D-86CD-316189F4FE35}" type="presParOf" srcId="{9FEFB3F3-6323-424C-8680-172D07CDB9F4}" destId="{EF93A452-002B-4F2B-9527-B7C62754869F}" srcOrd="7" destOrd="0" presId="urn:microsoft.com/office/officeart/2005/8/layout/radial5"/>
    <dgm:cxn modelId="{3BD28544-55FC-4114-B236-092346782A3C}" type="presParOf" srcId="{EF93A452-002B-4F2B-9527-B7C62754869F}" destId="{3878C919-8A4E-4681-84A7-D90AED180682}" srcOrd="0" destOrd="0" presId="urn:microsoft.com/office/officeart/2005/8/layout/radial5"/>
    <dgm:cxn modelId="{D877C906-DBEF-497C-BCE7-CA3BD1F95CA5}" type="presParOf" srcId="{9FEFB3F3-6323-424C-8680-172D07CDB9F4}" destId="{31398AD7-37D5-4553-801E-04419DF45686}" srcOrd="8" destOrd="0" presId="urn:microsoft.com/office/officeart/2005/8/layout/radial5"/>
    <dgm:cxn modelId="{0AE51D13-ADC7-430D-B956-2E611E9DF373}" type="presParOf" srcId="{9FEFB3F3-6323-424C-8680-172D07CDB9F4}" destId="{750D7CD5-3A7D-4CA2-B109-8628C59A52B0}" srcOrd="9" destOrd="0" presId="urn:microsoft.com/office/officeart/2005/8/layout/radial5"/>
    <dgm:cxn modelId="{348FB41A-8203-4D4D-9A0D-4B76ABEA111C}" type="presParOf" srcId="{750D7CD5-3A7D-4CA2-B109-8628C59A52B0}" destId="{91DC391A-6B67-4D7A-8C0B-528B6817E7E5}" srcOrd="0" destOrd="0" presId="urn:microsoft.com/office/officeart/2005/8/layout/radial5"/>
    <dgm:cxn modelId="{7B0CB5D7-B55E-4EE6-8D9A-1298E6A2C1E1}" type="presParOf" srcId="{9FEFB3F3-6323-424C-8680-172D07CDB9F4}" destId="{1FF9595A-35B8-46C1-94FA-C092D8F792B1}" srcOrd="10" destOrd="0" presId="urn:microsoft.com/office/officeart/2005/8/layout/radial5"/>
    <dgm:cxn modelId="{80191036-1F09-4D9B-BB62-B6A8651751E2}" type="presParOf" srcId="{9FEFB3F3-6323-424C-8680-172D07CDB9F4}" destId="{9B081B99-67A7-4117-8900-85FF0C8AECDA}" srcOrd="11" destOrd="0" presId="urn:microsoft.com/office/officeart/2005/8/layout/radial5"/>
    <dgm:cxn modelId="{711E1D4B-C974-41BC-868B-2CB03BEE573C}" type="presParOf" srcId="{9B081B99-67A7-4117-8900-85FF0C8AECDA}" destId="{ADB8258A-AF8D-425C-A367-6369AFDB10AC}" srcOrd="0" destOrd="0" presId="urn:microsoft.com/office/officeart/2005/8/layout/radial5"/>
    <dgm:cxn modelId="{79486D38-B329-42BD-B95E-17231AEE7723}" type="presParOf" srcId="{9FEFB3F3-6323-424C-8680-172D07CDB9F4}" destId="{627A4DA8-9C44-401A-843B-557573A9132E}" srcOrd="12" destOrd="0" presId="urn:microsoft.com/office/officeart/2005/8/layout/radial5"/>
    <dgm:cxn modelId="{7F75619C-D915-4FE1-82A0-B1BA72060C30}" type="presParOf" srcId="{9FEFB3F3-6323-424C-8680-172D07CDB9F4}" destId="{20772079-A30D-4F8C-B588-46FD824934B7}" srcOrd="13" destOrd="0" presId="urn:microsoft.com/office/officeart/2005/8/layout/radial5"/>
    <dgm:cxn modelId="{90E6AD7A-5286-412C-A92D-47540970283E}" type="presParOf" srcId="{20772079-A30D-4F8C-B588-46FD824934B7}" destId="{5DB64766-0995-44CB-B7F5-2B34D4A6E306}" srcOrd="0" destOrd="0" presId="urn:microsoft.com/office/officeart/2005/8/layout/radial5"/>
    <dgm:cxn modelId="{EA10939E-19A4-4C8F-A71C-4EEAEAD0CCD3}" type="presParOf" srcId="{9FEFB3F3-6323-424C-8680-172D07CDB9F4}" destId="{930BB345-3E47-47C8-9E0C-CDE2547F4A2F}"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A6C8C-B1BF-4919-9B3C-DBDB7807EFE8}">
      <dsp:nvSpPr>
        <dsp:cNvPr id="0" name=""/>
        <dsp:cNvSpPr/>
      </dsp:nvSpPr>
      <dsp:spPr>
        <a:xfrm rot="5400000">
          <a:off x="-263745" y="265135"/>
          <a:ext cx="1758305" cy="123081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a:t>1</a:t>
          </a:r>
          <a:r>
            <a:rPr lang="en-AU" sz="1200" kern="1200" baseline="30000" dirty="0"/>
            <a:t>st</a:t>
          </a:r>
          <a:r>
            <a:rPr lang="en-AU" sz="1200" kern="1200" dirty="0"/>
            <a:t> Operation Phase (2017 - 2020)</a:t>
          </a:r>
        </a:p>
      </dsp:txBody>
      <dsp:txXfrm rot="-5400000">
        <a:off x="2" y="616796"/>
        <a:ext cx="1230813" cy="527492"/>
      </dsp:txXfrm>
    </dsp:sp>
    <dsp:sp modelId="{B58DA741-90F0-4FF6-8E3B-300B2F09A80A}">
      <dsp:nvSpPr>
        <dsp:cNvPr id="0" name=""/>
        <dsp:cNvSpPr/>
      </dsp:nvSpPr>
      <dsp:spPr>
        <a:xfrm rot="5400000">
          <a:off x="3087385" y="-1856572"/>
          <a:ext cx="1142898" cy="485604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AU" sz="1400" kern="1200" dirty="0"/>
            <a:t>Establishment of Office</a:t>
          </a:r>
        </a:p>
        <a:p>
          <a:pPr marL="114300" lvl="1" indent="-114300" algn="l" defTabSz="622300">
            <a:lnSpc>
              <a:spcPct val="90000"/>
            </a:lnSpc>
            <a:spcBef>
              <a:spcPct val="0"/>
            </a:spcBef>
            <a:spcAft>
              <a:spcPct val="15000"/>
            </a:spcAft>
            <a:buChar char="••"/>
          </a:pPr>
          <a:r>
            <a:rPr lang="en-AU" sz="1400" kern="1200" dirty="0"/>
            <a:t>Recruitment and staffing</a:t>
          </a:r>
        </a:p>
        <a:p>
          <a:pPr marL="114300" lvl="1" indent="-114300" algn="l" defTabSz="622300">
            <a:lnSpc>
              <a:spcPct val="90000"/>
            </a:lnSpc>
            <a:spcBef>
              <a:spcPct val="0"/>
            </a:spcBef>
            <a:spcAft>
              <a:spcPct val="15000"/>
            </a:spcAft>
            <a:buChar char="••"/>
          </a:pPr>
          <a:r>
            <a:rPr lang="en-AU" sz="1400" kern="1200" dirty="0"/>
            <a:t>Development of Long term Business Plan</a:t>
          </a:r>
        </a:p>
        <a:p>
          <a:pPr marL="114300" lvl="1" indent="-114300" algn="l" defTabSz="622300">
            <a:lnSpc>
              <a:spcPct val="90000"/>
            </a:lnSpc>
            <a:spcBef>
              <a:spcPct val="0"/>
            </a:spcBef>
            <a:spcAft>
              <a:spcPct val="15000"/>
            </a:spcAft>
            <a:buChar char="••"/>
          </a:pPr>
          <a:r>
            <a:rPr lang="en-AU" sz="1400" kern="1200" dirty="0"/>
            <a:t>Continued Fundraising</a:t>
          </a:r>
        </a:p>
      </dsp:txBody>
      <dsp:txXfrm rot="-5400000">
        <a:off x="1230813" y="55792"/>
        <a:ext cx="4800250" cy="1031314"/>
      </dsp:txXfrm>
    </dsp:sp>
    <dsp:sp modelId="{5E7FC0C3-EE51-4E64-A763-EEA5509E9454}">
      <dsp:nvSpPr>
        <dsp:cNvPr id="0" name=""/>
        <dsp:cNvSpPr/>
      </dsp:nvSpPr>
      <dsp:spPr>
        <a:xfrm rot="5400000">
          <a:off x="-263745" y="1830930"/>
          <a:ext cx="1758305" cy="123081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a:t>2</a:t>
          </a:r>
          <a:r>
            <a:rPr lang="en-AU" sz="1200" kern="1200" baseline="30000" dirty="0"/>
            <a:t>nd</a:t>
          </a:r>
          <a:r>
            <a:rPr lang="en-AU" sz="1200" kern="1200" dirty="0"/>
            <a:t> Operational Phase (2021-2025)</a:t>
          </a:r>
        </a:p>
      </dsp:txBody>
      <dsp:txXfrm rot="-5400000">
        <a:off x="2" y="2182591"/>
        <a:ext cx="1230813" cy="527492"/>
      </dsp:txXfrm>
    </dsp:sp>
    <dsp:sp modelId="{0986A2BB-F8A6-49BC-A6ED-DB8630F1AD9D}">
      <dsp:nvSpPr>
        <dsp:cNvPr id="0" name=""/>
        <dsp:cNvSpPr/>
      </dsp:nvSpPr>
      <dsp:spPr>
        <a:xfrm rot="5400000">
          <a:off x="3087385" y="-289387"/>
          <a:ext cx="1142898" cy="485604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AU" sz="1400" kern="1200" dirty="0"/>
            <a:t>Expansion of Institutional Structures and Technical Program</a:t>
          </a:r>
        </a:p>
        <a:p>
          <a:pPr marL="114300" lvl="1" indent="-114300" algn="l" defTabSz="622300">
            <a:lnSpc>
              <a:spcPct val="90000"/>
            </a:lnSpc>
            <a:spcBef>
              <a:spcPct val="0"/>
            </a:spcBef>
            <a:spcAft>
              <a:spcPct val="15000"/>
            </a:spcAft>
            <a:buChar char="••"/>
          </a:pPr>
          <a:r>
            <a:rPr lang="en-AU" sz="1400" kern="1200" dirty="0"/>
            <a:t>Implement Major Donor Funded RE&amp;EE Programs</a:t>
          </a:r>
        </a:p>
        <a:p>
          <a:pPr marL="114300" lvl="1" indent="-114300" algn="l" defTabSz="622300">
            <a:lnSpc>
              <a:spcPct val="90000"/>
            </a:lnSpc>
            <a:spcBef>
              <a:spcPct val="0"/>
            </a:spcBef>
            <a:spcAft>
              <a:spcPct val="15000"/>
            </a:spcAft>
            <a:buChar char="••"/>
          </a:pPr>
          <a:r>
            <a:rPr lang="en-AU" sz="1400" kern="1200" dirty="0"/>
            <a:t>Partnership with UNIDO into project execution</a:t>
          </a:r>
        </a:p>
        <a:p>
          <a:pPr marL="114300" lvl="1" indent="-114300" algn="l" defTabSz="622300">
            <a:lnSpc>
              <a:spcPct val="90000"/>
            </a:lnSpc>
            <a:spcBef>
              <a:spcPct val="0"/>
            </a:spcBef>
            <a:spcAft>
              <a:spcPct val="15000"/>
            </a:spcAft>
            <a:buChar char="••"/>
          </a:pPr>
          <a:r>
            <a:rPr lang="en-AU" sz="1400" kern="1200" dirty="0"/>
            <a:t>UNIDO’s capacity strengthening support</a:t>
          </a:r>
        </a:p>
      </dsp:txBody>
      <dsp:txXfrm rot="-5400000">
        <a:off x="1230813" y="1622977"/>
        <a:ext cx="4800250" cy="1031314"/>
      </dsp:txXfrm>
    </dsp:sp>
    <dsp:sp modelId="{80C9AC61-5CA5-455C-B421-BA0FC8BBF2B0}">
      <dsp:nvSpPr>
        <dsp:cNvPr id="0" name=""/>
        <dsp:cNvSpPr/>
      </dsp:nvSpPr>
      <dsp:spPr>
        <a:xfrm rot="5400000">
          <a:off x="-263745" y="3396725"/>
          <a:ext cx="1758305" cy="123081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AU" sz="1200" kern="1200" dirty="0"/>
            <a:t>3</a:t>
          </a:r>
          <a:r>
            <a:rPr lang="en-AU" sz="1200" kern="1200" baseline="30000" dirty="0"/>
            <a:t>rd</a:t>
          </a:r>
          <a:r>
            <a:rPr lang="en-AU" sz="1200" kern="1200" dirty="0"/>
            <a:t> Operational Phase (2026- 2030)</a:t>
          </a:r>
        </a:p>
      </dsp:txBody>
      <dsp:txXfrm rot="-5400000">
        <a:off x="2" y="3748386"/>
        <a:ext cx="1230813" cy="527492"/>
      </dsp:txXfrm>
    </dsp:sp>
    <dsp:sp modelId="{4CDB5FF1-8BB9-491A-B5DD-201ADDB36E68}">
      <dsp:nvSpPr>
        <dsp:cNvPr id="0" name=""/>
        <dsp:cNvSpPr/>
      </dsp:nvSpPr>
      <dsp:spPr>
        <a:xfrm rot="5400000">
          <a:off x="3087385" y="1276407"/>
          <a:ext cx="1142898" cy="485604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AU" sz="1400" kern="1200" dirty="0"/>
            <a:t>TBC</a:t>
          </a:r>
        </a:p>
      </dsp:txBody>
      <dsp:txXfrm rot="-5400000">
        <a:off x="1230813" y="3188771"/>
        <a:ext cx="4800250" cy="1031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50688-3EE3-4E76-9893-33A259668233}">
      <dsp:nvSpPr>
        <dsp:cNvPr id="0" name=""/>
        <dsp:cNvSpPr/>
      </dsp:nvSpPr>
      <dsp:spPr>
        <a:xfrm>
          <a:off x="-173163" y="26266"/>
          <a:ext cx="4617717" cy="13139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AU" sz="1300" kern="1200" dirty="0"/>
            <a:t>1.Efficient management of PCREEE</a:t>
          </a:r>
        </a:p>
        <a:p>
          <a:pPr lvl="0" algn="l" defTabSz="577850">
            <a:lnSpc>
              <a:spcPct val="90000"/>
            </a:lnSpc>
            <a:spcBef>
              <a:spcPct val="0"/>
            </a:spcBef>
            <a:spcAft>
              <a:spcPct val="35000"/>
            </a:spcAft>
          </a:pPr>
          <a:r>
            <a:rPr lang="en-AU" sz="1300" kern="1200" dirty="0"/>
            <a:t>2.Capacity Development</a:t>
          </a:r>
        </a:p>
        <a:p>
          <a:pPr lvl="0" algn="l" defTabSz="577850">
            <a:lnSpc>
              <a:spcPct val="90000"/>
            </a:lnSpc>
            <a:spcBef>
              <a:spcPct val="0"/>
            </a:spcBef>
            <a:spcAft>
              <a:spcPct val="35000"/>
            </a:spcAft>
          </a:pPr>
          <a:r>
            <a:rPr lang="en-AU" sz="1300" kern="1200" dirty="0"/>
            <a:t>3. Enhanced awareness Knowledge Management  </a:t>
          </a:r>
        </a:p>
        <a:p>
          <a:pPr lvl="0" algn="l" defTabSz="577850">
            <a:lnSpc>
              <a:spcPct val="90000"/>
            </a:lnSpc>
            <a:spcBef>
              <a:spcPct val="0"/>
            </a:spcBef>
            <a:spcAft>
              <a:spcPct val="35000"/>
            </a:spcAft>
          </a:pPr>
          <a:r>
            <a:rPr lang="en-AU" sz="1300" kern="1200" dirty="0"/>
            <a:t>4. Investment and Business Promotion</a:t>
          </a:r>
        </a:p>
      </dsp:txBody>
      <dsp:txXfrm>
        <a:off x="-134677" y="64752"/>
        <a:ext cx="2963181" cy="1237021"/>
      </dsp:txXfrm>
    </dsp:sp>
    <dsp:sp modelId="{14B182CE-7D2C-47DE-9C6E-C54749636C83}">
      <dsp:nvSpPr>
        <dsp:cNvPr id="0" name=""/>
        <dsp:cNvSpPr/>
      </dsp:nvSpPr>
      <dsp:spPr>
        <a:xfrm>
          <a:off x="601801" y="1638045"/>
          <a:ext cx="3925062" cy="13139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AU" sz="1300" kern="1200" dirty="0"/>
            <a:t>1. RE&amp;EE Business Start-ups &amp; Entrepreneurship </a:t>
          </a:r>
        </a:p>
        <a:p>
          <a:pPr lvl="0" algn="l" defTabSz="577850">
            <a:lnSpc>
              <a:spcPct val="90000"/>
            </a:lnSpc>
            <a:spcBef>
              <a:spcPct val="0"/>
            </a:spcBef>
            <a:spcAft>
              <a:spcPct val="35000"/>
            </a:spcAft>
          </a:pPr>
          <a:r>
            <a:rPr lang="en-AU" sz="1300" kern="1200" dirty="0"/>
            <a:t>2. RE&amp;EE Sustainable Mobility</a:t>
          </a:r>
        </a:p>
        <a:p>
          <a:pPr lvl="0" algn="l" defTabSz="577850">
            <a:lnSpc>
              <a:spcPct val="90000"/>
            </a:lnSpc>
            <a:spcBef>
              <a:spcPct val="0"/>
            </a:spcBef>
            <a:spcAft>
              <a:spcPct val="35000"/>
            </a:spcAft>
          </a:pPr>
          <a:r>
            <a:rPr lang="en-AU" sz="1300" kern="1200" dirty="0"/>
            <a:t>3. RE Mini-grids</a:t>
          </a:r>
        </a:p>
        <a:p>
          <a:pPr lvl="0" algn="l" defTabSz="577850">
            <a:lnSpc>
              <a:spcPct val="90000"/>
            </a:lnSpc>
            <a:spcBef>
              <a:spcPct val="0"/>
            </a:spcBef>
            <a:spcAft>
              <a:spcPct val="35000"/>
            </a:spcAft>
          </a:pPr>
          <a:r>
            <a:rPr lang="en-AU" sz="1300" kern="1200" dirty="0"/>
            <a:t>4. Energy Efficiency Investment</a:t>
          </a:r>
        </a:p>
      </dsp:txBody>
      <dsp:txXfrm>
        <a:off x="640287" y="1676531"/>
        <a:ext cx="2647665" cy="1237021"/>
      </dsp:txXfrm>
    </dsp:sp>
    <dsp:sp modelId="{642EAA5C-BAA0-4E50-B265-F07685BDCC1F}">
      <dsp:nvSpPr>
        <dsp:cNvPr id="0" name=""/>
        <dsp:cNvSpPr/>
      </dsp:nvSpPr>
      <dsp:spPr>
        <a:xfrm>
          <a:off x="865821" y="3065983"/>
          <a:ext cx="3925062" cy="13139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AU" sz="1300" kern="1200" dirty="0"/>
            <a:t>TBC</a:t>
          </a:r>
        </a:p>
      </dsp:txBody>
      <dsp:txXfrm>
        <a:off x="904307" y="3104469"/>
        <a:ext cx="2647665" cy="1237021"/>
      </dsp:txXfrm>
    </dsp:sp>
    <dsp:sp modelId="{686C8DBA-C2F2-4CC9-BAD1-6597507865D4}">
      <dsp:nvSpPr>
        <dsp:cNvPr id="0" name=""/>
        <dsp:cNvSpPr/>
      </dsp:nvSpPr>
      <dsp:spPr>
        <a:xfrm>
          <a:off x="3244130" y="996444"/>
          <a:ext cx="854095" cy="85409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AU" sz="3600" kern="1200"/>
        </a:p>
      </dsp:txBody>
      <dsp:txXfrm>
        <a:off x="3436301" y="996444"/>
        <a:ext cx="469753" cy="642706"/>
      </dsp:txXfrm>
    </dsp:sp>
    <dsp:sp modelId="{B86E318E-3F25-4159-87B3-7B3EB0500C1D}">
      <dsp:nvSpPr>
        <dsp:cNvPr id="0" name=""/>
        <dsp:cNvSpPr/>
      </dsp:nvSpPr>
      <dsp:spPr>
        <a:xfrm>
          <a:off x="3590459" y="2520676"/>
          <a:ext cx="854095" cy="85409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AU" sz="3600" kern="1200"/>
        </a:p>
      </dsp:txBody>
      <dsp:txXfrm>
        <a:off x="3782630" y="2520676"/>
        <a:ext cx="469753" cy="6427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90762-E20E-4910-A6AF-784FD8EB6644}">
      <dsp:nvSpPr>
        <dsp:cNvPr id="0" name=""/>
        <dsp:cNvSpPr/>
      </dsp:nvSpPr>
      <dsp:spPr>
        <a:xfrm>
          <a:off x="0" y="1029"/>
          <a:ext cx="6859748" cy="53924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a:t>Manager PCREEE</a:t>
          </a:r>
        </a:p>
      </dsp:txBody>
      <dsp:txXfrm>
        <a:off x="15794" y="16823"/>
        <a:ext cx="6828160" cy="507660"/>
      </dsp:txXfrm>
    </dsp:sp>
    <dsp:sp modelId="{0FB19645-BF95-41AD-A4C1-F222B1082827}">
      <dsp:nvSpPr>
        <dsp:cNvPr id="0" name=""/>
        <dsp:cNvSpPr/>
      </dsp:nvSpPr>
      <dsp:spPr>
        <a:xfrm>
          <a:off x="7640" y="592113"/>
          <a:ext cx="4518452" cy="539248"/>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a:t>Programme Delivery </a:t>
          </a:r>
          <a:r>
            <a:rPr lang="en-GB" sz="900" strike="noStrike" kern="1200"/>
            <a:t>Manager  Te</a:t>
          </a:r>
          <a:r>
            <a:rPr lang="en-GB" sz="900" kern="1200"/>
            <a:t>chnical FTE</a:t>
          </a:r>
        </a:p>
      </dsp:txBody>
      <dsp:txXfrm>
        <a:off x="23434" y="607907"/>
        <a:ext cx="4486864" cy="507660"/>
      </dsp:txXfrm>
    </dsp:sp>
    <dsp:sp modelId="{046FF70F-675D-4DBC-8585-58A8ADB60079}">
      <dsp:nvSpPr>
        <dsp:cNvPr id="0" name=""/>
        <dsp:cNvSpPr/>
      </dsp:nvSpPr>
      <dsp:spPr>
        <a:xfrm>
          <a:off x="25564" y="1174609"/>
          <a:ext cx="1086590" cy="153853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a:t>1. </a:t>
          </a:r>
          <a:r>
            <a:rPr lang="es-ES" sz="900" kern="1200"/>
            <a:t>Local RE&amp;EE industry support and project preparation facility and investment in RE&amp;EE projects</a:t>
          </a:r>
          <a:endParaRPr lang="en-GB" sz="900" kern="1200"/>
        </a:p>
        <a:p>
          <a:pPr lvl="0" algn="ctr" defTabSz="400050">
            <a:lnSpc>
              <a:spcPct val="90000"/>
            </a:lnSpc>
            <a:spcBef>
              <a:spcPct val="0"/>
            </a:spcBef>
            <a:spcAft>
              <a:spcPct val="35000"/>
            </a:spcAft>
          </a:pPr>
          <a:r>
            <a:rPr lang="en-GB" sz="900" kern="1200"/>
            <a:t>1 technical FTE</a:t>
          </a:r>
        </a:p>
      </dsp:txBody>
      <dsp:txXfrm>
        <a:off x="57389" y="1206434"/>
        <a:ext cx="1022940" cy="1474886"/>
      </dsp:txXfrm>
    </dsp:sp>
    <dsp:sp modelId="{848AE980-37E1-4306-BA5F-932BA238340D}">
      <dsp:nvSpPr>
        <dsp:cNvPr id="0" name=""/>
        <dsp:cNvSpPr/>
      </dsp:nvSpPr>
      <dsp:spPr>
        <a:xfrm>
          <a:off x="3444107" y="2781710"/>
          <a:ext cx="1069736" cy="555803"/>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kern="1200"/>
            <a:t>M&amp;E Support Officer</a:t>
          </a:r>
        </a:p>
        <a:p>
          <a:pPr lvl="0" algn="ctr" defTabSz="400050">
            <a:lnSpc>
              <a:spcPct val="90000"/>
            </a:lnSpc>
            <a:spcBef>
              <a:spcPct val="0"/>
            </a:spcBef>
            <a:spcAft>
              <a:spcPct val="35000"/>
            </a:spcAft>
          </a:pPr>
          <a:r>
            <a:rPr lang="es-ES" sz="900" kern="1200"/>
            <a:t>1 technical FTE</a:t>
          </a:r>
        </a:p>
      </dsp:txBody>
      <dsp:txXfrm>
        <a:off x="3460386" y="2797989"/>
        <a:ext cx="1037178" cy="523245"/>
      </dsp:txXfrm>
    </dsp:sp>
    <dsp:sp modelId="{965969A0-F297-41BE-A12C-6F79BA3BA8D2}">
      <dsp:nvSpPr>
        <dsp:cNvPr id="0" name=""/>
        <dsp:cNvSpPr/>
      </dsp:nvSpPr>
      <dsp:spPr>
        <a:xfrm>
          <a:off x="1157568" y="1178268"/>
          <a:ext cx="1086590" cy="153853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b="0" i="0" u="none" kern="1200"/>
            <a:t>2. Sustainable mobility</a:t>
          </a:r>
        </a:p>
        <a:p>
          <a:pPr lvl="0" algn="ctr" defTabSz="400050">
            <a:lnSpc>
              <a:spcPct val="90000"/>
            </a:lnSpc>
            <a:spcBef>
              <a:spcPct val="0"/>
            </a:spcBef>
            <a:spcAft>
              <a:spcPct val="35000"/>
            </a:spcAft>
          </a:pPr>
          <a:r>
            <a:rPr lang="en-GB" sz="900" kern="1200"/>
            <a:t>1 technical FTE</a:t>
          </a:r>
        </a:p>
      </dsp:txBody>
      <dsp:txXfrm>
        <a:off x="1189393" y="1210093"/>
        <a:ext cx="1022940" cy="1474886"/>
      </dsp:txXfrm>
    </dsp:sp>
    <dsp:sp modelId="{39DDE6AB-A014-4871-BC97-8E8709D47F86}">
      <dsp:nvSpPr>
        <dsp:cNvPr id="0" name=""/>
        <dsp:cNvSpPr/>
      </dsp:nvSpPr>
      <dsp:spPr>
        <a:xfrm>
          <a:off x="2289573" y="1174609"/>
          <a:ext cx="1086590" cy="153853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b="0" i="0" u="none" kern="1200"/>
            <a:t>3. Financing of small and medium size electricity infrastructure</a:t>
          </a:r>
        </a:p>
        <a:p>
          <a:pPr lvl="0" algn="ctr" defTabSz="400050">
            <a:lnSpc>
              <a:spcPct val="90000"/>
            </a:lnSpc>
            <a:spcBef>
              <a:spcPct val="0"/>
            </a:spcBef>
            <a:spcAft>
              <a:spcPct val="35000"/>
            </a:spcAft>
          </a:pPr>
          <a:r>
            <a:rPr lang="en-GB" sz="900" kern="1200"/>
            <a:t>1 technical FTE</a:t>
          </a:r>
        </a:p>
      </dsp:txBody>
      <dsp:txXfrm>
        <a:off x="2321398" y="1206434"/>
        <a:ext cx="1022940" cy="1474886"/>
      </dsp:txXfrm>
    </dsp:sp>
    <dsp:sp modelId="{B3366557-657B-4FBE-8BC3-7EB1BEFF7675}">
      <dsp:nvSpPr>
        <dsp:cNvPr id="0" name=""/>
        <dsp:cNvSpPr/>
      </dsp:nvSpPr>
      <dsp:spPr>
        <a:xfrm>
          <a:off x="2298001" y="2781716"/>
          <a:ext cx="1069736" cy="555803"/>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lang="es-ES" sz="900" kern="1200"/>
        </a:p>
        <a:p>
          <a:pPr lvl="0" algn="ctr" defTabSz="400050">
            <a:lnSpc>
              <a:spcPct val="90000"/>
            </a:lnSpc>
            <a:spcBef>
              <a:spcPct val="0"/>
            </a:spcBef>
            <a:spcAft>
              <a:spcPct val="35000"/>
            </a:spcAft>
          </a:pPr>
          <a:r>
            <a:rPr lang="es-ES" sz="900" kern="1200"/>
            <a:t>M&amp;E Support Officer</a:t>
          </a:r>
        </a:p>
        <a:p>
          <a:pPr lvl="0" algn="ctr" defTabSz="400050">
            <a:lnSpc>
              <a:spcPct val="90000"/>
            </a:lnSpc>
            <a:spcBef>
              <a:spcPct val="0"/>
            </a:spcBef>
            <a:spcAft>
              <a:spcPct val="35000"/>
            </a:spcAft>
          </a:pPr>
          <a:r>
            <a:rPr lang="es-ES" sz="900" kern="1200"/>
            <a:t>1 technical FTE</a:t>
          </a:r>
        </a:p>
        <a:p>
          <a:pPr lvl="0" algn="ctr" defTabSz="400050">
            <a:lnSpc>
              <a:spcPct val="90000"/>
            </a:lnSpc>
            <a:spcBef>
              <a:spcPct val="0"/>
            </a:spcBef>
            <a:spcAft>
              <a:spcPct val="35000"/>
            </a:spcAft>
          </a:pPr>
          <a:endParaRPr lang="es-ES" sz="700" kern="1200"/>
        </a:p>
      </dsp:txBody>
      <dsp:txXfrm>
        <a:off x="2314280" y="2797995"/>
        <a:ext cx="1037178" cy="523245"/>
      </dsp:txXfrm>
    </dsp:sp>
    <dsp:sp modelId="{E5BFC3A7-2C68-4D44-A140-A27CB8095D17}">
      <dsp:nvSpPr>
        <dsp:cNvPr id="0" name=""/>
        <dsp:cNvSpPr/>
      </dsp:nvSpPr>
      <dsp:spPr>
        <a:xfrm>
          <a:off x="3421578" y="1178268"/>
          <a:ext cx="1086590" cy="153853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b="0" i="0" u="none" kern="1200" dirty="0"/>
            <a:t>4. </a:t>
          </a:r>
          <a:r>
            <a:rPr lang="es-ES" sz="900" b="0" i="0" u="none" kern="1200" dirty="0" err="1"/>
            <a:t>Financing</a:t>
          </a:r>
          <a:r>
            <a:rPr lang="es-ES" sz="900" b="0" i="0" u="none" kern="1200" dirty="0"/>
            <a:t> of Energy Efficiency </a:t>
          </a:r>
          <a:r>
            <a:rPr lang="es-ES" sz="900" b="0" i="0" u="none" kern="1200" dirty="0" err="1"/>
            <a:t>Investment</a:t>
          </a:r>
          <a:endParaRPr lang="es-ES" sz="900" b="0" i="0" u="none" kern="1200" dirty="0"/>
        </a:p>
        <a:p>
          <a:pPr lvl="0" algn="ctr" defTabSz="400050">
            <a:lnSpc>
              <a:spcPct val="90000"/>
            </a:lnSpc>
            <a:spcBef>
              <a:spcPct val="0"/>
            </a:spcBef>
            <a:spcAft>
              <a:spcPct val="35000"/>
            </a:spcAft>
          </a:pPr>
          <a:r>
            <a:rPr lang="en-GB" sz="900" kern="1200" dirty="0"/>
            <a:t>1 technical FTE</a:t>
          </a:r>
        </a:p>
      </dsp:txBody>
      <dsp:txXfrm>
        <a:off x="3453403" y="1210093"/>
        <a:ext cx="1022940" cy="1474886"/>
      </dsp:txXfrm>
    </dsp:sp>
    <dsp:sp modelId="{034D0918-B88D-44CA-9DE8-71B563E60A50}">
      <dsp:nvSpPr>
        <dsp:cNvPr id="0" name=""/>
        <dsp:cNvSpPr/>
      </dsp:nvSpPr>
      <dsp:spPr>
        <a:xfrm>
          <a:off x="4617813" y="592113"/>
          <a:ext cx="2236183" cy="539248"/>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a:t>Finance Manager</a:t>
          </a:r>
        </a:p>
        <a:p>
          <a:pPr lvl="0" algn="ctr" defTabSz="400050">
            <a:lnSpc>
              <a:spcPct val="90000"/>
            </a:lnSpc>
            <a:spcBef>
              <a:spcPct val="0"/>
            </a:spcBef>
            <a:spcAft>
              <a:spcPct val="35000"/>
            </a:spcAft>
          </a:pPr>
          <a:r>
            <a:rPr lang="en-GB" sz="900" kern="1200"/>
            <a:t>1 admin FTE</a:t>
          </a:r>
        </a:p>
      </dsp:txBody>
      <dsp:txXfrm>
        <a:off x="4633607" y="607907"/>
        <a:ext cx="2204595" cy="507660"/>
      </dsp:txXfrm>
    </dsp:sp>
    <dsp:sp modelId="{8C8C98E4-F5A0-416C-8D64-4FD7714BA587}">
      <dsp:nvSpPr>
        <dsp:cNvPr id="0" name=""/>
        <dsp:cNvSpPr/>
      </dsp:nvSpPr>
      <dsp:spPr>
        <a:xfrm>
          <a:off x="4626607" y="1174609"/>
          <a:ext cx="1086590" cy="214691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a:t>Admin, HR, Procurement</a:t>
          </a:r>
        </a:p>
        <a:p>
          <a:pPr lvl="0" algn="ctr" defTabSz="400050">
            <a:lnSpc>
              <a:spcPct val="90000"/>
            </a:lnSpc>
            <a:spcBef>
              <a:spcPct val="0"/>
            </a:spcBef>
            <a:spcAft>
              <a:spcPct val="35000"/>
            </a:spcAft>
          </a:pPr>
          <a:r>
            <a:rPr lang="en-GB" sz="900" kern="1200"/>
            <a:t>1 admin FTE</a:t>
          </a:r>
        </a:p>
      </dsp:txBody>
      <dsp:txXfrm>
        <a:off x="4658432" y="1206434"/>
        <a:ext cx="1022940" cy="2083261"/>
      </dsp:txXfrm>
    </dsp:sp>
    <dsp:sp modelId="{5FC04A67-70B9-4EC0-AD99-C5E861B3F25E}">
      <dsp:nvSpPr>
        <dsp:cNvPr id="0" name=""/>
        <dsp:cNvSpPr/>
      </dsp:nvSpPr>
      <dsp:spPr>
        <a:xfrm>
          <a:off x="4626607" y="3383906"/>
          <a:ext cx="1086590" cy="5392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kern="1200"/>
            <a:t>1 Junior Accountan</a:t>
          </a:r>
        </a:p>
        <a:p>
          <a:pPr lvl="0" algn="ctr" defTabSz="400050">
            <a:lnSpc>
              <a:spcPct val="90000"/>
            </a:lnSpc>
            <a:spcBef>
              <a:spcPct val="0"/>
            </a:spcBef>
            <a:spcAft>
              <a:spcPct val="35000"/>
            </a:spcAft>
          </a:pPr>
          <a:r>
            <a:rPr lang="es-ES" sz="900" kern="1200"/>
            <a:t>1 admin FTE</a:t>
          </a:r>
        </a:p>
      </dsp:txBody>
      <dsp:txXfrm>
        <a:off x="4642401" y="3399700"/>
        <a:ext cx="1055002" cy="507660"/>
      </dsp:txXfrm>
    </dsp:sp>
    <dsp:sp modelId="{8F87EAA0-AB4C-43A9-A0BE-7505F8CC588C}">
      <dsp:nvSpPr>
        <dsp:cNvPr id="0" name=""/>
        <dsp:cNvSpPr/>
      </dsp:nvSpPr>
      <dsp:spPr>
        <a:xfrm>
          <a:off x="5758612" y="1174609"/>
          <a:ext cx="1086590" cy="214691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a:t>Finance, Accounting</a:t>
          </a:r>
        </a:p>
        <a:p>
          <a:pPr lvl="0" algn="ctr" defTabSz="400050">
            <a:lnSpc>
              <a:spcPct val="90000"/>
            </a:lnSpc>
            <a:spcBef>
              <a:spcPct val="0"/>
            </a:spcBef>
            <a:spcAft>
              <a:spcPct val="35000"/>
            </a:spcAft>
          </a:pPr>
          <a:r>
            <a:rPr lang="en-GB" sz="900" kern="1200"/>
            <a:t>1 admin FTE</a:t>
          </a:r>
        </a:p>
      </dsp:txBody>
      <dsp:txXfrm>
        <a:off x="5790437" y="1206434"/>
        <a:ext cx="1022940" cy="2083261"/>
      </dsp:txXfrm>
    </dsp:sp>
    <dsp:sp modelId="{7806AAA8-C349-4710-99D8-A6A57EF626B1}">
      <dsp:nvSpPr>
        <dsp:cNvPr id="0" name=""/>
        <dsp:cNvSpPr/>
      </dsp:nvSpPr>
      <dsp:spPr>
        <a:xfrm>
          <a:off x="5758612" y="3383906"/>
          <a:ext cx="1086590" cy="5392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kern="1200"/>
            <a:t>1 Junior Accountan</a:t>
          </a:r>
        </a:p>
        <a:p>
          <a:pPr lvl="0" algn="ctr" defTabSz="400050">
            <a:lnSpc>
              <a:spcPct val="90000"/>
            </a:lnSpc>
            <a:spcBef>
              <a:spcPct val="0"/>
            </a:spcBef>
            <a:spcAft>
              <a:spcPct val="35000"/>
            </a:spcAft>
          </a:pPr>
          <a:r>
            <a:rPr lang="es-ES" sz="900" kern="1200"/>
            <a:t>1 admin FTE</a:t>
          </a:r>
        </a:p>
      </dsp:txBody>
      <dsp:txXfrm>
        <a:off x="5774406" y="3399700"/>
        <a:ext cx="1055002" cy="5076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3002F-0134-4CAE-B1CC-668720D42A0D}">
      <dsp:nvSpPr>
        <dsp:cNvPr id="0" name=""/>
        <dsp:cNvSpPr/>
      </dsp:nvSpPr>
      <dsp:spPr>
        <a:xfrm>
          <a:off x="2967854" y="1984315"/>
          <a:ext cx="1657060" cy="14747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kern="1200" dirty="0" smtClean="0"/>
            <a:t>PCREEE</a:t>
          </a:r>
          <a:endParaRPr lang="pt-PT" sz="2800" kern="1200" dirty="0"/>
        </a:p>
      </dsp:txBody>
      <dsp:txXfrm>
        <a:off x="3210525" y="2200284"/>
        <a:ext cx="1171718" cy="1042789"/>
      </dsp:txXfrm>
    </dsp:sp>
    <dsp:sp modelId="{E3355D72-FDB8-4915-810A-163AED4313DD}">
      <dsp:nvSpPr>
        <dsp:cNvPr id="0" name=""/>
        <dsp:cNvSpPr/>
      </dsp:nvSpPr>
      <dsp:spPr>
        <a:xfrm rot="16215810">
          <a:off x="3651144" y="1454959"/>
          <a:ext cx="299788" cy="510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PT" sz="2300" kern="1200"/>
        </a:p>
      </dsp:txBody>
      <dsp:txXfrm>
        <a:off x="3695905" y="1601939"/>
        <a:ext cx="209852" cy="306038"/>
      </dsp:txXfrm>
    </dsp:sp>
    <dsp:sp modelId="{BC80AD92-DAF0-497C-AD1A-1ACF80C9DAED}">
      <dsp:nvSpPr>
        <dsp:cNvPr id="0" name=""/>
        <dsp:cNvSpPr/>
      </dsp:nvSpPr>
      <dsp:spPr>
        <a:xfrm>
          <a:off x="3019518" y="-23240"/>
          <a:ext cx="1572349" cy="14419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ln w="0"/>
              <a:solidFill>
                <a:schemeClr val="bg1">
                  <a:lumMod val="75000"/>
                </a:schemeClr>
              </a:solidFill>
            </a:rPr>
            <a:t>SPC</a:t>
          </a:r>
        </a:p>
        <a:p>
          <a:pPr lvl="0" algn="ctr" defTabSz="711200">
            <a:lnSpc>
              <a:spcPct val="90000"/>
            </a:lnSpc>
            <a:spcBef>
              <a:spcPct val="0"/>
            </a:spcBef>
            <a:spcAft>
              <a:spcPct val="35000"/>
            </a:spcAft>
          </a:pPr>
          <a:r>
            <a:rPr lang="en-GB" sz="1200" kern="1200" dirty="0" smtClean="0"/>
            <a:t>Policy and knowledge management</a:t>
          </a:r>
          <a:endParaRPr lang="pt-PT" sz="1200" kern="1200" dirty="0"/>
        </a:p>
      </dsp:txBody>
      <dsp:txXfrm>
        <a:off x="3249783" y="187927"/>
        <a:ext cx="1111819" cy="1019603"/>
      </dsp:txXfrm>
    </dsp:sp>
    <dsp:sp modelId="{E5BA556B-0D9D-4893-A008-47C5074CB528}">
      <dsp:nvSpPr>
        <dsp:cNvPr id="0" name=""/>
        <dsp:cNvSpPr/>
      </dsp:nvSpPr>
      <dsp:spPr>
        <a:xfrm rot="19464161">
          <a:off x="4517991" y="1838618"/>
          <a:ext cx="311405" cy="510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PT" sz="2300" kern="1200"/>
        </a:p>
      </dsp:txBody>
      <dsp:txXfrm>
        <a:off x="4526720" y="1967819"/>
        <a:ext cx="217984" cy="306038"/>
      </dsp:txXfrm>
    </dsp:sp>
    <dsp:sp modelId="{FF09F2CC-586B-4EEF-BC10-9CA96086D189}">
      <dsp:nvSpPr>
        <dsp:cNvPr id="0" name=""/>
        <dsp:cNvSpPr/>
      </dsp:nvSpPr>
      <dsp:spPr>
        <a:xfrm>
          <a:off x="4779473" y="780421"/>
          <a:ext cx="1458854" cy="14306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ln w="0"/>
              <a:solidFill>
                <a:schemeClr val="bg1">
                  <a:lumMod val="75000"/>
                </a:schemeClr>
              </a:solidFill>
            </a:rPr>
            <a:t>USP</a:t>
          </a:r>
          <a:endParaRPr lang="en-GB" sz="1600" kern="1200" dirty="0" smtClean="0"/>
        </a:p>
        <a:p>
          <a:pPr lvl="0" algn="ctr" defTabSz="711200">
            <a:lnSpc>
              <a:spcPct val="90000"/>
            </a:lnSpc>
            <a:spcBef>
              <a:spcPct val="0"/>
            </a:spcBef>
            <a:spcAft>
              <a:spcPct val="35000"/>
            </a:spcAft>
          </a:pPr>
          <a:r>
            <a:rPr lang="en-GB" sz="1200" b="0" kern="1200" dirty="0" smtClean="0"/>
            <a:t>Capacity Development and Applied Research</a:t>
          </a:r>
          <a:endParaRPr lang="pt-PT" sz="1200" b="0" kern="1200" dirty="0"/>
        </a:p>
      </dsp:txBody>
      <dsp:txXfrm>
        <a:off x="4993117" y="989939"/>
        <a:ext cx="1031566" cy="1011640"/>
      </dsp:txXfrm>
    </dsp:sp>
    <dsp:sp modelId="{35852465-FDB9-4C92-AD76-E2DBE8E9ACE0}">
      <dsp:nvSpPr>
        <dsp:cNvPr id="0" name=""/>
        <dsp:cNvSpPr/>
      </dsp:nvSpPr>
      <dsp:spPr>
        <a:xfrm rot="771429">
          <a:off x="4690752" y="2697499"/>
          <a:ext cx="234119" cy="510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PT" sz="2300" kern="1200"/>
        </a:p>
      </dsp:txBody>
      <dsp:txXfrm>
        <a:off x="4691632" y="2791697"/>
        <a:ext cx="163883" cy="306038"/>
      </dsp:txXfrm>
    </dsp:sp>
    <dsp:sp modelId="{D5A0840E-8E0C-4B37-9C6D-6DE1E5CF0B03}">
      <dsp:nvSpPr>
        <dsp:cNvPr id="0" name=""/>
        <dsp:cNvSpPr/>
      </dsp:nvSpPr>
      <dsp:spPr>
        <a:xfrm>
          <a:off x="5009590" y="2431154"/>
          <a:ext cx="1520004" cy="1481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ln w="0"/>
              <a:solidFill>
                <a:schemeClr val="bg1">
                  <a:lumMod val="75000"/>
                </a:schemeClr>
              </a:solidFill>
            </a:rPr>
            <a:t>PPA </a:t>
          </a:r>
        </a:p>
        <a:p>
          <a:pPr lvl="0" algn="ctr" defTabSz="711200">
            <a:lnSpc>
              <a:spcPct val="90000"/>
            </a:lnSpc>
            <a:spcBef>
              <a:spcPct val="0"/>
            </a:spcBef>
            <a:spcAft>
              <a:spcPct val="35000"/>
            </a:spcAft>
          </a:pPr>
          <a:r>
            <a:rPr lang="en-GB" sz="1200" kern="1200" dirty="0" smtClean="0"/>
            <a:t>Power Utility Engagement </a:t>
          </a:r>
          <a:endParaRPr lang="pt-PT" sz="1200" kern="1200" dirty="0"/>
        </a:p>
      </dsp:txBody>
      <dsp:txXfrm>
        <a:off x="5232189" y="2648158"/>
        <a:ext cx="1074806" cy="1047786"/>
      </dsp:txXfrm>
    </dsp:sp>
    <dsp:sp modelId="{EF93A452-002B-4F2B-9527-B7C62754869F}">
      <dsp:nvSpPr>
        <dsp:cNvPr id="0" name=""/>
        <dsp:cNvSpPr/>
      </dsp:nvSpPr>
      <dsp:spPr>
        <a:xfrm rot="3568521">
          <a:off x="4169911" y="3376016"/>
          <a:ext cx="325318" cy="510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PT" sz="2300" kern="1200"/>
        </a:p>
      </dsp:txBody>
      <dsp:txXfrm>
        <a:off x="4193924" y="3435993"/>
        <a:ext cx="227723" cy="306038"/>
      </dsp:txXfrm>
    </dsp:sp>
    <dsp:sp modelId="{31398AD7-37D5-4553-801E-04419DF45686}">
      <dsp:nvSpPr>
        <dsp:cNvPr id="0" name=""/>
        <dsp:cNvSpPr/>
      </dsp:nvSpPr>
      <dsp:spPr>
        <a:xfrm>
          <a:off x="4114491" y="3818579"/>
          <a:ext cx="1463094" cy="13666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ln w="0"/>
              <a:solidFill>
                <a:schemeClr val="bg1">
                  <a:lumMod val="75000"/>
                </a:schemeClr>
              </a:solidFill>
            </a:rPr>
            <a:t>PIFS</a:t>
          </a:r>
        </a:p>
        <a:p>
          <a:pPr lvl="0" algn="ctr" defTabSz="711200">
            <a:lnSpc>
              <a:spcPct val="90000"/>
            </a:lnSpc>
            <a:spcBef>
              <a:spcPct val="0"/>
            </a:spcBef>
            <a:spcAft>
              <a:spcPct val="35000"/>
            </a:spcAft>
          </a:pPr>
          <a:r>
            <a:rPr lang="fr-FR" sz="1200" kern="1200" dirty="0" err="1" smtClean="0">
              <a:solidFill>
                <a:schemeClr val="bg1"/>
              </a:solidFill>
              <a:latin typeface="Trebuchet MS (Body)"/>
            </a:rPr>
            <a:t>Climate</a:t>
          </a:r>
          <a:r>
            <a:rPr lang="fr-FR" sz="1200" kern="1200" dirty="0" smtClean="0">
              <a:solidFill>
                <a:schemeClr val="bg1"/>
              </a:solidFill>
              <a:latin typeface="Trebuchet MS (Body)"/>
            </a:rPr>
            <a:t> change finance coordination</a:t>
          </a:r>
          <a:endParaRPr lang="pt-PT" sz="1200" kern="1200" dirty="0"/>
        </a:p>
      </dsp:txBody>
      <dsp:txXfrm>
        <a:off x="4328756" y="4018715"/>
        <a:ext cx="1034564" cy="966339"/>
      </dsp:txXfrm>
    </dsp:sp>
    <dsp:sp modelId="{750D7CD5-3A7D-4CA2-B109-8628C59A52B0}">
      <dsp:nvSpPr>
        <dsp:cNvPr id="0" name=""/>
        <dsp:cNvSpPr/>
      </dsp:nvSpPr>
      <dsp:spPr>
        <a:xfrm rot="6942857">
          <a:off x="3186343" y="3405099"/>
          <a:ext cx="316215" cy="510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PT" sz="2300" kern="1200"/>
        </a:p>
      </dsp:txBody>
      <dsp:txXfrm rot="10800000">
        <a:off x="3254355" y="3464376"/>
        <a:ext cx="221351" cy="306038"/>
      </dsp:txXfrm>
    </dsp:sp>
    <dsp:sp modelId="{1FF9595A-35B8-46C1-94FA-C092D8F792B1}">
      <dsp:nvSpPr>
        <dsp:cNvPr id="0" name=""/>
        <dsp:cNvSpPr/>
      </dsp:nvSpPr>
      <dsp:spPr>
        <a:xfrm>
          <a:off x="2243142" y="3870113"/>
          <a:ext cx="1350166" cy="13501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ln w="0"/>
              <a:solidFill>
                <a:schemeClr val="bg1">
                  <a:lumMod val="75000"/>
                </a:schemeClr>
              </a:solidFill>
            </a:rPr>
            <a:t>ADB and SEAPI</a:t>
          </a:r>
        </a:p>
        <a:p>
          <a:pPr lvl="0" algn="ctr" defTabSz="711200">
            <a:lnSpc>
              <a:spcPct val="90000"/>
            </a:lnSpc>
            <a:spcBef>
              <a:spcPct val="0"/>
            </a:spcBef>
            <a:spcAft>
              <a:spcPct val="35000"/>
            </a:spcAft>
          </a:pPr>
          <a:r>
            <a:rPr lang="en-GB" sz="1200" kern="1200" dirty="0" smtClean="0"/>
            <a:t>Investment &amp; Business Promotion</a:t>
          </a:r>
          <a:endParaRPr lang="en-GB" sz="1200" kern="1200" dirty="0"/>
        </a:p>
      </dsp:txBody>
      <dsp:txXfrm>
        <a:off x="2440869" y="4067840"/>
        <a:ext cx="954712" cy="954712"/>
      </dsp:txXfrm>
    </dsp:sp>
    <dsp:sp modelId="{9B081B99-67A7-4117-8900-85FF0C8AECDA}">
      <dsp:nvSpPr>
        <dsp:cNvPr id="0" name=""/>
        <dsp:cNvSpPr/>
      </dsp:nvSpPr>
      <dsp:spPr>
        <a:xfrm rot="10028571">
          <a:off x="2672710" y="2696795"/>
          <a:ext cx="230662" cy="510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PT" sz="2300" kern="1200"/>
        </a:p>
      </dsp:txBody>
      <dsp:txXfrm rot="10800000">
        <a:off x="2741042" y="2791108"/>
        <a:ext cx="161463" cy="306038"/>
      </dsp:txXfrm>
    </dsp:sp>
    <dsp:sp modelId="{627A4DA8-9C44-401A-843B-557573A9132E}">
      <dsp:nvSpPr>
        <dsp:cNvPr id="0" name=""/>
        <dsp:cNvSpPr/>
      </dsp:nvSpPr>
      <dsp:spPr>
        <a:xfrm>
          <a:off x="1056526" y="2426901"/>
          <a:ext cx="1533303" cy="14903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ln w="0"/>
              <a:solidFill>
                <a:schemeClr val="bg1">
                  <a:lumMod val="75000"/>
                </a:schemeClr>
              </a:solidFill>
            </a:rPr>
            <a:t>SPREP</a:t>
          </a:r>
        </a:p>
        <a:p>
          <a:pPr lvl="0" algn="ctr" defTabSz="711200">
            <a:lnSpc>
              <a:spcPct val="90000"/>
            </a:lnSpc>
            <a:spcBef>
              <a:spcPct val="0"/>
            </a:spcBef>
            <a:spcAft>
              <a:spcPct val="35000"/>
            </a:spcAft>
          </a:pPr>
          <a:r>
            <a:rPr lang="fr-FR" sz="1200" kern="1200" dirty="0" err="1" smtClean="0">
              <a:solidFill>
                <a:schemeClr val="bg1"/>
              </a:solidFill>
            </a:rPr>
            <a:t>Climate</a:t>
          </a:r>
          <a:r>
            <a:rPr lang="fr-FR" sz="1200" kern="1200" dirty="0" smtClean="0">
              <a:solidFill>
                <a:schemeClr val="bg1"/>
              </a:solidFill>
            </a:rPr>
            <a:t> Change </a:t>
          </a:r>
          <a:r>
            <a:rPr lang="fr-FR" sz="1200" kern="1200" dirty="0" err="1" smtClean="0">
              <a:solidFill>
                <a:schemeClr val="bg1"/>
              </a:solidFill>
            </a:rPr>
            <a:t>Resilience</a:t>
          </a:r>
          <a:endParaRPr lang="fr-FR" sz="1200" kern="1200" dirty="0">
            <a:solidFill>
              <a:schemeClr val="bg1"/>
            </a:solidFill>
          </a:endParaRPr>
        </a:p>
      </dsp:txBody>
      <dsp:txXfrm>
        <a:off x="1281073" y="2645150"/>
        <a:ext cx="1084209" cy="1053802"/>
      </dsp:txXfrm>
    </dsp:sp>
    <dsp:sp modelId="{20772079-A30D-4F8C-B588-46FD824934B7}">
      <dsp:nvSpPr>
        <dsp:cNvPr id="0" name=""/>
        <dsp:cNvSpPr/>
      </dsp:nvSpPr>
      <dsp:spPr>
        <a:xfrm rot="13114286">
          <a:off x="2865741" y="1827362"/>
          <a:ext cx="258009" cy="510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PT" sz="2300" kern="1200"/>
        </a:p>
      </dsp:txBody>
      <dsp:txXfrm rot="10800000">
        <a:off x="2934701" y="1953504"/>
        <a:ext cx="180606" cy="306038"/>
      </dsp:txXfrm>
    </dsp:sp>
    <dsp:sp modelId="{930BB345-3E47-47C8-9E0C-CDE2547F4A2F}">
      <dsp:nvSpPr>
        <dsp:cNvPr id="0" name=""/>
        <dsp:cNvSpPr/>
      </dsp:nvSpPr>
      <dsp:spPr>
        <a:xfrm>
          <a:off x="1465639" y="712557"/>
          <a:ext cx="1496713" cy="14944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b="1" kern="1200" dirty="0" smtClean="0">
              <a:ln w="0"/>
              <a:solidFill>
                <a:schemeClr val="bg1">
                  <a:lumMod val="75000"/>
                </a:schemeClr>
              </a:solidFill>
            </a:rPr>
            <a:t>SIDS DOCK and  UNIDO</a:t>
          </a:r>
        </a:p>
        <a:p>
          <a:pPr lvl="0" algn="ctr" defTabSz="622300">
            <a:lnSpc>
              <a:spcPct val="90000"/>
            </a:lnSpc>
            <a:spcBef>
              <a:spcPct val="0"/>
            </a:spcBef>
            <a:spcAft>
              <a:spcPct val="35000"/>
            </a:spcAft>
          </a:pPr>
          <a:r>
            <a:rPr lang="en-GB" sz="1200" kern="1200" dirty="0" smtClean="0"/>
            <a:t>SIDS-SIDS Cooperation</a:t>
          </a:r>
          <a:endParaRPr lang="fr-FR" sz="1200" b="1" kern="1200" dirty="0">
            <a:ln w="0"/>
            <a:solidFill>
              <a:schemeClr val="bg1">
                <a:lumMod val="75000"/>
              </a:schemeClr>
            </a:solidFill>
          </a:endParaRPr>
        </a:p>
      </dsp:txBody>
      <dsp:txXfrm>
        <a:off x="1684828" y="931409"/>
        <a:ext cx="1058335" cy="105671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A99A8-AB33-477C-AE41-9E24DD30FC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3125EEF-230F-4555-AEA6-12BA52F8DD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0BDF5D7-A034-407F-96AA-4CBDC714F61C}"/>
              </a:ext>
            </a:extLst>
          </p:cNvPr>
          <p:cNvSpPr>
            <a:spLocks noGrp="1"/>
          </p:cNvSpPr>
          <p:nvPr>
            <p:ph type="dt" sz="half" idx="10"/>
          </p:nvPr>
        </p:nvSpPr>
        <p:spPr/>
        <p:txBody>
          <a:bodyPr/>
          <a:lstStyle/>
          <a:p>
            <a:fld id="{93AC14D5-F6F9-4C6C-A4C8-41F08369088B}" type="datetimeFigureOut">
              <a:rPr lang="en-AU" smtClean="0"/>
              <a:t>30/09/2020</a:t>
            </a:fld>
            <a:endParaRPr lang="en-AU"/>
          </a:p>
        </p:txBody>
      </p:sp>
      <p:sp>
        <p:nvSpPr>
          <p:cNvPr id="5" name="Footer Placeholder 4">
            <a:extLst>
              <a:ext uri="{FF2B5EF4-FFF2-40B4-BE49-F238E27FC236}">
                <a16:creationId xmlns:a16="http://schemas.microsoft.com/office/drawing/2014/main" id="{12833A92-EB31-494B-B873-D6B83555783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84CD7E8-ED42-449C-80A5-F4BA9FA2323B}"/>
              </a:ext>
            </a:extLst>
          </p:cNvPr>
          <p:cNvSpPr>
            <a:spLocks noGrp="1"/>
          </p:cNvSpPr>
          <p:nvPr>
            <p:ph type="sldNum" sz="quarter" idx="12"/>
          </p:nvPr>
        </p:nvSpPr>
        <p:spPr/>
        <p:txBody>
          <a:bodyPr/>
          <a:lstStyle/>
          <a:p>
            <a:fld id="{C868F398-C5E5-4A3E-A04B-4CABA5C09D40}" type="slidenum">
              <a:rPr lang="en-AU" smtClean="0"/>
              <a:t>‹#›</a:t>
            </a:fld>
            <a:endParaRPr lang="en-AU"/>
          </a:p>
        </p:txBody>
      </p:sp>
    </p:spTree>
    <p:extLst>
      <p:ext uri="{BB962C8B-B14F-4D97-AF65-F5344CB8AC3E}">
        <p14:creationId xmlns:p14="http://schemas.microsoft.com/office/powerpoint/2010/main" val="228596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19DDA-99DC-4262-9C18-488494FD33A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C7D00FC-0EE2-49D4-842D-EB2CF27049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41680D6-5463-4C99-875E-D1AAB41370CD}"/>
              </a:ext>
            </a:extLst>
          </p:cNvPr>
          <p:cNvSpPr>
            <a:spLocks noGrp="1"/>
          </p:cNvSpPr>
          <p:nvPr>
            <p:ph type="dt" sz="half" idx="10"/>
          </p:nvPr>
        </p:nvSpPr>
        <p:spPr/>
        <p:txBody>
          <a:bodyPr/>
          <a:lstStyle/>
          <a:p>
            <a:fld id="{93AC14D5-F6F9-4C6C-A4C8-41F08369088B}" type="datetimeFigureOut">
              <a:rPr lang="en-AU" smtClean="0"/>
              <a:t>30/09/2020</a:t>
            </a:fld>
            <a:endParaRPr lang="en-AU"/>
          </a:p>
        </p:txBody>
      </p:sp>
      <p:sp>
        <p:nvSpPr>
          <p:cNvPr id="5" name="Footer Placeholder 4">
            <a:extLst>
              <a:ext uri="{FF2B5EF4-FFF2-40B4-BE49-F238E27FC236}">
                <a16:creationId xmlns:a16="http://schemas.microsoft.com/office/drawing/2014/main" id="{4BAB483E-DE0E-4F3D-8801-D43B2E7FD3A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3022609-CE4A-4929-B06A-6328011E0D06}"/>
              </a:ext>
            </a:extLst>
          </p:cNvPr>
          <p:cNvSpPr>
            <a:spLocks noGrp="1"/>
          </p:cNvSpPr>
          <p:nvPr>
            <p:ph type="sldNum" sz="quarter" idx="12"/>
          </p:nvPr>
        </p:nvSpPr>
        <p:spPr/>
        <p:txBody>
          <a:bodyPr/>
          <a:lstStyle/>
          <a:p>
            <a:fld id="{C868F398-C5E5-4A3E-A04B-4CABA5C09D40}" type="slidenum">
              <a:rPr lang="en-AU" smtClean="0"/>
              <a:t>‹#›</a:t>
            </a:fld>
            <a:endParaRPr lang="en-AU"/>
          </a:p>
        </p:txBody>
      </p:sp>
    </p:spTree>
    <p:extLst>
      <p:ext uri="{BB962C8B-B14F-4D97-AF65-F5344CB8AC3E}">
        <p14:creationId xmlns:p14="http://schemas.microsoft.com/office/powerpoint/2010/main" val="2705280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FD0A8F-A548-4F84-8128-04A71FFD0C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E0E42BD-FE07-488E-87C1-B9AC9BA7B3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08AB2BA-552E-4FC1-8178-884E311D85BF}"/>
              </a:ext>
            </a:extLst>
          </p:cNvPr>
          <p:cNvSpPr>
            <a:spLocks noGrp="1"/>
          </p:cNvSpPr>
          <p:nvPr>
            <p:ph type="dt" sz="half" idx="10"/>
          </p:nvPr>
        </p:nvSpPr>
        <p:spPr/>
        <p:txBody>
          <a:bodyPr/>
          <a:lstStyle/>
          <a:p>
            <a:fld id="{93AC14D5-F6F9-4C6C-A4C8-41F08369088B}" type="datetimeFigureOut">
              <a:rPr lang="en-AU" smtClean="0"/>
              <a:t>30/09/2020</a:t>
            </a:fld>
            <a:endParaRPr lang="en-AU"/>
          </a:p>
        </p:txBody>
      </p:sp>
      <p:sp>
        <p:nvSpPr>
          <p:cNvPr id="5" name="Footer Placeholder 4">
            <a:extLst>
              <a:ext uri="{FF2B5EF4-FFF2-40B4-BE49-F238E27FC236}">
                <a16:creationId xmlns:a16="http://schemas.microsoft.com/office/drawing/2014/main" id="{658010FB-61D0-41BF-A2F4-9FEAE0F160C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D7967FB-BA2A-45DC-BCC7-95319A20B2A4}"/>
              </a:ext>
            </a:extLst>
          </p:cNvPr>
          <p:cNvSpPr>
            <a:spLocks noGrp="1"/>
          </p:cNvSpPr>
          <p:nvPr>
            <p:ph type="sldNum" sz="quarter" idx="12"/>
          </p:nvPr>
        </p:nvSpPr>
        <p:spPr/>
        <p:txBody>
          <a:bodyPr/>
          <a:lstStyle/>
          <a:p>
            <a:fld id="{C868F398-C5E5-4A3E-A04B-4CABA5C09D40}" type="slidenum">
              <a:rPr lang="en-AU" smtClean="0"/>
              <a:t>‹#›</a:t>
            </a:fld>
            <a:endParaRPr lang="en-AU"/>
          </a:p>
        </p:txBody>
      </p:sp>
    </p:spTree>
    <p:extLst>
      <p:ext uri="{BB962C8B-B14F-4D97-AF65-F5344CB8AC3E}">
        <p14:creationId xmlns:p14="http://schemas.microsoft.com/office/powerpoint/2010/main" val="316446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2CD9-5CEF-4394-BD69-132658DF9EA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1701057-D8DE-498A-8917-8925358DA1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23CFA21-041F-4683-BA3B-608C16FD75EB}"/>
              </a:ext>
            </a:extLst>
          </p:cNvPr>
          <p:cNvSpPr>
            <a:spLocks noGrp="1"/>
          </p:cNvSpPr>
          <p:nvPr>
            <p:ph type="dt" sz="half" idx="10"/>
          </p:nvPr>
        </p:nvSpPr>
        <p:spPr/>
        <p:txBody>
          <a:bodyPr/>
          <a:lstStyle/>
          <a:p>
            <a:fld id="{93AC14D5-F6F9-4C6C-A4C8-41F08369088B}" type="datetimeFigureOut">
              <a:rPr lang="en-AU" smtClean="0"/>
              <a:t>30/09/2020</a:t>
            </a:fld>
            <a:endParaRPr lang="en-AU"/>
          </a:p>
        </p:txBody>
      </p:sp>
      <p:sp>
        <p:nvSpPr>
          <p:cNvPr id="5" name="Footer Placeholder 4">
            <a:extLst>
              <a:ext uri="{FF2B5EF4-FFF2-40B4-BE49-F238E27FC236}">
                <a16:creationId xmlns:a16="http://schemas.microsoft.com/office/drawing/2014/main" id="{0C8788AD-6461-4AF9-A447-764CAFF2444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CFCD413-4ED4-426A-8366-B7BACF1100DB}"/>
              </a:ext>
            </a:extLst>
          </p:cNvPr>
          <p:cNvSpPr>
            <a:spLocks noGrp="1"/>
          </p:cNvSpPr>
          <p:nvPr>
            <p:ph type="sldNum" sz="quarter" idx="12"/>
          </p:nvPr>
        </p:nvSpPr>
        <p:spPr/>
        <p:txBody>
          <a:bodyPr/>
          <a:lstStyle/>
          <a:p>
            <a:fld id="{C868F398-C5E5-4A3E-A04B-4CABA5C09D40}" type="slidenum">
              <a:rPr lang="en-AU" smtClean="0"/>
              <a:t>‹#›</a:t>
            </a:fld>
            <a:endParaRPr lang="en-AU"/>
          </a:p>
        </p:txBody>
      </p:sp>
    </p:spTree>
    <p:extLst>
      <p:ext uri="{BB962C8B-B14F-4D97-AF65-F5344CB8AC3E}">
        <p14:creationId xmlns:p14="http://schemas.microsoft.com/office/powerpoint/2010/main" val="419538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103FF-3C7A-4EE4-A982-DE3761A11D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D555FD2-6D71-4835-9DC6-8F07AEE29E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070668-7237-421E-9DBF-FAC2E7622DA3}"/>
              </a:ext>
            </a:extLst>
          </p:cNvPr>
          <p:cNvSpPr>
            <a:spLocks noGrp="1"/>
          </p:cNvSpPr>
          <p:nvPr>
            <p:ph type="dt" sz="half" idx="10"/>
          </p:nvPr>
        </p:nvSpPr>
        <p:spPr/>
        <p:txBody>
          <a:bodyPr/>
          <a:lstStyle/>
          <a:p>
            <a:fld id="{93AC14D5-F6F9-4C6C-A4C8-41F08369088B}" type="datetimeFigureOut">
              <a:rPr lang="en-AU" smtClean="0"/>
              <a:t>30/09/2020</a:t>
            </a:fld>
            <a:endParaRPr lang="en-AU"/>
          </a:p>
        </p:txBody>
      </p:sp>
      <p:sp>
        <p:nvSpPr>
          <p:cNvPr id="5" name="Footer Placeholder 4">
            <a:extLst>
              <a:ext uri="{FF2B5EF4-FFF2-40B4-BE49-F238E27FC236}">
                <a16:creationId xmlns:a16="http://schemas.microsoft.com/office/drawing/2014/main" id="{BE58B044-8333-4028-8020-D9803F37E75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6A216C2-EAE2-4903-8E7F-FC5FE33CF608}"/>
              </a:ext>
            </a:extLst>
          </p:cNvPr>
          <p:cNvSpPr>
            <a:spLocks noGrp="1"/>
          </p:cNvSpPr>
          <p:nvPr>
            <p:ph type="sldNum" sz="quarter" idx="12"/>
          </p:nvPr>
        </p:nvSpPr>
        <p:spPr/>
        <p:txBody>
          <a:bodyPr/>
          <a:lstStyle/>
          <a:p>
            <a:fld id="{C868F398-C5E5-4A3E-A04B-4CABA5C09D40}" type="slidenum">
              <a:rPr lang="en-AU" smtClean="0"/>
              <a:t>‹#›</a:t>
            </a:fld>
            <a:endParaRPr lang="en-AU"/>
          </a:p>
        </p:txBody>
      </p:sp>
    </p:spTree>
    <p:extLst>
      <p:ext uri="{BB962C8B-B14F-4D97-AF65-F5344CB8AC3E}">
        <p14:creationId xmlns:p14="http://schemas.microsoft.com/office/powerpoint/2010/main" val="931392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74DAB-03F3-4D84-858E-039D0AE2754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BB24EAF-46BE-4900-AEFC-C3D850240E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B7077EB-40D1-41E3-B09F-69F551235C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3A0C107-8653-43F0-930B-557EAF980196}"/>
              </a:ext>
            </a:extLst>
          </p:cNvPr>
          <p:cNvSpPr>
            <a:spLocks noGrp="1"/>
          </p:cNvSpPr>
          <p:nvPr>
            <p:ph type="dt" sz="half" idx="10"/>
          </p:nvPr>
        </p:nvSpPr>
        <p:spPr/>
        <p:txBody>
          <a:bodyPr/>
          <a:lstStyle/>
          <a:p>
            <a:fld id="{93AC14D5-F6F9-4C6C-A4C8-41F08369088B}" type="datetimeFigureOut">
              <a:rPr lang="en-AU" smtClean="0"/>
              <a:t>30/09/2020</a:t>
            </a:fld>
            <a:endParaRPr lang="en-AU"/>
          </a:p>
        </p:txBody>
      </p:sp>
      <p:sp>
        <p:nvSpPr>
          <p:cNvPr id="6" name="Footer Placeholder 5">
            <a:extLst>
              <a:ext uri="{FF2B5EF4-FFF2-40B4-BE49-F238E27FC236}">
                <a16:creationId xmlns:a16="http://schemas.microsoft.com/office/drawing/2014/main" id="{4CED4821-9F49-4847-A188-BDE8C0DBF46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AE4AB94-2B11-43FB-91CB-87252BBA5064}"/>
              </a:ext>
            </a:extLst>
          </p:cNvPr>
          <p:cNvSpPr>
            <a:spLocks noGrp="1"/>
          </p:cNvSpPr>
          <p:nvPr>
            <p:ph type="sldNum" sz="quarter" idx="12"/>
          </p:nvPr>
        </p:nvSpPr>
        <p:spPr/>
        <p:txBody>
          <a:bodyPr/>
          <a:lstStyle/>
          <a:p>
            <a:fld id="{C868F398-C5E5-4A3E-A04B-4CABA5C09D40}" type="slidenum">
              <a:rPr lang="en-AU" smtClean="0"/>
              <a:t>‹#›</a:t>
            </a:fld>
            <a:endParaRPr lang="en-AU"/>
          </a:p>
        </p:txBody>
      </p:sp>
    </p:spTree>
    <p:extLst>
      <p:ext uri="{BB962C8B-B14F-4D97-AF65-F5344CB8AC3E}">
        <p14:creationId xmlns:p14="http://schemas.microsoft.com/office/powerpoint/2010/main" val="292978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8182B-59B1-4CB6-A991-314FF2BD254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B0B0FA2-3358-40AB-8E39-1FE8A35473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2EC083-CD19-424A-80BC-C1C9DD782A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DF6C62D-A03B-4CA3-AD21-B3E237471D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C07EEE-FCD7-4D21-8F30-CE5D99D7C4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11C421C-82C9-410F-BC14-404C714DAF3C}"/>
              </a:ext>
            </a:extLst>
          </p:cNvPr>
          <p:cNvSpPr>
            <a:spLocks noGrp="1"/>
          </p:cNvSpPr>
          <p:nvPr>
            <p:ph type="dt" sz="half" idx="10"/>
          </p:nvPr>
        </p:nvSpPr>
        <p:spPr/>
        <p:txBody>
          <a:bodyPr/>
          <a:lstStyle/>
          <a:p>
            <a:fld id="{93AC14D5-F6F9-4C6C-A4C8-41F08369088B}" type="datetimeFigureOut">
              <a:rPr lang="en-AU" smtClean="0"/>
              <a:t>30/09/2020</a:t>
            </a:fld>
            <a:endParaRPr lang="en-AU"/>
          </a:p>
        </p:txBody>
      </p:sp>
      <p:sp>
        <p:nvSpPr>
          <p:cNvPr id="8" name="Footer Placeholder 7">
            <a:extLst>
              <a:ext uri="{FF2B5EF4-FFF2-40B4-BE49-F238E27FC236}">
                <a16:creationId xmlns:a16="http://schemas.microsoft.com/office/drawing/2014/main" id="{8D5860B1-6421-4203-81CA-B109ACAB8B4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1B9C5A9-0EE8-4A92-ABA2-D1127A327440}"/>
              </a:ext>
            </a:extLst>
          </p:cNvPr>
          <p:cNvSpPr>
            <a:spLocks noGrp="1"/>
          </p:cNvSpPr>
          <p:nvPr>
            <p:ph type="sldNum" sz="quarter" idx="12"/>
          </p:nvPr>
        </p:nvSpPr>
        <p:spPr/>
        <p:txBody>
          <a:bodyPr/>
          <a:lstStyle/>
          <a:p>
            <a:fld id="{C868F398-C5E5-4A3E-A04B-4CABA5C09D40}" type="slidenum">
              <a:rPr lang="en-AU" smtClean="0"/>
              <a:t>‹#›</a:t>
            </a:fld>
            <a:endParaRPr lang="en-AU"/>
          </a:p>
        </p:txBody>
      </p:sp>
    </p:spTree>
    <p:extLst>
      <p:ext uri="{BB962C8B-B14F-4D97-AF65-F5344CB8AC3E}">
        <p14:creationId xmlns:p14="http://schemas.microsoft.com/office/powerpoint/2010/main" val="1344824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A2E4-2D4B-4565-86FA-5C4EE9B2E29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1F07C40-151A-437F-A469-D8FDC6013529}"/>
              </a:ext>
            </a:extLst>
          </p:cNvPr>
          <p:cNvSpPr>
            <a:spLocks noGrp="1"/>
          </p:cNvSpPr>
          <p:nvPr>
            <p:ph type="dt" sz="half" idx="10"/>
          </p:nvPr>
        </p:nvSpPr>
        <p:spPr/>
        <p:txBody>
          <a:bodyPr/>
          <a:lstStyle/>
          <a:p>
            <a:fld id="{93AC14D5-F6F9-4C6C-A4C8-41F08369088B}" type="datetimeFigureOut">
              <a:rPr lang="en-AU" smtClean="0"/>
              <a:t>30/09/2020</a:t>
            </a:fld>
            <a:endParaRPr lang="en-AU"/>
          </a:p>
        </p:txBody>
      </p:sp>
      <p:sp>
        <p:nvSpPr>
          <p:cNvPr id="4" name="Footer Placeholder 3">
            <a:extLst>
              <a:ext uri="{FF2B5EF4-FFF2-40B4-BE49-F238E27FC236}">
                <a16:creationId xmlns:a16="http://schemas.microsoft.com/office/drawing/2014/main" id="{533AEDDF-62D4-4C2D-8208-BE463191A66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8D96459-3841-4226-B391-32F2A2EE008A}"/>
              </a:ext>
            </a:extLst>
          </p:cNvPr>
          <p:cNvSpPr>
            <a:spLocks noGrp="1"/>
          </p:cNvSpPr>
          <p:nvPr>
            <p:ph type="sldNum" sz="quarter" idx="12"/>
          </p:nvPr>
        </p:nvSpPr>
        <p:spPr/>
        <p:txBody>
          <a:bodyPr/>
          <a:lstStyle/>
          <a:p>
            <a:fld id="{C868F398-C5E5-4A3E-A04B-4CABA5C09D40}" type="slidenum">
              <a:rPr lang="en-AU" smtClean="0"/>
              <a:t>‹#›</a:t>
            </a:fld>
            <a:endParaRPr lang="en-AU"/>
          </a:p>
        </p:txBody>
      </p:sp>
    </p:spTree>
    <p:extLst>
      <p:ext uri="{BB962C8B-B14F-4D97-AF65-F5344CB8AC3E}">
        <p14:creationId xmlns:p14="http://schemas.microsoft.com/office/powerpoint/2010/main" val="2240030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57E24-3B29-4730-A4D6-36945B009AC7}"/>
              </a:ext>
            </a:extLst>
          </p:cNvPr>
          <p:cNvSpPr>
            <a:spLocks noGrp="1"/>
          </p:cNvSpPr>
          <p:nvPr>
            <p:ph type="dt" sz="half" idx="10"/>
          </p:nvPr>
        </p:nvSpPr>
        <p:spPr/>
        <p:txBody>
          <a:bodyPr/>
          <a:lstStyle/>
          <a:p>
            <a:fld id="{93AC14D5-F6F9-4C6C-A4C8-41F08369088B}" type="datetimeFigureOut">
              <a:rPr lang="en-AU" smtClean="0"/>
              <a:t>30/09/2020</a:t>
            </a:fld>
            <a:endParaRPr lang="en-AU"/>
          </a:p>
        </p:txBody>
      </p:sp>
      <p:sp>
        <p:nvSpPr>
          <p:cNvPr id="3" name="Footer Placeholder 2">
            <a:extLst>
              <a:ext uri="{FF2B5EF4-FFF2-40B4-BE49-F238E27FC236}">
                <a16:creationId xmlns:a16="http://schemas.microsoft.com/office/drawing/2014/main" id="{F744DB28-1C5E-4686-8D58-291AE4B388B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A551A7E-6F9B-4E23-B970-ECE8F4F43B55}"/>
              </a:ext>
            </a:extLst>
          </p:cNvPr>
          <p:cNvSpPr>
            <a:spLocks noGrp="1"/>
          </p:cNvSpPr>
          <p:nvPr>
            <p:ph type="sldNum" sz="quarter" idx="12"/>
          </p:nvPr>
        </p:nvSpPr>
        <p:spPr/>
        <p:txBody>
          <a:bodyPr/>
          <a:lstStyle/>
          <a:p>
            <a:fld id="{C868F398-C5E5-4A3E-A04B-4CABA5C09D40}" type="slidenum">
              <a:rPr lang="en-AU" smtClean="0"/>
              <a:t>‹#›</a:t>
            </a:fld>
            <a:endParaRPr lang="en-AU"/>
          </a:p>
        </p:txBody>
      </p:sp>
    </p:spTree>
    <p:extLst>
      <p:ext uri="{BB962C8B-B14F-4D97-AF65-F5344CB8AC3E}">
        <p14:creationId xmlns:p14="http://schemas.microsoft.com/office/powerpoint/2010/main" val="243613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04B2D-C2CC-49EE-8684-E97319F89E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7CA63CD-59EB-4B0F-9921-CF39B9E2A6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7413F2D-60F0-45FB-8298-311F505D7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594F1B-9E9D-4C1F-9A40-848C2FDF343A}"/>
              </a:ext>
            </a:extLst>
          </p:cNvPr>
          <p:cNvSpPr>
            <a:spLocks noGrp="1"/>
          </p:cNvSpPr>
          <p:nvPr>
            <p:ph type="dt" sz="half" idx="10"/>
          </p:nvPr>
        </p:nvSpPr>
        <p:spPr/>
        <p:txBody>
          <a:bodyPr/>
          <a:lstStyle/>
          <a:p>
            <a:fld id="{93AC14D5-F6F9-4C6C-A4C8-41F08369088B}" type="datetimeFigureOut">
              <a:rPr lang="en-AU" smtClean="0"/>
              <a:t>30/09/2020</a:t>
            </a:fld>
            <a:endParaRPr lang="en-AU"/>
          </a:p>
        </p:txBody>
      </p:sp>
      <p:sp>
        <p:nvSpPr>
          <p:cNvPr id="6" name="Footer Placeholder 5">
            <a:extLst>
              <a:ext uri="{FF2B5EF4-FFF2-40B4-BE49-F238E27FC236}">
                <a16:creationId xmlns:a16="http://schemas.microsoft.com/office/drawing/2014/main" id="{78A73E20-67DA-4AEE-8A09-4391F37BB88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BCF017E-D54F-4606-98B2-3D2403151483}"/>
              </a:ext>
            </a:extLst>
          </p:cNvPr>
          <p:cNvSpPr>
            <a:spLocks noGrp="1"/>
          </p:cNvSpPr>
          <p:nvPr>
            <p:ph type="sldNum" sz="quarter" idx="12"/>
          </p:nvPr>
        </p:nvSpPr>
        <p:spPr/>
        <p:txBody>
          <a:bodyPr/>
          <a:lstStyle/>
          <a:p>
            <a:fld id="{C868F398-C5E5-4A3E-A04B-4CABA5C09D40}" type="slidenum">
              <a:rPr lang="en-AU" smtClean="0"/>
              <a:t>‹#›</a:t>
            </a:fld>
            <a:endParaRPr lang="en-AU"/>
          </a:p>
        </p:txBody>
      </p:sp>
    </p:spTree>
    <p:extLst>
      <p:ext uri="{BB962C8B-B14F-4D97-AF65-F5344CB8AC3E}">
        <p14:creationId xmlns:p14="http://schemas.microsoft.com/office/powerpoint/2010/main" val="902662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225B5-E715-4D27-9D4B-EE115E18BF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DB2D16A-05B5-4799-839C-16A1109CB2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184854C-4C33-4A94-8BEC-14716E97DB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CF4EE9-C5E8-4C16-80E0-BA21F161FC80}"/>
              </a:ext>
            </a:extLst>
          </p:cNvPr>
          <p:cNvSpPr>
            <a:spLocks noGrp="1"/>
          </p:cNvSpPr>
          <p:nvPr>
            <p:ph type="dt" sz="half" idx="10"/>
          </p:nvPr>
        </p:nvSpPr>
        <p:spPr/>
        <p:txBody>
          <a:bodyPr/>
          <a:lstStyle/>
          <a:p>
            <a:fld id="{93AC14D5-F6F9-4C6C-A4C8-41F08369088B}" type="datetimeFigureOut">
              <a:rPr lang="en-AU" smtClean="0"/>
              <a:t>30/09/2020</a:t>
            </a:fld>
            <a:endParaRPr lang="en-AU"/>
          </a:p>
        </p:txBody>
      </p:sp>
      <p:sp>
        <p:nvSpPr>
          <p:cNvPr id="6" name="Footer Placeholder 5">
            <a:extLst>
              <a:ext uri="{FF2B5EF4-FFF2-40B4-BE49-F238E27FC236}">
                <a16:creationId xmlns:a16="http://schemas.microsoft.com/office/drawing/2014/main" id="{A4CD4251-FA6D-4BC1-A25A-860B466FF74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15AD515-E435-4E11-9C60-9D36EA3A4169}"/>
              </a:ext>
            </a:extLst>
          </p:cNvPr>
          <p:cNvSpPr>
            <a:spLocks noGrp="1"/>
          </p:cNvSpPr>
          <p:nvPr>
            <p:ph type="sldNum" sz="quarter" idx="12"/>
          </p:nvPr>
        </p:nvSpPr>
        <p:spPr/>
        <p:txBody>
          <a:bodyPr/>
          <a:lstStyle/>
          <a:p>
            <a:fld id="{C868F398-C5E5-4A3E-A04B-4CABA5C09D40}" type="slidenum">
              <a:rPr lang="en-AU" smtClean="0"/>
              <a:t>‹#›</a:t>
            </a:fld>
            <a:endParaRPr lang="en-AU"/>
          </a:p>
        </p:txBody>
      </p:sp>
    </p:spTree>
    <p:extLst>
      <p:ext uri="{BB962C8B-B14F-4D97-AF65-F5344CB8AC3E}">
        <p14:creationId xmlns:p14="http://schemas.microsoft.com/office/powerpoint/2010/main" val="398706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E875F4-54CC-414D-885F-AF6F727D65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E67A541-ACEE-493D-A967-02BC9891CD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8FFF670-5B45-4614-8719-60E613EC22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C14D5-F6F9-4C6C-A4C8-41F08369088B}" type="datetimeFigureOut">
              <a:rPr lang="en-AU" smtClean="0"/>
              <a:t>30/09/2020</a:t>
            </a:fld>
            <a:endParaRPr lang="en-AU"/>
          </a:p>
        </p:txBody>
      </p:sp>
      <p:sp>
        <p:nvSpPr>
          <p:cNvPr id="5" name="Footer Placeholder 4">
            <a:extLst>
              <a:ext uri="{FF2B5EF4-FFF2-40B4-BE49-F238E27FC236}">
                <a16:creationId xmlns:a16="http://schemas.microsoft.com/office/drawing/2014/main" id="{E1446BF8-9ED8-453C-9401-AE9BE43021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7922169-7DBC-4071-8090-A6A599466A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8F398-C5E5-4A3E-A04B-4CABA5C09D40}" type="slidenum">
              <a:rPr lang="en-AU" smtClean="0"/>
              <a:t>‹#›</a:t>
            </a:fld>
            <a:endParaRPr lang="en-AU"/>
          </a:p>
        </p:txBody>
      </p:sp>
    </p:spTree>
    <p:extLst>
      <p:ext uri="{BB962C8B-B14F-4D97-AF65-F5344CB8AC3E}">
        <p14:creationId xmlns:p14="http://schemas.microsoft.com/office/powerpoint/2010/main" val="1977835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n-sec.ne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n-sec.ne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cid:9ac044a9-611c-41ec-a7a3-c7ae83bb8de3@unido.org" TargetMode="External"/><Relationship Id="rId9" Type="http://schemas.openxmlformats.org/officeDocument/2006/relationships/image" Target="../media/image21.jpg"/></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cid:42882165666816575211082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8C23BB0-56A6-4F01-9FA7-9A1DE7C81998}"/>
              </a:ext>
            </a:extLst>
          </p:cNvPr>
          <p:cNvSpPr>
            <a:spLocks noGrp="1"/>
          </p:cNvSpPr>
          <p:nvPr>
            <p:ph idx="1"/>
          </p:nvPr>
        </p:nvSpPr>
        <p:spPr>
          <a:xfrm>
            <a:off x="332509" y="1825625"/>
            <a:ext cx="11416145" cy="4745328"/>
          </a:xfrm>
        </p:spPr>
        <p:txBody>
          <a:bodyPr>
            <a:normAutofit/>
          </a:bodyPr>
          <a:lstStyle/>
          <a:p>
            <a:pPr marL="0" indent="0" algn="ctr">
              <a:buNone/>
            </a:pPr>
            <a:r>
              <a:rPr lang="en-AU" sz="4000" dirty="0">
                <a:solidFill>
                  <a:srgbClr val="FF0000"/>
                </a:solidFill>
              </a:rPr>
              <a:t>DRAFT</a:t>
            </a:r>
          </a:p>
          <a:p>
            <a:pPr marL="0" indent="0" algn="ctr">
              <a:buNone/>
            </a:pPr>
            <a:r>
              <a:rPr lang="en-AU" sz="4000" b="1" dirty="0">
                <a:solidFill>
                  <a:schemeClr val="accent1"/>
                </a:solidFill>
              </a:rPr>
              <a:t>BUSINESS PLAN FOR THE PACIFIC CENTRE FOR RENEWABLE ENERGY AND ENERGY EFFICIENCY (PCREEE)</a:t>
            </a:r>
          </a:p>
          <a:p>
            <a:pPr marL="0" indent="0" algn="ctr">
              <a:buNone/>
            </a:pPr>
            <a:r>
              <a:rPr lang="en-AU" sz="4000" b="1" dirty="0">
                <a:solidFill>
                  <a:schemeClr val="accent1"/>
                </a:solidFill>
              </a:rPr>
              <a:t>2020 – 2030</a:t>
            </a:r>
          </a:p>
          <a:p>
            <a:pPr marL="0" indent="0">
              <a:buNone/>
            </a:pPr>
            <a:endParaRPr lang="en-AU" sz="1600" b="1" dirty="0"/>
          </a:p>
          <a:p>
            <a:pPr marL="0" indent="0">
              <a:buNone/>
            </a:pPr>
            <a:r>
              <a:rPr lang="en-AU" sz="1600" b="1" dirty="0"/>
              <a:t> </a:t>
            </a:r>
          </a:p>
          <a:p>
            <a:pPr marL="0" indent="0">
              <a:buNone/>
            </a:pPr>
            <a:endParaRPr lang="en-AU" sz="1600" b="1" dirty="0"/>
          </a:p>
        </p:txBody>
      </p:sp>
      <p:pic>
        <p:nvPicPr>
          <p:cNvPr id="7" name="Imagen 9">
            <a:extLst>
              <a:ext uri="{FF2B5EF4-FFF2-40B4-BE49-F238E27FC236}">
                <a16:creationId xmlns:a16="http://schemas.microsoft.com/office/drawing/2014/main" id="{D1D279E3-F821-4FAD-89F2-5E7EA5153CF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0606" y="365124"/>
            <a:ext cx="2467467" cy="1066511"/>
          </a:xfrm>
          <a:prstGeom prst="rect">
            <a:avLst/>
          </a:prstGeom>
          <a:noFill/>
          <a:ln>
            <a:noFill/>
          </a:ln>
        </p:spPr>
      </p:pic>
      <p:pic>
        <p:nvPicPr>
          <p:cNvPr id="8" name="image4.png" descr="C:\Users\laura.monteagudo\AppData\Local\Microsoft\Windows\INetCache\Content.MSO\F9E093AD.tmp">
            <a:extLst>
              <a:ext uri="{FF2B5EF4-FFF2-40B4-BE49-F238E27FC236}">
                <a16:creationId xmlns:a16="http://schemas.microsoft.com/office/drawing/2014/main" id="{1499B796-2D68-4AA8-8931-30634EEF5119}"/>
              </a:ext>
            </a:extLst>
          </p:cNvPr>
          <p:cNvPicPr/>
          <p:nvPr/>
        </p:nvPicPr>
        <p:blipFill>
          <a:blip r:embed="rId3"/>
          <a:srcRect/>
          <a:stretch>
            <a:fillRect/>
          </a:stretch>
        </p:blipFill>
        <p:spPr>
          <a:xfrm>
            <a:off x="10336183" y="5263661"/>
            <a:ext cx="1523307" cy="1307292"/>
          </a:xfrm>
          <a:prstGeom prst="rect">
            <a:avLst/>
          </a:prstGeom>
          <a:ln/>
        </p:spPr>
      </p:pic>
      <p:sp>
        <p:nvSpPr>
          <p:cNvPr id="9" name="TextBox 8">
            <a:extLst>
              <a:ext uri="{FF2B5EF4-FFF2-40B4-BE49-F238E27FC236}">
                <a16:creationId xmlns:a16="http://schemas.microsoft.com/office/drawing/2014/main" id="{2F7D78BA-5AE1-4C3E-B77C-3C3FA383428F}"/>
              </a:ext>
            </a:extLst>
          </p:cNvPr>
          <p:cNvSpPr txBox="1"/>
          <p:nvPr/>
        </p:nvSpPr>
        <p:spPr>
          <a:xfrm>
            <a:off x="7795491" y="5800436"/>
            <a:ext cx="2540692" cy="369332"/>
          </a:xfrm>
          <a:prstGeom prst="rect">
            <a:avLst/>
          </a:prstGeom>
          <a:noFill/>
        </p:spPr>
        <p:txBody>
          <a:bodyPr wrap="square" rtlCol="0">
            <a:spAutoFit/>
          </a:bodyPr>
          <a:lstStyle/>
          <a:p>
            <a:r>
              <a:rPr lang="en-AU" dirty="0"/>
              <a:t>Supported by UNIDO</a:t>
            </a:r>
          </a:p>
        </p:txBody>
      </p:sp>
    </p:spTree>
    <p:extLst>
      <p:ext uri="{BB962C8B-B14F-4D97-AF65-F5344CB8AC3E}">
        <p14:creationId xmlns:p14="http://schemas.microsoft.com/office/powerpoint/2010/main" val="2119479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A96D8-4C52-45A2-8BA9-9CBA06921345}"/>
              </a:ext>
            </a:extLst>
          </p:cNvPr>
          <p:cNvSpPr>
            <a:spLocks noGrp="1"/>
          </p:cNvSpPr>
          <p:nvPr>
            <p:ph type="title"/>
          </p:nvPr>
        </p:nvSpPr>
        <p:spPr/>
        <p:txBody>
          <a:bodyPr/>
          <a:lstStyle/>
          <a:p>
            <a:r>
              <a:rPr lang="en-AU" b="1" dirty="0">
                <a:solidFill>
                  <a:schemeClr val="accent1"/>
                </a:solidFill>
              </a:rPr>
              <a:t>3. RE Mini-Grids</a:t>
            </a:r>
          </a:p>
        </p:txBody>
      </p:sp>
      <p:sp>
        <p:nvSpPr>
          <p:cNvPr id="3" name="Content Placeholder 2">
            <a:extLst>
              <a:ext uri="{FF2B5EF4-FFF2-40B4-BE49-F238E27FC236}">
                <a16:creationId xmlns:a16="http://schemas.microsoft.com/office/drawing/2014/main" id="{6D739701-4206-4449-8FC8-BC8F2D1761EF}"/>
              </a:ext>
            </a:extLst>
          </p:cNvPr>
          <p:cNvSpPr>
            <a:spLocks noGrp="1"/>
          </p:cNvSpPr>
          <p:nvPr>
            <p:ph idx="1"/>
          </p:nvPr>
        </p:nvSpPr>
        <p:spPr>
          <a:xfrm>
            <a:off x="838200" y="1579418"/>
            <a:ext cx="10515600" cy="4913457"/>
          </a:xfrm>
        </p:spPr>
        <p:txBody>
          <a:bodyPr>
            <a:normAutofit/>
          </a:bodyPr>
          <a:lstStyle/>
          <a:p>
            <a:pPr marL="0" indent="0" algn="just">
              <a:buNone/>
            </a:pPr>
            <a:r>
              <a:rPr lang="en-GB" sz="2400" b="1" dirty="0">
                <a:effectLst/>
                <a:latin typeface="Calibri" panose="020F0502020204030204" pitchFamily="34" charset="0"/>
                <a:ea typeface="Calibri" panose="020F0502020204030204" pitchFamily="34" charset="0"/>
                <a:cs typeface="Calibri" panose="020F0502020204030204" pitchFamily="34" charset="0"/>
              </a:rPr>
              <a:t>Objective:</a:t>
            </a:r>
            <a:r>
              <a:rPr lang="en-GB" sz="2400" dirty="0">
                <a:effectLst/>
                <a:latin typeface="Calibri" panose="020F0502020204030204" pitchFamily="34" charset="0"/>
                <a:ea typeface="Calibri" panose="020F0502020204030204" pitchFamily="34" charset="0"/>
                <a:cs typeface="Calibri" panose="020F0502020204030204" pitchFamily="34" charset="0"/>
              </a:rPr>
              <a:t> Increased clean energy access and improved livelihoods for communities through the promotion of a mini-grid program to achieve the Sustainable Development Goals (SDGs) throughout the PICTs</a:t>
            </a:r>
          </a:p>
          <a:p>
            <a:pPr marL="0" indent="0" algn="just">
              <a:buNone/>
            </a:pPr>
            <a:r>
              <a:rPr lang="en-GB" sz="2400" b="1" dirty="0">
                <a:effectLst/>
                <a:latin typeface="Calibri" panose="020F0502020204030204" pitchFamily="34" charset="0"/>
                <a:ea typeface="Calibri" panose="020F0502020204030204" pitchFamily="34" charset="0"/>
                <a:cs typeface="Calibri" panose="020F0502020204030204" pitchFamily="34" charset="0"/>
              </a:rPr>
              <a:t>Output 1:</a:t>
            </a:r>
            <a:r>
              <a:rPr lang="en-GB" sz="2400" dirty="0">
                <a:effectLst/>
                <a:latin typeface="Calibri" panose="020F0502020204030204" pitchFamily="34" charset="0"/>
                <a:ea typeface="Calibri" panose="020F0502020204030204" pitchFamily="34" charset="0"/>
                <a:cs typeface="Calibri" panose="020F0502020204030204" pitchFamily="34" charset="0"/>
              </a:rPr>
              <a:t> Market intelligence; enhanced awareness of mini-grid market and strengthen market knowledge through market intelligence development.</a:t>
            </a:r>
            <a:endParaRPr lang="en-AU" sz="24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r>
              <a:rPr lang="en-GB" sz="2400" b="1" dirty="0">
                <a:effectLst/>
                <a:latin typeface="Calibri" panose="020F0502020204030204" pitchFamily="34" charset="0"/>
                <a:ea typeface="Calibri" panose="020F0502020204030204" pitchFamily="34" charset="0"/>
                <a:cs typeface="Calibri" panose="020F0502020204030204" pitchFamily="34" charset="0"/>
              </a:rPr>
              <a:t>Output 2:</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Capacity Building and Public and Private Partnerships</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empower local institutions and private sector and increased project developments through capacity building and reinforced networks and partnerships between stakeholders.</a:t>
            </a:r>
            <a:endParaRPr lang="en-AU" sz="24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r>
              <a:rPr lang="en-GB" sz="2400" b="1" dirty="0">
                <a:effectLst/>
                <a:latin typeface="Calibri" panose="020F0502020204030204" pitchFamily="34" charset="0"/>
                <a:ea typeface="Calibri" panose="020F0502020204030204" pitchFamily="34" charset="0"/>
                <a:cs typeface="Calibri" panose="020F0502020204030204" pitchFamily="34" charset="0"/>
              </a:rPr>
              <a:t>Output 3:</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Technical Advancement</a:t>
            </a:r>
            <a:r>
              <a:rPr lang="en-GB" sz="2400" dirty="0">
                <a:effectLst/>
                <a:latin typeface="Calibri" panose="020F0502020204030204" pitchFamily="34" charset="0"/>
                <a:ea typeface="Calibri" panose="020F0502020204030204" pitchFamily="34" charset="0"/>
                <a:cs typeface="Calibri" panose="020F0502020204030204" pitchFamily="34" charset="0"/>
              </a:rPr>
              <a:t>; improved sustainability of mini-grid system and implemented standardized technical equipment and design</a:t>
            </a: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AU" dirty="0"/>
          </a:p>
        </p:txBody>
      </p:sp>
      <p:pic>
        <p:nvPicPr>
          <p:cNvPr id="4" name="Imagen 9">
            <a:extLst>
              <a:ext uri="{FF2B5EF4-FFF2-40B4-BE49-F238E27FC236}">
                <a16:creationId xmlns:a16="http://schemas.microsoft.com/office/drawing/2014/main" id="{351FC5E7-4062-43AC-A42D-31E174C1C12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24533" y="6020725"/>
            <a:ext cx="2467467" cy="837275"/>
          </a:xfrm>
          <a:prstGeom prst="rect">
            <a:avLst/>
          </a:prstGeom>
          <a:noFill/>
          <a:ln>
            <a:noFill/>
          </a:ln>
        </p:spPr>
      </p:pic>
    </p:spTree>
    <p:extLst>
      <p:ext uri="{BB962C8B-B14F-4D97-AF65-F5344CB8AC3E}">
        <p14:creationId xmlns:p14="http://schemas.microsoft.com/office/powerpoint/2010/main" val="20452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D505-8909-4A4D-AD61-221AFED954F7}"/>
              </a:ext>
            </a:extLst>
          </p:cNvPr>
          <p:cNvSpPr>
            <a:spLocks noGrp="1"/>
          </p:cNvSpPr>
          <p:nvPr>
            <p:ph type="title"/>
          </p:nvPr>
        </p:nvSpPr>
        <p:spPr>
          <a:xfrm>
            <a:off x="789709" y="124981"/>
            <a:ext cx="10515600" cy="807892"/>
          </a:xfrm>
        </p:spPr>
        <p:txBody>
          <a:bodyPr/>
          <a:lstStyle/>
          <a:p>
            <a:r>
              <a:rPr lang="en-AU" b="1" dirty="0">
                <a:solidFill>
                  <a:schemeClr val="accent1"/>
                </a:solidFill>
              </a:rPr>
              <a:t>4. Energy Efficiency Investment</a:t>
            </a:r>
          </a:p>
        </p:txBody>
      </p:sp>
      <p:sp>
        <p:nvSpPr>
          <p:cNvPr id="3" name="Content Placeholder 2">
            <a:extLst>
              <a:ext uri="{FF2B5EF4-FFF2-40B4-BE49-F238E27FC236}">
                <a16:creationId xmlns:a16="http://schemas.microsoft.com/office/drawing/2014/main" id="{959744A8-F12E-4ED0-8E53-AB679A87747D}"/>
              </a:ext>
            </a:extLst>
          </p:cNvPr>
          <p:cNvSpPr>
            <a:spLocks noGrp="1"/>
          </p:cNvSpPr>
          <p:nvPr>
            <p:ph idx="1"/>
          </p:nvPr>
        </p:nvSpPr>
        <p:spPr>
          <a:xfrm>
            <a:off x="838201" y="932873"/>
            <a:ext cx="6911108" cy="5244090"/>
          </a:xfrm>
        </p:spPr>
        <p:txBody>
          <a:bodyPr>
            <a:normAutofit lnSpcReduction="10000"/>
          </a:bodyPr>
          <a:lstStyle/>
          <a:p>
            <a:pPr marL="0" indent="0" algn="just">
              <a:buNone/>
            </a:pPr>
            <a:r>
              <a:rPr lang="en-GB" sz="1800" b="1" dirty="0">
                <a:effectLst/>
                <a:latin typeface="Calibri" panose="020F0502020204030204" pitchFamily="34" charset="0"/>
                <a:ea typeface="Calibri" panose="020F0502020204030204" pitchFamily="34" charset="0"/>
                <a:cs typeface="Arial" panose="020B0604020202020204" pitchFamily="34" charset="0"/>
              </a:rPr>
              <a:t>Objective:</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To enhance the competitiveness of manufacturing industries in the Pacific Region while reducing Greenhouse Gas (GHG) emissions by improving and harmonizing national policies and regulatory frameworks and institutional capacity building for domestic, industrial, and commercial EE and the implementation of energy management systems.</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r>
              <a:rPr lang="en-GB" sz="1800" b="1" dirty="0">
                <a:effectLst/>
                <a:latin typeface="Calibri" panose="020F0502020204030204" pitchFamily="34" charset="0"/>
                <a:ea typeface="Calibri" panose="020F0502020204030204" pitchFamily="34" charset="0"/>
                <a:cs typeface="Arial" panose="020B0604020202020204" pitchFamily="34" charset="0"/>
              </a:rPr>
              <a:t>Output 1.</a:t>
            </a:r>
            <a:r>
              <a:rPr lang="en-GB" sz="1800" dirty="0">
                <a:effectLst/>
                <a:latin typeface="Calibri" panose="020F0502020204030204" pitchFamily="34" charset="0"/>
                <a:ea typeface="Calibri" panose="020F0502020204030204" pitchFamily="34" charset="0"/>
                <a:cs typeface="Arial" panose="020B0604020202020204" pitchFamily="34" charset="0"/>
              </a:rPr>
              <a:t> International standards (American Society of Heating, Refrigerating and Air-Conditioning Engineers (ASHRAE), International Organisation for Standardisation (ISO), etc.) developed or adopted for lighting, equipment, and thermal efficiency including the potential inclusion of such energy standards in building codes. </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r>
              <a:rPr lang="en-GB" sz="1800" b="1" dirty="0">
                <a:effectLst/>
                <a:latin typeface="Calibri" panose="020F0502020204030204" pitchFamily="34" charset="0"/>
                <a:ea typeface="Calibri" panose="020F0502020204030204" pitchFamily="34" charset="0"/>
                <a:cs typeface="Arial" panose="020B0604020202020204" pitchFamily="34" charset="0"/>
              </a:rPr>
              <a:t>Output 2.</a:t>
            </a:r>
            <a:r>
              <a:rPr lang="en-GB" sz="1800" dirty="0">
                <a:effectLst/>
                <a:latin typeface="Calibri" panose="020F0502020204030204" pitchFamily="34" charset="0"/>
                <a:ea typeface="Calibri" panose="020F0502020204030204" pitchFamily="34" charset="0"/>
                <a:cs typeface="Arial" panose="020B0604020202020204" pitchFamily="34" charset="0"/>
              </a:rPr>
              <a:t> Assistance provided to PICTs for adopting energy conservation practices for the design, construction, and utilization of energy-efficient facilities. </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r>
              <a:rPr lang="en-GB" sz="1800" b="1" dirty="0">
                <a:effectLst/>
                <a:latin typeface="Calibri" panose="020F0502020204030204" pitchFamily="34" charset="0"/>
                <a:ea typeface="Calibri" panose="020F0502020204030204" pitchFamily="34" charset="0"/>
                <a:cs typeface="Arial" panose="020B0604020202020204" pitchFamily="34" charset="0"/>
              </a:rPr>
              <a:t>Output 3</a:t>
            </a:r>
            <a:r>
              <a:rPr lang="en-GB" sz="1800" dirty="0">
                <a:effectLst/>
                <a:latin typeface="Calibri" panose="020F0502020204030204" pitchFamily="34" charset="0"/>
                <a:ea typeface="Calibri" panose="020F0502020204030204" pitchFamily="34" charset="0"/>
                <a:cs typeface="Arial" panose="020B0604020202020204" pitchFamily="34" charset="0"/>
              </a:rPr>
              <a:t>. Access to financing via different instruments facilitated. </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r>
              <a:rPr lang="en-GB" sz="1800" dirty="0">
                <a:effectLst/>
                <a:latin typeface="Calibri" panose="020F0502020204030204" pitchFamily="34" charset="0"/>
                <a:ea typeface="Calibri" panose="020F0502020204030204" pitchFamily="34" charset="0"/>
                <a:cs typeface="Arial" panose="020B0604020202020204" pitchFamily="34" charset="0"/>
              </a:rPr>
              <a:t>PCREEE will promote and support investment mobilisation for energy efficiency investments in several areas:</a:t>
            </a: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lvl="1" algn="just"/>
            <a:r>
              <a:rPr lang="en-AU" sz="1800" dirty="0">
                <a:latin typeface="Calibri" panose="020F0502020204030204" pitchFamily="34" charset="0"/>
                <a:cs typeface="Arial" panose="020B0604020202020204" pitchFamily="34" charset="0"/>
              </a:rPr>
              <a:t>Industry and Buildings</a:t>
            </a:r>
          </a:p>
          <a:p>
            <a:pPr lvl="1" algn="just"/>
            <a:r>
              <a:rPr lang="en-AU" sz="1800" dirty="0">
                <a:latin typeface="Calibri" panose="020F0502020204030204" pitchFamily="34" charset="0"/>
                <a:cs typeface="Arial" panose="020B0604020202020204" pitchFamily="34" charset="0"/>
              </a:rPr>
              <a:t>Energy Efficiency in the Public Sector</a:t>
            </a:r>
          </a:p>
          <a:p>
            <a:pPr lvl="1" algn="just"/>
            <a:r>
              <a:rPr lang="en-AU" sz="1800" dirty="0">
                <a:latin typeface="Calibri" panose="020F0502020204030204" pitchFamily="34" charset="0"/>
                <a:cs typeface="Arial" panose="020B0604020202020204" pitchFamily="34" charset="0"/>
              </a:rPr>
              <a:t>The Residential Sector </a:t>
            </a:r>
          </a:p>
        </p:txBody>
      </p:sp>
      <p:pic>
        <p:nvPicPr>
          <p:cNvPr id="4" name="Picture 3">
            <a:extLst>
              <a:ext uri="{FF2B5EF4-FFF2-40B4-BE49-F238E27FC236}">
                <a16:creationId xmlns:a16="http://schemas.microsoft.com/office/drawing/2014/main" id="{23766B85-0576-4F5B-BF76-4F83ED55ABEC}"/>
              </a:ext>
            </a:extLst>
          </p:cNvPr>
          <p:cNvPicPr>
            <a:picLocks noChangeAspect="1"/>
          </p:cNvPicPr>
          <p:nvPr/>
        </p:nvPicPr>
        <p:blipFill>
          <a:blip r:embed="rId2"/>
          <a:stretch>
            <a:fillRect/>
          </a:stretch>
        </p:blipFill>
        <p:spPr>
          <a:xfrm>
            <a:off x="8331200" y="1311563"/>
            <a:ext cx="3574474" cy="31965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2615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924B-F06B-468A-85CB-E9D405FF1F77}"/>
              </a:ext>
            </a:extLst>
          </p:cNvPr>
          <p:cNvSpPr>
            <a:spLocks noGrp="1"/>
          </p:cNvSpPr>
          <p:nvPr>
            <p:ph type="title"/>
          </p:nvPr>
        </p:nvSpPr>
        <p:spPr>
          <a:xfrm>
            <a:off x="838200" y="200271"/>
            <a:ext cx="10515600" cy="779463"/>
          </a:xfrm>
        </p:spPr>
        <p:txBody>
          <a:bodyPr/>
          <a:lstStyle/>
          <a:p>
            <a:r>
              <a:rPr lang="en-AU" b="1" dirty="0">
                <a:solidFill>
                  <a:srgbClr val="FF0000"/>
                </a:solidFill>
              </a:rPr>
              <a:t>Organisational Chart</a:t>
            </a:r>
            <a:endParaRPr lang="en-AU" dirty="0"/>
          </a:p>
        </p:txBody>
      </p:sp>
      <p:graphicFrame>
        <p:nvGraphicFramePr>
          <p:cNvPr id="4" name="Diagrama 23">
            <a:extLst>
              <a:ext uri="{FF2B5EF4-FFF2-40B4-BE49-F238E27FC236}">
                <a16:creationId xmlns:a16="http://schemas.microsoft.com/office/drawing/2014/main" id="{48E5F9B3-78D7-4BB5-BAAD-AD56BBAB3017}"/>
              </a:ext>
            </a:extLst>
          </p:cNvPr>
          <p:cNvGraphicFramePr/>
          <p:nvPr>
            <p:extLst>
              <p:ext uri="{D42A27DB-BD31-4B8C-83A1-F6EECF244321}">
                <p14:modId xmlns:p14="http://schemas.microsoft.com/office/powerpoint/2010/main" val="2864945471"/>
              </p:ext>
            </p:extLst>
          </p:nvPr>
        </p:nvGraphicFramePr>
        <p:xfrm>
          <a:off x="1072399" y="978705"/>
          <a:ext cx="6861638" cy="3923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esquinas redondeadas 26">
            <a:extLst>
              <a:ext uri="{FF2B5EF4-FFF2-40B4-BE49-F238E27FC236}">
                <a16:creationId xmlns:a16="http://schemas.microsoft.com/office/drawing/2014/main" id="{4AFB58B0-AA2B-416A-8999-ACB656801C50}"/>
              </a:ext>
            </a:extLst>
          </p:cNvPr>
          <p:cNvSpPr txBox="1">
            <a:spLocks/>
          </p:cNvSpPr>
          <p:nvPr/>
        </p:nvSpPr>
        <p:spPr>
          <a:xfrm>
            <a:off x="1072399" y="4497028"/>
            <a:ext cx="4568147" cy="475960"/>
          </a:xfrm>
          <a:prstGeom prst="roundRect">
            <a:avLst/>
          </a:prstGeom>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lnSpc>
                <a:spcPct val="115000"/>
              </a:lnSpc>
              <a:spcAft>
                <a:spcPts val="600"/>
              </a:spcAft>
            </a:pPr>
            <a:r>
              <a:rPr lang="en-US" sz="900" dirty="0">
                <a:solidFill>
                  <a:srgbClr val="FFFFFF"/>
                </a:solidFill>
                <a:ea typeface="Calibri" panose="020F0502020204030204" pitchFamily="34" charset="0"/>
                <a:cs typeface="Arial" panose="020B0604020202020204" pitchFamily="34" charset="0"/>
              </a:rPr>
              <a:t>Pool of  Junior Technical Program Assistant</a:t>
            </a:r>
            <a:endParaRPr lang="en-AU" sz="1100" dirty="0">
              <a:ea typeface="Calibri" panose="020F0502020204030204" pitchFamily="34" charset="0"/>
              <a:cs typeface="Arial" panose="020B0604020202020204" pitchFamily="34" charset="0"/>
            </a:endParaRPr>
          </a:p>
          <a:p>
            <a:pPr algn="ctr">
              <a:lnSpc>
                <a:spcPct val="115000"/>
              </a:lnSpc>
              <a:spcAft>
                <a:spcPts val="600"/>
              </a:spcAft>
            </a:pPr>
            <a:r>
              <a:rPr lang="en-US" sz="900" dirty="0">
                <a:solidFill>
                  <a:srgbClr val="FFFFFF"/>
                </a:solidFill>
                <a:ea typeface="Calibri" panose="020F0502020204030204" pitchFamily="34" charset="0"/>
                <a:cs typeface="Arial" panose="020B0604020202020204" pitchFamily="34" charset="0"/>
              </a:rPr>
              <a:t>5 technical FTE</a:t>
            </a:r>
            <a:endParaRPr lang="en-AU" sz="1100" dirty="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AC4E005B-1B7F-4441-B614-12E67FD12625}"/>
              </a:ext>
            </a:extLst>
          </p:cNvPr>
          <p:cNvSpPr txBox="1"/>
          <p:nvPr/>
        </p:nvSpPr>
        <p:spPr>
          <a:xfrm>
            <a:off x="383309" y="5095567"/>
            <a:ext cx="11425382" cy="1169551"/>
          </a:xfrm>
          <a:prstGeom prst="rect">
            <a:avLst/>
          </a:prstGeom>
          <a:noFill/>
        </p:spPr>
        <p:txBody>
          <a:bodyPr wrap="square" rtlCol="0">
            <a:spAutoFit/>
          </a:bodyPr>
          <a:lstStyle/>
          <a:p>
            <a:pPr marL="0" indent="0" algn="just">
              <a:buNone/>
            </a:pPr>
            <a:r>
              <a:rPr lang="en-GB" sz="1400" dirty="0">
                <a:effectLst/>
                <a:latin typeface="Calibri" panose="020F0502020204030204" pitchFamily="34" charset="0"/>
                <a:ea typeface="Calibri" panose="020F0502020204030204" pitchFamily="34" charset="0"/>
                <a:cs typeface="Arial" panose="020B0604020202020204" pitchFamily="34" charset="0"/>
              </a:rPr>
              <a:t>Two differentiated units are proposed under the BP. </a:t>
            </a:r>
          </a:p>
          <a:p>
            <a:pPr algn="just"/>
            <a:r>
              <a:rPr lang="en-GB" sz="1400" b="1" dirty="0">
                <a:latin typeface="Calibri" panose="020F0502020204030204" pitchFamily="34" charset="0"/>
                <a:cs typeface="Arial" panose="020B0604020202020204" pitchFamily="34" charset="0"/>
              </a:rPr>
              <a:t>	1. Programmatic Unit </a:t>
            </a:r>
            <a:r>
              <a:rPr lang="en-GB" sz="1400" dirty="0">
                <a:latin typeface="Calibri" panose="020F0502020204030204" pitchFamily="34" charset="0"/>
                <a:cs typeface="Arial" panose="020B0604020202020204" pitchFamily="34" charset="0"/>
              </a:rPr>
              <a:t>responsible for overall coordination of the 4 programmes </a:t>
            </a:r>
          </a:p>
          <a:p>
            <a:pPr algn="just"/>
            <a:r>
              <a:rPr lang="en-GB" sz="1400" b="1" dirty="0">
                <a:latin typeface="Calibri" panose="020F0502020204030204" pitchFamily="34" charset="0"/>
                <a:cs typeface="Arial" panose="020B0604020202020204" pitchFamily="34" charset="0"/>
              </a:rPr>
              <a:t>	2. Administrative Unit </a:t>
            </a:r>
            <a:r>
              <a:rPr lang="en-GB" sz="1400" dirty="0">
                <a:latin typeface="Calibri" panose="020F0502020204030204" pitchFamily="34" charset="0"/>
                <a:cs typeface="Arial" panose="020B0604020202020204" pitchFamily="34" charset="0"/>
              </a:rPr>
              <a:t>responsible for Human Resources, Procurement and Finance</a:t>
            </a:r>
            <a:endParaRPr lang="en-AU" sz="2000" dirty="0"/>
          </a:p>
          <a:p>
            <a:pPr algn="just"/>
            <a:r>
              <a:rPr lang="en-AU" sz="1400" b="1" i="1" dirty="0">
                <a:solidFill>
                  <a:schemeClr val="accent1"/>
                </a:solidFill>
              </a:rPr>
              <a:t>The centre will aim a gender balance, including a mid-term objective of 50% of women across all positions, i.e. including management, administrative and technical senior/junior staff</a:t>
            </a:r>
          </a:p>
        </p:txBody>
      </p:sp>
      <p:pic>
        <p:nvPicPr>
          <p:cNvPr id="7" name="Imagen 9">
            <a:extLst>
              <a:ext uri="{FF2B5EF4-FFF2-40B4-BE49-F238E27FC236}">
                <a16:creationId xmlns:a16="http://schemas.microsoft.com/office/drawing/2014/main" id="{19F14DB6-2B6C-4ACC-AB35-FABBC9C4CFA8}"/>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724533" y="5969059"/>
            <a:ext cx="2467467" cy="837275"/>
          </a:xfrm>
          <a:prstGeom prst="rect">
            <a:avLst/>
          </a:prstGeom>
          <a:noFill/>
          <a:ln>
            <a:noFill/>
          </a:ln>
        </p:spPr>
      </p:pic>
    </p:spTree>
    <p:extLst>
      <p:ext uri="{BB962C8B-B14F-4D97-AF65-F5344CB8AC3E}">
        <p14:creationId xmlns:p14="http://schemas.microsoft.com/office/powerpoint/2010/main" val="2164724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924B-F06B-468A-85CB-E9D405FF1F77}"/>
              </a:ext>
            </a:extLst>
          </p:cNvPr>
          <p:cNvSpPr>
            <a:spLocks noGrp="1"/>
          </p:cNvSpPr>
          <p:nvPr>
            <p:ph type="title"/>
          </p:nvPr>
        </p:nvSpPr>
        <p:spPr>
          <a:xfrm>
            <a:off x="838200" y="200271"/>
            <a:ext cx="10515600" cy="779463"/>
          </a:xfrm>
        </p:spPr>
        <p:txBody>
          <a:bodyPr/>
          <a:lstStyle/>
          <a:p>
            <a:r>
              <a:rPr lang="en-AU" b="1" dirty="0">
                <a:solidFill>
                  <a:srgbClr val="FF0000"/>
                </a:solidFill>
              </a:rPr>
              <a:t>Organisational Chart</a:t>
            </a:r>
            <a:endParaRPr lang="en-AU" dirty="0"/>
          </a:p>
        </p:txBody>
      </p:sp>
      <p:pic>
        <p:nvPicPr>
          <p:cNvPr id="7" name="Imagen 9">
            <a:extLst>
              <a:ext uri="{FF2B5EF4-FFF2-40B4-BE49-F238E27FC236}">
                <a16:creationId xmlns:a16="http://schemas.microsoft.com/office/drawing/2014/main" id="{19F14DB6-2B6C-4ACC-AB35-FABBC9C4CFA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24533" y="5969059"/>
            <a:ext cx="2467467" cy="837275"/>
          </a:xfrm>
          <a:prstGeom prst="rect">
            <a:avLst/>
          </a:prstGeom>
          <a:noFill/>
          <a:ln>
            <a:noFill/>
          </a:ln>
        </p:spPr>
      </p:pic>
      <p:pic>
        <p:nvPicPr>
          <p:cNvPr id="8" name="Picture 7"/>
          <p:cNvPicPr/>
          <p:nvPr/>
        </p:nvPicPr>
        <p:blipFill>
          <a:blip r:embed="rId3"/>
          <a:stretch>
            <a:fillRect/>
          </a:stretch>
        </p:blipFill>
        <p:spPr>
          <a:xfrm>
            <a:off x="458469" y="1057275"/>
            <a:ext cx="7964011" cy="5642769"/>
          </a:xfrm>
          <a:prstGeom prst="rect">
            <a:avLst/>
          </a:prstGeom>
        </p:spPr>
      </p:pic>
    </p:spTree>
    <p:extLst>
      <p:ext uri="{BB962C8B-B14F-4D97-AF65-F5344CB8AC3E}">
        <p14:creationId xmlns:p14="http://schemas.microsoft.com/office/powerpoint/2010/main" val="2339684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924B-F06B-468A-85CB-E9D405FF1F77}"/>
              </a:ext>
            </a:extLst>
          </p:cNvPr>
          <p:cNvSpPr>
            <a:spLocks noGrp="1"/>
          </p:cNvSpPr>
          <p:nvPr>
            <p:ph type="title"/>
          </p:nvPr>
        </p:nvSpPr>
        <p:spPr>
          <a:xfrm>
            <a:off x="838200" y="200271"/>
            <a:ext cx="10515600" cy="779463"/>
          </a:xfrm>
        </p:spPr>
        <p:txBody>
          <a:bodyPr/>
          <a:lstStyle/>
          <a:p>
            <a:r>
              <a:rPr lang="en-AU" b="1" dirty="0" smtClean="0">
                <a:solidFill>
                  <a:srgbClr val="FF0000"/>
                </a:solidFill>
              </a:rPr>
              <a:t>Thematic hubs</a:t>
            </a:r>
            <a:endParaRPr lang="en-AU" dirty="0"/>
          </a:p>
        </p:txBody>
      </p:sp>
      <p:pic>
        <p:nvPicPr>
          <p:cNvPr id="7" name="Imagen 9">
            <a:extLst>
              <a:ext uri="{FF2B5EF4-FFF2-40B4-BE49-F238E27FC236}">
                <a16:creationId xmlns:a16="http://schemas.microsoft.com/office/drawing/2014/main" id="{19F14DB6-2B6C-4ACC-AB35-FABBC9C4CFA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24533" y="5969059"/>
            <a:ext cx="2467467" cy="837275"/>
          </a:xfrm>
          <a:prstGeom prst="rect">
            <a:avLst/>
          </a:prstGeom>
          <a:noFill/>
          <a:ln>
            <a:noFill/>
          </a:ln>
        </p:spPr>
      </p:pic>
      <p:graphicFrame>
        <p:nvGraphicFramePr>
          <p:cNvPr id="5" name="Diagram 4"/>
          <p:cNvGraphicFramePr/>
          <p:nvPr>
            <p:extLst>
              <p:ext uri="{D42A27DB-BD31-4B8C-83A1-F6EECF244321}">
                <p14:modId xmlns:p14="http://schemas.microsoft.com/office/powerpoint/2010/main" val="940934322"/>
              </p:ext>
            </p:extLst>
          </p:nvPr>
        </p:nvGraphicFramePr>
        <p:xfrm>
          <a:off x="764382" y="1293019"/>
          <a:ext cx="7586121" cy="5205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4288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6E7BB-6835-491B-AEE8-8A6259641D1B}"/>
              </a:ext>
            </a:extLst>
          </p:cNvPr>
          <p:cNvSpPr>
            <a:spLocks noGrp="1"/>
          </p:cNvSpPr>
          <p:nvPr>
            <p:ph type="title"/>
          </p:nvPr>
        </p:nvSpPr>
        <p:spPr/>
        <p:txBody>
          <a:bodyPr/>
          <a:lstStyle/>
          <a:p>
            <a:r>
              <a:rPr lang="en-AU" b="1" dirty="0">
                <a:solidFill>
                  <a:srgbClr val="FF0000"/>
                </a:solidFill>
              </a:rPr>
              <a:t>Internal Procedures</a:t>
            </a:r>
          </a:p>
        </p:txBody>
      </p:sp>
      <p:sp>
        <p:nvSpPr>
          <p:cNvPr id="3" name="Content Placeholder 2">
            <a:extLst>
              <a:ext uri="{FF2B5EF4-FFF2-40B4-BE49-F238E27FC236}">
                <a16:creationId xmlns:a16="http://schemas.microsoft.com/office/drawing/2014/main" id="{CEA6DD17-7406-44E7-8226-10F750C02690}"/>
              </a:ext>
            </a:extLst>
          </p:cNvPr>
          <p:cNvSpPr>
            <a:spLocks noGrp="1"/>
          </p:cNvSpPr>
          <p:nvPr>
            <p:ph idx="1"/>
          </p:nvPr>
        </p:nvSpPr>
        <p:spPr/>
        <p:txBody>
          <a:bodyPr/>
          <a:lstStyle/>
          <a:p>
            <a:r>
              <a:rPr lang="en-AU" dirty="0"/>
              <a:t>Annual Work Plan and Budget to be vetted by PCREEE’s Steering Committee and final endorsement by SPC Executive</a:t>
            </a:r>
          </a:p>
          <a:p>
            <a:r>
              <a:rPr lang="en-AU" dirty="0"/>
              <a:t>Adhere to SPC’s rules and regulations on Human Resource, Finance and Procurement</a:t>
            </a:r>
          </a:p>
          <a:p>
            <a:r>
              <a:rPr lang="en-AU" dirty="0"/>
              <a:t>Establishment of Programme Steering Committees for its 4 selected programmes</a:t>
            </a:r>
          </a:p>
        </p:txBody>
      </p:sp>
      <p:pic>
        <p:nvPicPr>
          <p:cNvPr id="4" name="Imagen 9">
            <a:extLst>
              <a:ext uri="{FF2B5EF4-FFF2-40B4-BE49-F238E27FC236}">
                <a16:creationId xmlns:a16="http://schemas.microsoft.com/office/drawing/2014/main" id="{C4BAA12E-AB60-4B67-A557-619D6541DF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617161" y="5893262"/>
            <a:ext cx="2467467" cy="837275"/>
          </a:xfrm>
          <a:prstGeom prst="rect">
            <a:avLst/>
          </a:prstGeom>
          <a:noFill/>
          <a:ln>
            <a:noFill/>
          </a:ln>
        </p:spPr>
      </p:pic>
    </p:spTree>
    <p:extLst>
      <p:ext uri="{BB962C8B-B14F-4D97-AF65-F5344CB8AC3E}">
        <p14:creationId xmlns:p14="http://schemas.microsoft.com/office/powerpoint/2010/main" val="3866133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5">
            <a:extLst>
              <a:ext uri="{FF2B5EF4-FFF2-40B4-BE49-F238E27FC236}">
                <a16:creationId xmlns:a16="http://schemas.microsoft.com/office/drawing/2014/main" id="{45C582BC-079D-4E4E-909F-66D12DCE004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74620" y="1158241"/>
            <a:ext cx="7307580" cy="4602480"/>
          </a:xfrm>
          <a:prstGeom prst="rect">
            <a:avLst/>
          </a:prstGeom>
          <a:noFill/>
        </p:spPr>
      </p:pic>
      <p:pic>
        <p:nvPicPr>
          <p:cNvPr id="5" name="Imagen 9">
            <a:extLst>
              <a:ext uri="{FF2B5EF4-FFF2-40B4-BE49-F238E27FC236}">
                <a16:creationId xmlns:a16="http://schemas.microsoft.com/office/drawing/2014/main" id="{11FEF6F3-E4FB-45B1-9C5E-0FB83B875C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654106" y="6020725"/>
            <a:ext cx="2467467" cy="837275"/>
          </a:xfrm>
          <a:prstGeom prst="rect">
            <a:avLst/>
          </a:prstGeom>
          <a:noFill/>
          <a:ln>
            <a:noFill/>
          </a:ln>
        </p:spPr>
      </p:pic>
    </p:spTree>
    <p:extLst>
      <p:ext uri="{BB962C8B-B14F-4D97-AF65-F5344CB8AC3E}">
        <p14:creationId xmlns:p14="http://schemas.microsoft.com/office/powerpoint/2010/main" val="2371340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9A78-572F-4A1F-A377-E2C6BDEE7D20}"/>
              </a:ext>
            </a:extLst>
          </p:cNvPr>
          <p:cNvSpPr>
            <a:spLocks noGrp="1"/>
          </p:cNvSpPr>
          <p:nvPr>
            <p:ph type="title"/>
          </p:nvPr>
        </p:nvSpPr>
        <p:spPr>
          <a:xfrm>
            <a:off x="838200" y="221672"/>
            <a:ext cx="10515600" cy="918730"/>
          </a:xfrm>
        </p:spPr>
        <p:txBody>
          <a:bodyPr/>
          <a:lstStyle/>
          <a:p>
            <a:r>
              <a:rPr lang="en-AU" b="1" dirty="0">
                <a:solidFill>
                  <a:schemeClr val="accent1"/>
                </a:solidFill>
              </a:rPr>
              <a:t>2. Fund Mobilisation Strategy</a:t>
            </a:r>
          </a:p>
        </p:txBody>
      </p:sp>
      <p:sp>
        <p:nvSpPr>
          <p:cNvPr id="3" name="Content Placeholder 2">
            <a:extLst>
              <a:ext uri="{FF2B5EF4-FFF2-40B4-BE49-F238E27FC236}">
                <a16:creationId xmlns:a16="http://schemas.microsoft.com/office/drawing/2014/main" id="{D8B0C3E2-5381-4788-9D00-312225619DDB}"/>
              </a:ext>
            </a:extLst>
          </p:cNvPr>
          <p:cNvSpPr>
            <a:spLocks noGrp="1"/>
          </p:cNvSpPr>
          <p:nvPr>
            <p:ph idx="1"/>
          </p:nvPr>
        </p:nvSpPr>
        <p:spPr>
          <a:xfrm>
            <a:off x="838200" y="1283856"/>
            <a:ext cx="10515600" cy="4893107"/>
          </a:xfrm>
        </p:spPr>
        <p:txBody>
          <a:bodyPr/>
          <a:lstStyle/>
          <a:p>
            <a:pPr marL="342900" lvl="0" indent="-342900" algn="just">
              <a:lnSpc>
                <a:spcPct val="115000"/>
              </a:lnSpc>
              <a:spcBef>
                <a:spcPts val="600"/>
              </a:spcBef>
              <a:spcAft>
                <a:spcPts val="0"/>
              </a:spcAft>
              <a:buFont typeface="+mj-lt"/>
              <a:buAutoNum type="arabicPeriod"/>
            </a:pPr>
            <a:r>
              <a:rPr lang="en-GB"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Multi-year flexible program funding</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to SPC Georesources and Energy program (GEP), which includes PCREEE activities in collaboration with the rest of GEP units;</a:t>
            </a:r>
            <a:endParaRPr lang="en-AU"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mj-lt"/>
              <a:buAutoNum type="arabicPeriod"/>
            </a:pPr>
            <a:r>
              <a:rPr lang="en-GB"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Project funding</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through multilateral and bilateral donors &amp; other agencies directly to PCREEE or PCREEE providing services/technical assistance within larger projects;</a:t>
            </a:r>
            <a:endParaRPr lang="en-AU"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mj-lt"/>
              <a:buAutoNum type="arabicPeriod"/>
            </a:pPr>
            <a:r>
              <a:rPr lang="en-GB"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Service provider</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(consultancy services) when relevant to ministries with available bilateral funding;</a:t>
            </a:r>
            <a:endParaRPr lang="en-AU"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mj-lt"/>
              <a:buAutoNum type="arabicPeriod"/>
            </a:pPr>
            <a:r>
              <a:rPr lang="en-GB"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Fundraising support </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by the host country, Tonga, through increasing the visibility of PCREEE’s efforts and opportunities to upscale efforts in Tonga and the region;</a:t>
            </a:r>
            <a:endParaRPr lang="en-AU"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600"/>
              </a:spcAft>
              <a:buFont typeface="+mj-lt"/>
              <a:buAutoNum type="arabicPeriod"/>
            </a:pPr>
            <a:r>
              <a:rPr lang="en-GB"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Foundations, Corporate Foundations, and Trust Funds.</a:t>
            </a:r>
            <a:endParaRPr lang="en-AU"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n 9">
            <a:extLst>
              <a:ext uri="{FF2B5EF4-FFF2-40B4-BE49-F238E27FC236}">
                <a16:creationId xmlns:a16="http://schemas.microsoft.com/office/drawing/2014/main" id="{403DCE8D-0EAC-46C3-B76D-40F4C2F4327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24533" y="6020725"/>
            <a:ext cx="2467467" cy="837275"/>
          </a:xfrm>
          <a:prstGeom prst="rect">
            <a:avLst/>
          </a:prstGeom>
          <a:noFill/>
          <a:ln>
            <a:noFill/>
          </a:ln>
        </p:spPr>
      </p:pic>
    </p:spTree>
    <p:extLst>
      <p:ext uri="{BB962C8B-B14F-4D97-AF65-F5344CB8AC3E}">
        <p14:creationId xmlns:p14="http://schemas.microsoft.com/office/powerpoint/2010/main" val="1610069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B1252-2BF5-4A1E-8BE2-C2027E5F35AD}"/>
              </a:ext>
            </a:extLst>
          </p:cNvPr>
          <p:cNvSpPr>
            <a:spLocks noGrp="1"/>
          </p:cNvSpPr>
          <p:nvPr>
            <p:ph type="title"/>
          </p:nvPr>
        </p:nvSpPr>
        <p:spPr>
          <a:xfrm>
            <a:off x="838200" y="265429"/>
            <a:ext cx="10515600" cy="831215"/>
          </a:xfrm>
        </p:spPr>
        <p:txBody>
          <a:bodyPr/>
          <a:lstStyle/>
          <a:p>
            <a:r>
              <a:rPr lang="en-AU" b="1" dirty="0">
                <a:solidFill>
                  <a:srgbClr val="FF0000"/>
                </a:solidFill>
              </a:rPr>
              <a:t>Monitoring and Evaluation</a:t>
            </a:r>
          </a:p>
        </p:txBody>
      </p:sp>
      <p:sp>
        <p:nvSpPr>
          <p:cNvPr id="3" name="Content Placeholder 2">
            <a:extLst>
              <a:ext uri="{FF2B5EF4-FFF2-40B4-BE49-F238E27FC236}">
                <a16:creationId xmlns:a16="http://schemas.microsoft.com/office/drawing/2014/main" id="{CB13CF92-C3AB-4178-9623-2FE65C58D10E}"/>
              </a:ext>
            </a:extLst>
          </p:cNvPr>
          <p:cNvSpPr>
            <a:spLocks noGrp="1"/>
          </p:cNvSpPr>
          <p:nvPr>
            <p:ph idx="1"/>
          </p:nvPr>
        </p:nvSpPr>
        <p:spPr>
          <a:xfrm>
            <a:off x="547832" y="1096644"/>
            <a:ext cx="6227618" cy="5210233"/>
          </a:xfrm>
        </p:spPr>
        <p:txBody>
          <a:bodyPr>
            <a:normAutofit fontScale="92500" lnSpcReduction="20000"/>
          </a:bodyPr>
          <a:lstStyle/>
          <a:p>
            <a:pPr marL="0" indent="0" algn="just">
              <a:buNone/>
            </a:pPr>
            <a:r>
              <a:rPr lang="en-AU" dirty="0">
                <a:solidFill>
                  <a:schemeClr val="accent1"/>
                </a:solidFill>
              </a:rPr>
              <a:t>Refer to Table 6, page 37 of the BP</a:t>
            </a:r>
          </a:p>
          <a:p>
            <a:pPr marL="0" indent="0" algn="just">
              <a:buNone/>
            </a:pPr>
            <a:r>
              <a:rPr lang="en-AU" dirty="0"/>
              <a:t>Main Elements of the Results Framework include:</a:t>
            </a:r>
          </a:p>
          <a:p>
            <a:pPr marL="0" indent="0" algn="just">
              <a:buNone/>
            </a:pPr>
            <a:r>
              <a:rPr lang="en-AU" dirty="0">
                <a:solidFill>
                  <a:schemeClr val="accent1"/>
                </a:solidFill>
              </a:rPr>
              <a:t>i) Development Impact (Ultimate Outcome)</a:t>
            </a:r>
          </a:p>
          <a:p>
            <a:pPr marL="0" indent="0" algn="just">
              <a:buNone/>
            </a:pPr>
            <a:r>
              <a:rPr lang="en-AU" dirty="0">
                <a:solidFill>
                  <a:schemeClr val="accent1"/>
                </a:solidFill>
              </a:rPr>
              <a:t>ii) Indicators</a:t>
            </a:r>
          </a:p>
          <a:p>
            <a:pPr marL="0" indent="0" algn="just">
              <a:buNone/>
            </a:pPr>
            <a:r>
              <a:rPr lang="en-AU" dirty="0">
                <a:solidFill>
                  <a:schemeClr val="accent1"/>
                </a:solidFill>
              </a:rPr>
              <a:t>iii) Baseline and Targets</a:t>
            </a:r>
          </a:p>
          <a:p>
            <a:pPr marL="0" indent="0" algn="just">
              <a:buNone/>
            </a:pPr>
            <a:r>
              <a:rPr lang="en-AU" dirty="0">
                <a:solidFill>
                  <a:schemeClr val="accent1"/>
                </a:solidFill>
              </a:rPr>
              <a:t>iv) Means of Verification</a:t>
            </a:r>
          </a:p>
          <a:p>
            <a:pPr marL="0" indent="0" algn="just">
              <a:buNone/>
            </a:pPr>
            <a:r>
              <a:rPr lang="en-AU" dirty="0">
                <a:solidFill>
                  <a:schemeClr val="accent1"/>
                </a:solidFill>
              </a:rPr>
              <a:t>v) Risks and Assumption</a:t>
            </a:r>
          </a:p>
          <a:p>
            <a:pPr marL="0" indent="0" algn="just">
              <a:buNone/>
            </a:pPr>
            <a:endParaRPr lang="en-AU" dirty="0"/>
          </a:p>
          <a:p>
            <a:pPr marL="0" indent="0" algn="just">
              <a:buNone/>
            </a:pPr>
            <a:endParaRPr lang="en-AU" dirty="0"/>
          </a:p>
          <a:p>
            <a:pPr marL="0" indent="0" algn="just">
              <a:buNone/>
            </a:pPr>
            <a:r>
              <a:rPr lang="en-AU" sz="2200" dirty="0">
                <a:solidFill>
                  <a:srgbClr val="FF0000"/>
                </a:solidFill>
              </a:rPr>
              <a:t>Please review the Results Framework and get back to us with your comments</a:t>
            </a:r>
          </a:p>
          <a:p>
            <a:pPr marL="0" indent="0">
              <a:buNone/>
            </a:pPr>
            <a:r>
              <a:rPr lang="en-AU" dirty="0"/>
              <a:t>	</a:t>
            </a:r>
          </a:p>
        </p:txBody>
      </p:sp>
      <p:pic>
        <p:nvPicPr>
          <p:cNvPr id="4" name="Imagen 9">
            <a:extLst>
              <a:ext uri="{FF2B5EF4-FFF2-40B4-BE49-F238E27FC236}">
                <a16:creationId xmlns:a16="http://schemas.microsoft.com/office/drawing/2014/main" id="{31640C43-7C9D-4B33-90DD-278424E01EC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24533" y="5972321"/>
            <a:ext cx="2467467" cy="837275"/>
          </a:xfrm>
          <a:prstGeom prst="rect">
            <a:avLst/>
          </a:prstGeom>
          <a:noFill/>
          <a:ln>
            <a:noFill/>
          </a:ln>
        </p:spPr>
      </p:pic>
      <p:pic>
        <p:nvPicPr>
          <p:cNvPr id="7" name="Picture 6">
            <a:extLst>
              <a:ext uri="{FF2B5EF4-FFF2-40B4-BE49-F238E27FC236}">
                <a16:creationId xmlns:a16="http://schemas.microsoft.com/office/drawing/2014/main" id="{42C6CD3A-2F68-4C8F-9C32-7282E8CDADCF}"/>
              </a:ext>
            </a:extLst>
          </p:cNvPr>
          <p:cNvPicPr>
            <a:picLocks noChangeAspect="1"/>
          </p:cNvPicPr>
          <p:nvPr/>
        </p:nvPicPr>
        <p:blipFill>
          <a:blip r:embed="rId3"/>
          <a:stretch>
            <a:fillRect/>
          </a:stretch>
        </p:blipFill>
        <p:spPr>
          <a:xfrm>
            <a:off x="6899565" y="1780020"/>
            <a:ext cx="5126181" cy="3297959"/>
          </a:xfrm>
          <a:prstGeom prst="rect">
            <a:avLst/>
          </a:prstGeom>
        </p:spPr>
      </p:pic>
    </p:spTree>
    <p:extLst>
      <p:ext uri="{BB962C8B-B14F-4D97-AF65-F5344CB8AC3E}">
        <p14:creationId xmlns:p14="http://schemas.microsoft.com/office/powerpoint/2010/main" val="324404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8C23BB0-56A6-4F01-9FA7-9A1DE7C81998}"/>
              </a:ext>
            </a:extLst>
          </p:cNvPr>
          <p:cNvSpPr>
            <a:spLocks noGrp="1"/>
          </p:cNvSpPr>
          <p:nvPr>
            <p:ph idx="1"/>
          </p:nvPr>
        </p:nvSpPr>
        <p:spPr>
          <a:xfrm>
            <a:off x="399965" y="1578286"/>
            <a:ext cx="11416145" cy="5279714"/>
          </a:xfrm>
        </p:spPr>
        <p:txBody>
          <a:bodyPr>
            <a:normAutofit fontScale="92500" lnSpcReduction="10000"/>
          </a:bodyPr>
          <a:lstStyle/>
          <a:p>
            <a:pPr marL="0" indent="0" algn="ctr">
              <a:buNone/>
            </a:pPr>
            <a:r>
              <a:rPr lang="en-AU" b="1" dirty="0" smtClean="0"/>
              <a:t>REGIONAL </a:t>
            </a:r>
            <a:r>
              <a:rPr lang="en-AU" b="1" dirty="0" smtClean="0"/>
              <a:t>PROGRAM ON INTEGRATED E-MOBILITY AND RENEWABLE ENERGY POWER SYSTEMS</a:t>
            </a:r>
            <a:r>
              <a:rPr lang="en-AU" sz="1600" b="1" dirty="0" smtClean="0"/>
              <a:t> </a:t>
            </a:r>
          </a:p>
          <a:p>
            <a:pPr marL="0" indent="0">
              <a:buNone/>
            </a:pPr>
            <a:endParaRPr lang="en-AU" sz="1600" b="1" dirty="0" smtClean="0"/>
          </a:p>
          <a:p>
            <a:pPr marL="0" indent="0">
              <a:buNone/>
            </a:pPr>
            <a:endParaRPr lang="en-AU" sz="1600" b="1" dirty="0"/>
          </a:p>
          <a:p>
            <a:pPr marL="0" indent="0">
              <a:buNone/>
            </a:pPr>
            <a:endParaRPr lang="en-AU" sz="1600" b="1" dirty="0" smtClean="0"/>
          </a:p>
          <a:p>
            <a:pPr marL="0" indent="0">
              <a:buNone/>
            </a:pPr>
            <a:endParaRPr lang="en-AU" sz="1600" b="1" dirty="0"/>
          </a:p>
          <a:p>
            <a:pPr marL="0" indent="0">
              <a:buNone/>
            </a:pPr>
            <a:endParaRPr lang="en-AU" sz="1600" b="1" dirty="0" smtClean="0"/>
          </a:p>
          <a:p>
            <a:pPr marL="0" indent="0">
              <a:buNone/>
            </a:pPr>
            <a:endParaRPr lang="en-AU" sz="1600" b="1" dirty="0"/>
          </a:p>
          <a:p>
            <a:pPr marL="0" indent="0">
              <a:buNone/>
            </a:pPr>
            <a:endParaRPr lang="en-AU" sz="1600" b="1" dirty="0" smtClean="0"/>
          </a:p>
          <a:p>
            <a:pPr marL="0" indent="0">
              <a:buNone/>
            </a:pPr>
            <a:endParaRPr lang="en-AU" sz="1600" b="1" dirty="0"/>
          </a:p>
          <a:p>
            <a:pPr marL="0" indent="0">
              <a:buNone/>
            </a:pPr>
            <a:endParaRPr lang="en-AU" sz="1600" b="1" dirty="0" smtClean="0"/>
          </a:p>
          <a:p>
            <a:pPr marL="0" indent="0">
              <a:buNone/>
            </a:pPr>
            <a:endParaRPr lang="en-AU" sz="1600" b="1" dirty="0" smtClean="0"/>
          </a:p>
          <a:p>
            <a:pPr marL="0" indent="0">
              <a:buNone/>
            </a:pPr>
            <a:endParaRPr lang="en-AU" sz="1600" b="1" dirty="0" smtClean="0"/>
          </a:p>
          <a:p>
            <a:pPr marL="0" indent="0">
              <a:buNone/>
            </a:pPr>
            <a:endParaRPr lang="en-AU" sz="1600" b="1" dirty="0"/>
          </a:p>
          <a:p>
            <a:pPr marL="0" indent="0">
              <a:buNone/>
            </a:pPr>
            <a:endParaRPr lang="en-AU" sz="1600" b="1" dirty="0" smtClean="0"/>
          </a:p>
          <a:p>
            <a:pPr marL="0" indent="0">
              <a:buNone/>
            </a:pPr>
            <a:r>
              <a:rPr lang="en-AU" sz="1600" b="1" dirty="0" smtClean="0"/>
              <a:t>Solomone Fifita, Manager, </a:t>
            </a:r>
            <a:r>
              <a:rPr lang="en-AU" sz="1600" b="1" dirty="0"/>
              <a:t>PCREEE</a:t>
            </a:r>
          </a:p>
        </p:txBody>
      </p:sp>
      <p:pic>
        <p:nvPicPr>
          <p:cNvPr id="7" name="Imagen 9">
            <a:extLst>
              <a:ext uri="{FF2B5EF4-FFF2-40B4-BE49-F238E27FC236}">
                <a16:creationId xmlns:a16="http://schemas.microsoft.com/office/drawing/2014/main" id="{D1D279E3-F821-4FAD-89F2-5E7EA5153CF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0606" y="365124"/>
            <a:ext cx="2467467" cy="1066511"/>
          </a:xfrm>
          <a:prstGeom prst="rect">
            <a:avLst/>
          </a:prstGeom>
          <a:noFill/>
          <a:ln>
            <a:noFill/>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654" y="3100309"/>
            <a:ext cx="9144000" cy="3334871"/>
          </a:xfrm>
          <a:prstGeom prst="rect">
            <a:avLst/>
          </a:prstGeom>
        </p:spPr>
      </p:pic>
    </p:spTree>
    <p:extLst>
      <p:ext uri="{BB962C8B-B14F-4D97-AF65-F5344CB8AC3E}">
        <p14:creationId xmlns:p14="http://schemas.microsoft.com/office/powerpoint/2010/main" val="2606693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B8D0-C207-4D3B-AAB0-BE1BDF1C3000}"/>
              </a:ext>
            </a:extLst>
          </p:cNvPr>
          <p:cNvSpPr>
            <a:spLocks noGrp="1"/>
          </p:cNvSpPr>
          <p:nvPr>
            <p:ph type="title"/>
          </p:nvPr>
        </p:nvSpPr>
        <p:spPr>
          <a:xfrm>
            <a:off x="339436" y="142329"/>
            <a:ext cx="10515600" cy="678583"/>
          </a:xfrm>
        </p:spPr>
        <p:txBody>
          <a:bodyPr>
            <a:normAutofit/>
          </a:bodyPr>
          <a:lstStyle/>
          <a:p>
            <a:r>
              <a:rPr lang="en-AU" sz="3600" b="1" dirty="0" smtClean="0">
                <a:solidFill>
                  <a:srgbClr val="FF0000"/>
                </a:solidFill>
              </a:rPr>
              <a:t>UNIDO’s 3 PHASE SUPPORT MODEL </a:t>
            </a:r>
            <a:endParaRPr lang="en-AU" sz="3600" b="1" dirty="0">
              <a:solidFill>
                <a:srgbClr val="FF0000"/>
              </a:solidFill>
            </a:endParaRPr>
          </a:p>
        </p:txBody>
      </p:sp>
      <p:pic>
        <p:nvPicPr>
          <p:cNvPr id="4" name="Imagen 9">
            <a:extLst>
              <a:ext uri="{FF2B5EF4-FFF2-40B4-BE49-F238E27FC236}">
                <a16:creationId xmlns:a16="http://schemas.microsoft.com/office/drawing/2014/main" id="{4E53992C-5FBD-4EDB-9736-4B58B64E91C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662573" y="5878396"/>
            <a:ext cx="2467467" cy="837275"/>
          </a:xfrm>
          <a:prstGeom prst="rect">
            <a:avLst/>
          </a:prstGeom>
          <a:noFill/>
          <a:ln>
            <a:noFill/>
          </a:ln>
        </p:spPr>
      </p:pic>
      <p:pic>
        <p:nvPicPr>
          <p:cNvPr id="5" name="Picture 4"/>
          <p:cNvPicPr>
            <a:picLocks noChangeAspect="1"/>
          </p:cNvPicPr>
          <p:nvPr/>
        </p:nvPicPr>
        <p:blipFill>
          <a:blip r:embed="rId3"/>
          <a:stretch>
            <a:fillRect/>
          </a:stretch>
        </p:blipFill>
        <p:spPr>
          <a:xfrm>
            <a:off x="414338" y="878062"/>
            <a:ext cx="7546931" cy="5785285"/>
          </a:xfrm>
          <a:prstGeom prst="rect">
            <a:avLst/>
          </a:prstGeom>
        </p:spPr>
      </p:pic>
    </p:spTree>
    <p:extLst>
      <p:ext uri="{BB962C8B-B14F-4D97-AF65-F5344CB8AC3E}">
        <p14:creationId xmlns:p14="http://schemas.microsoft.com/office/powerpoint/2010/main" val="428850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2BD14-F78F-450F-993E-9D8463467F01}"/>
              </a:ext>
            </a:extLst>
          </p:cNvPr>
          <p:cNvSpPr>
            <a:spLocks noGrp="1"/>
          </p:cNvSpPr>
          <p:nvPr>
            <p:ph type="title"/>
          </p:nvPr>
        </p:nvSpPr>
        <p:spPr>
          <a:xfrm>
            <a:off x="838200" y="365125"/>
            <a:ext cx="10515600" cy="743239"/>
          </a:xfrm>
        </p:spPr>
        <p:txBody>
          <a:bodyPr>
            <a:normAutofit/>
          </a:bodyPr>
          <a:lstStyle/>
          <a:p>
            <a:pPr lvl="0"/>
            <a:r>
              <a:rPr lang="en-AU" b="1" dirty="0" smtClean="0">
                <a:solidFill>
                  <a:srgbClr val="FF0000"/>
                </a:solidFill>
              </a:rPr>
              <a:t>The Regional e-mobility Program</a:t>
            </a:r>
            <a:endParaRPr lang="en-AU" dirty="0">
              <a:solidFill>
                <a:srgbClr val="FF0000"/>
              </a:solidFill>
            </a:endParaRPr>
          </a:p>
        </p:txBody>
      </p:sp>
      <p:sp>
        <p:nvSpPr>
          <p:cNvPr id="3" name="Content Placeholder 2">
            <a:extLst>
              <a:ext uri="{FF2B5EF4-FFF2-40B4-BE49-F238E27FC236}">
                <a16:creationId xmlns:a16="http://schemas.microsoft.com/office/drawing/2014/main" id="{D31465B0-7A49-4334-B619-44EAC0A4940B}"/>
              </a:ext>
            </a:extLst>
          </p:cNvPr>
          <p:cNvSpPr>
            <a:spLocks noGrp="1"/>
          </p:cNvSpPr>
          <p:nvPr>
            <p:ph idx="1"/>
          </p:nvPr>
        </p:nvSpPr>
        <p:spPr>
          <a:xfrm>
            <a:off x="838200" y="1366982"/>
            <a:ext cx="10515600" cy="4809981"/>
          </a:xfrm>
        </p:spPr>
        <p:txBody>
          <a:bodyPr>
            <a:normAutofit/>
          </a:bodyPr>
          <a:lstStyle/>
          <a:p>
            <a:pPr marL="0" lvl="0" indent="0">
              <a:buNone/>
            </a:pPr>
            <a:r>
              <a:rPr lang="en-AU" dirty="0" smtClean="0"/>
              <a:t>Addresses </a:t>
            </a:r>
            <a:r>
              <a:rPr lang="en-AU" dirty="0"/>
              <a:t>existing barriers by promoting regional interventions in the areas of</a:t>
            </a:r>
            <a:r>
              <a:rPr lang="en-AU" dirty="0" smtClean="0"/>
              <a:t>:</a:t>
            </a:r>
          </a:p>
          <a:p>
            <a:pPr marL="514350" lvl="0" indent="-514350">
              <a:buFont typeface="+mj-lt"/>
              <a:buAutoNum type="arabicPeriod"/>
            </a:pPr>
            <a:r>
              <a:rPr lang="en-AU" dirty="0" smtClean="0"/>
              <a:t>policy </a:t>
            </a:r>
            <a:r>
              <a:rPr lang="en-AU" dirty="0"/>
              <a:t>and </a:t>
            </a:r>
            <a:r>
              <a:rPr lang="en-AU" dirty="0" smtClean="0"/>
              <a:t>regulation  </a:t>
            </a:r>
            <a:endParaRPr lang="en-AU" dirty="0"/>
          </a:p>
          <a:p>
            <a:pPr marL="514350" lvl="0" indent="-514350">
              <a:buFont typeface="+mj-lt"/>
              <a:buAutoNum type="arabicPeriod"/>
            </a:pPr>
            <a:r>
              <a:rPr lang="en-AU" dirty="0"/>
              <a:t>knowledge </a:t>
            </a:r>
            <a:r>
              <a:rPr lang="en-AU" dirty="0" smtClean="0"/>
              <a:t>management  </a:t>
            </a:r>
            <a:endParaRPr lang="en-AU" dirty="0"/>
          </a:p>
          <a:p>
            <a:pPr marL="514350" lvl="0" indent="-514350">
              <a:buFont typeface="+mj-lt"/>
              <a:buAutoNum type="arabicPeriod"/>
            </a:pPr>
            <a:r>
              <a:rPr lang="en-AU" dirty="0" smtClean="0"/>
              <a:t>qualification/certification  </a:t>
            </a:r>
            <a:endParaRPr lang="en-AU" dirty="0"/>
          </a:p>
          <a:p>
            <a:pPr marL="514350" lvl="0" indent="-514350">
              <a:buFont typeface="+mj-lt"/>
              <a:buAutoNum type="arabicPeriod"/>
            </a:pPr>
            <a:r>
              <a:rPr lang="en-AU" dirty="0"/>
              <a:t>investment, entrepreneurship and </a:t>
            </a:r>
            <a:r>
              <a:rPr lang="en-AU" dirty="0" smtClean="0"/>
              <a:t>innovation  </a:t>
            </a:r>
            <a:endParaRPr lang="en-AU" dirty="0"/>
          </a:p>
          <a:p>
            <a:pPr marL="514350" lvl="0" indent="-514350">
              <a:buFont typeface="+mj-lt"/>
              <a:buAutoNum type="arabicPeriod"/>
            </a:pPr>
            <a:r>
              <a:rPr lang="en-AU" dirty="0"/>
              <a:t>promotes SIDS-SIDS cooperation under the umbrella of the GN-SEC - </a:t>
            </a:r>
            <a:r>
              <a:rPr lang="en-AU" u="sng" dirty="0">
                <a:hlinkClick r:id="rId2"/>
              </a:rPr>
              <a:t>https://www.gn-sec.net/</a:t>
            </a:r>
            <a:endParaRPr lang="en-AU" dirty="0"/>
          </a:p>
          <a:p>
            <a:pPr marL="0" lvl="0" indent="0">
              <a:buNone/>
            </a:pPr>
            <a:endParaRPr lang="en-AU" dirty="0" smtClean="0"/>
          </a:p>
          <a:p>
            <a:pPr lvl="0"/>
            <a:endParaRPr lang="en-AU" sz="1800" dirty="0"/>
          </a:p>
          <a:p>
            <a:endParaRPr lang="en-AU" dirty="0"/>
          </a:p>
        </p:txBody>
      </p:sp>
      <p:pic>
        <p:nvPicPr>
          <p:cNvPr id="4" name="Imagen 9">
            <a:extLst>
              <a:ext uri="{FF2B5EF4-FFF2-40B4-BE49-F238E27FC236}">
                <a16:creationId xmlns:a16="http://schemas.microsoft.com/office/drawing/2014/main" id="{628E12AE-D8EE-4173-85D9-1E49B1BD8A0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662573" y="5881793"/>
            <a:ext cx="2467467" cy="837275"/>
          </a:xfrm>
          <a:prstGeom prst="rect">
            <a:avLst/>
          </a:prstGeom>
          <a:noFill/>
          <a:ln>
            <a:noFill/>
          </a:ln>
        </p:spPr>
      </p:pic>
    </p:spTree>
    <p:extLst>
      <p:ext uri="{BB962C8B-B14F-4D97-AF65-F5344CB8AC3E}">
        <p14:creationId xmlns:p14="http://schemas.microsoft.com/office/powerpoint/2010/main" val="1717260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65A5-D8C2-4A39-B659-629E2575DEAB}"/>
              </a:ext>
            </a:extLst>
          </p:cNvPr>
          <p:cNvSpPr>
            <a:spLocks noGrp="1"/>
          </p:cNvSpPr>
          <p:nvPr>
            <p:ph type="title"/>
          </p:nvPr>
        </p:nvSpPr>
        <p:spPr>
          <a:xfrm>
            <a:off x="838200" y="365125"/>
            <a:ext cx="10515600" cy="837275"/>
          </a:xfrm>
        </p:spPr>
        <p:txBody>
          <a:bodyPr/>
          <a:lstStyle/>
          <a:p>
            <a:r>
              <a:rPr lang="en-AU" b="1" dirty="0" smtClean="0">
                <a:solidFill>
                  <a:srgbClr val="FF0000"/>
                </a:solidFill>
              </a:rPr>
              <a:t>Barriers to E-mobility</a:t>
            </a:r>
            <a:endParaRPr lang="en-AU" b="1" dirty="0">
              <a:solidFill>
                <a:srgbClr val="FF0000"/>
              </a:solidFill>
            </a:endParaRPr>
          </a:p>
        </p:txBody>
      </p:sp>
      <p:sp>
        <p:nvSpPr>
          <p:cNvPr id="3" name="Content Placeholder 2">
            <a:extLst>
              <a:ext uri="{FF2B5EF4-FFF2-40B4-BE49-F238E27FC236}">
                <a16:creationId xmlns:a16="http://schemas.microsoft.com/office/drawing/2014/main" id="{38CA72F9-39C9-4BB5-9D73-1D098BF34959}"/>
              </a:ext>
            </a:extLst>
          </p:cNvPr>
          <p:cNvSpPr>
            <a:spLocks noGrp="1"/>
          </p:cNvSpPr>
          <p:nvPr>
            <p:ph idx="1"/>
          </p:nvPr>
        </p:nvSpPr>
        <p:spPr>
          <a:xfrm>
            <a:off x="838200" y="1413164"/>
            <a:ext cx="5932055" cy="5079711"/>
          </a:xfrm>
        </p:spPr>
        <p:txBody>
          <a:bodyPr>
            <a:normAutofit fontScale="85000" lnSpcReduction="20000"/>
          </a:bodyPr>
          <a:lstStyle/>
          <a:p>
            <a:pPr marL="0" lvl="0" indent="0">
              <a:buNone/>
            </a:pPr>
            <a:r>
              <a:rPr lang="en-NZ" dirty="0"/>
              <a:t>EVs are new to PICTs and there are many barriers with associated with this “newness”” including:</a:t>
            </a:r>
            <a:endParaRPr lang="en-AU" dirty="0"/>
          </a:p>
          <a:p>
            <a:pPr marL="357188" lvl="1" indent="-357188"/>
            <a:r>
              <a:rPr lang="en-NZ" dirty="0" smtClean="0"/>
              <a:t>a </a:t>
            </a:r>
            <a:r>
              <a:rPr lang="en-NZ" dirty="0"/>
              <a:t>lack of mandate to drive EV policy </a:t>
            </a:r>
            <a:r>
              <a:rPr lang="en-NZ" dirty="0" smtClean="0"/>
              <a:t>(opportunities in the revisions of NDCs and Energy Roadmaps);</a:t>
            </a:r>
            <a:endParaRPr lang="en-AU" dirty="0"/>
          </a:p>
          <a:p>
            <a:pPr marL="357188" lvl="1" indent="-357188"/>
            <a:r>
              <a:rPr lang="en-NZ" dirty="0" smtClean="0"/>
              <a:t>a </a:t>
            </a:r>
            <a:r>
              <a:rPr lang="en-NZ" dirty="0"/>
              <a:t>lack of supporting institutional and regulatory framework </a:t>
            </a:r>
            <a:endParaRPr lang="en-NZ" dirty="0" smtClean="0"/>
          </a:p>
          <a:p>
            <a:pPr marL="814388" lvl="2" indent="-357188"/>
            <a:r>
              <a:rPr lang="en-NZ" dirty="0" smtClean="0">
                <a:solidFill>
                  <a:srgbClr val="FF0000"/>
                </a:solidFill>
              </a:rPr>
              <a:t>LTAs deal mostly with vehicle registration while </a:t>
            </a:r>
            <a:r>
              <a:rPr lang="en-NZ" dirty="0" err="1" smtClean="0">
                <a:solidFill>
                  <a:srgbClr val="FF0000"/>
                </a:solidFill>
              </a:rPr>
              <a:t>MoI</a:t>
            </a:r>
            <a:r>
              <a:rPr lang="en-NZ" dirty="0" smtClean="0">
                <a:solidFill>
                  <a:srgbClr val="FF0000"/>
                </a:solidFill>
              </a:rPr>
              <a:t>/</a:t>
            </a:r>
            <a:r>
              <a:rPr lang="en-NZ" dirty="0" err="1" smtClean="0">
                <a:solidFill>
                  <a:srgbClr val="FF0000"/>
                </a:solidFill>
              </a:rPr>
              <a:t>MoT</a:t>
            </a:r>
            <a:r>
              <a:rPr lang="en-NZ" dirty="0" smtClean="0">
                <a:solidFill>
                  <a:srgbClr val="FF0000"/>
                </a:solidFill>
              </a:rPr>
              <a:t> deal with roads and bridges and Police deals with enforcing the traffic laws. </a:t>
            </a:r>
          </a:p>
          <a:p>
            <a:pPr marL="814388" lvl="2" indent="-357188"/>
            <a:r>
              <a:rPr lang="en-NZ" dirty="0" smtClean="0">
                <a:solidFill>
                  <a:srgbClr val="FF0000"/>
                </a:solidFill>
              </a:rPr>
              <a:t>In some </a:t>
            </a:r>
            <a:r>
              <a:rPr lang="en-NZ" dirty="0">
                <a:solidFill>
                  <a:srgbClr val="FF0000"/>
                </a:solidFill>
              </a:rPr>
              <a:t>countries, EVs do not fall into any of the vehicle categories, making it difficult to register them</a:t>
            </a:r>
            <a:r>
              <a:rPr lang="en-NZ" dirty="0" smtClean="0">
                <a:solidFill>
                  <a:srgbClr val="FF0000"/>
                </a:solidFill>
              </a:rPr>
              <a:t>. </a:t>
            </a:r>
          </a:p>
          <a:p>
            <a:pPr marL="814388" lvl="2" indent="-357188"/>
            <a:r>
              <a:rPr lang="en-NZ" dirty="0" smtClean="0">
                <a:solidFill>
                  <a:srgbClr val="FF0000"/>
                </a:solidFill>
              </a:rPr>
              <a:t>Duty is based on engine size and no regards to the fuel type</a:t>
            </a:r>
          </a:p>
          <a:p>
            <a:pPr marL="357188" lvl="1" indent="-357188"/>
            <a:r>
              <a:rPr lang="en-NZ" dirty="0"/>
              <a:t>a</a:t>
            </a:r>
            <a:r>
              <a:rPr lang="en-NZ" dirty="0" smtClean="0"/>
              <a:t>bsence </a:t>
            </a:r>
            <a:r>
              <a:rPr lang="en-NZ" dirty="0"/>
              <a:t>of standards </a:t>
            </a:r>
            <a:r>
              <a:rPr lang="en-NZ" dirty="0" smtClean="0"/>
              <a:t>is a safety </a:t>
            </a:r>
            <a:r>
              <a:rPr lang="en-NZ" dirty="0"/>
              <a:t>hazards and </a:t>
            </a:r>
            <a:r>
              <a:rPr lang="en-NZ" dirty="0" smtClean="0"/>
              <a:t>could ruin the reputation of the technology  </a:t>
            </a:r>
            <a:r>
              <a:rPr lang="en-AU" dirty="0" smtClean="0"/>
              <a:t> </a:t>
            </a:r>
            <a:endParaRPr lang="en-AU" dirty="0"/>
          </a:p>
          <a:p>
            <a:pPr marL="357188" lvl="1" indent="-357188"/>
            <a:r>
              <a:rPr lang="en-NZ" dirty="0" smtClean="0"/>
              <a:t>a </a:t>
            </a:r>
            <a:r>
              <a:rPr lang="en-NZ" dirty="0"/>
              <a:t>lack of charging </a:t>
            </a:r>
            <a:r>
              <a:rPr lang="en-NZ" dirty="0" smtClean="0"/>
              <a:t>infrastructure </a:t>
            </a:r>
          </a:p>
          <a:p>
            <a:pPr marL="357188" lvl="1" indent="-357188"/>
            <a:r>
              <a:rPr lang="en-NZ" dirty="0" smtClean="0"/>
              <a:t>a </a:t>
            </a:r>
            <a:r>
              <a:rPr lang="en-NZ" dirty="0"/>
              <a:t>lack of technical support capability and </a:t>
            </a:r>
            <a:r>
              <a:rPr lang="en-NZ" dirty="0" smtClean="0"/>
              <a:t>capacity</a:t>
            </a:r>
            <a:endParaRPr lang="en-AU" dirty="0"/>
          </a:p>
          <a:p>
            <a:pPr marL="357188" lvl="1" indent="-357188"/>
            <a:r>
              <a:rPr lang="en-NZ" dirty="0" smtClean="0"/>
              <a:t>a </a:t>
            </a:r>
            <a:r>
              <a:rPr lang="en-NZ" dirty="0"/>
              <a:t>general lack of awareness of </a:t>
            </a:r>
            <a:r>
              <a:rPr lang="en-NZ" dirty="0" smtClean="0"/>
              <a:t>EVs (&amp; market access). </a:t>
            </a:r>
            <a:r>
              <a:rPr lang="en-NZ" sz="1400" dirty="0"/>
              <a:t> </a:t>
            </a:r>
            <a:endParaRPr lang="en-AU" dirty="0"/>
          </a:p>
          <a:p>
            <a:pPr marL="0" indent="0">
              <a:buNone/>
            </a:pPr>
            <a:endParaRPr lang="en-AU" sz="1700" dirty="0"/>
          </a:p>
          <a:p>
            <a:pPr marL="0" indent="0">
              <a:buNone/>
            </a:pPr>
            <a:endParaRPr lang="en-AU" dirty="0"/>
          </a:p>
        </p:txBody>
      </p:sp>
      <p:pic>
        <p:nvPicPr>
          <p:cNvPr id="4" name="Imagen 9">
            <a:extLst>
              <a:ext uri="{FF2B5EF4-FFF2-40B4-BE49-F238E27FC236}">
                <a16:creationId xmlns:a16="http://schemas.microsoft.com/office/drawing/2014/main" id="{DE4EBBAA-14D8-45B4-870F-857E359C7E5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24533" y="5893262"/>
            <a:ext cx="2467467" cy="837275"/>
          </a:xfrm>
          <a:prstGeom prst="rect">
            <a:avLst/>
          </a:prstGeom>
          <a:noFill/>
          <a:ln>
            <a:noFill/>
          </a:ln>
        </p:spPr>
      </p:pic>
    </p:spTree>
    <p:extLst>
      <p:ext uri="{BB962C8B-B14F-4D97-AF65-F5344CB8AC3E}">
        <p14:creationId xmlns:p14="http://schemas.microsoft.com/office/powerpoint/2010/main" val="2660676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171BD-5107-4299-AE8F-52A8B505C662}"/>
              </a:ext>
            </a:extLst>
          </p:cNvPr>
          <p:cNvSpPr>
            <a:spLocks noGrp="1"/>
          </p:cNvSpPr>
          <p:nvPr>
            <p:ph type="title"/>
          </p:nvPr>
        </p:nvSpPr>
        <p:spPr>
          <a:xfrm>
            <a:off x="727364" y="167378"/>
            <a:ext cx="10515600" cy="1325563"/>
          </a:xfrm>
        </p:spPr>
        <p:txBody>
          <a:bodyPr/>
          <a:lstStyle/>
          <a:p>
            <a:r>
              <a:rPr lang="en-AU" dirty="0" smtClean="0">
                <a:solidFill>
                  <a:srgbClr val="FF0000"/>
                </a:solidFill>
              </a:rPr>
              <a:t>The regional e-mobility programme</a:t>
            </a:r>
            <a:endParaRPr lang="en-AU" dirty="0">
              <a:solidFill>
                <a:srgbClr val="FF0000"/>
              </a:solidFill>
            </a:endParaRPr>
          </a:p>
        </p:txBody>
      </p:sp>
      <p:sp>
        <p:nvSpPr>
          <p:cNvPr id="3" name="Content Placeholder 2">
            <a:extLst>
              <a:ext uri="{FF2B5EF4-FFF2-40B4-BE49-F238E27FC236}">
                <a16:creationId xmlns:a16="http://schemas.microsoft.com/office/drawing/2014/main" id="{FC8E785C-4232-4DDA-90F9-8255B481E7EC}"/>
              </a:ext>
            </a:extLst>
          </p:cNvPr>
          <p:cNvSpPr>
            <a:spLocks noGrp="1"/>
          </p:cNvSpPr>
          <p:nvPr>
            <p:ph idx="1"/>
          </p:nvPr>
        </p:nvSpPr>
        <p:spPr>
          <a:xfrm>
            <a:off x="845343" y="1221478"/>
            <a:ext cx="9005888" cy="5479359"/>
          </a:xfrm>
        </p:spPr>
        <p:txBody>
          <a:bodyPr>
            <a:normAutofit lnSpcReduction="10000"/>
          </a:bodyPr>
          <a:lstStyle/>
          <a:p>
            <a:pPr marL="0" indent="0" algn="just">
              <a:buNone/>
            </a:pPr>
            <a:r>
              <a:rPr lang="en-GB" sz="2000" b="1" dirty="0">
                <a:effectLst/>
                <a:latin typeface="Calibri" panose="020F0502020204030204" pitchFamily="34" charset="0"/>
                <a:ea typeface="Calibri" panose="020F0502020204030204" pitchFamily="34" charset="0"/>
                <a:cs typeface="Arial" panose="020B0604020202020204" pitchFamily="34" charset="0"/>
              </a:rPr>
              <a:t>Objective:</a:t>
            </a:r>
            <a:r>
              <a:rPr lang="en-GB" sz="2000" dirty="0">
                <a:effectLst/>
                <a:latin typeface="Calibri" panose="020F0502020204030204" pitchFamily="34" charset="0"/>
                <a:ea typeface="Calibri" panose="020F0502020204030204" pitchFamily="34" charset="0"/>
                <a:cs typeface="Arial" panose="020B0604020202020204" pitchFamily="34" charset="0"/>
              </a:rPr>
              <a:t> PICTs are </a:t>
            </a:r>
            <a:r>
              <a:rPr lang="en-GB" sz="2000" b="1" u="sng" dirty="0">
                <a:effectLst/>
                <a:latin typeface="Calibri" panose="020F0502020204030204" pitchFamily="34" charset="0"/>
                <a:ea typeface="Calibri" panose="020F0502020204030204" pitchFamily="34" charset="0"/>
                <a:cs typeface="Arial" panose="020B0604020202020204" pitchFamily="34" charset="0"/>
              </a:rPr>
              <a:t>best prepared </a:t>
            </a:r>
            <a:r>
              <a:rPr lang="en-GB" sz="2000" dirty="0">
                <a:effectLst/>
                <a:latin typeface="Calibri" panose="020F0502020204030204" pitchFamily="34" charset="0"/>
                <a:ea typeface="Calibri" panose="020F0502020204030204" pitchFamily="34" charset="0"/>
                <a:cs typeface="Arial" panose="020B0604020202020204" pitchFamily="34" charset="0"/>
              </a:rPr>
              <a:t>for their respective </a:t>
            </a:r>
            <a:r>
              <a:rPr lang="en-GB" sz="2000" dirty="0">
                <a:effectLst/>
                <a:latin typeface="Calibri" panose="020F0502020204030204" pitchFamily="34" charset="0"/>
                <a:ea typeface="Calibri" panose="020F0502020204030204" pitchFamily="34" charset="0"/>
                <a:cs typeface="Calibri" panose="020F0502020204030204" pitchFamily="34" charset="0"/>
              </a:rPr>
              <a:t>sustainable mobility futures, including the uptake of EV technology in a wisely and fit-for-purpose manner and under an inclusive and well-coordinated programme, able to generate its own, stable base of capability and capacity for the region. </a:t>
            </a:r>
          </a:p>
          <a:p>
            <a:pPr marL="0" indent="0" algn="just">
              <a:buNone/>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sz="2000" b="1" dirty="0">
                <a:effectLst/>
                <a:latin typeface="Calibri" panose="020F0502020204030204" pitchFamily="34" charset="0"/>
                <a:ea typeface="Calibri" panose="020F0502020204030204" pitchFamily="34" charset="0"/>
                <a:cs typeface="Arial" panose="020B0604020202020204" pitchFamily="34" charset="0"/>
              </a:rPr>
              <a:t>Output 1:</a:t>
            </a:r>
            <a:r>
              <a:rPr lang="en-GB" sz="2000" dirty="0">
                <a:effectLst/>
                <a:latin typeface="Calibri" panose="020F0502020204030204" pitchFamily="34" charset="0"/>
                <a:ea typeface="Calibri" panose="020F0502020204030204" pitchFamily="34" charset="0"/>
                <a:cs typeface="Arial" panose="020B0604020202020204" pitchFamily="34" charset="0"/>
              </a:rPr>
              <a:t> </a:t>
            </a:r>
            <a:r>
              <a:rPr lang="en-GB" sz="2000" dirty="0" smtClean="0">
                <a:effectLst/>
                <a:latin typeface="Calibri" panose="020F0502020204030204" pitchFamily="34" charset="0"/>
                <a:ea typeface="Calibri" panose="020F0502020204030204" pitchFamily="34" charset="0"/>
                <a:cs typeface="Arial" panose="020B0604020202020204" pitchFamily="34" charset="0"/>
              </a:rPr>
              <a:t>Central </a:t>
            </a:r>
            <a:r>
              <a:rPr lang="en-GB" sz="2000" dirty="0">
                <a:effectLst/>
                <a:latin typeface="Calibri" panose="020F0502020204030204" pitchFamily="34" charset="0"/>
                <a:ea typeface="Calibri" panose="020F0502020204030204" pitchFamily="34" charset="0"/>
                <a:cs typeface="Arial" panose="020B0604020202020204" pitchFamily="34" charset="0"/>
              </a:rPr>
              <a:t>Policy and </a:t>
            </a:r>
            <a:r>
              <a:rPr lang="en-GB" sz="2000" dirty="0" smtClean="0">
                <a:effectLst/>
                <a:latin typeface="Calibri" panose="020F0502020204030204" pitchFamily="34" charset="0"/>
                <a:ea typeface="Calibri" panose="020F0502020204030204" pitchFamily="34" charset="0"/>
                <a:cs typeface="Arial" panose="020B0604020202020204" pitchFamily="34" charset="0"/>
              </a:rPr>
              <a:t>Administration / policy regulation </a:t>
            </a:r>
            <a:endParaRPr lang="en-GB" sz="20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endParaRPr lang="en-AU"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r>
              <a:rPr lang="en-GB" sz="2000" b="1" dirty="0">
                <a:effectLst/>
                <a:latin typeface="Calibri" panose="020F0502020204030204" pitchFamily="34" charset="0"/>
                <a:ea typeface="Calibri" panose="020F0502020204030204" pitchFamily="34" charset="0"/>
                <a:cs typeface="Arial" panose="020B0604020202020204" pitchFamily="34" charset="0"/>
              </a:rPr>
              <a:t>Output 2</a:t>
            </a:r>
            <a:r>
              <a:rPr lang="en-GB" sz="2000" dirty="0">
                <a:effectLst/>
                <a:latin typeface="Calibri" panose="020F0502020204030204" pitchFamily="34" charset="0"/>
                <a:ea typeface="Calibri" panose="020F0502020204030204" pitchFamily="34" charset="0"/>
                <a:cs typeface="Arial" panose="020B0604020202020204" pitchFamily="34" charset="0"/>
              </a:rPr>
              <a:t>: </a:t>
            </a:r>
            <a:r>
              <a:rPr lang="en-GB" sz="2000" dirty="0" smtClean="0">
                <a:effectLst/>
                <a:latin typeface="Calibri" panose="020F0502020204030204" pitchFamily="34" charset="0"/>
                <a:ea typeface="Calibri" panose="020F0502020204030204" pitchFamily="34" charset="0"/>
                <a:cs typeface="Arial" panose="020B0604020202020204" pitchFamily="34" charset="0"/>
              </a:rPr>
              <a:t>Standards </a:t>
            </a:r>
            <a:r>
              <a:rPr lang="en-GB" sz="2000" dirty="0">
                <a:effectLst/>
                <a:latin typeface="Calibri" panose="020F0502020204030204" pitchFamily="34" charset="0"/>
                <a:ea typeface="Calibri" panose="020F0502020204030204" pitchFamily="34" charset="0"/>
                <a:cs typeface="Arial" panose="020B0604020202020204" pitchFamily="34" charset="0"/>
              </a:rPr>
              <a:t>and </a:t>
            </a:r>
            <a:r>
              <a:rPr lang="en-GB" sz="2000" dirty="0" smtClean="0">
                <a:effectLst/>
                <a:latin typeface="Calibri" panose="020F0502020204030204" pitchFamily="34" charset="0"/>
                <a:ea typeface="Calibri" panose="020F0502020204030204" pitchFamily="34" charset="0"/>
                <a:cs typeface="Arial" panose="020B0604020202020204" pitchFamily="34" charset="0"/>
              </a:rPr>
              <a:t>Guidelines /  qualification &amp; certification</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r>
              <a:rPr lang="en-GB" sz="2000" dirty="0">
                <a:effectLst/>
                <a:latin typeface="Calibri" panose="020F0502020204030204" pitchFamily="34" charset="0"/>
                <a:ea typeface="Calibri" panose="020F0502020204030204" pitchFamily="34" charset="0"/>
                <a:cs typeface="Arial" panose="020B0604020202020204" pitchFamily="34" charset="0"/>
              </a:rPr>
              <a:t> </a:t>
            </a:r>
          </a:p>
          <a:p>
            <a:pPr marL="0" indent="0" algn="just">
              <a:buNone/>
            </a:pPr>
            <a:r>
              <a:rPr lang="en-GB" sz="2000" b="1" dirty="0">
                <a:effectLst/>
                <a:latin typeface="Calibri" panose="020F0502020204030204" pitchFamily="34" charset="0"/>
                <a:ea typeface="Calibri" panose="020F0502020204030204" pitchFamily="34" charset="0"/>
                <a:cs typeface="Arial" panose="020B0604020202020204" pitchFamily="34" charset="0"/>
              </a:rPr>
              <a:t>Output 3</a:t>
            </a:r>
            <a:r>
              <a:rPr lang="en-GB" sz="2000" dirty="0">
                <a:effectLst/>
                <a:latin typeface="Calibri" panose="020F0502020204030204" pitchFamily="34" charset="0"/>
                <a:ea typeface="Calibri" panose="020F0502020204030204" pitchFamily="34" charset="0"/>
                <a:cs typeface="Arial" panose="020B0604020202020204" pitchFamily="34" charset="0"/>
              </a:rPr>
              <a:t>: </a:t>
            </a:r>
            <a:r>
              <a:rPr lang="en-GB" sz="2000" dirty="0" smtClean="0">
                <a:effectLst/>
                <a:latin typeface="Calibri" panose="020F0502020204030204" pitchFamily="34" charset="0"/>
                <a:ea typeface="Calibri" panose="020F0502020204030204" pitchFamily="34" charset="0"/>
                <a:cs typeface="Arial" panose="020B0604020202020204" pitchFamily="34" charset="0"/>
              </a:rPr>
              <a:t>Awareness </a:t>
            </a:r>
            <a:r>
              <a:rPr lang="en-GB" sz="2000" dirty="0">
                <a:effectLst/>
                <a:latin typeface="Calibri" panose="020F0502020204030204" pitchFamily="34" charset="0"/>
                <a:ea typeface="Calibri" panose="020F0502020204030204" pitchFamily="34" charset="0"/>
                <a:cs typeface="Arial" panose="020B0604020202020204" pitchFamily="34" charset="0"/>
              </a:rPr>
              <a:t>and </a:t>
            </a:r>
            <a:r>
              <a:rPr lang="en-GB" sz="2000" dirty="0" smtClean="0">
                <a:effectLst/>
                <a:latin typeface="Calibri" panose="020F0502020204030204" pitchFamily="34" charset="0"/>
                <a:ea typeface="Calibri" panose="020F0502020204030204" pitchFamily="34" charset="0"/>
                <a:cs typeface="Arial" panose="020B0604020202020204" pitchFamily="34" charset="0"/>
              </a:rPr>
              <a:t>Promotion  </a:t>
            </a:r>
            <a:r>
              <a:rPr lang="en-GB" sz="2000" dirty="0" smtClean="0">
                <a:effectLst/>
                <a:latin typeface="Calibri" panose="020F0502020204030204" pitchFamily="34" charset="0"/>
                <a:ea typeface="Calibri" panose="020F0502020204030204" pitchFamily="34" charset="0"/>
                <a:cs typeface="Arial" panose="020B0604020202020204" pitchFamily="34" charset="0"/>
              </a:rPr>
              <a:t>/ knowledge management </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endParaRPr lang="en-AU"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r>
              <a:rPr lang="en-US" sz="2000" b="1" dirty="0">
                <a:effectLst/>
                <a:latin typeface="Calibri" panose="020F0502020204030204" pitchFamily="34" charset="0"/>
                <a:ea typeface="Calibri" panose="020F0502020204030204" pitchFamily="34" charset="0"/>
                <a:cs typeface="Arial" panose="020B0604020202020204" pitchFamily="34" charset="0"/>
              </a:rPr>
              <a:t>Output 4:</a:t>
            </a:r>
            <a:r>
              <a:rPr lang="en-US" sz="2000" dirty="0">
                <a:effectLst/>
                <a:latin typeface="Calibri" panose="020F0502020204030204" pitchFamily="34" charset="0"/>
                <a:ea typeface="Calibri" panose="020F0502020204030204" pitchFamily="34" charset="0"/>
                <a:cs typeface="Arial" panose="020B0604020202020204" pitchFamily="34" charset="0"/>
              </a:rPr>
              <a:t> </a:t>
            </a:r>
            <a:r>
              <a:rPr lang="en-US" sz="2000" dirty="0" smtClean="0">
                <a:effectLst/>
                <a:latin typeface="Calibri" panose="020F0502020204030204" pitchFamily="34" charset="0"/>
                <a:ea typeface="Calibri" panose="020F0502020204030204" pitchFamily="34" charset="0"/>
                <a:cs typeface="Arial" panose="020B0604020202020204" pitchFamily="34" charset="0"/>
              </a:rPr>
              <a:t>Demonstration </a:t>
            </a:r>
            <a:r>
              <a:rPr lang="en-US" sz="2000" dirty="0">
                <a:effectLst/>
                <a:latin typeface="Calibri" panose="020F0502020204030204" pitchFamily="34" charset="0"/>
                <a:ea typeface="Calibri" panose="020F0502020204030204" pitchFamily="34" charset="0"/>
                <a:cs typeface="Arial" panose="020B0604020202020204" pitchFamily="34" charset="0"/>
              </a:rPr>
              <a:t>and </a:t>
            </a:r>
            <a:r>
              <a:rPr lang="en-US" sz="2000" dirty="0" smtClean="0">
                <a:effectLst/>
                <a:latin typeface="Calibri" panose="020F0502020204030204" pitchFamily="34" charset="0"/>
                <a:ea typeface="Calibri" panose="020F0502020204030204" pitchFamily="34" charset="0"/>
                <a:cs typeface="Arial" panose="020B0604020202020204" pitchFamily="34" charset="0"/>
              </a:rPr>
              <a:t>Upscale / </a:t>
            </a:r>
            <a:r>
              <a:rPr lang="en-AU" sz="2000" dirty="0"/>
              <a:t>investment, entrepreneurship and innovation  </a:t>
            </a:r>
          </a:p>
          <a:p>
            <a:pPr marL="0" indent="0" algn="just">
              <a:buNone/>
            </a:pPr>
            <a:endParaRPr lang="en-AU"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AU" sz="1800" dirty="0">
                <a:solidFill>
                  <a:srgbClr val="FF0000"/>
                </a:solidFill>
              </a:rPr>
              <a:t> </a:t>
            </a:r>
            <a:r>
              <a:rPr lang="en-AU" dirty="0" smtClean="0"/>
              <a:t>5: promotes </a:t>
            </a:r>
            <a:r>
              <a:rPr lang="en-AU" dirty="0"/>
              <a:t>SIDS-SIDS cooperation under the umbrella of the GN-SEC - </a:t>
            </a:r>
            <a:r>
              <a:rPr lang="en-AU" u="sng" dirty="0">
                <a:hlinkClick r:id="rId2"/>
              </a:rPr>
              <a:t>https://www.gn-sec.net/</a:t>
            </a:r>
            <a:endParaRPr lang="en-AU" dirty="0"/>
          </a:p>
          <a:p>
            <a:pPr marL="0" indent="0">
              <a:buNone/>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AU" sz="1800" dirty="0">
              <a:effectLst/>
              <a:latin typeface="Calibri" panose="020F0502020204030204" pitchFamily="34" charset="0"/>
              <a:ea typeface="Calibri" panose="020F0502020204030204" pitchFamily="34" charset="0"/>
              <a:cs typeface="Arial" panose="020B0604020202020204" pitchFamily="34" charset="0"/>
            </a:endParaRPr>
          </a:p>
          <a:p>
            <a:endParaRPr lang="en-AU" dirty="0"/>
          </a:p>
        </p:txBody>
      </p:sp>
      <p:pic>
        <p:nvPicPr>
          <p:cNvPr id="4" name="Imagen 9">
            <a:extLst>
              <a:ext uri="{FF2B5EF4-FFF2-40B4-BE49-F238E27FC236}">
                <a16:creationId xmlns:a16="http://schemas.microsoft.com/office/drawing/2014/main" id="{EF22C7DE-A2E0-49F0-9B7A-844ECC81928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24533" y="6020725"/>
            <a:ext cx="2467467" cy="837275"/>
          </a:xfrm>
          <a:prstGeom prst="rect">
            <a:avLst/>
          </a:prstGeom>
          <a:noFill/>
          <a:ln>
            <a:noFill/>
          </a:ln>
        </p:spPr>
      </p:pic>
    </p:spTree>
    <p:extLst>
      <p:ext uri="{BB962C8B-B14F-4D97-AF65-F5344CB8AC3E}">
        <p14:creationId xmlns:p14="http://schemas.microsoft.com/office/powerpoint/2010/main" val="999255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171BD-5107-4299-AE8F-52A8B505C662}"/>
              </a:ext>
            </a:extLst>
          </p:cNvPr>
          <p:cNvSpPr>
            <a:spLocks noGrp="1"/>
          </p:cNvSpPr>
          <p:nvPr>
            <p:ph type="title"/>
          </p:nvPr>
        </p:nvSpPr>
        <p:spPr>
          <a:xfrm>
            <a:off x="727364" y="167378"/>
            <a:ext cx="10515600" cy="1325563"/>
          </a:xfrm>
        </p:spPr>
        <p:txBody>
          <a:bodyPr/>
          <a:lstStyle/>
          <a:p>
            <a:r>
              <a:rPr lang="en-AU" dirty="0" smtClean="0">
                <a:solidFill>
                  <a:srgbClr val="FF0000"/>
                </a:solidFill>
              </a:rPr>
              <a:t>e-mobility integration </a:t>
            </a:r>
            <a:endParaRPr lang="en-AU" dirty="0">
              <a:solidFill>
                <a:srgbClr val="FF0000"/>
              </a:solidFill>
            </a:endParaRPr>
          </a:p>
        </p:txBody>
      </p:sp>
      <p:sp>
        <p:nvSpPr>
          <p:cNvPr id="3" name="Content Placeholder 2">
            <a:extLst>
              <a:ext uri="{FF2B5EF4-FFF2-40B4-BE49-F238E27FC236}">
                <a16:creationId xmlns:a16="http://schemas.microsoft.com/office/drawing/2014/main" id="{FC8E785C-4232-4DDA-90F9-8255B481E7EC}"/>
              </a:ext>
            </a:extLst>
          </p:cNvPr>
          <p:cNvSpPr>
            <a:spLocks noGrp="1"/>
          </p:cNvSpPr>
          <p:nvPr>
            <p:ph idx="1"/>
          </p:nvPr>
        </p:nvSpPr>
        <p:spPr>
          <a:xfrm>
            <a:off x="845343" y="1735931"/>
            <a:ext cx="9005888" cy="4964906"/>
          </a:xfrm>
        </p:spPr>
        <p:txBody>
          <a:bodyPr>
            <a:normAutofit/>
          </a:bodyPr>
          <a:lstStyle/>
          <a:p>
            <a:pPr marL="0" indent="0" algn="just">
              <a:buNone/>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r>
              <a:rPr lang="en-GB" sz="2400" dirty="0" smtClean="0">
                <a:effectLst/>
                <a:latin typeface="Calibri" panose="020F0502020204030204" pitchFamily="34" charset="0"/>
                <a:ea typeface="Calibri" panose="020F0502020204030204" pitchFamily="34" charset="0"/>
                <a:cs typeface="Calibri" panose="020F0502020204030204" pitchFamily="34" charset="0"/>
              </a:rPr>
              <a:t>Integrated with the RE, Transport &amp; GHG mitigation developments of PICs</a:t>
            </a:r>
          </a:p>
          <a:p>
            <a:endParaRPr lang="en-GB" sz="2400" dirty="0" smtClean="0">
              <a:effectLst/>
              <a:latin typeface="Calibri" panose="020F0502020204030204" pitchFamily="34" charset="0"/>
              <a:ea typeface="Calibri" panose="020F0502020204030204" pitchFamily="34" charset="0"/>
              <a:cs typeface="Calibri" panose="020F0502020204030204" pitchFamily="34" charset="0"/>
            </a:endParaRPr>
          </a:p>
          <a:p>
            <a:r>
              <a:rPr lang="en-GB" sz="2400" dirty="0" smtClean="0">
                <a:latin typeface="Calibri" panose="020F0502020204030204" pitchFamily="34" charset="0"/>
                <a:ea typeface="Calibri" panose="020F0502020204030204" pitchFamily="34" charset="0"/>
                <a:cs typeface="Calibri" panose="020F0502020204030204" pitchFamily="34" charset="0"/>
              </a:rPr>
              <a:t>Power Utilities must be involved and consulted  </a:t>
            </a:r>
            <a:r>
              <a:rPr lang="en-GB" sz="2400" dirty="0" smtClean="0">
                <a:effectLst/>
                <a:latin typeface="Calibri" panose="020F0502020204030204" pitchFamily="34" charset="0"/>
                <a:ea typeface="Calibri" panose="020F0502020204030204" pitchFamily="34" charset="0"/>
                <a:cs typeface="Calibri" panose="020F0502020204030204" pitchFamily="34" charset="0"/>
              </a:rPr>
              <a:t> </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AU" sz="1800" dirty="0">
              <a:effectLst/>
              <a:latin typeface="Calibri" panose="020F0502020204030204" pitchFamily="34" charset="0"/>
              <a:ea typeface="Calibri" panose="020F0502020204030204" pitchFamily="34" charset="0"/>
              <a:cs typeface="Arial" panose="020B0604020202020204" pitchFamily="34" charset="0"/>
            </a:endParaRPr>
          </a:p>
          <a:p>
            <a:endParaRPr lang="en-AU" dirty="0"/>
          </a:p>
        </p:txBody>
      </p:sp>
      <p:pic>
        <p:nvPicPr>
          <p:cNvPr id="4" name="Imagen 9">
            <a:extLst>
              <a:ext uri="{FF2B5EF4-FFF2-40B4-BE49-F238E27FC236}">
                <a16:creationId xmlns:a16="http://schemas.microsoft.com/office/drawing/2014/main" id="{EF22C7DE-A2E0-49F0-9B7A-844ECC81928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24533" y="6020725"/>
            <a:ext cx="2467467" cy="837275"/>
          </a:xfrm>
          <a:prstGeom prst="rect">
            <a:avLst/>
          </a:prstGeom>
          <a:noFill/>
          <a:ln>
            <a:noFill/>
          </a:ln>
        </p:spPr>
      </p:pic>
    </p:spTree>
    <p:extLst>
      <p:ext uri="{BB962C8B-B14F-4D97-AF65-F5344CB8AC3E}">
        <p14:creationId xmlns:p14="http://schemas.microsoft.com/office/powerpoint/2010/main" val="588523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0713"/>
          </a:xfrm>
        </p:spPr>
        <p:txBody>
          <a:bodyPr>
            <a:normAutofit fontScale="90000"/>
          </a:bodyPr>
          <a:lstStyle/>
          <a:p>
            <a:r>
              <a:rPr lang="en-AU" b="1" dirty="0" smtClean="0">
                <a:solidFill>
                  <a:srgbClr val="FF0000"/>
                </a:solidFill>
              </a:rPr>
              <a:t>Regional </a:t>
            </a:r>
            <a:r>
              <a:rPr lang="en-AU" b="1" dirty="0" smtClean="0">
                <a:solidFill>
                  <a:srgbClr val="FF0000"/>
                </a:solidFill>
              </a:rPr>
              <a:t>e-mobility targets</a:t>
            </a:r>
            <a:endParaRPr lang="en-AU"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9766750"/>
              </p:ext>
            </p:extLst>
          </p:nvPr>
        </p:nvGraphicFramePr>
        <p:xfrm>
          <a:off x="677465" y="1507331"/>
          <a:ext cx="10837069" cy="4785342"/>
        </p:xfrm>
        <a:graphic>
          <a:graphicData uri="http://schemas.openxmlformats.org/drawingml/2006/table">
            <a:tbl>
              <a:tblPr firstRow="1" firstCol="1" bandRow="1">
                <a:tableStyleId>{5C22544A-7EE6-4342-B048-85BDC9FD1C3A}</a:tableStyleId>
              </a:tblPr>
              <a:tblGrid>
                <a:gridCol w="506034">
                  <a:extLst>
                    <a:ext uri="{9D8B030D-6E8A-4147-A177-3AD203B41FA5}">
                      <a16:colId xmlns:a16="http://schemas.microsoft.com/office/drawing/2014/main" val="3549765567"/>
                    </a:ext>
                  </a:extLst>
                </a:gridCol>
                <a:gridCol w="5792350">
                  <a:extLst>
                    <a:ext uri="{9D8B030D-6E8A-4147-A177-3AD203B41FA5}">
                      <a16:colId xmlns:a16="http://schemas.microsoft.com/office/drawing/2014/main" val="1863976612"/>
                    </a:ext>
                  </a:extLst>
                </a:gridCol>
                <a:gridCol w="4538685">
                  <a:extLst>
                    <a:ext uri="{9D8B030D-6E8A-4147-A177-3AD203B41FA5}">
                      <a16:colId xmlns:a16="http://schemas.microsoft.com/office/drawing/2014/main" val="1178581185"/>
                    </a:ext>
                  </a:extLst>
                </a:gridCol>
              </a:tblGrid>
              <a:tr h="493519">
                <a:tc>
                  <a:txBody>
                    <a:bodyPr/>
                    <a:lstStyle/>
                    <a:p>
                      <a:pPr algn="l">
                        <a:lnSpc>
                          <a:spcPct val="90000"/>
                        </a:lnSpc>
                        <a:spcAft>
                          <a:spcPts val="0"/>
                        </a:spcAft>
                      </a:pPr>
                      <a:r>
                        <a:rPr lang="en-US" sz="2000">
                          <a:effectLst/>
                        </a:rPr>
                        <a:t> </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90000"/>
                        </a:lnSpc>
                        <a:spcAft>
                          <a:spcPts val="0"/>
                        </a:spcAft>
                      </a:pPr>
                      <a:r>
                        <a:rPr lang="en-US" sz="2000" dirty="0">
                          <a:effectLst/>
                        </a:rPr>
                        <a:t> </a:t>
                      </a:r>
                      <a:endParaRPr lang="en-AU" sz="2000" dirty="0">
                        <a:effectLst/>
                      </a:endParaRPr>
                    </a:p>
                    <a:p>
                      <a:pPr algn="ctr">
                        <a:lnSpc>
                          <a:spcPct val="90000"/>
                        </a:lnSpc>
                        <a:spcAft>
                          <a:spcPts val="0"/>
                        </a:spcAft>
                      </a:pPr>
                      <a:r>
                        <a:rPr lang="en-US" sz="2000" dirty="0">
                          <a:effectLst/>
                        </a:rPr>
                        <a:t>Proposed 2030 Regional E-Mobility Target</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90000"/>
                        </a:lnSpc>
                        <a:spcAft>
                          <a:spcPts val="0"/>
                        </a:spcAft>
                      </a:pPr>
                      <a:r>
                        <a:rPr lang="en-US" sz="2000" dirty="0">
                          <a:effectLst/>
                        </a:rPr>
                        <a:t> </a:t>
                      </a:r>
                      <a:endParaRPr lang="en-AU" sz="2000" dirty="0">
                        <a:effectLst/>
                      </a:endParaRPr>
                    </a:p>
                    <a:p>
                      <a:pPr algn="ctr">
                        <a:lnSpc>
                          <a:spcPct val="90000"/>
                        </a:lnSpc>
                        <a:spcAft>
                          <a:spcPts val="0"/>
                        </a:spcAft>
                      </a:pPr>
                      <a:r>
                        <a:rPr lang="en-US" sz="2000" dirty="0" smtClean="0">
                          <a:effectLst/>
                        </a:rPr>
                        <a:t>Proposed 2050 Regional E-Mobility Target</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1530807"/>
                  </a:ext>
                </a:extLst>
              </a:tr>
              <a:tr h="1480556">
                <a:tc>
                  <a:txBody>
                    <a:bodyPr/>
                    <a:lstStyle/>
                    <a:p>
                      <a:pPr algn="ctr">
                        <a:lnSpc>
                          <a:spcPct val="90000"/>
                        </a:lnSpc>
                        <a:spcAft>
                          <a:spcPts val="0"/>
                        </a:spcAft>
                      </a:pPr>
                      <a:r>
                        <a:rPr lang="en-US" sz="2000">
                          <a:effectLst/>
                        </a:rPr>
                        <a:t>1.</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90000"/>
                        </a:lnSpc>
                        <a:spcAft>
                          <a:spcPts val="0"/>
                        </a:spcAft>
                      </a:pPr>
                      <a:r>
                        <a:rPr lang="en-US" sz="2000">
                          <a:effectLst/>
                        </a:rPr>
                        <a:t>Ten different models of manufacturer-supported, mainstream EVs are available in the marketplace. </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90000"/>
                        </a:lnSpc>
                        <a:spcAft>
                          <a:spcPts val="0"/>
                        </a:spcAft>
                      </a:pPr>
                      <a:r>
                        <a:rPr lang="en-US" sz="2000" dirty="0" smtClean="0">
                          <a:effectLst/>
                        </a:rPr>
                        <a:t>Services provided by EVs are an integral and significant component of transport within the region and include single-person electrically assisted mobility options through to electric aircraft, trucks, buses and boats.   </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4149794"/>
                  </a:ext>
                </a:extLst>
              </a:tr>
              <a:tr h="678305">
                <a:tc>
                  <a:txBody>
                    <a:bodyPr/>
                    <a:lstStyle/>
                    <a:p>
                      <a:pPr algn="ctr">
                        <a:lnSpc>
                          <a:spcPct val="90000"/>
                        </a:lnSpc>
                        <a:spcAft>
                          <a:spcPts val="0"/>
                        </a:spcAft>
                      </a:pPr>
                      <a:r>
                        <a:rPr lang="en-US" sz="2000">
                          <a:effectLst/>
                        </a:rPr>
                        <a:t>2.</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90000"/>
                        </a:lnSpc>
                        <a:spcAft>
                          <a:spcPts val="0"/>
                        </a:spcAft>
                      </a:pPr>
                      <a:r>
                        <a:rPr lang="en-US" sz="2000" dirty="0">
                          <a:effectLst/>
                        </a:rPr>
                        <a:t>Battery swapping for low-voltage mobility use is available on a commercial scale in the marketplace.</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90000"/>
                        </a:lnSpc>
                        <a:spcAft>
                          <a:spcPts val="0"/>
                        </a:spcAft>
                      </a:pPr>
                      <a:r>
                        <a:rPr lang="en-US" sz="2000" dirty="0" smtClean="0">
                          <a:effectLst/>
                        </a:rPr>
                        <a:t> </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5507867"/>
                  </a:ext>
                </a:extLst>
              </a:tr>
              <a:tr h="424995">
                <a:tc>
                  <a:txBody>
                    <a:bodyPr/>
                    <a:lstStyle/>
                    <a:p>
                      <a:pPr algn="ctr">
                        <a:lnSpc>
                          <a:spcPct val="90000"/>
                        </a:lnSpc>
                        <a:spcAft>
                          <a:spcPts val="0"/>
                        </a:spcAft>
                      </a:pPr>
                      <a:r>
                        <a:rPr lang="en-US" sz="2000">
                          <a:effectLst/>
                        </a:rPr>
                        <a:t>3.</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90000"/>
                        </a:lnSpc>
                        <a:spcAft>
                          <a:spcPts val="0"/>
                        </a:spcAft>
                      </a:pPr>
                      <a:r>
                        <a:rPr lang="en-US" sz="2000" dirty="0">
                          <a:effectLst/>
                        </a:rPr>
                        <a:t>There is good public awareness of EVs.</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90000"/>
                        </a:lnSpc>
                        <a:spcAft>
                          <a:spcPts val="0"/>
                        </a:spcAft>
                      </a:pP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3821878"/>
                  </a:ext>
                </a:extLst>
              </a:tr>
              <a:tr h="1487482">
                <a:tc>
                  <a:txBody>
                    <a:bodyPr/>
                    <a:lstStyle/>
                    <a:p>
                      <a:pPr algn="ctr">
                        <a:lnSpc>
                          <a:spcPct val="90000"/>
                        </a:lnSpc>
                        <a:spcAft>
                          <a:spcPts val="0"/>
                        </a:spcAft>
                      </a:pPr>
                      <a:r>
                        <a:rPr lang="en-US" sz="2000">
                          <a:effectLst/>
                        </a:rPr>
                        <a:t>4.</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90000"/>
                        </a:lnSpc>
                        <a:spcAft>
                          <a:spcPts val="0"/>
                        </a:spcAft>
                      </a:pPr>
                      <a:r>
                        <a:rPr lang="en-US" sz="2000" dirty="0">
                          <a:effectLst/>
                        </a:rPr>
                        <a:t>50% of all mainstream EVs are charged through devices that are managed-charging enabled.</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90000"/>
                        </a:lnSpc>
                        <a:spcAft>
                          <a:spcPts val="0"/>
                        </a:spcAft>
                      </a:pPr>
                      <a:r>
                        <a:rPr lang="en-US" sz="2000" dirty="0" smtClean="0">
                          <a:effectLst/>
                        </a:rPr>
                        <a:t>90% of grid-supplied charging of mainstream EVs is provided through managed-charging systems. </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3219753"/>
                  </a:ext>
                </a:extLst>
              </a:tr>
            </a:tbl>
          </a:graphicData>
        </a:graphic>
      </p:graphicFrame>
    </p:spTree>
    <p:extLst>
      <p:ext uri="{BB962C8B-B14F-4D97-AF65-F5344CB8AC3E}">
        <p14:creationId xmlns:p14="http://schemas.microsoft.com/office/powerpoint/2010/main" val="4126577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Aft>
                <a:spcPts val="0"/>
              </a:spcAft>
            </a:pPr>
            <a:r>
              <a:rPr lang="en-US" dirty="0">
                <a:solidFill>
                  <a:srgbClr val="FF0000"/>
                </a:solidFill>
              </a:rPr>
              <a:t>Summary of Target Actions of the Regional EV Program</a:t>
            </a:r>
            <a:endParaRPr lang="en-AU"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Content Placeholder 3"/>
          <p:cNvGraphicFramePr>
            <a:graphicFrameLocks noGrp="1"/>
          </p:cNvGraphicFramePr>
          <p:nvPr>
            <p:ph idx="1"/>
            <p:extLst/>
          </p:nvPr>
        </p:nvGraphicFramePr>
        <p:xfrm>
          <a:off x="1007269" y="1971675"/>
          <a:ext cx="9258300" cy="4629342"/>
        </p:xfrm>
        <a:graphic>
          <a:graphicData uri="http://schemas.openxmlformats.org/drawingml/2006/table">
            <a:tbl>
              <a:tblPr firstRow="1" firstCol="1" bandRow="1">
                <a:tableStyleId>{5C22544A-7EE6-4342-B048-85BDC9FD1C3A}</a:tableStyleId>
              </a:tblPr>
              <a:tblGrid>
                <a:gridCol w="9258300">
                  <a:extLst>
                    <a:ext uri="{9D8B030D-6E8A-4147-A177-3AD203B41FA5}">
                      <a16:colId xmlns:a16="http://schemas.microsoft.com/office/drawing/2014/main" val="19891483"/>
                    </a:ext>
                  </a:extLst>
                </a:gridCol>
              </a:tblGrid>
              <a:tr h="435928">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3200" dirty="0" smtClean="0">
                          <a:effectLst/>
                        </a:rPr>
                        <a:t>Central Policy and Administration</a:t>
                      </a:r>
                      <a:endParaRPr lang="en-A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9147066"/>
                  </a:ext>
                </a:extLst>
              </a:tr>
              <a:tr h="310761">
                <a:tc>
                  <a:txBody>
                    <a:bodyPr/>
                    <a:lstStyle/>
                    <a:p>
                      <a:pPr algn="just">
                        <a:lnSpc>
                          <a:spcPct val="90000"/>
                        </a:lnSpc>
                        <a:spcAft>
                          <a:spcPts val="0"/>
                        </a:spcAft>
                      </a:pP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1105060"/>
                  </a:ext>
                </a:extLst>
              </a:tr>
              <a:tr h="3796738">
                <a:tc>
                  <a:txBody>
                    <a:bodyPr/>
                    <a:lstStyle/>
                    <a:p>
                      <a:pPr marL="342900" lvl="0" indent="-342900" algn="just">
                        <a:lnSpc>
                          <a:spcPct val="90000"/>
                        </a:lnSpc>
                        <a:spcAft>
                          <a:spcPts val="0"/>
                        </a:spcAft>
                        <a:buFont typeface="+mj-lt"/>
                        <a:buAutoNum type="arabicPeriod"/>
                      </a:pPr>
                      <a:r>
                        <a:rPr lang="en-US" sz="2000" b="0" dirty="0">
                          <a:solidFill>
                            <a:schemeClr val="tx1"/>
                          </a:solidFill>
                          <a:effectLst/>
                        </a:rPr>
                        <a:t>Develop high-level targets and mandates concerning EV uptake. 		</a:t>
                      </a:r>
                      <a:endParaRPr lang="en-AU" sz="2000" b="0" dirty="0">
                        <a:solidFill>
                          <a:schemeClr val="tx1"/>
                        </a:solidFill>
                        <a:effectLst/>
                      </a:endParaRPr>
                    </a:p>
                    <a:p>
                      <a:pPr marL="342900" lvl="0" indent="-342900" algn="just">
                        <a:lnSpc>
                          <a:spcPct val="90000"/>
                        </a:lnSpc>
                        <a:spcAft>
                          <a:spcPts val="0"/>
                        </a:spcAft>
                        <a:buFont typeface="+mj-lt"/>
                        <a:buAutoNum type="arabicPeriod"/>
                      </a:pPr>
                      <a:r>
                        <a:rPr lang="en-US" sz="2000" b="0" dirty="0" smtClean="0">
                          <a:solidFill>
                            <a:schemeClr val="tx1"/>
                          </a:solidFill>
                          <a:effectLst/>
                        </a:rPr>
                        <a:t>Establish a staffed </a:t>
                      </a:r>
                      <a:r>
                        <a:rPr lang="en-US" sz="2000" b="0" dirty="0">
                          <a:solidFill>
                            <a:schemeClr val="tx1"/>
                          </a:solidFill>
                          <a:effectLst/>
                        </a:rPr>
                        <a:t>and funded Regional EV Hub with regional representatives responsible for coordinating national programs and collecting and sharing information and international links including those related to SIDS-SIDS </a:t>
                      </a:r>
                      <a:r>
                        <a:rPr lang="en-US" sz="2000" b="0" dirty="0" smtClean="0">
                          <a:solidFill>
                            <a:schemeClr val="tx1"/>
                          </a:solidFill>
                          <a:effectLst/>
                        </a:rPr>
                        <a:t>cooperation.</a:t>
                      </a:r>
                      <a:endParaRPr lang="en-US" sz="2000" b="0" dirty="0">
                        <a:solidFill>
                          <a:schemeClr val="tx1"/>
                        </a:solidFill>
                        <a:effectLst/>
                      </a:endParaRPr>
                    </a:p>
                    <a:p>
                      <a:pPr marL="342900" lvl="0" indent="-342900" algn="just">
                        <a:lnSpc>
                          <a:spcPct val="90000"/>
                        </a:lnSpc>
                        <a:spcAft>
                          <a:spcPts val="0"/>
                        </a:spcAft>
                        <a:buFont typeface="+mj-lt"/>
                        <a:buAutoNum type="arabicPeriod"/>
                      </a:pPr>
                      <a:r>
                        <a:rPr lang="en-US" sz="2000" b="0" dirty="0" smtClean="0">
                          <a:solidFill>
                            <a:schemeClr val="tx1"/>
                          </a:solidFill>
                          <a:effectLst/>
                        </a:rPr>
                        <a:t>Support </a:t>
                      </a:r>
                      <a:r>
                        <a:rPr lang="en-US" sz="2000" b="0" dirty="0">
                          <a:solidFill>
                            <a:schemeClr val="tx1"/>
                          </a:solidFill>
                          <a:effectLst/>
                        </a:rPr>
                        <a:t>PICTs in developing and implementing </a:t>
                      </a:r>
                      <a:r>
                        <a:rPr lang="en-US" sz="2000" b="0" dirty="0" smtClean="0">
                          <a:solidFill>
                            <a:schemeClr val="tx1"/>
                          </a:solidFill>
                          <a:effectLst/>
                        </a:rPr>
                        <a:t>national EV </a:t>
                      </a:r>
                      <a:r>
                        <a:rPr lang="en-US" sz="2000" b="0" dirty="0">
                          <a:solidFill>
                            <a:schemeClr val="tx1"/>
                          </a:solidFill>
                          <a:effectLst/>
                        </a:rPr>
                        <a:t>roadmaps</a:t>
                      </a:r>
                      <a:r>
                        <a:rPr lang="en-US" sz="2000" b="0" dirty="0" smtClean="0">
                          <a:solidFill>
                            <a:schemeClr val="tx1"/>
                          </a:solidFill>
                          <a:effectLst/>
                        </a:rPr>
                        <a:t>.</a:t>
                      </a:r>
                      <a:r>
                        <a:rPr lang="en-US" sz="2000" b="0" dirty="0">
                          <a:solidFill>
                            <a:schemeClr val="tx1"/>
                          </a:solidFill>
                          <a:effectLst/>
                        </a:rPr>
                        <a:t>	</a:t>
                      </a:r>
                      <a:endParaRPr lang="en-AU" sz="2000" b="0" dirty="0">
                        <a:solidFill>
                          <a:schemeClr val="tx1"/>
                        </a:solidFill>
                        <a:effectLst/>
                      </a:endParaRPr>
                    </a:p>
                    <a:p>
                      <a:pPr marL="342900" lvl="0" indent="-342900" algn="just">
                        <a:lnSpc>
                          <a:spcPct val="90000"/>
                        </a:lnSpc>
                        <a:spcAft>
                          <a:spcPts val="0"/>
                        </a:spcAft>
                        <a:buFont typeface="+mj-lt"/>
                        <a:buAutoNum type="arabicPeriod"/>
                      </a:pPr>
                      <a:r>
                        <a:rPr lang="en-US" sz="2000" b="0" dirty="0" smtClean="0">
                          <a:solidFill>
                            <a:schemeClr val="tx1"/>
                          </a:solidFill>
                          <a:effectLst/>
                        </a:rPr>
                        <a:t>Identify tax </a:t>
                      </a:r>
                      <a:r>
                        <a:rPr lang="en-US" sz="2000" b="0" dirty="0">
                          <a:solidFill>
                            <a:schemeClr val="tx1"/>
                          </a:solidFill>
                          <a:effectLst/>
                        </a:rPr>
                        <a:t>levels or </a:t>
                      </a:r>
                      <a:r>
                        <a:rPr lang="en-US" sz="2000" b="0" dirty="0" smtClean="0">
                          <a:solidFill>
                            <a:schemeClr val="tx1"/>
                          </a:solidFill>
                          <a:effectLst/>
                        </a:rPr>
                        <a:t>incentive packages to </a:t>
                      </a:r>
                      <a:r>
                        <a:rPr lang="en-US" sz="2000" b="0" dirty="0">
                          <a:solidFill>
                            <a:schemeClr val="tx1"/>
                          </a:solidFill>
                          <a:effectLst/>
                        </a:rPr>
                        <a:t>encourage the importation of desired </a:t>
                      </a:r>
                      <a:r>
                        <a:rPr lang="en-US" sz="2000" b="0" dirty="0" smtClean="0">
                          <a:solidFill>
                            <a:schemeClr val="tx1"/>
                          </a:solidFill>
                          <a:effectLst/>
                        </a:rPr>
                        <a:t>EV goods</a:t>
                      </a:r>
                      <a:r>
                        <a:rPr lang="en-US" sz="2000" b="0" dirty="0">
                          <a:solidFill>
                            <a:schemeClr val="tx1"/>
                          </a:solidFill>
                          <a:effectLst/>
                        </a:rPr>
                        <a:t>.</a:t>
                      </a:r>
                      <a:endParaRPr lang="en-AU" sz="2000" b="0" dirty="0">
                        <a:solidFill>
                          <a:schemeClr val="tx1"/>
                        </a:solidFill>
                        <a:effectLst/>
                      </a:endParaRPr>
                    </a:p>
                    <a:p>
                      <a:pPr marL="342900" lvl="0" indent="-342900" algn="just">
                        <a:lnSpc>
                          <a:spcPct val="90000"/>
                        </a:lnSpc>
                        <a:spcAft>
                          <a:spcPts val="0"/>
                        </a:spcAft>
                        <a:buFont typeface="+mj-lt"/>
                        <a:buAutoNum type="arabicPeriod"/>
                      </a:pPr>
                      <a:r>
                        <a:rPr lang="en-US" sz="2000" b="0" dirty="0" smtClean="0">
                          <a:solidFill>
                            <a:schemeClr val="tx1"/>
                          </a:solidFill>
                          <a:effectLst/>
                        </a:rPr>
                        <a:t>Establish partnerships</a:t>
                      </a:r>
                      <a:r>
                        <a:rPr lang="en-US" sz="2000" b="0" baseline="0" dirty="0" smtClean="0">
                          <a:solidFill>
                            <a:schemeClr val="tx1"/>
                          </a:solidFill>
                          <a:effectLst/>
                        </a:rPr>
                        <a:t> in </a:t>
                      </a:r>
                      <a:r>
                        <a:rPr lang="en-US" sz="2000" b="0" dirty="0" smtClean="0">
                          <a:solidFill>
                            <a:schemeClr val="tx1"/>
                          </a:solidFill>
                          <a:effectLst/>
                        </a:rPr>
                        <a:t>EVs.</a:t>
                      </a:r>
                      <a:endParaRPr lang="en-AU" sz="2000" b="0" dirty="0">
                        <a:solidFill>
                          <a:schemeClr val="tx1"/>
                        </a:solidFill>
                        <a:effectLst/>
                      </a:endParaRPr>
                    </a:p>
                    <a:p>
                      <a:pPr marL="342900" lvl="0" indent="-342900" algn="just">
                        <a:lnSpc>
                          <a:spcPct val="90000"/>
                        </a:lnSpc>
                        <a:spcAft>
                          <a:spcPts val="0"/>
                        </a:spcAft>
                        <a:buFont typeface="+mj-lt"/>
                        <a:buAutoNum type="arabicPeriod"/>
                      </a:pPr>
                      <a:r>
                        <a:rPr lang="en-US" sz="2000" b="0" dirty="0">
                          <a:solidFill>
                            <a:schemeClr val="tx1"/>
                          </a:solidFill>
                          <a:effectLst/>
                        </a:rPr>
                        <a:t>Develop </a:t>
                      </a:r>
                      <a:r>
                        <a:rPr lang="en-US" sz="2000" b="0" dirty="0" smtClean="0">
                          <a:solidFill>
                            <a:schemeClr val="tx1"/>
                          </a:solidFill>
                          <a:effectLst/>
                        </a:rPr>
                        <a:t>a M &amp; E system for national EV programmes.</a:t>
                      </a:r>
                      <a:r>
                        <a:rPr lang="en-US" sz="2000" b="0" dirty="0">
                          <a:solidFill>
                            <a:schemeClr val="tx1"/>
                          </a:solidFill>
                          <a:effectLst/>
                        </a:rPr>
                        <a:t>		</a:t>
                      </a:r>
                      <a:endParaRPr lang="en-AU" sz="2000" b="0" dirty="0">
                        <a:solidFill>
                          <a:schemeClr val="tx1"/>
                        </a:solidFill>
                        <a:effectLst/>
                      </a:endParaRPr>
                    </a:p>
                    <a:p>
                      <a:pPr marL="342900" lvl="0" indent="-342900" algn="just">
                        <a:lnSpc>
                          <a:spcPct val="90000"/>
                        </a:lnSpc>
                        <a:spcAft>
                          <a:spcPts val="0"/>
                        </a:spcAft>
                        <a:buFont typeface="+mj-lt"/>
                        <a:buAutoNum type="arabicPeriod"/>
                      </a:pPr>
                      <a:r>
                        <a:rPr lang="en-US" sz="2000" b="0" dirty="0">
                          <a:solidFill>
                            <a:schemeClr val="tx1"/>
                          </a:solidFill>
                          <a:effectLst/>
                        </a:rPr>
                        <a:t>As appropriate, introduce/amend the regulatory </a:t>
                      </a:r>
                      <a:r>
                        <a:rPr lang="en-US" sz="2000" b="0" dirty="0" smtClean="0">
                          <a:solidFill>
                            <a:schemeClr val="tx1"/>
                          </a:solidFill>
                          <a:effectLst/>
                        </a:rPr>
                        <a:t>frameworks for transport to include EVs.</a:t>
                      </a:r>
                      <a:r>
                        <a:rPr lang="en-US" sz="2000" b="0" dirty="0">
                          <a:solidFill>
                            <a:schemeClr val="tx1"/>
                          </a:solidFill>
                          <a:effectLst/>
                        </a:rPr>
                        <a:t>		</a:t>
                      </a:r>
                      <a:endParaRPr lang="en-AU" sz="2000" b="0" dirty="0">
                        <a:solidFill>
                          <a:schemeClr val="tx1"/>
                        </a:solidFill>
                        <a:effectLst/>
                      </a:endParaRPr>
                    </a:p>
                    <a:p>
                      <a:pPr marL="342900" lvl="0" indent="-342900" algn="just">
                        <a:lnSpc>
                          <a:spcPct val="90000"/>
                        </a:lnSpc>
                        <a:spcAft>
                          <a:spcPts val="600"/>
                        </a:spcAft>
                        <a:buFont typeface="+mj-lt"/>
                        <a:buAutoNum type="arabicPeriod"/>
                      </a:pPr>
                      <a:r>
                        <a:rPr lang="en-US" sz="2000" b="0" dirty="0">
                          <a:solidFill>
                            <a:schemeClr val="tx1"/>
                          </a:solidFill>
                          <a:effectLst/>
                        </a:rPr>
                        <a:t>Maintain a watching brief on global EV-related developments.</a:t>
                      </a:r>
                      <a:endParaRPr lang="en-AU"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212548703"/>
                  </a:ext>
                </a:extLst>
              </a:tr>
            </a:tbl>
          </a:graphicData>
        </a:graphic>
      </p:graphicFrame>
    </p:spTree>
    <p:extLst>
      <p:ext uri="{BB962C8B-B14F-4D97-AF65-F5344CB8AC3E}">
        <p14:creationId xmlns:p14="http://schemas.microsoft.com/office/powerpoint/2010/main" val="3756260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Aft>
                <a:spcPts val="0"/>
              </a:spcAft>
            </a:pPr>
            <a:r>
              <a:rPr lang="en-US" dirty="0">
                <a:solidFill>
                  <a:srgbClr val="FF0000"/>
                </a:solidFill>
              </a:rPr>
              <a:t>Summary of Target Actions of the Regional EV Program</a:t>
            </a:r>
            <a:endParaRPr lang="en-AU"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Content Placeholder 3"/>
          <p:cNvGraphicFramePr>
            <a:graphicFrameLocks noGrp="1"/>
          </p:cNvGraphicFramePr>
          <p:nvPr>
            <p:ph idx="1"/>
            <p:extLst/>
          </p:nvPr>
        </p:nvGraphicFramePr>
        <p:xfrm>
          <a:off x="1007269" y="1971675"/>
          <a:ext cx="9258300" cy="4629342"/>
        </p:xfrm>
        <a:graphic>
          <a:graphicData uri="http://schemas.openxmlformats.org/drawingml/2006/table">
            <a:tbl>
              <a:tblPr firstRow="1" firstCol="1" bandRow="1">
                <a:tableStyleId>{5C22544A-7EE6-4342-B048-85BDC9FD1C3A}</a:tableStyleId>
              </a:tblPr>
              <a:tblGrid>
                <a:gridCol w="9258300">
                  <a:extLst>
                    <a:ext uri="{9D8B030D-6E8A-4147-A177-3AD203B41FA5}">
                      <a16:colId xmlns:a16="http://schemas.microsoft.com/office/drawing/2014/main" val="19891483"/>
                    </a:ext>
                  </a:extLst>
                </a:gridCol>
              </a:tblGrid>
              <a:tr h="435928">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3200" dirty="0" smtClean="0">
                          <a:effectLst/>
                        </a:rPr>
                        <a:t>Standards &amp; Guidelines</a:t>
                      </a:r>
                      <a:endParaRPr lang="en-A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9147066"/>
                  </a:ext>
                </a:extLst>
              </a:tr>
              <a:tr h="310761">
                <a:tc>
                  <a:txBody>
                    <a:bodyPr/>
                    <a:lstStyle/>
                    <a:p>
                      <a:pPr algn="just">
                        <a:lnSpc>
                          <a:spcPct val="90000"/>
                        </a:lnSpc>
                        <a:spcAft>
                          <a:spcPts val="0"/>
                        </a:spcAft>
                      </a:pP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1105060"/>
                  </a:ext>
                </a:extLst>
              </a:tr>
              <a:tr h="3796738">
                <a:tc>
                  <a:txBody>
                    <a:bodyPr/>
                    <a:lstStyle/>
                    <a:p>
                      <a:pPr marL="342900" lvl="0" indent="-342900">
                        <a:buFont typeface="+mj-lt"/>
                        <a:buAutoNum type="arabicPeriod"/>
                      </a:pPr>
                      <a:r>
                        <a:rPr lang="en-NZ" sz="2000" b="0" kern="1200" dirty="0" smtClean="0">
                          <a:solidFill>
                            <a:schemeClr val="tx1"/>
                          </a:solidFill>
                          <a:effectLst/>
                          <a:latin typeface="+mn-lt"/>
                          <a:ea typeface="+mn-ea"/>
                          <a:cs typeface="+mn-cs"/>
                        </a:rPr>
                        <a:t>Develop and set minimum standards for EVs imports and for fitness testing.</a:t>
                      </a:r>
                      <a:endParaRPr lang="en-AU" sz="2000" b="0" kern="1200" dirty="0" smtClean="0">
                        <a:solidFill>
                          <a:schemeClr val="tx1"/>
                        </a:solidFill>
                        <a:effectLst/>
                        <a:latin typeface="+mn-lt"/>
                        <a:ea typeface="+mn-ea"/>
                        <a:cs typeface="+mn-cs"/>
                      </a:endParaRPr>
                    </a:p>
                    <a:p>
                      <a:pPr marL="342900" lvl="0" indent="-342900">
                        <a:buFont typeface="+mj-lt"/>
                        <a:buAutoNum type="arabicPeriod"/>
                      </a:pPr>
                      <a:r>
                        <a:rPr lang="en-NZ" sz="2000" b="0" kern="1200" dirty="0" smtClean="0">
                          <a:solidFill>
                            <a:schemeClr val="tx1"/>
                          </a:solidFill>
                          <a:effectLst/>
                          <a:latin typeface="+mn-lt"/>
                          <a:ea typeface="+mn-ea"/>
                          <a:cs typeface="+mn-cs"/>
                        </a:rPr>
                        <a:t>Ensure appropriate standards are in place for the retirement of EVs.</a:t>
                      </a:r>
                      <a:endParaRPr lang="en-AU" sz="2000" b="0" kern="1200" dirty="0" smtClean="0">
                        <a:solidFill>
                          <a:schemeClr val="tx1"/>
                        </a:solidFill>
                        <a:effectLst/>
                        <a:latin typeface="+mn-lt"/>
                        <a:ea typeface="+mn-ea"/>
                        <a:cs typeface="+mn-cs"/>
                      </a:endParaRPr>
                    </a:p>
                    <a:p>
                      <a:pPr marL="342900" lvl="0" indent="-342900">
                        <a:buFont typeface="+mj-lt"/>
                        <a:buAutoNum type="arabicPeriod"/>
                      </a:pPr>
                      <a:r>
                        <a:rPr lang="en-NZ" sz="2000" b="0" kern="1200" dirty="0" smtClean="0">
                          <a:solidFill>
                            <a:schemeClr val="tx1"/>
                          </a:solidFill>
                          <a:effectLst/>
                          <a:latin typeface="+mn-lt"/>
                          <a:ea typeface="+mn-ea"/>
                          <a:cs typeface="+mn-cs"/>
                        </a:rPr>
                        <a:t>Set guidelines for charging, including the specification of charging connectors.</a:t>
                      </a:r>
                      <a:endParaRPr lang="en-AU" sz="2000" b="0" kern="1200" dirty="0" smtClean="0">
                        <a:solidFill>
                          <a:schemeClr val="tx1"/>
                        </a:solidFill>
                        <a:effectLst/>
                        <a:latin typeface="+mn-lt"/>
                        <a:ea typeface="+mn-ea"/>
                        <a:cs typeface="+mn-cs"/>
                      </a:endParaRPr>
                    </a:p>
                    <a:p>
                      <a:pPr marL="342900" lvl="0" indent="-342900">
                        <a:buFont typeface="+mj-lt"/>
                        <a:buAutoNum type="arabicPeriod"/>
                      </a:pPr>
                      <a:r>
                        <a:rPr lang="en-NZ" sz="2000" b="0" kern="1200" dirty="0" smtClean="0">
                          <a:solidFill>
                            <a:schemeClr val="tx1"/>
                          </a:solidFill>
                          <a:effectLst/>
                          <a:latin typeface="+mn-lt"/>
                          <a:ea typeface="+mn-ea"/>
                          <a:cs typeface="+mn-cs"/>
                        </a:rPr>
                        <a:t>Develop criteria "EV-readiness“ in new </a:t>
                      </a:r>
                      <a:r>
                        <a:rPr lang="en-NZ" sz="2000" b="0" kern="1200" dirty="0" err="1" smtClean="0">
                          <a:solidFill>
                            <a:schemeClr val="tx1"/>
                          </a:solidFill>
                          <a:effectLst/>
                          <a:latin typeface="+mn-lt"/>
                          <a:ea typeface="+mn-ea"/>
                          <a:cs typeface="+mn-cs"/>
                        </a:rPr>
                        <a:t>contruction</a:t>
                      </a:r>
                      <a:r>
                        <a:rPr lang="en-NZ" sz="2000" b="0" kern="1200" dirty="0" smtClean="0">
                          <a:solidFill>
                            <a:schemeClr val="tx1"/>
                          </a:solidFill>
                          <a:effectLst/>
                          <a:latin typeface="+mn-lt"/>
                          <a:ea typeface="+mn-ea"/>
                          <a:cs typeface="+mn-cs"/>
                        </a:rPr>
                        <a:t> and infrastructure.</a:t>
                      </a:r>
                      <a:endParaRPr lang="en-AU" sz="2000" b="0" kern="1200" dirty="0" smtClean="0">
                        <a:solidFill>
                          <a:schemeClr val="tx1"/>
                        </a:solidFill>
                        <a:effectLst/>
                        <a:latin typeface="+mn-lt"/>
                        <a:ea typeface="+mn-ea"/>
                        <a:cs typeface="+mn-cs"/>
                      </a:endParaRPr>
                    </a:p>
                    <a:p>
                      <a:pPr marL="342900" lvl="0" indent="-342900">
                        <a:buFont typeface="+mj-lt"/>
                        <a:buAutoNum type="arabicPeriod"/>
                      </a:pPr>
                      <a:r>
                        <a:rPr lang="en-NZ" sz="2000" b="0" kern="1200" dirty="0" smtClean="0">
                          <a:solidFill>
                            <a:schemeClr val="tx1"/>
                          </a:solidFill>
                          <a:effectLst/>
                          <a:latin typeface="+mn-lt"/>
                          <a:ea typeface="+mn-ea"/>
                          <a:cs typeface="+mn-cs"/>
                        </a:rPr>
                        <a:t>Develop guidelines for the use of V2H and on-site managed charging.</a:t>
                      </a:r>
                      <a:endParaRPr lang="en-AU" sz="2000" b="0" kern="1200" dirty="0" smtClean="0">
                        <a:solidFill>
                          <a:schemeClr val="tx1"/>
                        </a:solidFill>
                        <a:effectLst/>
                        <a:latin typeface="+mn-lt"/>
                        <a:ea typeface="+mn-ea"/>
                        <a:cs typeface="+mn-cs"/>
                      </a:endParaRPr>
                    </a:p>
                    <a:p>
                      <a:pPr marL="342900" lvl="0" indent="-342900">
                        <a:buFont typeface="+mj-lt"/>
                        <a:buAutoNum type="arabicPeriod"/>
                      </a:pPr>
                      <a:r>
                        <a:rPr lang="en-NZ" sz="2000" b="0" kern="1200" dirty="0" smtClean="0">
                          <a:solidFill>
                            <a:schemeClr val="tx1"/>
                          </a:solidFill>
                          <a:effectLst/>
                          <a:latin typeface="+mn-lt"/>
                          <a:ea typeface="+mn-ea"/>
                          <a:cs typeface="+mn-cs"/>
                        </a:rPr>
                        <a:t>Develop (at least voluntary) standards for low-voltage vehicles, the charging of them, and the use of "mobility batteries" for local power supply circuits. </a:t>
                      </a:r>
                      <a:endParaRPr lang="en-AU" sz="2000" b="0" kern="1200" dirty="0" smtClean="0">
                        <a:solidFill>
                          <a:schemeClr val="tx1"/>
                        </a:solidFill>
                        <a:effectLst/>
                        <a:latin typeface="+mn-lt"/>
                        <a:ea typeface="+mn-ea"/>
                        <a:cs typeface="+mn-cs"/>
                      </a:endParaRPr>
                    </a:p>
                    <a:p>
                      <a:pPr marL="342900" lvl="0" indent="-342900">
                        <a:buFont typeface="+mj-lt"/>
                        <a:buAutoNum type="arabicPeriod"/>
                      </a:pPr>
                      <a:r>
                        <a:rPr lang="en-NZ" sz="2000" b="0" kern="1200" dirty="0" smtClean="0">
                          <a:solidFill>
                            <a:schemeClr val="tx1"/>
                          </a:solidFill>
                          <a:effectLst/>
                          <a:latin typeface="+mn-lt"/>
                          <a:ea typeface="+mn-ea"/>
                          <a:cs typeface="+mn-cs"/>
                        </a:rPr>
                        <a:t>Develop and introduce accredited technical courses on EVs.</a:t>
                      </a:r>
                      <a:endParaRPr lang="en-AU" sz="2000" b="0" kern="1200" dirty="0" smtClean="0">
                        <a:solidFill>
                          <a:schemeClr val="tx1"/>
                        </a:solidFill>
                        <a:effectLst/>
                        <a:latin typeface="+mn-lt"/>
                        <a:ea typeface="+mn-ea"/>
                        <a:cs typeface="+mn-cs"/>
                      </a:endParaRPr>
                    </a:p>
                    <a:p>
                      <a:pPr marL="342900" lvl="0" indent="-342900">
                        <a:buFont typeface="+mj-lt"/>
                        <a:buAutoNum type="arabicPeriod"/>
                      </a:pPr>
                      <a:r>
                        <a:rPr lang="en-NZ" sz="2000" b="0" kern="1200" dirty="0" smtClean="0">
                          <a:solidFill>
                            <a:schemeClr val="tx1"/>
                          </a:solidFill>
                          <a:effectLst/>
                          <a:latin typeface="+mn-lt"/>
                          <a:ea typeface="+mn-ea"/>
                          <a:cs typeface="+mn-cs"/>
                        </a:rPr>
                        <a:t>Develop guidelines for e-mobility safety.</a:t>
                      </a:r>
                      <a:endParaRPr lang="en-AU" sz="2000" b="0" kern="1200" dirty="0" smtClean="0">
                        <a:solidFill>
                          <a:schemeClr val="tx1"/>
                        </a:solidFill>
                        <a:effectLst/>
                        <a:latin typeface="+mn-lt"/>
                        <a:ea typeface="+mn-ea"/>
                        <a:cs typeface="+mn-cs"/>
                      </a:endParaRPr>
                    </a:p>
                    <a:p>
                      <a:pPr marL="342900" lvl="0" indent="-342900">
                        <a:buFont typeface="+mj-lt"/>
                        <a:buAutoNum type="arabicPeriod"/>
                      </a:pPr>
                      <a:r>
                        <a:rPr lang="en-NZ" sz="2000" b="0" kern="1200" dirty="0" smtClean="0">
                          <a:solidFill>
                            <a:schemeClr val="tx1"/>
                          </a:solidFill>
                          <a:effectLst/>
                          <a:latin typeface="+mn-lt"/>
                          <a:ea typeface="+mn-ea"/>
                          <a:cs typeface="+mn-cs"/>
                        </a:rPr>
                        <a:t>Provide buyer and user guides on low-voltage e-mobility options.</a:t>
                      </a:r>
                      <a:endParaRPr lang="en-AU" sz="2000" b="0" kern="1200" dirty="0">
                        <a:solidFill>
                          <a:schemeClr val="tx1"/>
                        </a:solidFill>
                        <a:effectLst/>
                        <a:latin typeface="+mn-lt"/>
                        <a:ea typeface="+mn-ea"/>
                        <a:cs typeface="+mn-cs"/>
                      </a:endParaRPr>
                    </a:p>
                  </a:txBody>
                  <a:tcPr marL="68580" marR="68580" marT="0" marB="0">
                    <a:noFill/>
                  </a:tcPr>
                </a:tc>
                <a:extLst>
                  <a:ext uri="{0D108BD9-81ED-4DB2-BD59-A6C34878D82A}">
                    <a16:rowId xmlns:a16="http://schemas.microsoft.com/office/drawing/2014/main" val="4212548703"/>
                  </a:ext>
                </a:extLst>
              </a:tr>
            </a:tbl>
          </a:graphicData>
        </a:graphic>
      </p:graphicFrame>
    </p:spTree>
    <p:extLst>
      <p:ext uri="{BB962C8B-B14F-4D97-AF65-F5344CB8AC3E}">
        <p14:creationId xmlns:p14="http://schemas.microsoft.com/office/powerpoint/2010/main" val="2204061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Aft>
                <a:spcPts val="0"/>
              </a:spcAft>
            </a:pPr>
            <a:r>
              <a:rPr lang="en-US" dirty="0">
                <a:solidFill>
                  <a:srgbClr val="FF0000"/>
                </a:solidFill>
              </a:rPr>
              <a:t>Summary of Target Actions of the Regional EV Program</a:t>
            </a:r>
            <a:endParaRPr lang="en-AU"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Content Placeholder 3"/>
          <p:cNvGraphicFramePr>
            <a:graphicFrameLocks noGrp="1"/>
          </p:cNvGraphicFramePr>
          <p:nvPr>
            <p:ph idx="1"/>
            <p:extLst/>
          </p:nvPr>
        </p:nvGraphicFramePr>
        <p:xfrm>
          <a:off x="1007269" y="1971675"/>
          <a:ext cx="9258300" cy="4629342"/>
        </p:xfrm>
        <a:graphic>
          <a:graphicData uri="http://schemas.openxmlformats.org/drawingml/2006/table">
            <a:tbl>
              <a:tblPr firstRow="1" firstCol="1" bandRow="1">
                <a:tableStyleId>{5C22544A-7EE6-4342-B048-85BDC9FD1C3A}</a:tableStyleId>
              </a:tblPr>
              <a:tblGrid>
                <a:gridCol w="9258300">
                  <a:extLst>
                    <a:ext uri="{9D8B030D-6E8A-4147-A177-3AD203B41FA5}">
                      <a16:colId xmlns:a16="http://schemas.microsoft.com/office/drawing/2014/main" val="19891483"/>
                    </a:ext>
                  </a:extLst>
                </a:gridCol>
              </a:tblGrid>
              <a:tr h="435928">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3200" dirty="0" smtClean="0">
                          <a:effectLst/>
                        </a:rPr>
                        <a:t>Awareness &amp; Promotion</a:t>
                      </a:r>
                      <a:endParaRPr lang="en-A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9147066"/>
                  </a:ext>
                </a:extLst>
              </a:tr>
              <a:tr h="310761">
                <a:tc>
                  <a:txBody>
                    <a:bodyPr/>
                    <a:lstStyle/>
                    <a:p>
                      <a:pPr algn="just">
                        <a:lnSpc>
                          <a:spcPct val="90000"/>
                        </a:lnSpc>
                        <a:spcAft>
                          <a:spcPts val="0"/>
                        </a:spcAft>
                      </a:pP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1105060"/>
                  </a:ext>
                </a:extLst>
              </a:tr>
              <a:tr h="3796738">
                <a:tc>
                  <a:txBody>
                    <a:bodyPr/>
                    <a:lstStyle/>
                    <a:p>
                      <a:pPr marL="342900" lvl="0" indent="-342900">
                        <a:buFont typeface="+mj-lt"/>
                        <a:buAutoNum type="arabicPeriod"/>
                      </a:pPr>
                      <a:r>
                        <a:rPr lang="en-NZ" sz="1800" b="0" kern="1200" dirty="0" smtClean="0">
                          <a:solidFill>
                            <a:schemeClr val="tx1"/>
                          </a:solidFill>
                          <a:effectLst/>
                          <a:latin typeface="+mn-lt"/>
                          <a:ea typeface="+mn-ea"/>
                          <a:cs typeface="+mn-cs"/>
                        </a:rPr>
                        <a:t>Undertake social marketing research.</a:t>
                      </a:r>
                      <a:endParaRPr lang="en-AU" sz="2400" b="0" kern="1200" dirty="0" smtClean="0">
                        <a:solidFill>
                          <a:schemeClr val="tx1"/>
                        </a:solidFill>
                        <a:effectLst/>
                        <a:latin typeface="+mn-lt"/>
                        <a:ea typeface="+mn-ea"/>
                        <a:cs typeface="+mn-cs"/>
                      </a:endParaRPr>
                    </a:p>
                    <a:p>
                      <a:pPr marL="342900" lvl="0" indent="-342900">
                        <a:buFont typeface="+mj-lt"/>
                        <a:buAutoNum type="arabicPeriod"/>
                      </a:pPr>
                      <a:r>
                        <a:rPr lang="en-NZ" sz="1800" b="0" kern="1200" dirty="0" smtClean="0">
                          <a:solidFill>
                            <a:schemeClr val="tx1"/>
                          </a:solidFill>
                          <a:effectLst/>
                          <a:latin typeface="+mn-lt"/>
                          <a:ea typeface="+mn-ea"/>
                          <a:cs typeface="+mn-cs"/>
                        </a:rPr>
                        <a:t>Develop and deliver an awareness, information and promotion campaign supporting the uptake of EVs.</a:t>
                      </a:r>
                      <a:endParaRPr lang="en-AU" sz="2400" b="0" kern="1200" dirty="0" smtClean="0">
                        <a:solidFill>
                          <a:schemeClr val="tx1"/>
                        </a:solidFill>
                        <a:effectLst/>
                        <a:latin typeface="+mn-lt"/>
                        <a:ea typeface="+mn-ea"/>
                        <a:cs typeface="+mn-cs"/>
                      </a:endParaRPr>
                    </a:p>
                    <a:p>
                      <a:pPr marL="342900" lvl="0" indent="-342900">
                        <a:buFont typeface="+mj-lt"/>
                        <a:buAutoNum type="arabicPeriod"/>
                      </a:pPr>
                      <a:r>
                        <a:rPr lang="en-NZ" sz="1800" b="0" kern="1200" dirty="0" smtClean="0">
                          <a:solidFill>
                            <a:schemeClr val="tx1"/>
                          </a:solidFill>
                          <a:effectLst/>
                          <a:latin typeface="+mn-lt"/>
                          <a:ea typeface="+mn-ea"/>
                          <a:cs typeface="+mn-cs"/>
                        </a:rPr>
                        <a:t>Develop, publish and promote guidelines on:</a:t>
                      </a:r>
                      <a:endParaRPr lang="en-AU" sz="2400" b="0" kern="1200" dirty="0" smtClean="0">
                        <a:solidFill>
                          <a:schemeClr val="tx1"/>
                        </a:solidFill>
                        <a:effectLst/>
                        <a:latin typeface="+mn-lt"/>
                        <a:ea typeface="+mn-ea"/>
                        <a:cs typeface="+mn-cs"/>
                      </a:endParaRPr>
                    </a:p>
                    <a:p>
                      <a:pPr marL="800100" lvl="1" indent="-342900">
                        <a:buFont typeface="Arial" panose="020B0604020202020204" pitchFamily="34" charset="0"/>
                        <a:buChar char="•"/>
                      </a:pPr>
                      <a:r>
                        <a:rPr lang="en-NZ" sz="1800" b="0" kern="1200" dirty="0" smtClean="0">
                          <a:solidFill>
                            <a:schemeClr val="tx1"/>
                          </a:solidFill>
                          <a:effectLst/>
                          <a:latin typeface="+mn-lt"/>
                          <a:ea typeface="+mn-ea"/>
                          <a:cs typeface="+mn-cs"/>
                        </a:rPr>
                        <a:t>EV purchase (micro-mobility through 4-wheelers);</a:t>
                      </a:r>
                      <a:endParaRPr lang="en-AU" sz="2400" b="0" kern="1200" dirty="0" smtClean="0">
                        <a:solidFill>
                          <a:schemeClr val="tx1"/>
                        </a:solidFill>
                        <a:effectLst/>
                        <a:latin typeface="+mn-lt"/>
                        <a:ea typeface="+mn-ea"/>
                        <a:cs typeface="+mn-cs"/>
                      </a:endParaRPr>
                    </a:p>
                    <a:p>
                      <a:pPr marL="800100" lvl="1" indent="-342900">
                        <a:buFont typeface="Arial" panose="020B0604020202020204" pitchFamily="34" charset="0"/>
                        <a:buChar char="•"/>
                      </a:pPr>
                      <a:r>
                        <a:rPr lang="en-NZ" sz="1800" b="0" kern="1200" dirty="0" smtClean="0">
                          <a:solidFill>
                            <a:schemeClr val="tx1"/>
                          </a:solidFill>
                          <a:effectLst/>
                          <a:latin typeface="+mn-lt"/>
                          <a:ea typeface="+mn-ea"/>
                          <a:cs typeface="+mn-cs"/>
                        </a:rPr>
                        <a:t>Charging (micro-mobility through 4-wheelers);</a:t>
                      </a:r>
                      <a:endParaRPr lang="en-AU" sz="2400" b="0" kern="1200" dirty="0" smtClean="0">
                        <a:solidFill>
                          <a:schemeClr val="tx1"/>
                        </a:solidFill>
                        <a:effectLst/>
                        <a:latin typeface="+mn-lt"/>
                        <a:ea typeface="+mn-ea"/>
                        <a:cs typeface="+mn-cs"/>
                      </a:endParaRPr>
                    </a:p>
                    <a:p>
                      <a:pPr marL="800100" lvl="1" indent="-342900">
                        <a:buFont typeface="Arial" panose="020B0604020202020204" pitchFamily="34" charset="0"/>
                        <a:buChar char="•"/>
                      </a:pPr>
                      <a:r>
                        <a:rPr lang="en-NZ" sz="1800" b="0" kern="1200" dirty="0" smtClean="0">
                          <a:solidFill>
                            <a:schemeClr val="tx1"/>
                          </a:solidFill>
                          <a:effectLst/>
                          <a:latin typeface="+mn-lt"/>
                          <a:ea typeface="+mn-ea"/>
                          <a:cs typeface="+mn-cs"/>
                        </a:rPr>
                        <a:t>Servicing and Support (micro-mobility through 4-wheelers).</a:t>
                      </a:r>
                      <a:endParaRPr lang="en-AU" sz="2400" b="0" kern="1200" dirty="0" smtClean="0">
                        <a:solidFill>
                          <a:schemeClr val="tx1"/>
                        </a:solidFill>
                        <a:effectLst/>
                        <a:latin typeface="+mn-lt"/>
                        <a:ea typeface="+mn-ea"/>
                        <a:cs typeface="+mn-cs"/>
                      </a:endParaRPr>
                    </a:p>
                    <a:p>
                      <a:pPr marL="342900" lvl="0" indent="-342900">
                        <a:buFont typeface="+mj-lt"/>
                        <a:buAutoNum type="arabicPeriod"/>
                      </a:pPr>
                      <a:r>
                        <a:rPr lang="en-NZ" sz="1800" b="0" kern="1200" dirty="0" smtClean="0">
                          <a:solidFill>
                            <a:schemeClr val="tx1"/>
                          </a:solidFill>
                          <a:effectLst/>
                          <a:latin typeface="+mn-lt"/>
                          <a:ea typeface="+mn-ea"/>
                          <a:cs typeface="+mn-cs"/>
                        </a:rPr>
                        <a:t>Collate and distribute global and PICT EV information.</a:t>
                      </a:r>
                      <a:endParaRPr lang="en-AU" sz="2400" b="0" kern="1200" dirty="0" smtClean="0">
                        <a:solidFill>
                          <a:schemeClr val="tx1"/>
                        </a:solidFill>
                        <a:effectLst/>
                        <a:latin typeface="+mn-lt"/>
                        <a:ea typeface="+mn-ea"/>
                        <a:cs typeface="+mn-cs"/>
                      </a:endParaRPr>
                    </a:p>
                    <a:p>
                      <a:pPr marL="342900" lvl="0" indent="-342900">
                        <a:buFont typeface="+mj-lt"/>
                        <a:buAutoNum type="arabicPeriod"/>
                      </a:pPr>
                      <a:r>
                        <a:rPr lang="en-NZ" sz="1800" b="0" kern="1200" dirty="0" smtClean="0">
                          <a:solidFill>
                            <a:schemeClr val="tx1"/>
                          </a:solidFill>
                          <a:effectLst/>
                          <a:latin typeface="+mn-lt"/>
                          <a:ea typeface="+mn-ea"/>
                          <a:cs typeface="+mn-cs"/>
                        </a:rPr>
                        <a:t>Ensure that first responders are aware of correct procedures.</a:t>
                      </a:r>
                      <a:endParaRPr lang="en-AU" sz="2400" b="0" kern="1200" dirty="0">
                        <a:solidFill>
                          <a:schemeClr val="tx1"/>
                        </a:solidFill>
                        <a:effectLst/>
                        <a:latin typeface="+mn-lt"/>
                        <a:ea typeface="+mn-ea"/>
                        <a:cs typeface="+mn-cs"/>
                      </a:endParaRPr>
                    </a:p>
                  </a:txBody>
                  <a:tcPr marL="68580" marR="68580" marT="0" marB="0">
                    <a:noFill/>
                  </a:tcPr>
                </a:tc>
                <a:extLst>
                  <a:ext uri="{0D108BD9-81ED-4DB2-BD59-A6C34878D82A}">
                    <a16:rowId xmlns:a16="http://schemas.microsoft.com/office/drawing/2014/main" val="4212548703"/>
                  </a:ext>
                </a:extLst>
              </a:tr>
            </a:tbl>
          </a:graphicData>
        </a:graphic>
      </p:graphicFrame>
    </p:spTree>
    <p:extLst>
      <p:ext uri="{BB962C8B-B14F-4D97-AF65-F5344CB8AC3E}">
        <p14:creationId xmlns:p14="http://schemas.microsoft.com/office/powerpoint/2010/main" val="229499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7000"/>
              </a:lnSpc>
              <a:spcAft>
                <a:spcPts val="0"/>
              </a:spcAft>
            </a:pPr>
            <a:r>
              <a:rPr lang="en-US" dirty="0">
                <a:solidFill>
                  <a:srgbClr val="FF0000"/>
                </a:solidFill>
              </a:rPr>
              <a:t>Summary of Target Actions of the Regional EV Program</a:t>
            </a:r>
            <a:endParaRPr lang="en-AU"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9608969"/>
              </p:ext>
            </p:extLst>
          </p:nvPr>
        </p:nvGraphicFramePr>
        <p:xfrm>
          <a:off x="1007269" y="1659390"/>
          <a:ext cx="9258300" cy="4629342"/>
        </p:xfrm>
        <a:graphic>
          <a:graphicData uri="http://schemas.openxmlformats.org/drawingml/2006/table">
            <a:tbl>
              <a:tblPr firstRow="1" firstCol="1" bandRow="1">
                <a:tableStyleId>{5C22544A-7EE6-4342-B048-85BDC9FD1C3A}</a:tableStyleId>
              </a:tblPr>
              <a:tblGrid>
                <a:gridCol w="9258300">
                  <a:extLst>
                    <a:ext uri="{9D8B030D-6E8A-4147-A177-3AD203B41FA5}">
                      <a16:colId xmlns:a16="http://schemas.microsoft.com/office/drawing/2014/main" val="19891483"/>
                    </a:ext>
                  </a:extLst>
                </a:gridCol>
              </a:tblGrid>
              <a:tr h="435928">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3200" dirty="0" smtClean="0">
                          <a:effectLst/>
                        </a:rPr>
                        <a:t>Demonstration &amp; Upscale </a:t>
                      </a:r>
                      <a:endParaRPr lang="en-AU"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9147066"/>
                  </a:ext>
                </a:extLst>
              </a:tr>
              <a:tr h="310761">
                <a:tc>
                  <a:txBody>
                    <a:bodyPr/>
                    <a:lstStyle/>
                    <a:p>
                      <a:pPr algn="just">
                        <a:lnSpc>
                          <a:spcPct val="90000"/>
                        </a:lnSpc>
                        <a:spcAft>
                          <a:spcPts val="0"/>
                        </a:spcAft>
                      </a:pP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1105060"/>
                  </a:ext>
                </a:extLst>
              </a:tr>
              <a:tr h="3796738">
                <a:tc>
                  <a:txBody>
                    <a:bodyPr/>
                    <a:lstStyle/>
                    <a:p>
                      <a:pPr marL="342900" lvl="0" indent="-342900">
                        <a:buFont typeface="+mj-lt"/>
                        <a:buAutoNum type="arabicPeriod"/>
                      </a:pPr>
                      <a:r>
                        <a:rPr lang="en-NZ" sz="1800" b="0" kern="1200" dirty="0" smtClean="0">
                          <a:solidFill>
                            <a:schemeClr val="tx1"/>
                          </a:solidFill>
                          <a:effectLst/>
                          <a:latin typeface="+mn-lt"/>
                          <a:ea typeface="+mn-ea"/>
                          <a:cs typeface="+mn-cs"/>
                        </a:rPr>
                        <a:t>Promote government leadership in purchasing of appropriate EVs. </a:t>
                      </a:r>
                      <a:endParaRPr lang="en-AU" sz="1800" b="0" kern="1200" dirty="0" smtClean="0">
                        <a:solidFill>
                          <a:schemeClr val="tx1"/>
                        </a:solidFill>
                        <a:effectLst/>
                        <a:latin typeface="+mn-lt"/>
                        <a:ea typeface="+mn-ea"/>
                        <a:cs typeface="+mn-cs"/>
                      </a:endParaRPr>
                    </a:p>
                    <a:p>
                      <a:pPr marL="342900" lvl="0" indent="-342900">
                        <a:buFont typeface="+mj-lt"/>
                        <a:buAutoNum type="arabicPeriod"/>
                      </a:pPr>
                      <a:r>
                        <a:rPr lang="en-NZ" sz="1800" b="0" kern="1200" dirty="0" smtClean="0">
                          <a:solidFill>
                            <a:schemeClr val="tx1"/>
                          </a:solidFill>
                          <a:effectLst/>
                          <a:latin typeface="+mn-lt"/>
                          <a:ea typeface="+mn-ea"/>
                          <a:cs typeface="+mn-cs"/>
                        </a:rPr>
                        <a:t>Consider supporting electric bus demonstrations. </a:t>
                      </a:r>
                    </a:p>
                    <a:p>
                      <a:pPr marL="342900" lvl="0" indent="-342900">
                        <a:buFont typeface="+mj-lt"/>
                        <a:buAutoNum type="arabicPeriod"/>
                      </a:pPr>
                      <a:r>
                        <a:rPr lang="en-NZ" sz="1800" b="0" kern="1200" dirty="0" smtClean="0">
                          <a:solidFill>
                            <a:schemeClr val="tx1"/>
                          </a:solidFill>
                          <a:effectLst/>
                          <a:latin typeface="+mn-lt"/>
                          <a:ea typeface="+mn-ea"/>
                          <a:cs typeface="+mn-cs"/>
                        </a:rPr>
                        <a:t>Consider supporting the demonstration of other non-passenger car EV projects if there is a good case for them.</a:t>
                      </a:r>
                      <a:endParaRPr lang="en-AU" sz="1800" b="0" kern="1200" dirty="0" smtClean="0">
                        <a:solidFill>
                          <a:schemeClr val="tx1"/>
                        </a:solidFill>
                        <a:effectLst/>
                        <a:latin typeface="+mn-lt"/>
                        <a:ea typeface="+mn-ea"/>
                        <a:cs typeface="+mn-cs"/>
                      </a:endParaRPr>
                    </a:p>
                    <a:p>
                      <a:pPr marL="342900" lvl="0" indent="-342900">
                        <a:buFont typeface="+mj-lt"/>
                        <a:buAutoNum type="arabicPeriod"/>
                      </a:pPr>
                      <a:r>
                        <a:rPr lang="en-NZ" sz="1800" b="0" kern="1200" dirty="0" smtClean="0">
                          <a:solidFill>
                            <a:schemeClr val="tx1"/>
                          </a:solidFill>
                          <a:effectLst/>
                          <a:latin typeface="+mn-lt"/>
                          <a:ea typeface="+mn-ea"/>
                          <a:cs typeface="+mn-cs"/>
                        </a:rPr>
                        <a:t>Consider methods to share heavy EV technical support capability across fleets and PICTs.  </a:t>
                      </a:r>
                      <a:endParaRPr lang="en-AU" sz="1800" b="0" kern="1200" dirty="0" smtClean="0">
                        <a:solidFill>
                          <a:schemeClr val="tx1"/>
                        </a:solidFill>
                        <a:effectLst/>
                        <a:latin typeface="+mn-lt"/>
                        <a:ea typeface="+mn-ea"/>
                        <a:cs typeface="+mn-cs"/>
                      </a:endParaRPr>
                    </a:p>
                    <a:p>
                      <a:pPr marL="342900" lvl="0" indent="-342900">
                        <a:buFont typeface="+mj-lt"/>
                        <a:buAutoNum type="arabicPeriod"/>
                      </a:pPr>
                      <a:r>
                        <a:rPr lang="en-NZ" sz="1800" b="0" kern="1200" dirty="0" smtClean="0">
                          <a:solidFill>
                            <a:schemeClr val="tx1"/>
                          </a:solidFill>
                          <a:effectLst/>
                          <a:latin typeface="+mn-lt"/>
                          <a:ea typeface="+mn-ea"/>
                          <a:cs typeface="+mn-cs"/>
                        </a:rPr>
                        <a:t>Consider opportunities for the electrification of small marine vessels. </a:t>
                      </a:r>
                      <a:endParaRPr lang="en-AU" sz="1800" b="0" kern="1200" dirty="0" smtClean="0">
                        <a:solidFill>
                          <a:schemeClr val="tx1"/>
                        </a:solidFill>
                        <a:effectLst/>
                        <a:latin typeface="+mn-lt"/>
                        <a:ea typeface="+mn-ea"/>
                        <a:cs typeface="+mn-cs"/>
                      </a:endParaRPr>
                    </a:p>
                    <a:p>
                      <a:pPr marL="342900" lvl="0" indent="-342900">
                        <a:buFont typeface="+mj-lt"/>
                        <a:buAutoNum type="arabicPeriod"/>
                      </a:pPr>
                      <a:r>
                        <a:rPr lang="en-NZ" sz="1800" b="0" kern="1200" dirty="0" smtClean="0">
                          <a:solidFill>
                            <a:schemeClr val="tx1"/>
                          </a:solidFill>
                          <a:effectLst/>
                          <a:latin typeface="+mn-lt"/>
                          <a:ea typeface="+mn-ea"/>
                          <a:cs typeface="+mn-cs"/>
                        </a:rPr>
                        <a:t>Facilitate or co-invest in public charging infrastructure.</a:t>
                      </a:r>
                      <a:endParaRPr lang="en-AU" sz="1800" b="0" kern="1200" dirty="0" smtClean="0">
                        <a:solidFill>
                          <a:schemeClr val="tx1"/>
                        </a:solidFill>
                        <a:effectLst/>
                        <a:latin typeface="+mn-lt"/>
                        <a:ea typeface="+mn-ea"/>
                        <a:cs typeface="+mn-cs"/>
                      </a:endParaRPr>
                    </a:p>
                    <a:p>
                      <a:pPr marL="342900" lvl="0" indent="-342900">
                        <a:buFont typeface="+mj-lt"/>
                        <a:buAutoNum type="arabicPeriod"/>
                      </a:pPr>
                      <a:r>
                        <a:rPr lang="en-NZ" sz="1800" b="0" kern="1200" dirty="0" smtClean="0">
                          <a:solidFill>
                            <a:schemeClr val="tx1"/>
                          </a:solidFill>
                          <a:effectLst/>
                          <a:latin typeface="+mn-lt"/>
                          <a:ea typeface="+mn-ea"/>
                          <a:cs typeface="+mn-cs"/>
                        </a:rPr>
                        <a:t>Provide facilities in support of micro through large e-mobility options, beginning with facilities at public offices.</a:t>
                      </a:r>
                      <a:endParaRPr lang="en-AU" sz="1800" b="0" kern="1200" dirty="0" smtClean="0">
                        <a:solidFill>
                          <a:schemeClr val="tx1"/>
                        </a:solidFill>
                        <a:effectLst/>
                        <a:latin typeface="+mn-lt"/>
                        <a:ea typeface="+mn-ea"/>
                        <a:cs typeface="+mn-cs"/>
                      </a:endParaRPr>
                    </a:p>
                    <a:p>
                      <a:pPr marL="342900" lvl="0" indent="-342900">
                        <a:buFont typeface="+mj-lt"/>
                        <a:buAutoNum type="arabicPeriod"/>
                      </a:pPr>
                      <a:r>
                        <a:rPr lang="en-NZ" sz="1800" b="0" kern="1200" dirty="0" smtClean="0">
                          <a:solidFill>
                            <a:schemeClr val="tx1"/>
                          </a:solidFill>
                          <a:effectLst/>
                          <a:latin typeface="+mn-lt"/>
                          <a:ea typeface="+mn-ea"/>
                          <a:cs typeface="+mn-cs"/>
                        </a:rPr>
                        <a:t>Develop EV service industry and support local capability and capacity.</a:t>
                      </a:r>
                      <a:endParaRPr lang="en-AU" sz="1800" b="0" kern="1200" dirty="0" smtClean="0">
                        <a:solidFill>
                          <a:schemeClr val="tx1"/>
                        </a:solidFill>
                        <a:effectLst/>
                        <a:latin typeface="+mn-lt"/>
                        <a:ea typeface="+mn-ea"/>
                        <a:cs typeface="+mn-cs"/>
                      </a:endParaRPr>
                    </a:p>
                    <a:p>
                      <a:pPr marL="342900" lvl="0" indent="-342900">
                        <a:buFont typeface="+mj-lt"/>
                        <a:buAutoNum type="arabicPeriod"/>
                      </a:pPr>
                      <a:r>
                        <a:rPr lang="en-NZ" sz="1800" b="0" kern="1200" dirty="0" smtClean="0">
                          <a:solidFill>
                            <a:schemeClr val="tx1"/>
                          </a:solidFill>
                          <a:effectLst/>
                          <a:latin typeface="+mn-lt"/>
                          <a:ea typeface="+mn-ea"/>
                          <a:cs typeface="+mn-cs"/>
                        </a:rPr>
                        <a:t>(Support the introduction of Time of Use (TOU) electricity pricing). </a:t>
                      </a:r>
                    </a:p>
                    <a:p>
                      <a:pPr marL="342900" lvl="0" indent="-342900">
                        <a:buFont typeface="+mj-lt"/>
                        <a:buAutoNum type="arabicPeriod"/>
                      </a:pPr>
                      <a:r>
                        <a:rPr lang="en-NZ" sz="1800" b="0" kern="1200" dirty="0" smtClean="0">
                          <a:solidFill>
                            <a:schemeClr val="tx1"/>
                          </a:solidFill>
                          <a:effectLst/>
                          <a:latin typeface="+mn-lt"/>
                          <a:ea typeface="+mn-ea"/>
                          <a:cs typeface="+mn-cs"/>
                        </a:rPr>
                        <a:t>Conduct investment forums on </a:t>
                      </a:r>
                      <a:r>
                        <a:rPr lang="en-NZ" sz="1800" b="0" kern="1200" dirty="0" smtClean="0">
                          <a:solidFill>
                            <a:schemeClr val="tx1"/>
                          </a:solidFill>
                          <a:effectLst/>
                          <a:latin typeface="+mn-lt"/>
                          <a:ea typeface="+mn-ea"/>
                          <a:cs typeface="+mn-cs"/>
                        </a:rPr>
                        <a:t>EVs</a:t>
                      </a:r>
                      <a:endParaRPr lang="en-AU" sz="1800" b="0" kern="1200" dirty="0">
                        <a:solidFill>
                          <a:schemeClr val="tx1"/>
                        </a:solidFill>
                        <a:effectLst/>
                        <a:latin typeface="+mn-lt"/>
                        <a:ea typeface="+mn-ea"/>
                        <a:cs typeface="+mn-cs"/>
                      </a:endParaRPr>
                    </a:p>
                  </a:txBody>
                  <a:tcPr marL="68580" marR="68580" marT="0" marB="0">
                    <a:noFill/>
                  </a:tcPr>
                </a:tc>
                <a:extLst>
                  <a:ext uri="{0D108BD9-81ED-4DB2-BD59-A6C34878D82A}">
                    <a16:rowId xmlns:a16="http://schemas.microsoft.com/office/drawing/2014/main" val="4212548703"/>
                  </a:ext>
                </a:extLst>
              </a:tr>
            </a:tbl>
          </a:graphicData>
        </a:graphic>
      </p:graphicFrame>
    </p:spTree>
    <p:extLst>
      <p:ext uri="{BB962C8B-B14F-4D97-AF65-F5344CB8AC3E}">
        <p14:creationId xmlns:p14="http://schemas.microsoft.com/office/powerpoint/2010/main" val="3215367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F0000"/>
                </a:solidFill>
              </a:rPr>
              <a:t>Proposed Management &amp; Communication Structure</a:t>
            </a:r>
            <a:endParaRPr lang="en-AU" dirty="0">
              <a:solidFill>
                <a:srgbClr val="FF0000"/>
              </a:solidFill>
            </a:endParaRPr>
          </a:p>
        </p:txBody>
      </p:sp>
      <p:sp>
        <p:nvSpPr>
          <p:cNvPr id="3" name="Content Placeholder 2"/>
          <p:cNvSpPr>
            <a:spLocks noGrp="1"/>
          </p:cNvSpPr>
          <p:nvPr>
            <p:ph idx="1"/>
          </p:nvPr>
        </p:nvSpPr>
        <p:spPr>
          <a:xfrm>
            <a:off x="521727" y="1690688"/>
            <a:ext cx="11370469" cy="4333875"/>
          </a:xfrm>
        </p:spPr>
        <p:txBody>
          <a:bodyPr/>
          <a:lstStyle/>
          <a:p>
            <a:pPr marL="0" indent="0">
              <a:buNone/>
            </a:pPr>
            <a:endParaRPr lang="en-AU" b="1" dirty="0" smtClean="0"/>
          </a:p>
          <a:p>
            <a:pPr marL="0" indent="0">
              <a:buNone/>
            </a:pPr>
            <a:r>
              <a:rPr lang="en-AU" b="1" dirty="0" smtClean="0"/>
              <a:t>Options:</a:t>
            </a:r>
          </a:p>
          <a:p>
            <a:r>
              <a:rPr lang="en-AU" dirty="0" smtClean="0"/>
              <a:t>Regional EV Hub</a:t>
            </a:r>
          </a:p>
          <a:p>
            <a:r>
              <a:rPr lang="en-AU" dirty="0" smtClean="0"/>
              <a:t>FAESP coordination structure</a:t>
            </a:r>
          </a:p>
          <a:p>
            <a:r>
              <a:rPr lang="en-AU" dirty="0" smtClean="0"/>
              <a:t>PCREEE Steering Committee</a:t>
            </a:r>
          </a:p>
          <a:p>
            <a:r>
              <a:rPr lang="en-AU" dirty="0" smtClean="0"/>
              <a:t>CROP Transport Group [land, sea &amp; air]</a:t>
            </a:r>
          </a:p>
          <a:p>
            <a:r>
              <a:rPr lang="en-AU" dirty="0" smtClean="0"/>
              <a:t>Multi-agencies transport group </a:t>
            </a:r>
          </a:p>
          <a:p>
            <a:pPr marL="0" indent="0">
              <a:buNone/>
            </a:pPr>
            <a:endParaRPr lang="en-AU"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619115" y="1466057"/>
            <a:ext cx="5369560" cy="4311650"/>
          </a:xfrm>
          <a:prstGeom prst="rect">
            <a:avLst/>
          </a:prstGeom>
          <a:noFill/>
        </p:spPr>
      </p:pic>
    </p:spTree>
    <p:extLst>
      <p:ext uri="{BB962C8B-B14F-4D97-AF65-F5344CB8AC3E}">
        <p14:creationId xmlns:p14="http://schemas.microsoft.com/office/powerpoint/2010/main" val="585261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B5CCA-3B8D-4C5A-8D2F-9EC02265C73E}"/>
              </a:ext>
            </a:extLst>
          </p:cNvPr>
          <p:cNvSpPr>
            <a:spLocks noGrp="1"/>
          </p:cNvSpPr>
          <p:nvPr>
            <p:ph type="title"/>
          </p:nvPr>
        </p:nvSpPr>
        <p:spPr>
          <a:xfrm>
            <a:off x="838200" y="365125"/>
            <a:ext cx="10515600" cy="485267"/>
          </a:xfrm>
        </p:spPr>
        <p:txBody>
          <a:bodyPr>
            <a:normAutofit fontScale="90000"/>
          </a:bodyPr>
          <a:lstStyle/>
          <a:p>
            <a:pPr algn="ctr"/>
            <a:r>
              <a:rPr lang="en-AU" b="1" dirty="0">
                <a:solidFill>
                  <a:srgbClr val="FF0000"/>
                </a:solidFill>
              </a:rPr>
              <a:t>PCREEE Business Plan Model</a:t>
            </a:r>
          </a:p>
        </p:txBody>
      </p:sp>
      <p:graphicFrame>
        <p:nvGraphicFramePr>
          <p:cNvPr id="4" name="Content Placeholder 3">
            <a:extLst>
              <a:ext uri="{FF2B5EF4-FFF2-40B4-BE49-F238E27FC236}">
                <a16:creationId xmlns:a16="http://schemas.microsoft.com/office/drawing/2014/main" id="{287E6999-8F31-481D-9B99-C777C5BBE167}"/>
              </a:ext>
            </a:extLst>
          </p:cNvPr>
          <p:cNvGraphicFramePr>
            <a:graphicFrameLocks noGrp="1"/>
          </p:cNvGraphicFramePr>
          <p:nvPr>
            <p:ph idx="1"/>
            <p:extLst>
              <p:ext uri="{D42A27DB-BD31-4B8C-83A1-F6EECF244321}">
                <p14:modId xmlns:p14="http://schemas.microsoft.com/office/powerpoint/2010/main" val="602213812"/>
              </p:ext>
            </p:extLst>
          </p:nvPr>
        </p:nvGraphicFramePr>
        <p:xfrm>
          <a:off x="533400" y="1453896"/>
          <a:ext cx="6086856" cy="4892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a:extLst>
              <a:ext uri="{FF2B5EF4-FFF2-40B4-BE49-F238E27FC236}">
                <a16:creationId xmlns:a16="http://schemas.microsoft.com/office/drawing/2014/main" id="{BCA6B675-4136-46AC-8BA7-6D600DDC9C25}"/>
              </a:ext>
            </a:extLst>
          </p:cNvPr>
          <p:cNvGraphicFramePr/>
          <p:nvPr/>
        </p:nvGraphicFramePr>
        <p:xfrm>
          <a:off x="7114032" y="1353312"/>
          <a:ext cx="4617720" cy="43799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89958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4988"/>
          </a:xfrm>
        </p:spPr>
        <p:txBody>
          <a:bodyPr>
            <a:noAutofit/>
          </a:bodyPr>
          <a:lstStyle/>
          <a:p>
            <a:r>
              <a:rPr lang="en-NZ" sz="2800" b="1" dirty="0" smtClean="0">
                <a:solidFill>
                  <a:srgbClr val="FF0000"/>
                </a:solidFill>
              </a:rPr>
              <a:t>Proposed </a:t>
            </a:r>
            <a:r>
              <a:rPr lang="en-NZ" sz="2800" b="1" dirty="0">
                <a:solidFill>
                  <a:srgbClr val="FF0000"/>
                </a:solidFill>
              </a:rPr>
              <a:t>Technical Assistance Projects in Support of the EV Program</a:t>
            </a:r>
            <a:endParaRPr lang="en-AU" sz="2800" dirty="0">
              <a:solidFill>
                <a:srgbClr val="FF0000"/>
              </a:solidFill>
            </a:endParaRPr>
          </a:p>
        </p:txBody>
      </p:sp>
      <p:graphicFrame>
        <p:nvGraphicFramePr>
          <p:cNvPr id="4" name="Content Placeholder 3"/>
          <p:cNvGraphicFramePr>
            <a:graphicFrameLocks noGrp="1"/>
          </p:cNvGraphicFramePr>
          <p:nvPr>
            <p:ph idx="1"/>
            <p:extLst/>
          </p:nvPr>
        </p:nvGraphicFramePr>
        <p:xfrm>
          <a:off x="442626" y="1100141"/>
          <a:ext cx="11015949" cy="5015778"/>
        </p:xfrm>
        <a:graphic>
          <a:graphicData uri="http://schemas.openxmlformats.org/drawingml/2006/table">
            <a:tbl>
              <a:tblPr firstRow="1" firstCol="1" bandRow="1">
                <a:tableStyleId>{5C22544A-7EE6-4342-B048-85BDC9FD1C3A}</a:tableStyleId>
              </a:tblPr>
              <a:tblGrid>
                <a:gridCol w="1006408">
                  <a:extLst>
                    <a:ext uri="{9D8B030D-6E8A-4147-A177-3AD203B41FA5}">
                      <a16:colId xmlns:a16="http://schemas.microsoft.com/office/drawing/2014/main" val="4007538770"/>
                    </a:ext>
                  </a:extLst>
                </a:gridCol>
                <a:gridCol w="7492154">
                  <a:extLst>
                    <a:ext uri="{9D8B030D-6E8A-4147-A177-3AD203B41FA5}">
                      <a16:colId xmlns:a16="http://schemas.microsoft.com/office/drawing/2014/main" val="2909925652"/>
                    </a:ext>
                  </a:extLst>
                </a:gridCol>
                <a:gridCol w="1740078">
                  <a:extLst>
                    <a:ext uri="{9D8B030D-6E8A-4147-A177-3AD203B41FA5}">
                      <a16:colId xmlns:a16="http://schemas.microsoft.com/office/drawing/2014/main" val="717273420"/>
                    </a:ext>
                  </a:extLst>
                </a:gridCol>
                <a:gridCol w="777309">
                  <a:extLst>
                    <a:ext uri="{9D8B030D-6E8A-4147-A177-3AD203B41FA5}">
                      <a16:colId xmlns:a16="http://schemas.microsoft.com/office/drawing/2014/main" val="2391241648"/>
                    </a:ext>
                  </a:extLst>
                </a:gridCol>
              </a:tblGrid>
              <a:tr h="521490">
                <a:tc>
                  <a:txBody>
                    <a:bodyPr/>
                    <a:lstStyle/>
                    <a:p>
                      <a:pPr algn="ctr">
                        <a:lnSpc>
                          <a:spcPct val="107000"/>
                        </a:lnSpc>
                        <a:spcAft>
                          <a:spcPts val="0"/>
                        </a:spcAft>
                      </a:pPr>
                      <a:r>
                        <a:rPr lang="en-NZ" sz="1200">
                          <a:effectLst/>
                        </a:rPr>
                        <a:t>Fund Type</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ctr"/>
                </a:tc>
                <a:tc>
                  <a:txBody>
                    <a:bodyPr/>
                    <a:lstStyle/>
                    <a:p>
                      <a:pPr algn="ctr">
                        <a:lnSpc>
                          <a:spcPct val="107000"/>
                        </a:lnSpc>
                        <a:spcAft>
                          <a:spcPts val="0"/>
                        </a:spcAft>
                      </a:pPr>
                      <a:r>
                        <a:rPr lang="en-NZ" sz="1200">
                          <a:effectLst/>
                        </a:rPr>
                        <a:t>Activity</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ctr"/>
                </a:tc>
                <a:tc>
                  <a:txBody>
                    <a:bodyPr/>
                    <a:lstStyle/>
                    <a:p>
                      <a:pPr algn="ctr">
                        <a:lnSpc>
                          <a:spcPct val="107000"/>
                        </a:lnSpc>
                        <a:spcAft>
                          <a:spcPts val="0"/>
                        </a:spcAft>
                      </a:pPr>
                      <a:r>
                        <a:rPr lang="en-NZ" sz="1200" dirty="0">
                          <a:effectLst/>
                        </a:rPr>
                        <a:t>Amount US$</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ctr"/>
                </a:tc>
                <a:tc>
                  <a:txBody>
                    <a:bodyPr/>
                    <a:lstStyle/>
                    <a:p>
                      <a:pPr algn="ctr">
                        <a:lnSpc>
                          <a:spcPct val="107000"/>
                        </a:lnSpc>
                        <a:spcAft>
                          <a:spcPts val="0"/>
                        </a:spcAft>
                      </a:pPr>
                      <a:r>
                        <a:rPr lang="en-NZ" sz="1200">
                          <a:effectLst/>
                        </a:rPr>
                        <a:t>Year Deployed</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ctr"/>
                </a:tc>
                <a:extLst>
                  <a:ext uri="{0D108BD9-81ED-4DB2-BD59-A6C34878D82A}">
                    <a16:rowId xmlns:a16="http://schemas.microsoft.com/office/drawing/2014/main" val="3542109217"/>
                  </a:ext>
                </a:extLst>
              </a:tr>
              <a:tr h="230337">
                <a:tc>
                  <a:txBody>
                    <a:bodyPr/>
                    <a:lstStyle/>
                    <a:p>
                      <a:pPr algn="ctr">
                        <a:lnSpc>
                          <a:spcPct val="107000"/>
                        </a:lnSpc>
                        <a:spcAft>
                          <a:spcPts val="0"/>
                        </a:spcAft>
                      </a:pPr>
                      <a:r>
                        <a:rPr lang="en-NZ" sz="1200">
                          <a:effectLst/>
                        </a:rPr>
                        <a:t>TA1</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ctr"/>
                </a:tc>
                <a:tc>
                  <a:txBody>
                    <a:bodyPr/>
                    <a:lstStyle/>
                    <a:p>
                      <a:pPr algn="just">
                        <a:lnSpc>
                          <a:spcPct val="107000"/>
                        </a:lnSpc>
                        <a:spcAft>
                          <a:spcPts val="0"/>
                        </a:spcAft>
                      </a:pPr>
                      <a:r>
                        <a:rPr lang="en-NZ" sz="1200">
                          <a:effectLst/>
                        </a:rPr>
                        <a:t>Oversee PICT development of EV roadmaps and EV mandates.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ctr"/>
                </a:tc>
                <a:tc>
                  <a:txBody>
                    <a:bodyPr/>
                    <a:lstStyle/>
                    <a:p>
                      <a:pPr algn="ctr">
                        <a:lnSpc>
                          <a:spcPct val="107000"/>
                        </a:lnSpc>
                        <a:spcAft>
                          <a:spcPts val="0"/>
                        </a:spcAft>
                      </a:pPr>
                      <a:r>
                        <a:rPr lang="en-NZ" sz="1200">
                          <a:effectLst/>
                        </a:rPr>
                        <a:t> $     30,000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b"/>
                </a:tc>
                <a:tc>
                  <a:txBody>
                    <a:bodyPr/>
                    <a:lstStyle/>
                    <a:p>
                      <a:pPr algn="ctr">
                        <a:lnSpc>
                          <a:spcPct val="107000"/>
                        </a:lnSpc>
                        <a:spcAft>
                          <a:spcPts val="0"/>
                        </a:spcAft>
                      </a:pPr>
                      <a:r>
                        <a:rPr lang="en-NZ" sz="1200">
                          <a:effectLst/>
                        </a:rPr>
                        <a:t>1</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b"/>
                </a:tc>
                <a:extLst>
                  <a:ext uri="{0D108BD9-81ED-4DB2-BD59-A6C34878D82A}">
                    <a16:rowId xmlns:a16="http://schemas.microsoft.com/office/drawing/2014/main" val="3972685625"/>
                  </a:ext>
                </a:extLst>
              </a:tr>
              <a:tr h="611905">
                <a:tc>
                  <a:txBody>
                    <a:bodyPr/>
                    <a:lstStyle/>
                    <a:p>
                      <a:pPr algn="ctr">
                        <a:lnSpc>
                          <a:spcPct val="107000"/>
                        </a:lnSpc>
                        <a:spcAft>
                          <a:spcPts val="0"/>
                        </a:spcAft>
                      </a:pPr>
                      <a:r>
                        <a:rPr lang="en-NZ" sz="1200">
                          <a:effectLst/>
                        </a:rPr>
                        <a:t>TA2</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ctr"/>
                </a:tc>
                <a:tc>
                  <a:txBody>
                    <a:bodyPr/>
                    <a:lstStyle/>
                    <a:p>
                      <a:pPr algn="just">
                        <a:lnSpc>
                          <a:spcPct val="107000"/>
                        </a:lnSpc>
                        <a:spcAft>
                          <a:spcPts val="0"/>
                        </a:spcAft>
                      </a:pPr>
                      <a:r>
                        <a:rPr lang="en-NZ" sz="1200">
                          <a:effectLst/>
                        </a:rPr>
                        <a:t>Provision of discussion document and guidelines on preferred specifications for EV-related goods and recommendations for tax/duty levels.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ctr"/>
                </a:tc>
                <a:tc>
                  <a:txBody>
                    <a:bodyPr/>
                    <a:lstStyle/>
                    <a:p>
                      <a:pPr algn="ctr">
                        <a:lnSpc>
                          <a:spcPct val="107000"/>
                        </a:lnSpc>
                        <a:spcAft>
                          <a:spcPts val="0"/>
                        </a:spcAft>
                      </a:pPr>
                      <a:r>
                        <a:rPr lang="en-NZ" sz="1200">
                          <a:effectLst/>
                        </a:rPr>
                        <a:t> $     15,000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b"/>
                </a:tc>
                <a:tc>
                  <a:txBody>
                    <a:bodyPr/>
                    <a:lstStyle/>
                    <a:p>
                      <a:pPr algn="ctr">
                        <a:lnSpc>
                          <a:spcPct val="107000"/>
                        </a:lnSpc>
                        <a:spcAft>
                          <a:spcPts val="0"/>
                        </a:spcAft>
                      </a:pPr>
                      <a:r>
                        <a:rPr lang="en-NZ" sz="1200">
                          <a:effectLst/>
                        </a:rPr>
                        <a:t>1</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b"/>
                </a:tc>
                <a:extLst>
                  <a:ext uri="{0D108BD9-81ED-4DB2-BD59-A6C34878D82A}">
                    <a16:rowId xmlns:a16="http://schemas.microsoft.com/office/drawing/2014/main" val="1492474964"/>
                  </a:ext>
                </a:extLst>
              </a:tr>
              <a:tr h="230337">
                <a:tc>
                  <a:txBody>
                    <a:bodyPr/>
                    <a:lstStyle/>
                    <a:p>
                      <a:pPr algn="ctr">
                        <a:lnSpc>
                          <a:spcPct val="107000"/>
                        </a:lnSpc>
                        <a:spcAft>
                          <a:spcPts val="0"/>
                        </a:spcAft>
                      </a:pPr>
                      <a:r>
                        <a:rPr lang="en-NZ" sz="1200">
                          <a:effectLst/>
                        </a:rPr>
                        <a:t>TA3</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ctr"/>
                </a:tc>
                <a:tc>
                  <a:txBody>
                    <a:bodyPr/>
                    <a:lstStyle/>
                    <a:p>
                      <a:pPr algn="just">
                        <a:lnSpc>
                          <a:spcPct val="107000"/>
                        </a:lnSpc>
                        <a:spcAft>
                          <a:spcPts val="0"/>
                        </a:spcAft>
                      </a:pPr>
                      <a:r>
                        <a:rPr lang="en-NZ" sz="1200">
                          <a:effectLst/>
                        </a:rPr>
                        <a:t>Provision of V2H and on-site managed charging guidelines.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ctr"/>
                </a:tc>
                <a:tc>
                  <a:txBody>
                    <a:bodyPr/>
                    <a:lstStyle/>
                    <a:p>
                      <a:pPr algn="ctr">
                        <a:lnSpc>
                          <a:spcPct val="107000"/>
                        </a:lnSpc>
                        <a:spcAft>
                          <a:spcPts val="0"/>
                        </a:spcAft>
                      </a:pPr>
                      <a:r>
                        <a:rPr lang="en-NZ" sz="1200">
                          <a:effectLst/>
                        </a:rPr>
                        <a:t> $        5,000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b"/>
                </a:tc>
                <a:tc>
                  <a:txBody>
                    <a:bodyPr/>
                    <a:lstStyle/>
                    <a:p>
                      <a:pPr algn="ctr">
                        <a:lnSpc>
                          <a:spcPct val="107000"/>
                        </a:lnSpc>
                        <a:spcAft>
                          <a:spcPts val="0"/>
                        </a:spcAft>
                      </a:pPr>
                      <a:r>
                        <a:rPr lang="en-NZ" sz="1200">
                          <a:effectLst/>
                        </a:rPr>
                        <a:t>3</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b"/>
                </a:tc>
                <a:extLst>
                  <a:ext uri="{0D108BD9-81ED-4DB2-BD59-A6C34878D82A}">
                    <a16:rowId xmlns:a16="http://schemas.microsoft.com/office/drawing/2014/main" val="698706613"/>
                  </a:ext>
                </a:extLst>
              </a:tr>
              <a:tr h="230337">
                <a:tc>
                  <a:txBody>
                    <a:bodyPr/>
                    <a:lstStyle/>
                    <a:p>
                      <a:pPr algn="ctr">
                        <a:lnSpc>
                          <a:spcPct val="107000"/>
                        </a:lnSpc>
                        <a:spcAft>
                          <a:spcPts val="0"/>
                        </a:spcAft>
                      </a:pPr>
                      <a:r>
                        <a:rPr lang="en-NZ" sz="1200">
                          <a:effectLst/>
                        </a:rPr>
                        <a:t>TA4</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ctr"/>
                </a:tc>
                <a:tc>
                  <a:txBody>
                    <a:bodyPr/>
                    <a:lstStyle/>
                    <a:p>
                      <a:pPr algn="just">
                        <a:lnSpc>
                          <a:spcPct val="107000"/>
                        </a:lnSpc>
                        <a:spcAft>
                          <a:spcPts val="0"/>
                        </a:spcAft>
                      </a:pPr>
                      <a:r>
                        <a:rPr lang="en-NZ" sz="1200">
                          <a:effectLst/>
                        </a:rPr>
                        <a:t>Provision of low-voltage specification guidelines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ctr"/>
                </a:tc>
                <a:tc>
                  <a:txBody>
                    <a:bodyPr/>
                    <a:lstStyle/>
                    <a:p>
                      <a:pPr algn="ctr">
                        <a:lnSpc>
                          <a:spcPct val="107000"/>
                        </a:lnSpc>
                        <a:spcAft>
                          <a:spcPts val="0"/>
                        </a:spcAft>
                      </a:pPr>
                      <a:r>
                        <a:rPr lang="en-NZ" sz="1200">
                          <a:effectLst/>
                        </a:rPr>
                        <a:t> $     30,000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b"/>
                </a:tc>
                <a:tc>
                  <a:txBody>
                    <a:bodyPr/>
                    <a:lstStyle/>
                    <a:p>
                      <a:pPr algn="ctr">
                        <a:lnSpc>
                          <a:spcPct val="107000"/>
                        </a:lnSpc>
                        <a:spcAft>
                          <a:spcPts val="0"/>
                        </a:spcAft>
                      </a:pPr>
                      <a:r>
                        <a:rPr lang="en-NZ" sz="1200">
                          <a:effectLst/>
                        </a:rPr>
                        <a:t>3</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b"/>
                </a:tc>
                <a:extLst>
                  <a:ext uri="{0D108BD9-81ED-4DB2-BD59-A6C34878D82A}">
                    <a16:rowId xmlns:a16="http://schemas.microsoft.com/office/drawing/2014/main" val="1699464406"/>
                  </a:ext>
                </a:extLst>
              </a:tr>
              <a:tr h="407937">
                <a:tc>
                  <a:txBody>
                    <a:bodyPr/>
                    <a:lstStyle/>
                    <a:p>
                      <a:pPr algn="ctr">
                        <a:lnSpc>
                          <a:spcPct val="107000"/>
                        </a:lnSpc>
                        <a:spcAft>
                          <a:spcPts val="0"/>
                        </a:spcAft>
                      </a:pPr>
                      <a:r>
                        <a:rPr lang="en-NZ" sz="1200">
                          <a:effectLst/>
                        </a:rPr>
                        <a:t>TA5</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ctr"/>
                </a:tc>
                <a:tc>
                  <a:txBody>
                    <a:bodyPr/>
                    <a:lstStyle/>
                    <a:p>
                      <a:pPr algn="just">
                        <a:lnSpc>
                          <a:spcPct val="107000"/>
                        </a:lnSpc>
                        <a:spcAft>
                          <a:spcPts val="0"/>
                        </a:spcAft>
                      </a:pPr>
                      <a:r>
                        <a:rPr lang="en-NZ" sz="1200">
                          <a:effectLst/>
                        </a:rPr>
                        <a:t>Develop and provide generic courses on working with high-voltage EV systems.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ctr"/>
                </a:tc>
                <a:tc>
                  <a:txBody>
                    <a:bodyPr/>
                    <a:lstStyle/>
                    <a:p>
                      <a:pPr algn="ctr">
                        <a:lnSpc>
                          <a:spcPct val="107000"/>
                        </a:lnSpc>
                        <a:spcAft>
                          <a:spcPts val="0"/>
                        </a:spcAft>
                      </a:pPr>
                      <a:r>
                        <a:rPr lang="en-NZ" sz="1200">
                          <a:effectLst/>
                        </a:rPr>
                        <a:t> $   200,000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b"/>
                </a:tc>
                <a:tc>
                  <a:txBody>
                    <a:bodyPr/>
                    <a:lstStyle/>
                    <a:p>
                      <a:pPr algn="ctr">
                        <a:lnSpc>
                          <a:spcPct val="107000"/>
                        </a:lnSpc>
                        <a:spcAft>
                          <a:spcPts val="0"/>
                        </a:spcAft>
                      </a:pPr>
                      <a:r>
                        <a:rPr lang="en-NZ" sz="1200" dirty="0">
                          <a:effectLst/>
                        </a:rPr>
                        <a:t>2,3</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b"/>
                </a:tc>
                <a:extLst>
                  <a:ext uri="{0D108BD9-81ED-4DB2-BD59-A6C34878D82A}">
                    <a16:rowId xmlns:a16="http://schemas.microsoft.com/office/drawing/2014/main" val="1921634269"/>
                  </a:ext>
                </a:extLst>
              </a:tr>
              <a:tr h="460677">
                <a:tc>
                  <a:txBody>
                    <a:bodyPr/>
                    <a:lstStyle/>
                    <a:p>
                      <a:pPr algn="ctr">
                        <a:lnSpc>
                          <a:spcPct val="107000"/>
                        </a:lnSpc>
                        <a:spcAft>
                          <a:spcPts val="0"/>
                        </a:spcAft>
                      </a:pPr>
                      <a:r>
                        <a:rPr lang="en-NZ" sz="1200">
                          <a:effectLst/>
                        </a:rPr>
                        <a:t>TA6</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ctr"/>
                </a:tc>
                <a:tc>
                  <a:txBody>
                    <a:bodyPr/>
                    <a:lstStyle/>
                    <a:p>
                      <a:pPr algn="just">
                        <a:lnSpc>
                          <a:spcPct val="107000"/>
                        </a:lnSpc>
                        <a:spcAft>
                          <a:spcPts val="0"/>
                        </a:spcAft>
                      </a:pPr>
                      <a:r>
                        <a:rPr lang="en-NZ" sz="1200">
                          <a:effectLst/>
                        </a:rPr>
                        <a:t>Develop and provide generic courses on working with low-voltage EV and electricity supply systems.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ctr"/>
                </a:tc>
                <a:tc>
                  <a:txBody>
                    <a:bodyPr/>
                    <a:lstStyle/>
                    <a:p>
                      <a:pPr algn="ctr">
                        <a:lnSpc>
                          <a:spcPct val="107000"/>
                        </a:lnSpc>
                        <a:spcAft>
                          <a:spcPts val="0"/>
                        </a:spcAft>
                      </a:pPr>
                      <a:r>
                        <a:rPr lang="en-NZ" sz="1200">
                          <a:effectLst/>
                        </a:rPr>
                        <a:t> $   100,000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b"/>
                </a:tc>
                <a:tc>
                  <a:txBody>
                    <a:bodyPr/>
                    <a:lstStyle/>
                    <a:p>
                      <a:pPr algn="ctr">
                        <a:lnSpc>
                          <a:spcPct val="107000"/>
                        </a:lnSpc>
                        <a:spcAft>
                          <a:spcPts val="0"/>
                        </a:spcAft>
                      </a:pPr>
                      <a:r>
                        <a:rPr lang="en-NZ" sz="1200">
                          <a:effectLst/>
                        </a:rPr>
                        <a:t>2,3</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b"/>
                </a:tc>
                <a:extLst>
                  <a:ext uri="{0D108BD9-81ED-4DB2-BD59-A6C34878D82A}">
                    <a16:rowId xmlns:a16="http://schemas.microsoft.com/office/drawing/2014/main" val="3286683743"/>
                  </a:ext>
                </a:extLst>
              </a:tr>
              <a:tr h="407937">
                <a:tc>
                  <a:txBody>
                    <a:bodyPr/>
                    <a:lstStyle/>
                    <a:p>
                      <a:pPr algn="ctr">
                        <a:lnSpc>
                          <a:spcPct val="107000"/>
                        </a:lnSpc>
                        <a:spcAft>
                          <a:spcPts val="0"/>
                        </a:spcAft>
                      </a:pPr>
                      <a:r>
                        <a:rPr lang="en-NZ" sz="1200">
                          <a:effectLst/>
                        </a:rPr>
                        <a:t>TA7</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ctr"/>
                </a:tc>
                <a:tc>
                  <a:txBody>
                    <a:bodyPr/>
                    <a:lstStyle/>
                    <a:p>
                      <a:pPr algn="just">
                        <a:lnSpc>
                          <a:spcPct val="107000"/>
                        </a:lnSpc>
                        <a:spcAft>
                          <a:spcPts val="0"/>
                        </a:spcAft>
                      </a:pPr>
                      <a:r>
                        <a:rPr lang="en-NZ" sz="1200">
                          <a:effectLst/>
                        </a:rPr>
                        <a:t>Development of low-voltage awareness and promotion info ration.</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ctr"/>
                </a:tc>
                <a:tc>
                  <a:txBody>
                    <a:bodyPr/>
                    <a:lstStyle/>
                    <a:p>
                      <a:pPr algn="ctr">
                        <a:lnSpc>
                          <a:spcPct val="107000"/>
                        </a:lnSpc>
                        <a:spcAft>
                          <a:spcPts val="0"/>
                        </a:spcAft>
                      </a:pPr>
                      <a:r>
                        <a:rPr lang="en-NZ" sz="1200">
                          <a:effectLst/>
                        </a:rPr>
                        <a:t> $     30,000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b"/>
                </a:tc>
                <a:tc>
                  <a:txBody>
                    <a:bodyPr/>
                    <a:lstStyle/>
                    <a:p>
                      <a:pPr algn="ctr">
                        <a:lnSpc>
                          <a:spcPct val="107000"/>
                        </a:lnSpc>
                        <a:spcAft>
                          <a:spcPts val="0"/>
                        </a:spcAft>
                      </a:pPr>
                      <a:r>
                        <a:rPr lang="en-NZ" sz="1200">
                          <a:effectLst/>
                        </a:rPr>
                        <a:t>3</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b"/>
                </a:tc>
                <a:extLst>
                  <a:ext uri="{0D108BD9-81ED-4DB2-BD59-A6C34878D82A}">
                    <a16:rowId xmlns:a16="http://schemas.microsoft.com/office/drawing/2014/main" val="1973827389"/>
                  </a:ext>
                </a:extLst>
              </a:tr>
              <a:tr h="611905">
                <a:tc>
                  <a:txBody>
                    <a:bodyPr/>
                    <a:lstStyle/>
                    <a:p>
                      <a:pPr algn="ctr">
                        <a:lnSpc>
                          <a:spcPct val="107000"/>
                        </a:lnSpc>
                        <a:spcAft>
                          <a:spcPts val="0"/>
                        </a:spcAft>
                      </a:pPr>
                      <a:r>
                        <a:rPr lang="en-NZ" sz="1200">
                          <a:effectLst/>
                        </a:rPr>
                        <a:t>TA8</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ctr"/>
                </a:tc>
                <a:tc>
                  <a:txBody>
                    <a:bodyPr/>
                    <a:lstStyle/>
                    <a:p>
                      <a:pPr algn="just">
                        <a:lnSpc>
                          <a:spcPct val="107000"/>
                        </a:lnSpc>
                        <a:spcAft>
                          <a:spcPts val="0"/>
                        </a:spcAft>
                      </a:pPr>
                      <a:r>
                        <a:rPr lang="en-NZ" sz="1200">
                          <a:effectLst/>
                        </a:rPr>
                        <a:t>Social marketing package, once per year (5 x $10,000)</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ctr"/>
                </a:tc>
                <a:tc>
                  <a:txBody>
                    <a:bodyPr/>
                    <a:lstStyle/>
                    <a:p>
                      <a:pPr algn="ctr">
                        <a:lnSpc>
                          <a:spcPct val="107000"/>
                        </a:lnSpc>
                        <a:spcAft>
                          <a:spcPts val="0"/>
                        </a:spcAft>
                      </a:pPr>
                      <a:r>
                        <a:rPr lang="en-NZ" sz="1200">
                          <a:effectLst/>
                        </a:rPr>
                        <a:t> $     50,000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b"/>
                </a:tc>
                <a:tc>
                  <a:txBody>
                    <a:bodyPr/>
                    <a:lstStyle/>
                    <a:p>
                      <a:pPr algn="ctr">
                        <a:lnSpc>
                          <a:spcPct val="107000"/>
                        </a:lnSpc>
                        <a:spcAft>
                          <a:spcPts val="0"/>
                        </a:spcAft>
                      </a:pPr>
                      <a:r>
                        <a:rPr lang="en-NZ" sz="1200">
                          <a:effectLst/>
                        </a:rPr>
                        <a:t>1,2,3,4,5</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b"/>
                </a:tc>
                <a:extLst>
                  <a:ext uri="{0D108BD9-81ED-4DB2-BD59-A6C34878D82A}">
                    <a16:rowId xmlns:a16="http://schemas.microsoft.com/office/drawing/2014/main" val="2364130914"/>
                  </a:ext>
                </a:extLst>
              </a:tr>
              <a:tr h="611905">
                <a:tc>
                  <a:txBody>
                    <a:bodyPr/>
                    <a:lstStyle/>
                    <a:p>
                      <a:pPr algn="ctr">
                        <a:lnSpc>
                          <a:spcPct val="107000"/>
                        </a:lnSpc>
                        <a:spcAft>
                          <a:spcPts val="0"/>
                        </a:spcAft>
                      </a:pPr>
                      <a:r>
                        <a:rPr lang="en-NZ" sz="1200">
                          <a:effectLst/>
                        </a:rPr>
                        <a:t>TA9</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ctr"/>
                </a:tc>
                <a:tc>
                  <a:txBody>
                    <a:bodyPr/>
                    <a:lstStyle/>
                    <a:p>
                      <a:pPr algn="just">
                        <a:lnSpc>
                          <a:spcPct val="107000"/>
                        </a:lnSpc>
                        <a:spcAft>
                          <a:spcPts val="0"/>
                        </a:spcAft>
                      </a:pPr>
                      <a:r>
                        <a:rPr lang="en-NZ" sz="1200">
                          <a:effectLst/>
                        </a:rPr>
                        <a:t>Development of EV sector awareness and promotional campaign ($40k + 4 x $20k)</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ctr"/>
                </a:tc>
                <a:tc>
                  <a:txBody>
                    <a:bodyPr/>
                    <a:lstStyle/>
                    <a:p>
                      <a:pPr algn="ctr">
                        <a:lnSpc>
                          <a:spcPct val="107000"/>
                        </a:lnSpc>
                        <a:spcAft>
                          <a:spcPts val="0"/>
                        </a:spcAft>
                      </a:pPr>
                      <a:r>
                        <a:rPr lang="en-NZ" sz="1200">
                          <a:effectLst/>
                        </a:rPr>
                        <a:t> $   130,000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b"/>
                </a:tc>
                <a:tc>
                  <a:txBody>
                    <a:bodyPr/>
                    <a:lstStyle/>
                    <a:p>
                      <a:pPr algn="ctr">
                        <a:lnSpc>
                          <a:spcPct val="107000"/>
                        </a:lnSpc>
                        <a:spcAft>
                          <a:spcPts val="0"/>
                        </a:spcAft>
                      </a:pPr>
                      <a:r>
                        <a:rPr lang="en-NZ" sz="1200">
                          <a:effectLst/>
                        </a:rPr>
                        <a:t>1,2,3,4,5</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ctr"/>
                </a:tc>
                <a:extLst>
                  <a:ext uri="{0D108BD9-81ED-4DB2-BD59-A6C34878D82A}">
                    <a16:rowId xmlns:a16="http://schemas.microsoft.com/office/drawing/2014/main" val="694363695"/>
                  </a:ext>
                </a:extLst>
              </a:tr>
              <a:tr h="230337">
                <a:tc>
                  <a:txBody>
                    <a:bodyPr/>
                    <a:lstStyle/>
                    <a:p>
                      <a:pPr algn="ctr">
                        <a:lnSpc>
                          <a:spcPct val="107000"/>
                        </a:lnSpc>
                        <a:spcAft>
                          <a:spcPts val="0"/>
                        </a:spcAft>
                      </a:pPr>
                      <a:r>
                        <a:rPr lang="en-NZ" sz="1200">
                          <a:effectLst/>
                        </a:rPr>
                        <a:t>TA10</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ctr"/>
                </a:tc>
                <a:tc>
                  <a:txBody>
                    <a:bodyPr/>
                    <a:lstStyle/>
                    <a:p>
                      <a:pPr algn="just">
                        <a:lnSpc>
                          <a:spcPct val="107000"/>
                        </a:lnSpc>
                        <a:spcAft>
                          <a:spcPts val="0"/>
                        </a:spcAft>
                      </a:pPr>
                      <a:r>
                        <a:rPr lang="en-NZ" sz="1200">
                          <a:effectLst/>
                        </a:rPr>
                        <a:t>Provision of guidelines for public charging.</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ctr"/>
                </a:tc>
                <a:tc>
                  <a:txBody>
                    <a:bodyPr/>
                    <a:lstStyle/>
                    <a:p>
                      <a:pPr algn="ctr">
                        <a:lnSpc>
                          <a:spcPct val="107000"/>
                        </a:lnSpc>
                        <a:spcAft>
                          <a:spcPts val="0"/>
                        </a:spcAft>
                      </a:pPr>
                      <a:r>
                        <a:rPr lang="en-NZ" sz="1200">
                          <a:effectLst/>
                        </a:rPr>
                        <a:t> $     20,000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b"/>
                </a:tc>
                <a:tc>
                  <a:txBody>
                    <a:bodyPr/>
                    <a:lstStyle/>
                    <a:p>
                      <a:pPr algn="ctr">
                        <a:lnSpc>
                          <a:spcPct val="107000"/>
                        </a:lnSpc>
                        <a:spcAft>
                          <a:spcPts val="0"/>
                        </a:spcAft>
                      </a:pPr>
                      <a:r>
                        <a:rPr lang="en-NZ" sz="1200">
                          <a:effectLst/>
                        </a:rPr>
                        <a:t>2</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b"/>
                </a:tc>
                <a:extLst>
                  <a:ext uri="{0D108BD9-81ED-4DB2-BD59-A6C34878D82A}">
                    <a16:rowId xmlns:a16="http://schemas.microsoft.com/office/drawing/2014/main" val="4013476640"/>
                  </a:ext>
                </a:extLst>
              </a:tr>
              <a:tr h="230337">
                <a:tc>
                  <a:txBody>
                    <a:bodyPr/>
                    <a:lstStyle/>
                    <a:p>
                      <a:pPr algn="ctr">
                        <a:lnSpc>
                          <a:spcPct val="107000"/>
                        </a:lnSpc>
                        <a:spcAft>
                          <a:spcPts val="0"/>
                        </a:spcAft>
                      </a:pPr>
                      <a:r>
                        <a:rPr lang="en-NZ" sz="1200">
                          <a:effectLst/>
                        </a:rPr>
                        <a:t>Other</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ctr"/>
                </a:tc>
                <a:tc>
                  <a:txBody>
                    <a:bodyPr/>
                    <a:lstStyle/>
                    <a:p>
                      <a:pPr algn="just">
                        <a:lnSpc>
                          <a:spcPct val="107000"/>
                        </a:lnSpc>
                        <a:spcAft>
                          <a:spcPts val="0"/>
                        </a:spcAft>
                      </a:pPr>
                      <a:r>
                        <a:rPr lang="en-NZ" sz="1200">
                          <a:effectLst/>
                        </a:rPr>
                        <a:t>Contestable Fund Round 1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ctr"/>
                </a:tc>
                <a:tc>
                  <a:txBody>
                    <a:bodyPr/>
                    <a:lstStyle/>
                    <a:p>
                      <a:pPr algn="ctr">
                        <a:lnSpc>
                          <a:spcPct val="107000"/>
                        </a:lnSpc>
                        <a:spcAft>
                          <a:spcPts val="0"/>
                        </a:spcAft>
                      </a:pPr>
                      <a:r>
                        <a:rPr lang="en-NZ" sz="1200">
                          <a:effectLst/>
                        </a:rPr>
                        <a:t> $   250,000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b"/>
                </a:tc>
                <a:tc>
                  <a:txBody>
                    <a:bodyPr/>
                    <a:lstStyle/>
                    <a:p>
                      <a:pPr algn="ctr">
                        <a:lnSpc>
                          <a:spcPct val="107000"/>
                        </a:lnSpc>
                        <a:spcAft>
                          <a:spcPts val="0"/>
                        </a:spcAft>
                      </a:pPr>
                      <a:r>
                        <a:rPr lang="en-NZ" sz="1200">
                          <a:effectLst/>
                        </a:rPr>
                        <a:t>3</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b"/>
                </a:tc>
                <a:extLst>
                  <a:ext uri="{0D108BD9-81ED-4DB2-BD59-A6C34878D82A}">
                    <a16:rowId xmlns:a16="http://schemas.microsoft.com/office/drawing/2014/main" val="780693191"/>
                  </a:ext>
                </a:extLst>
              </a:tr>
              <a:tr h="230337">
                <a:tc>
                  <a:txBody>
                    <a:bodyPr/>
                    <a:lstStyle/>
                    <a:p>
                      <a:pPr algn="ctr">
                        <a:lnSpc>
                          <a:spcPct val="107000"/>
                        </a:lnSpc>
                        <a:spcAft>
                          <a:spcPts val="0"/>
                        </a:spcAft>
                      </a:pPr>
                      <a:r>
                        <a:rPr lang="en-NZ" sz="1200">
                          <a:effectLst/>
                        </a:rPr>
                        <a:t>Other</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ctr"/>
                </a:tc>
                <a:tc>
                  <a:txBody>
                    <a:bodyPr/>
                    <a:lstStyle/>
                    <a:p>
                      <a:pPr algn="just">
                        <a:lnSpc>
                          <a:spcPct val="107000"/>
                        </a:lnSpc>
                        <a:spcAft>
                          <a:spcPts val="0"/>
                        </a:spcAft>
                      </a:pPr>
                      <a:r>
                        <a:rPr lang="en-NZ" sz="1200" dirty="0">
                          <a:effectLst/>
                        </a:rPr>
                        <a:t>Contestable Fund Round 2</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ctr"/>
                </a:tc>
                <a:tc>
                  <a:txBody>
                    <a:bodyPr/>
                    <a:lstStyle/>
                    <a:p>
                      <a:pPr algn="ctr">
                        <a:lnSpc>
                          <a:spcPct val="107000"/>
                        </a:lnSpc>
                        <a:spcAft>
                          <a:spcPts val="0"/>
                        </a:spcAft>
                      </a:pPr>
                      <a:r>
                        <a:rPr lang="en-NZ" sz="1200">
                          <a:effectLst/>
                        </a:rPr>
                        <a:t> $   250,000 </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b"/>
                </a:tc>
                <a:tc>
                  <a:txBody>
                    <a:bodyPr/>
                    <a:lstStyle/>
                    <a:p>
                      <a:pPr algn="ctr">
                        <a:lnSpc>
                          <a:spcPct val="107000"/>
                        </a:lnSpc>
                        <a:spcAft>
                          <a:spcPts val="0"/>
                        </a:spcAft>
                      </a:pPr>
                      <a:r>
                        <a:rPr lang="en-NZ" sz="1200" dirty="0">
                          <a:effectLst/>
                        </a:rPr>
                        <a:t>4</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692" marR="67692" marT="0" marB="0" anchor="b"/>
                </a:tc>
                <a:extLst>
                  <a:ext uri="{0D108BD9-81ED-4DB2-BD59-A6C34878D82A}">
                    <a16:rowId xmlns:a16="http://schemas.microsoft.com/office/drawing/2014/main" val="488163274"/>
                  </a:ext>
                </a:extLst>
              </a:tr>
            </a:tbl>
          </a:graphicData>
        </a:graphic>
      </p:graphicFrame>
    </p:spTree>
    <p:extLst>
      <p:ext uri="{BB962C8B-B14F-4D97-AF65-F5344CB8AC3E}">
        <p14:creationId xmlns:p14="http://schemas.microsoft.com/office/powerpoint/2010/main" val="3869726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FF0000"/>
                </a:solidFill>
              </a:rPr>
              <a:t>Regional EV Program: Totals for the Staffing FTEs and Project Budget.</a:t>
            </a:r>
            <a:endParaRPr lang="en-AU" dirty="0">
              <a:solidFill>
                <a:srgbClr val="FF0000"/>
              </a:solidFill>
            </a:endParaRPr>
          </a:p>
        </p:txBody>
      </p:sp>
      <p:sp>
        <p:nvSpPr>
          <p:cNvPr id="3" name="Content Placeholder 2"/>
          <p:cNvSpPr>
            <a:spLocks noGrp="1"/>
          </p:cNvSpPr>
          <p:nvPr>
            <p:ph idx="1"/>
          </p:nvPr>
        </p:nvSpPr>
        <p:spPr/>
        <p:txBody>
          <a:bodyPr/>
          <a:lstStyle/>
          <a:p>
            <a:pPr marL="0" indent="0">
              <a:buNone/>
            </a:pPr>
            <a:endParaRPr lang="en-AU"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921670" y="2183607"/>
            <a:ext cx="8601074" cy="3993356"/>
          </a:xfrm>
          <a:prstGeom prst="rect">
            <a:avLst/>
          </a:prstGeom>
          <a:noFill/>
          <a:ln>
            <a:noFill/>
          </a:ln>
        </p:spPr>
      </p:pic>
    </p:spTree>
    <p:extLst>
      <p:ext uri="{BB962C8B-B14F-4D97-AF65-F5344CB8AC3E}">
        <p14:creationId xmlns:p14="http://schemas.microsoft.com/office/powerpoint/2010/main" val="1504440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86CB4B4D-7CA3-9044-876B-883B54F8677D}" type="slidenum">
              <a:rPr lang="pt-BR" smtClean="0"/>
              <a:pPr/>
              <a:t>32</a:t>
            </a:fld>
            <a:endParaRPr lang="pt-BR" dirty="0"/>
          </a:p>
        </p:txBody>
      </p:sp>
      <p:sp>
        <p:nvSpPr>
          <p:cNvPr id="5" name="Title 1"/>
          <p:cNvSpPr txBox="1">
            <a:spLocks/>
          </p:cNvSpPr>
          <p:nvPr/>
        </p:nvSpPr>
        <p:spPr>
          <a:xfrm>
            <a:off x="1828800" y="841148"/>
            <a:ext cx="8612186" cy="109848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698DF"/>
                </a:solidFill>
                <a:uFillTx/>
                <a:latin typeface="Calibri"/>
                <a:ea typeface="Calibri"/>
                <a:cs typeface="Calibri"/>
                <a:sym typeface="Calibri"/>
              </a:defRPr>
            </a:lvl1pPr>
            <a:lvl2pPr marL="0" marR="0" indent="0" algn="ctr" defTabSz="685800" rtl="0" latinLnBrk="0">
              <a:lnSpc>
                <a:spcPct val="90000"/>
              </a:lnSpc>
              <a:spcBef>
                <a:spcPts val="0"/>
              </a:spcBef>
              <a:spcAft>
                <a:spcPts val="0"/>
              </a:spcAft>
              <a:buClrTx/>
              <a:buSzTx/>
              <a:buFontTx/>
              <a:buNone/>
              <a:tabLst/>
              <a:defRPr sz="4500" b="0" i="0" u="none" strike="noStrike" cap="none" spc="0" baseline="0">
                <a:ln>
                  <a:noFill/>
                </a:ln>
                <a:solidFill>
                  <a:srgbClr val="0698DF"/>
                </a:solidFill>
                <a:uFillTx/>
                <a:latin typeface="Calibri"/>
                <a:ea typeface="Calibri"/>
                <a:cs typeface="Calibri"/>
                <a:sym typeface="Calibri"/>
              </a:defRPr>
            </a:lvl2pPr>
            <a:lvl3pPr marL="0" marR="0" indent="0" algn="ctr" defTabSz="685800" rtl="0" latinLnBrk="0">
              <a:lnSpc>
                <a:spcPct val="90000"/>
              </a:lnSpc>
              <a:spcBef>
                <a:spcPts val="0"/>
              </a:spcBef>
              <a:spcAft>
                <a:spcPts val="0"/>
              </a:spcAft>
              <a:buClrTx/>
              <a:buSzTx/>
              <a:buFontTx/>
              <a:buNone/>
              <a:tabLst/>
              <a:defRPr sz="4500" b="0" i="0" u="none" strike="noStrike" cap="none" spc="0" baseline="0">
                <a:ln>
                  <a:noFill/>
                </a:ln>
                <a:solidFill>
                  <a:srgbClr val="0698DF"/>
                </a:solidFill>
                <a:uFillTx/>
                <a:latin typeface="Calibri"/>
                <a:ea typeface="Calibri"/>
                <a:cs typeface="Calibri"/>
                <a:sym typeface="Calibri"/>
              </a:defRPr>
            </a:lvl3pPr>
            <a:lvl4pPr marL="0" marR="0" indent="0" algn="ctr" defTabSz="685800" rtl="0" latinLnBrk="0">
              <a:lnSpc>
                <a:spcPct val="90000"/>
              </a:lnSpc>
              <a:spcBef>
                <a:spcPts val="0"/>
              </a:spcBef>
              <a:spcAft>
                <a:spcPts val="0"/>
              </a:spcAft>
              <a:buClrTx/>
              <a:buSzTx/>
              <a:buFontTx/>
              <a:buNone/>
              <a:tabLst/>
              <a:defRPr sz="4500" b="0" i="0" u="none" strike="noStrike" cap="none" spc="0" baseline="0">
                <a:ln>
                  <a:noFill/>
                </a:ln>
                <a:solidFill>
                  <a:srgbClr val="0698DF"/>
                </a:solidFill>
                <a:uFillTx/>
                <a:latin typeface="Calibri"/>
                <a:ea typeface="Calibri"/>
                <a:cs typeface="Calibri"/>
                <a:sym typeface="Calibri"/>
              </a:defRPr>
            </a:lvl4pPr>
            <a:lvl5pPr marL="0" marR="0" indent="0" algn="ctr" defTabSz="685800" rtl="0" latinLnBrk="0">
              <a:lnSpc>
                <a:spcPct val="90000"/>
              </a:lnSpc>
              <a:spcBef>
                <a:spcPts val="0"/>
              </a:spcBef>
              <a:spcAft>
                <a:spcPts val="0"/>
              </a:spcAft>
              <a:buClrTx/>
              <a:buSzTx/>
              <a:buFontTx/>
              <a:buNone/>
              <a:tabLst/>
              <a:defRPr sz="4500" b="0" i="0" u="none" strike="noStrike" cap="none" spc="0" baseline="0">
                <a:ln>
                  <a:noFill/>
                </a:ln>
                <a:solidFill>
                  <a:srgbClr val="0698DF"/>
                </a:solidFill>
                <a:uFillTx/>
                <a:latin typeface="Calibri"/>
                <a:ea typeface="Calibri"/>
                <a:cs typeface="Calibri"/>
                <a:sym typeface="Calibri"/>
              </a:defRPr>
            </a:lvl5pPr>
            <a:lvl6pPr marL="0" marR="0" indent="0" algn="ctr" defTabSz="685800" rtl="0" latinLnBrk="0">
              <a:lnSpc>
                <a:spcPct val="90000"/>
              </a:lnSpc>
              <a:spcBef>
                <a:spcPts val="0"/>
              </a:spcBef>
              <a:spcAft>
                <a:spcPts val="0"/>
              </a:spcAft>
              <a:buClrTx/>
              <a:buSzTx/>
              <a:buFontTx/>
              <a:buNone/>
              <a:tabLst/>
              <a:defRPr sz="4500" b="0" i="0" u="none" strike="noStrike" cap="none" spc="0" baseline="0">
                <a:ln>
                  <a:noFill/>
                </a:ln>
                <a:solidFill>
                  <a:srgbClr val="0698DF"/>
                </a:solidFill>
                <a:uFillTx/>
                <a:latin typeface="Calibri"/>
                <a:ea typeface="Calibri"/>
                <a:cs typeface="Calibri"/>
                <a:sym typeface="Calibri"/>
              </a:defRPr>
            </a:lvl6pPr>
            <a:lvl7pPr marL="0" marR="0" indent="0" algn="ctr" defTabSz="685800" rtl="0" latinLnBrk="0">
              <a:lnSpc>
                <a:spcPct val="90000"/>
              </a:lnSpc>
              <a:spcBef>
                <a:spcPts val="0"/>
              </a:spcBef>
              <a:spcAft>
                <a:spcPts val="0"/>
              </a:spcAft>
              <a:buClrTx/>
              <a:buSzTx/>
              <a:buFontTx/>
              <a:buNone/>
              <a:tabLst/>
              <a:defRPr sz="4500" b="0" i="0" u="none" strike="noStrike" cap="none" spc="0" baseline="0">
                <a:ln>
                  <a:noFill/>
                </a:ln>
                <a:solidFill>
                  <a:srgbClr val="0698DF"/>
                </a:solidFill>
                <a:uFillTx/>
                <a:latin typeface="Calibri"/>
                <a:ea typeface="Calibri"/>
                <a:cs typeface="Calibri"/>
                <a:sym typeface="Calibri"/>
              </a:defRPr>
            </a:lvl7pPr>
            <a:lvl8pPr marL="0" marR="0" indent="0" algn="ctr" defTabSz="685800" rtl="0" latinLnBrk="0">
              <a:lnSpc>
                <a:spcPct val="90000"/>
              </a:lnSpc>
              <a:spcBef>
                <a:spcPts val="0"/>
              </a:spcBef>
              <a:spcAft>
                <a:spcPts val="0"/>
              </a:spcAft>
              <a:buClrTx/>
              <a:buSzTx/>
              <a:buFontTx/>
              <a:buNone/>
              <a:tabLst/>
              <a:defRPr sz="4500" b="0" i="0" u="none" strike="noStrike" cap="none" spc="0" baseline="0">
                <a:ln>
                  <a:noFill/>
                </a:ln>
                <a:solidFill>
                  <a:srgbClr val="0698DF"/>
                </a:solidFill>
                <a:uFillTx/>
                <a:latin typeface="Calibri"/>
                <a:ea typeface="Calibri"/>
                <a:cs typeface="Calibri"/>
                <a:sym typeface="Calibri"/>
              </a:defRPr>
            </a:lvl8pPr>
            <a:lvl9pPr marL="0" marR="0" indent="0" algn="ctr" defTabSz="685800" rtl="0" latinLnBrk="0">
              <a:lnSpc>
                <a:spcPct val="90000"/>
              </a:lnSpc>
              <a:spcBef>
                <a:spcPts val="0"/>
              </a:spcBef>
              <a:spcAft>
                <a:spcPts val="0"/>
              </a:spcAft>
              <a:buClrTx/>
              <a:buSzTx/>
              <a:buFontTx/>
              <a:buNone/>
              <a:tabLst/>
              <a:defRPr sz="4500" b="0" i="0" u="none" strike="noStrike" cap="none" spc="0" baseline="0">
                <a:ln>
                  <a:noFill/>
                </a:ln>
                <a:solidFill>
                  <a:srgbClr val="0698DF"/>
                </a:solidFill>
                <a:uFillTx/>
                <a:latin typeface="Calibri"/>
                <a:ea typeface="Calibri"/>
                <a:cs typeface="Calibri"/>
                <a:sym typeface="Calibri"/>
              </a:defRPr>
            </a:lvl9pPr>
          </a:lstStyle>
          <a:p>
            <a:r>
              <a:rPr lang="de-AT" sz="2400" b="1" kern="0" dirty="0"/>
              <a:t>SIDS-SIDS cooperation on EV issues under GN-SEC and SIDS DOCK</a:t>
            </a:r>
            <a:endParaRPr lang="pt-BR" sz="2400" b="1" kern="0" dirty="0"/>
          </a:p>
        </p:txBody>
      </p:sp>
      <p:grpSp>
        <p:nvGrpSpPr>
          <p:cNvPr id="14" name="Group 13"/>
          <p:cNvGrpSpPr/>
          <p:nvPr/>
        </p:nvGrpSpPr>
        <p:grpSpPr>
          <a:xfrm>
            <a:off x="2152650" y="2305844"/>
            <a:ext cx="7791012" cy="3251834"/>
            <a:chOff x="527289" y="1851995"/>
            <a:chExt cx="7791012" cy="3251834"/>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1188"/>
            <a:stretch/>
          </p:blipFill>
          <p:spPr>
            <a:xfrm>
              <a:off x="527289" y="3476032"/>
              <a:ext cx="4953000" cy="1604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cid:9ac044a9-611c-41ec-a7a3-c7ae83bb8de3@unido.org">
              <a:extLst>
                <a:ext uri="{FF2B5EF4-FFF2-40B4-BE49-F238E27FC236}">
                  <a16:creationId xmlns:a16="http://schemas.microsoft.com/office/drawing/2014/main" id="{72679C77-0516-4EBD-B000-A0574D4E4F4D}"/>
                </a:ext>
              </a:extLst>
            </p:cNvPr>
            <p:cNvPicPr>
              <a:picLocks noChangeAspect="1"/>
            </p:cNvPicPr>
            <p:nvPr/>
          </p:nvPicPr>
          <p:blipFill rotWithShape="1">
            <a:blip r:embed="rId3" r:link="rId4" cstate="print">
              <a:extLst>
                <a:ext uri="{28A0092B-C50C-407E-A947-70E740481C1C}">
                  <a14:useLocalDpi xmlns:a14="http://schemas.microsoft.com/office/drawing/2010/main" val="0"/>
                </a:ext>
              </a:extLst>
            </a:blip>
            <a:srcRect t="5134" b="5848"/>
            <a:stretch>
              <a:fillRect/>
            </a:stretch>
          </p:blipFill>
          <p:spPr bwMode="auto">
            <a:xfrm>
              <a:off x="536814" y="1851995"/>
              <a:ext cx="1788430" cy="58158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0675" t="16963" r="8950" b="15097"/>
            <a:stretch/>
          </p:blipFill>
          <p:spPr>
            <a:xfrm>
              <a:off x="2632847" y="2092115"/>
              <a:ext cx="1219200" cy="685800"/>
            </a:xfrm>
            <a:prstGeom prst="rect">
              <a:avLst/>
            </a:prstGeom>
            <a:ln>
              <a:noFill/>
            </a:ln>
            <a:effectLst>
              <a:outerShdw blurRad="292100" dist="139700" dir="2700000" algn="tl" rotWithShape="0">
                <a:srgbClr val="333333">
                  <a:alpha val="65000"/>
                </a:srgbClr>
              </a:outerShdw>
            </a:effectLst>
          </p:spPr>
        </p:pic>
        <p:pic>
          <p:nvPicPr>
            <p:cNvPr id="10" name="Picture 9" descr="C:\Users\UNIDO CPP\Documents\Network of centers\PCREEE\Website\PCREEE logo.jpg"/>
            <p:cNvPicPr/>
            <p:nvPr/>
          </p:nvPicPr>
          <p:blipFill rotWithShape="1">
            <a:blip r:embed="rId6" cstate="print">
              <a:extLst>
                <a:ext uri="{28A0092B-C50C-407E-A947-70E740481C1C}">
                  <a14:useLocalDpi xmlns:a14="http://schemas.microsoft.com/office/drawing/2010/main" val="0"/>
                </a:ext>
              </a:extLst>
            </a:blip>
            <a:srcRect b="15800"/>
            <a:stretch/>
          </p:blipFill>
          <p:spPr bwMode="auto">
            <a:xfrm>
              <a:off x="4100230" y="2200590"/>
              <a:ext cx="1676400" cy="45365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4">
              <a:extLst>
                <a:ext uri="{FF2B5EF4-FFF2-40B4-BE49-F238E27FC236}">
                  <a16:creationId xmlns:a16="http://schemas.microsoft.com/office/drawing/2014/main" id="{111B83E9-4C6A-4AA2-BC5B-4463BDF1CF4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0364" y="2182875"/>
              <a:ext cx="1600800" cy="5042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46638" y="3428081"/>
              <a:ext cx="2571663" cy="16757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52650" y="2934926"/>
            <a:ext cx="1788430" cy="536529"/>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2327547" y="5746736"/>
            <a:ext cx="8472488" cy="1077218"/>
          </a:xfrm>
          <a:prstGeom prst="rect">
            <a:avLst/>
          </a:prstGeom>
          <a:noFill/>
        </p:spPr>
        <p:txBody>
          <a:bodyPr wrap="square" rtlCol="0">
            <a:spAutoFit/>
          </a:bodyPr>
          <a:lstStyle/>
          <a:p>
            <a:r>
              <a:rPr lang="en-AU" sz="3200" b="1" dirty="0" smtClean="0">
                <a:solidFill>
                  <a:srgbClr val="FF0000"/>
                </a:solidFill>
              </a:rPr>
              <a:t>Planning a  webinar with CTCN on EVs in SIDS </a:t>
            </a:r>
            <a:endParaRPr lang="en-AU" sz="3200" b="1" dirty="0" smtClean="0">
              <a:solidFill>
                <a:srgbClr val="FF0000"/>
              </a:solidFill>
            </a:endParaRPr>
          </a:p>
          <a:p>
            <a:r>
              <a:rPr lang="en-AU" sz="3200" b="1" dirty="0" smtClean="0">
                <a:solidFill>
                  <a:srgbClr val="FF0000"/>
                </a:solidFill>
              </a:rPr>
              <a:t>CCREEE – developing their EV Strategy </a:t>
            </a:r>
            <a:endParaRPr lang="en-AU" sz="3200" b="1" dirty="0">
              <a:solidFill>
                <a:srgbClr val="FF0000"/>
              </a:solidFill>
            </a:endParaRPr>
          </a:p>
        </p:txBody>
      </p:sp>
    </p:spTree>
    <p:extLst>
      <p:ext uri="{BB962C8B-B14F-4D97-AF65-F5344CB8AC3E}">
        <p14:creationId xmlns:p14="http://schemas.microsoft.com/office/powerpoint/2010/main" val="708008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41F021-2CCC-4EFF-9AE9-EF8D1D22F4E4}"/>
              </a:ext>
            </a:extLst>
          </p:cNvPr>
          <p:cNvPicPr>
            <a:picLocks noChangeAspect="1"/>
          </p:cNvPicPr>
          <p:nvPr/>
        </p:nvPicPr>
        <p:blipFill>
          <a:blip r:embed="rId2"/>
          <a:stretch>
            <a:fillRect/>
          </a:stretch>
        </p:blipFill>
        <p:spPr>
          <a:xfrm>
            <a:off x="9624056" y="5984232"/>
            <a:ext cx="2493480" cy="725487"/>
          </a:xfrm>
          <a:prstGeom prst="rect">
            <a:avLst/>
          </a:prstGeom>
        </p:spPr>
      </p:pic>
      <p:sp>
        <p:nvSpPr>
          <p:cNvPr id="8" name="Rectangle 7"/>
          <p:cNvSpPr/>
          <p:nvPr/>
        </p:nvSpPr>
        <p:spPr>
          <a:xfrm>
            <a:off x="601981" y="0"/>
            <a:ext cx="8593930" cy="6250173"/>
          </a:xfrm>
          <a:prstGeom prst="rect">
            <a:avLst/>
          </a:prstGeom>
        </p:spPr>
        <p:txBody>
          <a:bodyPr wrap="square">
            <a:spAutoFit/>
          </a:bodyPr>
          <a:lstStyle/>
          <a:p>
            <a:pPr marL="457200" algn="ctr">
              <a:lnSpc>
                <a:spcPct val="107000"/>
              </a:lnSpc>
              <a:spcAft>
                <a:spcPts val="0"/>
              </a:spcAf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Where to from here?</a:t>
            </a:r>
            <a:endParaRPr lang="en-AU" sz="3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Completed 1 regional consultation </a:t>
            </a:r>
          </a:p>
          <a:p>
            <a:pPr marL="342900" lvl="0" indent="-342900" algn="just">
              <a:lnSpc>
                <a:spcPct val="107000"/>
              </a:lnSpc>
              <a:spcAft>
                <a:spcPts val="0"/>
              </a:spcAft>
              <a:buFont typeface="Symbol" panose="05050102010706020507" pitchFamily="18" charset="2"/>
              <a:buChar char=""/>
            </a:pP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Completed 5 national consultations – SI, Tuvalu, Nauru, Niue &amp; Palau </a:t>
            </a:r>
          </a:p>
          <a:p>
            <a:pPr marL="342900" lvl="0" indent="-342900" algn="just">
              <a:lnSpc>
                <a:spcPct val="107000"/>
              </a:lnSpc>
              <a:spcAft>
                <a:spcPts val="0"/>
              </a:spcAft>
              <a:buFont typeface="Symbol" panose="05050102010706020507" pitchFamily="18" charset="2"/>
              <a:buChar char=""/>
            </a:pP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Tonga &amp; Vanuatu in Oct</a:t>
            </a:r>
          </a:p>
          <a:p>
            <a:pPr marL="342900" lvl="0" indent="-342900" algn="just">
              <a:lnSpc>
                <a:spcPct val="107000"/>
              </a:lnSpc>
              <a:spcAft>
                <a:spcPts val="0"/>
              </a:spcAft>
              <a:buFont typeface="Symbol" panose="05050102010706020507" pitchFamily="18" charset="2"/>
              <a:buChar char=""/>
            </a:pP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TWG Consultation </a:t>
            </a:r>
          </a:p>
          <a:p>
            <a:pPr marL="342900" lvl="0" indent="-342900" algn="just">
              <a:lnSpc>
                <a:spcPct val="107000"/>
              </a:lnSpc>
              <a:spcAft>
                <a:spcPts val="0"/>
              </a:spcAft>
              <a:buFont typeface="Symbol" panose="05050102010706020507" pitchFamily="18" charset="2"/>
              <a:buChar char=""/>
            </a:pP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Reach out to MTCC, PIDF, MSTC &amp; Blue Pacific Blue Shipping Partnership </a:t>
            </a:r>
          </a:p>
          <a:p>
            <a:pPr marL="342900" lvl="0" indent="-342900" algn="just">
              <a:lnSpc>
                <a:spcPct val="107000"/>
              </a:lnSpc>
              <a:spcAft>
                <a:spcPts val="0"/>
              </a:spcAft>
              <a:buFont typeface="Symbol" panose="05050102010706020507" pitchFamily="18" charset="2"/>
              <a:buChar char=""/>
            </a:pP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Develop a EV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ProDoc</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Strategy </a:t>
            </a:r>
          </a:p>
          <a:p>
            <a:pPr marL="342900" lvl="0" indent="-342900" algn="just">
              <a:lnSpc>
                <a:spcPct val="107000"/>
              </a:lnSpc>
              <a:spcAft>
                <a:spcPts val="0"/>
              </a:spcAft>
              <a:buFont typeface="Symbol" panose="05050102010706020507" pitchFamily="18" charset="2"/>
              <a:buChar char=""/>
            </a:pP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18</a:t>
            </a:r>
            <a:r>
              <a:rPr lang="en-US" baseline="30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November - 5</a:t>
            </a:r>
            <a:r>
              <a:rPr lang="en-US" baseline="30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PCREEE Steering Committee Meeting – adopt both docs </a:t>
            </a:r>
          </a:p>
          <a:p>
            <a:pPr marL="342900" lvl="0" indent="-342900" algn="just">
              <a:lnSpc>
                <a:spcPct val="107000"/>
              </a:lnSpc>
              <a:spcAft>
                <a:spcPts val="0"/>
              </a:spcAft>
              <a:buFont typeface="Symbol" panose="05050102010706020507" pitchFamily="18" charset="2"/>
              <a:buChar char=""/>
            </a:pP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Extract </a:t>
            </a:r>
            <a:r>
              <a:rPr lang="en-US"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logframe</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include in the SPC-ADA Contribution Agreement: 2021 – 2025 </a:t>
            </a:r>
          </a:p>
          <a:p>
            <a:pPr marL="342900" lvl="0" indent="-342900" algn="just">
              <a:lnSpc>
                <a:spcPct val="107000"/>
              </a:lnSpc>
              <a:spcAft>
                <a:spcPts val="0"/>
              </a:spcAft>
              <a:buFont typeface="Symbol" panose="05050102010706020507" pitchFamily="18" charset="2"/>
              <a:buChar char=""/>
            </a:pP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courtesy to Pacific Energy and Transport Ministers, SPC will write to the Ministers </a:t>
            </a:r>
            <a:r>
              <a:rPr lang="en-US"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informing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them of the completion of the reports and the delivery of regional services based on the regional e-mobility policy and programme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0"/>
              </a:spcAft>
              <a:buFont typeface="Symbol" panose="05050102010706020507" pitchFamily="18" charset="2"/>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SPC will publish the documents and make them available online</a:t>
            </a: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Meanwhile</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SPC will include e-mobility in its resource mobilization effort, including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developing national EE in transport proposals through the CTCN – Vanuatu &amp; SI </a:t>
            </a: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SPC will also include e-mobility in its 2021 – 2023 budget preparations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donor consultations       </a:t>
            </a: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Start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delivering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on the BP in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2021   </a:t>
            </a:r>
            <a:endParaRPr lang="en-AU"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Works on e-mobility will be reported to the 5</a:t>
            </a:r>
            <a:r>
              <a:rPr lang="en-US"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Energy and Transport Ministers meeting in Vanuatu in 2022</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5835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B8FB7-EE9F-4335-BD8D-DEEA98AEA429}"/>
              </a:ext>
            </a:extLst>
          </p:cNvPr>
          <p:cNvSpPr>
            <a:spLocks noGrp="1"/>
          </p:cNvSpPr>
          <p:nvPr>
            <p:ph type="title"/>
          </p:nvPr>
        </p:nvSpPr>
        <p:spPr>
          <a:xfrm>
            <a:off x="838200" y="365125"/>
            <a:ext cx="10515600" cy="4735513"/>
          </a:xfrm>
        </p:spPr>
        <p:txBody>
          <a:bodyPr>
            <a:normAutofit/>
          </a:bodyPr>
          <a:lstStyle/>
          <a:p>
            <a:pPr algn="ctr"/>
            <a:r>
              <a:rPr lang="en-AU" b="1" dirty="0" smtClean="0">
                <a:solidFill>
                  <a:srgbClr val="FF0000"/>
                </a:solidFill>
              </a:rPr>
              <a:t>MALO ‘AUPITO</a:t>
            </a:r>
            <a:endParaRPr lang="en-AU" b="1" dirty="0">
              <a:solidFill>
                <a:srgbClr val="FF0000"/>
              </a:solidFill>
            </a:endParaRPr>
          </a:p>
        </p:txBody>
      </p:sp>
      <p:pic>
        <p:nvPicPr>
          <p:cNvPr id="4" name="Imagen 9">
            <a:extLst>
              <a:ext uri="{FF2B5EF4-FFF2-40B4-BE49-F238E27FC236}">
                <a16:creationId xmlns:a16="http://schemas.microsoft.com/office/drawing/2014/main" id="{C0467298-2AA7-48F7-8B63-631B16AA939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24533" y="6020725"/>
            <a:ext cx="2467467" cy="837275"/>
          </a:xfrm>
          <a:prstGeom prst="rect">
            <a:avLst/>
          </a:prstGeom>
          <a:noFill/>
          <a:ln>
            <a:noFill/>
          </a:ln>
        </p:spPr>
      </p:pic>
    </p:spTree>
    <p:extLst>
      <p:ext uri="{BB962C8B-B14F-4D97-AF65-F5344CB8AC3E}">
        <p14:creationId xmlns:p14="http://schemas.microsoft.com/office/powerpoint/2010/main" val="3333135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B8D0-C207-4D3B-AAB0-BE1BDF1C3000}"/>
              </a:ext>
            </a:extLst>
          </p:cNvPr>
          <p:cNvSpPr>
            <a:spLocks noGrp="1"/>
          </p:cNvSpPr>
          <p:nvPr>
            <p:ph type="title"/>
          </p:nvPr>
        </p:nvSpPr>
        <p:spPr>
          <a:xfrm>
            <a:off x="339436" y="142329"/>
            <a:ext cx="10515600" cy="678583"/>
          </a:xfrm>
        </p:spPr>
        <p:txBody>
          <a:bodyPr>
            <a:normAutofit/>
          </a:bodyPr>
          <a:lstStyle/>
          <a:p>
            <a:r>
              <a:rPr lang="en-AU" sz="3600" b="1" dirty="0">
                <a:solidFill>
                  <a:srgbClr val="FF0000"/>
                </a:solidFill>
              </a:rPr>
              <a:t>PCREEE’s </a:t>
            </a:r>
            <a:r>
              <a:rPr lang="en-AU" sz="3600" b="1" dirty="0"/>
              <a:t>First Operational Phase </a:t>
            </a:r>
            <a:r>
              <a:rPr lang="en-AU" sz="3600" b="1" dirty="0">
                <a:solidFill>
                  <a:srgbClr val="FF0000"/>
                </a:solidFill>
              </a:rPr>
              <a:t>(2017 - 2020)</a:t>
            </a:r>
          </a:p>
        </p:txBody>
      </p:sp>
      <p:sp>
        <p:nvSpPr>
          <p:cNvPr id="3" name="Content Placeholder 2">
            <a:extLst>
              <a:ext uri="{FF2B5EF4-FFF2-40B4-BE49-F238E27FC236}">
                <a16:creationId xmlns:a16="http://schemas.microsoft.com/office/drawing/2014/main" id="{B683F906-91E4-4168-8C14-A620D5F89DCB}"/>
              </a:ext>
            </a:extLst>
          </p:cNvPr>
          <p:cNvSpPr>
            <a:spLocks noGrp="1"/>
          </p:cNvSpPr>
          <p:nvPr>
            <p:ph idx="1"/>
          </p:nvPr>
        </p:nvSpPr>
        <p:spPr>
          <a:xfrm>
            <a:off x="434109" y="820912"/>
            <a:ext cx="7952509" cy="5829270"/>
          </a:xfrm>
        </p:spPr>
        <p:txBody>
          <a:bodyPr>
            <a:normAutofit lnSpcReduction="10000"/>
          </a:bodyPr>
          <a:lstStyle/>
          <a:p>
            <a:pPr marL="0" indent="0">
              <a:buNone/>
            </a:pPr>
            <a:r>
              <a:rPr lang="en-GB" sz="18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Outcome 1: Enhanced regional institutional capacities </a:t>
            </a:r>
            <a:endParaRPr lang="en-AU" sz="18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PCREEE fully integrated with the established financial and management policies and procedures of the SPC. </a:t>
            </a:r>
            <a:endParaRPr lang="en-AU"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Confirmed seed funding support for its Second Operational Phase (2021 – 2025).</a:t>
            </a:r>
          </a:p>
          <a:p>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Eight Memorandums of Understanding (</a:t>
            </a:r>
            <a:r>
              <a:rPr lang="en-GB" sz="18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MoUs</a:t>
            </a:r>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have been signed with other national/ regional institutions, providing a solid platform for an increased level of partnerships and collaboration across the region.</a:t>
            </a:r>
          </a:p>
          <a:p>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Increased SPC staff working fulltime on the PCREEE from one to four.</a:t>
            </a:r>
          </a:p>
          <a:p>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Significant increase in the centre´s recognition and awareness-raising in the region. </a:t>
            </a:r>
            <a:endParaRPr lang="en-AU"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PCREEE comfortably housed with an office space that would cater for the future growth of up to 20 staff. </a:t>
            </a:r>
            <a:endParaRPr lang="en-AU"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GB" sz="18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Outcome 2: Strengthen capacities of local key institutions and stakeholder groups </a:t>
            </a:r>
            <a:endParaRPr lang="en-AU" sz="18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Provided training to more than three hundred trainees throughout the region.</a:t>
            </a:r>
          </a:p>
          <a:p>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centre has supported building the capacity of Energy Regulators to manage Power Purchase Agreements and the reset of power tariffs given their impacts on the private sector investments.</a:t>
            </a:r>
            <a:endParaRPr lang="en-AU"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r>
              <a:rPr lang="en-GB"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Strengthening local RE&amp;EE capacities of business and industry sector by establishment of national sustainable energy industry associations to introduce professionalism and discipline in the industry.</a:t>
            </a:r>
            <a:endParaRPr lang="en-AU"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endParaRPr lang="en-AU"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endParaRPr lang="en-AU"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endParaRPr lang="en-AU" sz="18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AU" dirty="0"/>
          </a:p>
        </p:txBody>
      </p:sp>
      <p:pic>
        <p:nvPicPr>
          <p:cNvPr id="4" name="Imagen 9">
            <a:extLst>
              <a:ext uri="{FF2B5EF4-FFF2-40B4-BE49-F238E27FC236}">
                <a16:creationId xmlns:a16="http://schemas.microsoft.com/office/drawing/2014/main" id="{4E53992C-5FBD-4EDB-9736-4B58B64E91C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662573" y="5878396"/>
            <a:ext cx="2467467" cy="837275"/>
          </a:xfrm>
          <a:prstGeom prst="rect">
            <a:avLst/>
          </a:prstGeom>
          <a:noFill/>
          <a:ln>
            <a:noFill/>
          </a:ln>
        </p:spPr>
      </p:pic>
      <p:pic>
        <p:nvPicPr>
          <p:cNvPr id="7" name="Picture 6">
            <a:extLst>
              <a:ext uri="{FF2B5EF4-FFF2-40B4-BE49-F238E27FC236}">
                <a16:creationId xmlns:a16="http://schemas.microsoft.com/office/drawing/2014/main" id="{F3D2E8DE-FA8C-47D7-B3A7-432ED5EC99EA}"/>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386618" y="1499495"/>
            <a:ext cx="3743422" cy="333138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30089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33FE-FB02-4DEA-B68F-5DF42B66C86C}"/>
              </a:ext>
            </a:extLst>
          </p:cNvPr>
          <p:cNvSpPr>
            <a:spLocks noGrp="1"/>
          </p:cNvSpPr>
          <p:nvPr>
            <p:ph type="title"/>
          </p:nvPr>
        </p:nvSpPr>
        <p:spPr>
          <a:xfrm>
            <a:off x="838200" y="235815"/>
            <a:ext cx="10515600" cy="678585"/>
          </a:xfrm>
        </p:spPr>
        <p:txBody>
          <a:bodyPr>
            <a:normAutofit/>
          </a:bodyPr>
          <a:lstStyle/>
          <a:p>
            <a:r>
              <a:rPr lang="en-AU" sz="3600" b="1" dirty="0">
                <a:solidFill>
                  <a:srgbClr val="FF0000"/>
                </a:solidFill>
              </a:rPr>
              <a:t>PCREEE’s Operational Achievements (2017 - 2020)</a:t>
            </a:r>
          </a:p>
        </p:txBody>
      </p:sp>
      <p:sp>
        <p:nvSpPr>
          <p:cNvPr id="3" name="Content Placeholder 2">
            <a:extLst>
              <a:ext uri="{FF2B5EF4-FFF2-40B4-BE49-F238E27FC236}">
                <a16:creationId xmlns:a16="http://schemas.microsoft.com/office/drawing/2014/main" id="{EAD7D62A-A801-42C5-A560-72FFA0B63845}"/>
              </a:ext>
            </a:extLst>
          </p:cNvPr>
          <p:cNvSpPr>
            <a:spLocks noGrp="1"/>
          </p:cNvSpPr>
          <p:nvPr>
            <p:ph idx="1"/>
          </p:nvPr>
        </p:nvSpPr>
        <p:spPr>
          <a:xfrm>
            <a:off x="838200" y="1043708"/>
            <a:ext cx="7105073" cy="5578477"/>
          </a:xfrm>
        </p:spPr>
        <p:txBody>
          <a:bodyPr>
            <a:normAutofit fontScale="92500" lnSpcReduction="20000"/>
          </a:bodyPr>
          <a:lstStyle/>
          <a:p>
            <a:pPr marL="0" indent="0">
              <a:buNone/>
            </a:pPr>
            <a:r>
              <a:rPr lang="en-GB" sz="16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Outcome 3: Awareness and knowledge base of local key institutions and stakeholder groups</a:t>
            </a:r>
            <a:endParaRPr lang="en-AU" sz="16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0"/>
              </a:spcAft>
              <a:buFont typeface="Symbol" panose="05050102010706020507" pitchFamily="18" charset="2"/>
              <a:buChar char=""/>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Conduct of National Energy Dialogues and capacity building and support workshops to openly discuss the achievements of countries in their RE&amp;EE developments, the challenges, and how they can collectively be addressed as well as raising the business,  investment, and employment opportunities from pursuing the national energy targets in the region. </a:t>
            </a:r>
            <a:endParaRPr lang="en-AU"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600"/>
              </a:spcAft>
              <a:buFont typeface="Symbol" panose="05050102010706020507" pitchFamily="18" charset="2"/>
              <a:buChar char=""/>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Support the further detailing and costing of the PITCs’ Nationally Determined Contributions (NDCs), Energy Roadmaps, Energy Master Plans as well as Investment Plans.</a:t>
            </a:r>
            <a:endParaRPr lang="en-AU" sz="16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115000"/>
              </a:lnSpc>
              <a:spcAft>
                <a:spcPts val="600"/>
              </a:spcAft>
              <a:buNone/>
            </a:pPr>
            <a:r>
              <a:rPr lang="en-GB" sz="16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Outcome 4: Increased RE&amp;EE business opportunities for local companies and industry</a:t>
            </a:r>
            <a:endParaRPr lang="en-AU" sz="16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0"/>
              </a:spcAft>
              <a:buFont typeface="Symbol" panose="05050102010706020507" pitchFamily="18" charset="2"/>
              <a:buChar char=""/>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PCREEE launched the PCREEE Sustainable Energy Entrepreneurship Facility (PSEEF), a dedicated regional financing vehicle with a special focus on support to increase RE&amp;EE business opportunities for local Small and Medium Enterprises (SME) companies, Non-Governmental Organisations (NGOs) and industry. </a:t>
            </a:r>
            <a:endParaRPr lang="en-AU"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PCREEE has supported postgraduate researchers on sustainable energy through its research support fund and competition on sustainable energy innovation. </a:t>
            </a:r>
            <a:endParaRPr lang="en-AU"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Strengthening the capacity of developing and financial institutions in the Pacific.</a:t>
            </a:r>
            <a:endParaRPr lang="en-AU"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600"/>
              </a:spcAft>
              <a:buFont typeface="Symbol" panose="05050102010706020507" pitchFamily="18" charset="2"/>
              <a:buChar char=""/>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With the support of the United Nations Industrial Development Organisation</a:t>
            </a:r>
            <a:r>
              <a:rPr lang="en-GB" sz="1600" dirty="0">
                <a:effectLst/>
                <a:latin typeface="Calibri" panose="020F0502020204030204" pitchFamily="34" charset="0"/>
                <a:ea typeface="Calibri" panose="020F0502020204030204" pitchFamily="34" charset="0"/>
                <a:cs typeface="Arial" panose="020B0604020202020204" pitchFamily="34" charset="0"/>
              </a:rPr>
              <a:t> </a:t>
            </a: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(UNIDO), PCREEE is currently developing an innovative regional programme to facilitate the uptake of e-mobility markets within PICTs´ RE expansion plans.</a:t>
            </a:r>
            <a:endParaRPr lang="en-AU" sz="2400" dirty="0"/>
          </a:p>
        </p:txBody>
      </p:sp>
      <p:pic>
        <p:nvPicPr>
          <p:cNvPr id="4" name="Imagen 9">
            <a:extLst>
              <a:ext uri="{FF2B5EF4-FFF2-40B4-BE49-F238E27FC236}">
                <a16:creationId xmlns:a16="http://schemas.microsoft.com/office/drawing/2014/main" id="{34404622-5814-457B-ACC6-94EB6713019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24533" y="5893262"/>
            <a:ext cx="2467467" cy="837275"/>
          </a:xfrm>
          <a:prstGeom prst="rect">
            <a:avLst/>
          </a:prstGeom>
          <a:noFill/>
          <a:ln>
            <a:noFill/>
          </a:ln>
        </p:spPr>
      </p:pic>
      <p:pic>
        <p:nvPicPr>
          <p:cNvPr id="5" name="Picture 4">
            <a:extLst>
              <a:ext uri="{FF2B5EF4-FFF2-40B4-BE49-F238E27FC236}">
                <a16:creationId xmlns:a16="http://schemas.microsoft.com/office/drawing/2014/main" id="{48BE795C-D463-411B-914D-7141EB7B295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4095" y="1653308"/>
            <a:ext cx="3262746" cy="2904838"/>
          </a:xfrm>
          <a:prstGeom prst="ellipse">
            <a:avLst/>
          </a:prstGeom>
          <a:ln>
            <a:noFill/>
          </a:ln>
          <a:effectLst>
            <a:softEdge rad="112500"/>
          </a:effectLst>
        </p:spPr>
      </p:pic>
    </p:spTree>
    <p:extLst>
      <p:ext uri="{BB962C8B-B14F-4D97-AF65-F5344CB8AC3E}">
        <p14:creationId xmlns:p14="http://schemas.microsoft.com/office/powerpoint/2010/main" val="1887338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8079BE-9117-4D2F-9439-BCB777C1D0F1}"/>
              </a:ext>
            </a:extLst>
          </p:cNvPr>
          <p:cNvSpPr>
            <a:spLocks noGrp="1"/>
          </p:cNvSpPr>
          <p:nvPr>
            <p:ph idx="1"/>
          </p:nvPr>
        </p:nvSpPr>
        <p:spPr>
          <a:xfrm>
            <a:off x="838200" y="886691"/>
            <a:ext cx="10515600" cy="5290272"/>
          </a:xfrm>
        </p:spPr>
        <p:txBody>
          <a:bodyPr>
            <a:normAutofit fontScale="92500" lnSpcReduction="20000"/>
          </a:bodyPr>
          <a:lstStyle/>
          <a:p>
            <a:pPr marL="0" indent="0">
              <a:buNone/>
            </a:pPr>
            <a:r>
              <a:rPr lang="en-AU" sz="2400" b="1" dirty="0">
                <a:solidFill>
                  <a:srgbClr val="FF0000"/>
                </a:solidFill>
              </a:rPr>
              <a:t>Vision: </a:t>
            </a:r>
            <a:r>
              <a:rPr lang="en-AU" sz="2400" dirty="0"/>
              <a:t>Promoting sustainable energy markets to transform the lives of Pacific Islands People </a:t>
            </a:r>
          </a:p>
          <a:p>
            <a:pPr marL="0" indent="0">
              <a:buNone/>
            </a:pPr>
            <a:r>
              <a:rPr lang="en-AU" sz="2400" b="1" dirty="0">
                <a:solidFill>
                  <a:srgbClr val="FF0000"/>
                </a:solidFill>
              </a:rPr>
              <a:t>Mission: </a:t>
            </a:r>
            <a:r>
              <a:rPr lang="en-GB" sz="2400" dirty="0">
                <a:effectLst/>
                <a:latin typeface="Calibri" panose="020F0502020204030204" pitchFamily="34" charset="0"/>
                <a:ea typeface="Calibri" panose="020F0502020204030204" pitchFamily="34" charset="0"/>
                <a:cs typeface="Calibri" panose="020F0502020204030204" pitchFamily="34" charset="0"/>
              </a:rPr>
              <a:t>To create, educate, and facilitate the increased awareness and development of the RE&amp;EE Agenda in the Pacific region, with </a:t>
            </a:r>
            <a:r>
              <a:rPr lang="en-GB" sz="2400" u="sng"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special emphasis on the private sector and local industries</a:t>
            </a:r>
            <a:r>
              <a:rPr lang="en-GB" sz="2400" dirty="0">
                <a:effectLst/>
                <a:latin typeface="Calibri" panose="020F0502020204030204" pitchFamily="34" charset="0"/>
                <a:ea typeface="Calibri" panose="020F0502020204030204" pitchFamily="34" charset="0"/>
                <a:cs typeface="Calibri" panose="020F0502020204030204" pitchFamily="34" charset="0"/>
              </a:rPr>
              <a:t>.</a:t>
            </a:r>
            <a:endParaRPr lang="en-AU" sz="2400" dirty="0"/>
          </a:p>
          <a:p>
            <a:pPr marL="0" lvl="0" indent="0" algn="just">
              <a:lnSpc>
                <a:spcPct val="115000"/>
              </a:lnSpc>
              <a:spcBef>
                <a:spcPts val="600"/>
              </a:spcBef>
              <a:spcAft>
                <a:spcPts val="0"/>
              </a:spcAft>
              <a:buNone/>
            </a:pPr>
            <a:r>
              <a:rPr lang="en-AU" sz="2400" b="1" dirty="0">
                <a:solidFill>
                  <a:srgbClr val="FF0000"/>
                </a:solidFill>
              </a:rPr>
              <a:t>Objectives: </a:t>
            </a:r>
          </a:p>
          <a:p>
            <a:pPr marL="857250" lvl="1" indent="-400050" algn="just">
              <a:lnSpc>
                <a:spcPct val="115000"/>
              </a:lnSpc>
              <a:spcBef>
                <a:spcPts val="600"/>
              </a:spcBef>
              <a:buFont typeface="+mj-lt"/>
              <a:buAutoNum type="romanUcPeriod"/>
            </a:pPr>
            <a:r>
              <a:rPr lang="en-GB" dirty="0">
                <a:solidFill>
                  <a:srgbClr val="000000"/>
                </a:solidFill>
                <a:effectLst/>
                <a:latin typeface="Calibri" panose="020F0502020204030204" pitchFamily="34" charset="0"/>
                <a:ea typeface="Calibri" panose="020F0502020204030204" pitchFamily="34" charset="0"/>
                <a:cs typeface="Arial" panose="020B0604020202020204" pitchFamily="34" charset="0"/>
              </a:rPr>
              <a:t>To improve access to modern, affordable and reliable energy services, energy security and mitigation of negative externalities of the energy system (e.g. local pollution and GHG emissions)</a:t>
            </a:r>
            <a:endParaRPr lang="en-AU"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857250" lvl="1" indent="-400050" algn="just">
              <a:lnSpc>
                <a:spcPct val="115000"/>
              </a:lnSpc>
              <a:spcAft>
                <a:spcPts val="600"/>
              </a:spcAft>
              <a:buFont typeface="+mj-lt"/>
              <a:buAutoNum type="romanUcPeriod"/>
            </a:pPr>
            <a:r>
              <a:rPr lang="en-GB" dirty="0">
                <a:solidFill>
                  <a:srgbClr val="000000"/>
                </a:solidFill>
                <a:effectLst/>
                <a:latin typeface="Calibri" panose="020F0502020204030204" pitchFamily="34" charset="0"/>
                <a:ea typeface="Calibri" panose="020F0502020204030204" pitchFamily="34" charset="0"/>
                <a:cs typeface="Arial" panose="020B0604020202020204" pitchFamily="34" charset="0"/>
              </a:rPr>
              <a:t>To promote renewable energy and energy efficiency </a:t>
            </a:r>
            <a:r>
              <a:rPr lang="en-GB" dirty="0">
                <a:effectLst/>
                <a:latin typeface="Calibri" panose="020F0502020204030204" pitchFamily="34" charset="0"/>
                <a:ea typeface="Calibri" panose="020F0502020204030204" pitchFamily="34" charset="0"/>
                <a:cs typeface="Arial" panose="020B0604020202020204" pitchFamily="34" charset="0"/>
              </a:rPr>
              <a:t>investments, markets</a:t>
            </a:r>
            <a:r>
              <a:rPr lang="en-GB"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and industries in Pacific Island Countries and Territories (PICTs). </a:t>
            </a:r>
            <a:endParaRPr lang="en-AU"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AU" sz="2400" b="1" dirty="0">
                <a:solidFill>
                  <a:srgbClr val="FF0000"/>
                </a:solidFill>
              </a:rPr>
              <a:t>Mandate</a:t>
            </a:r>
            <a:r>
              <a:rPr lang="en-AU" sz="2400" b="1" dirty="0"/>
              <a:t>: </a:t>
            </a:r>
            <a:r>
              <a:rPr lang="en-AU" sz="2400" dirty="0"/>
              <a:t>T</a:t>
            </a:r>
            <a:r>
              <a:rPr lang="en-GB"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 support private sector investments in renewable energy and energy efficiency.</a:t>
            </a:r>
            <a:endParaRPr lang="en-AU" sz="2400" dirty="0">
              <a:effectLst/>
              <a:latin typeface="Calibri" panose="020F0502020204030204" pitchFamily="34" charset="0"/>
              <a:ea typeface="Calibri" panose="020F0502020204030204" pitchFamily="34" charset="0"/>
              <a:cs typeface="Arial" panose="020B0604020202020204" pitchFamily="34" charset="0"/>
            </a:endParaRPr>
          </a:p>
          <a:p>
            <a:endParaRPr lang="en-AU" sz="2400" dirty="0"/>
          </a:p>
          <a:p>
            <a:pPr marL="0" indent="0">
              <a:buNone/>
            </a:pPr>
            <a:r>
              <a:rPr lang="en-AU" sz="2400" b="1" dirty="0">
                <a:solidFill>
                  <a:srgbClr val="FF0000"/>
                </a:solidFill>
              </a:rPr>
              <a:t>Value</a:t>
            </a:r>
            <a:r>
              <a:rPr lang="en-AU" sz="2400" b="1" dirty="0"/>
              <a:t> </a:t>
            </a:r>
            <a:r>
              <a:rPr lang="en-AU" sz="2400" b="1" dirty="0">
                <a:solidFill>
                  <a:srgbClr val="FF0000"/>
                </a:solidFill>
              </a:rPr>
              <a:t>Proposition: </a:t>
            </a:r>
            <a:r>
              <a:rPr lang="en-AU" sz="2400" dirty="0"/>
              <a:t>Catalyst for the establishment and fostering expansion of RE&amp;EE market in the Pacific region</a:t>
            </a:r>
          </a:p>
          <a:p>
            <a:endParaRPr lang="en-AU" dirty="0"/>
          </a:p>
        </p:txBody>
      </p:sp>
      <p:sp>
        <p:nvSpPr>
          <p:cNvPr id="4" name="TextBox 3">
            <a:extLst>
              <a:ext uri="{FF2B5EF4-FFF2-40B4-BE49-F238E27FC236}">
                <a16:creationId xmlns:a16="http://schemas.microsoft.com/office/drawing/2014/main" id="{ACE66A71-5A9F-499C-A159-AE5328E7B282}"/>
              </a:ext>
            </a:extLst>
          </p:cNvPr>
          <p:cNvSpPr txBox="1"/>
          <p:nvPr/>
        </p:nvSpPr>
        <p:spPr>
          <a:xfrm>
            <a:off x="838200" y="110836"/>
            <a:ext cx="4913745" cy="646331"/>
          </a:xfrm>
          <a:prstGeom prst="rect">
            <a:avLst/>
          </a:prstGeom>
          <a:noFill/>
        </p:spPr>
        <p:txBody>
          <a:bodyPr wrap="square" rtlCol="0">
            <a:spAutoFit/>
          </a:bodyPr>
          <a:lstStyle/>
          <a:p>
            <a:r>
              <a:rPr lang="en-AU" sz="3600" b="1" dirty="0">
                <a:solidFill>
                  <a:srgbClr val="FF0000"/>
                </a:solidFill>
              </a:rPr>
              <a:t>Introduction</a:t>
            </a:r>
          </a:p>
        </p:txBody>
      </p:sp>
      <p:pic>
        <p:nvPicPr>
          <p:cNvPr id="5" name="Imagen 9">
            <a:extLst>
              <a:ext uri="{FF2B5EF4-FFF2-40B4-BE49-F238E27FC236}">
                <a16:creationId xmlns:a16="http://schemas.microsoft.com/office/drawing/2014/main" id="{AEB00195-1FB1-4885-BDBC-01EF1E66ECF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662573" y="5887849"/>
            <a:ext cx="2467467" cy="837275"/>
          </a:xfrm>
          <a:prstGeom prst="rect">
            <a:avLst/>
          </a:prstGeom>
          <a:noFill/>
          <a:ln>
            <a:noFill/>
          </a:ln>
        </p:spPr>
      </p:pic>
    </p:spTree>
    <p:extLst>
      <p:ext uri="{BB962C8B-B14F-4D97-AF65-F5344CB8AC3E}">
        <p14:creationId xmlns:p14="http://schemas.microsoft.com/office/powerpoint/2010/main" val="3264361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65A5-D8C2-4A39-B659-629E2575DEAB}"/>
              </a:ext>
            </a:extLst>
          </p:cNvPr>
          <p:cNvSpPr>
            <a:spLocks noGrp="1"/>
          </p:cNvSpPr>
          <p:nvPr>
            <p:ph type="title"/>
          </p:nvPr>
        </p:nvSpPr>
        <p:spPr>
          <a:xfrm>
            <a:off x="838200" y="365125"/>
            <a:ext cx="10515600" cy="837275"/>
          </a:xfrm>
        </p:spPr>
        <p:txBody>
          <a:bodyPr>
            <a:normAutofit fontScale="90000"/>
          </a:bodyPr>
          <a:lstStyle/>
          <a:p>
            <a:r>
              <a:rPr lang="en-AU" b="1" dirty="0"/>
              <a:t>2</a:t>
            </a:r>
            <a:r>
              <a:rPr lang="en-AU" b="1" baseline="30000" dirty="0"/>
              <a:t>nd</a:t>
            </a:r>
            <a:r>
              <a:rPr lang="en-AU" b="1" dirty="0"/>
              <a:t> Operation Phase (2021-2025)</a:t>
            </a:r>
            <a:r>
              <a:rPr lang="en-AU" b="1" dirty="0">
                <a:solidFill>
                  <a:srgbClr val="FF0000"/>
                </a:solidFill>
              </a:rPr>
              <a:t/>
            </a:r>
            <a:br>
              <a:rPr lang="en-AU" b="1" dirty="0">
                <a:solidFill>
                  <a:srgbClr val="FF0000"/>
                </a:solidFill>
              </a:rPr>
            </a:br>
            <a:r>
              <a:rPr lang="en-AU" b="1" dirty="0">
                <a:solidFill>
                  <a:srgbClr val="FF0000"/>
                </a:solidFill>
              </a:rPr>
              <a:t>Strategic Programmes (4)</a:t>
            </a:r>
          </a:p>
        </p:txBody>
      </p:sp>
      <p:sp>
        <p:nvSpPr>
          <p:cNvPr id="3" name="Content Placeholder 2">
            <a:extLst>
              <a:ext uri="{FF2B5EF4-FFF2-40B4-BE49-F238E27FC236}">
                <a16:creationId xmlns:a16="http://schemas.microsoft.com/office/drawing/2014/main" id="{38CA72F9-39C9-4BB5-9D73-1D098BF34959}"/>
              </a:ext>
            </a:extLst>
          </p:cNvPr>
          <p:cNvSpPr>
            <a:spLocks noGrp="1"/>
          </p:cNvSpPr>
          <p:nvPr>
            <p:ph idx="1"/>
          </p:nvPr>
        </p:nvSpPr>
        <p:spPr>
          <a:xfrm>
            <a:off x="838200" y="1413164"/>
            <a:ext cx="5932055" cy="5079711"/>
          </a:xfrm>
        </p:spPr>
        <p:txBody>
          <a:bodyPr>
            <a:normAutofit fontScale="92500" lnSpcReduction="20000"/>
          </a:bodyPr>
          <a:lstStyle/>
          <a:p>
            <a:pPr marL="0" indent="0" algn="just">
              <a:lnSpc>
                <a:spcPct val="115000"/>
              </a:lnSpc>
              <a:spcAft>
                <a:spcPts val="600"/>
              </a:spcAft>
              <a:buNone/>
            </a:pPr>
            <a:r>
              <a:rPr lang="en-GB" sz="32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Programme 1. RE&amp;EE </a:t>
            </a:r>
            <a:r>
              <a:rPr lang="en-GB" sz="32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Business Start-Up and Entrepreneurship Support</a:t>
            </a:r>
            <a:r>
              <a:rPr lang="en-GB" sz="32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 </a:t>
            </a:r>
          </a:p>
          <a:p>
            <a:pPr marL="0" indent="0" algn="just">
              <a:lnSpc>
                <a:spcPct val="115000"/>
              </a:lnSpc>
              <a:spcAft>
                <a:spcPts val="600"/>
              </a:spcAft>
              <a:buNone/>
            </a:pPr>
            <a:endParaRPr lang="en-AU" sz="32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GB" sz="32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Programme 2. RE and EE for Sustainable Mobility</a:t>
            </a:r>
          </a:p>
          <a:p>
            <a:pPr marL="0" indent="0">
              <a:buNone/>
            </a:pPr>
            <a:endParaRPr lang="en-GB" sz="32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GB" sz="32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Programme 3. RE mini-grids</a:t>
            </a:r>
          </a:p>
          <a:p>
            <a:pPr marL="0" indent="0">
              <a:buNone/>
            </a:pPr>
            <a:endParaRPr lang="en-AU" sz="32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en-GB" sz="32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Programme 4. Energy Efficiency Investment</a:t>
            </a:r>
            <a:endParaRPr lang="en-AU" sz="32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AU" dirty="0"/>
          </a:p>
        </p:txBody>
      </p:sp>
      <p:pic>
        <p:nvPicPr>
          <p:cNvPr id="4" name="Imagen 9">
            <a:extLst>
              <a:ext uri="{FF2B5EF4-FFF2-40B4-BE49-F238E27FC236}">
                <a16:creationId xmlns:a16="http://schemas.microsoft.com/office/drawing/2014/main" id="{DE4EBBAA-14D8-45B4-870F-857E359C7E5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24533" y="5893262"/>
            <a:ext cx="2467467" cy="837275"/>
          </a:xfrm>
          <a:prstGeom prst="rect">
            <a:avLst/>
          </a:prstGeom>
          <a:noFill/>
          <a:ln>
            <a:noFill/>
          </a:ln>
        </p:spPr>
      </p:pic>
      <p:pic>
        <p:nvPicPr>
          <p:cNvPr id="6" name="Picture 5">
            <a:extLst>
              <a:ext uri="{FF2B5EF4-FFF2-40B4-BE49-F238E27FC236}">
                <a16:creationId xmlns:a16="http://schemas.microsoft.com/office/drawing/2014/main" id="{748F5A9E-232D-4FF1-A5A3-3D6774D35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9017" y="3136543"/>
            <a:ext cx="4084783" cy="27050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395A8677-45DA-4645-93F9-2B436E459C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9873" y="152757"/>
            <a:ext cx="3943927" cy="29579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47243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F99FE-79EF-4E2D-A165-EBFDD81BEF9B}"/>
              </a:ext>
            </a:extLst>
          </p:cNvPr>
          <p:cNvSpPr>
            <a:spLocks noGrp="1"/>
          </p:cNvSpPr>
          <p:nvPr>
            <p:ph type="title"/>
          </p:nvPr>
        </p:nvSpPr>
        <p:spPr/>
        <p:txBody>
          <a:bodyPr/>
          <a:lstStyle/>
          <a:p>
            <a:r>
              <a:rPr lang="en-AU" b="1" dirty="0">
                <a:solidFill>
                  <a:schemeClr val="accent1"/>
                </a:solidFill>
              </a:rPr>
              <a:t>1. Local RE&amp;EE Business Start-Up and Entrepreneurship Support</a:t>
            </a:r>
          </a:p>
        </p:txBody>
      </p:sp>
      <p:sp>
        <p:nvSpPr>
          <p:cNvPr id="3" name="Content Placeholder 2">
            <a:extLst>
              <a:ext uri="{FF2B5EF4-FFF2-40B4-BE49-F238E27FC236}">
                <a16:creationId xmlns:a16="http://schemas.microsoft.com/office/drawing/2014/main" id="{EE436CBF-CE26-4665-8A20-02DC823FBAA8}"/>
              </a:ext>
            </a:extLst>
          </p:cNvPr>
          <p:cNvSpPr>
            <a:spLocks noGrp="1"/>
          </p:cNvSpPr>
          <p:nvPr>
            <p:ph idx="1"/>
          </p:nvPr>
        </p:nvSpPr>
        <p:spPr/>
        <p:txBody>
          <a:bodyPr/>
          <a:lstStyle/>
          <a:p>
            <a:pPr marL="0" indent="0">
              <a:buNone/>
            </a:pPr>
            <a:r>
              <a:rPr lang="en-AU" sz="1800" b="1" dirty="0">
                <a:effectLst/>
                <a:latin typeface="Calibri" panose="020F0502020204030204" pitchFamily="34" charset="0"/>
                <a:ea typeface="Calibri" panose="020F0502020204030204" pitchFamily="34" charset="0"/>
                <a:cs typeface="Calibri" panose="020F0502020204030204" pitchFamily="34" charset="0"/>
              </a:rPr>
              <a:t>Objective:  </a:t>
            </a:r>
            <a:r>
              <a:rPr lang="en-AU" sz="1800" dirty="0">
                <a:effectLst/>
                <a:latin typeface="Calibri" panose="020F0502020204030204" pitchFamily="34" charset="0"/>
                <a:ea typeface="Calibri" panose="020F0502020204030204" pitchFamily="34" charset="0"/>
                <a:cs typeface="Calibri" panose="020F0502020204030204" pitchFamily="34" charset="0"/>
              </a:rPr>
              <a:t>Differentiated support to entrepreneurial RE&amp;EE businesses across the enterprise development life cycle (start-up, early-stage, growth, and maturity). </a:t>
            </a:r>
          </a:p>
          <a:p>
            <a:pPr marL="0" indent="0">
              <a:buNone/>
            </a:pPr>
            <a:r>
              <a:rPr lang="en-AU" sz="1800" b="1" dirty="0">
                <a:effectLst/>
                <a:latin typeface="Calibri" panose="020F0502020204030204" pitchFamily="34" charset="0"/>
                <a:ea typeface="Calibri" panose="020F0502020204030204" pitchFamily="34" charset="0"/>
                <a:cs typeface="Calibri" panose="020F0502020204030204" pitchFamily="34" charset="0"/>
              </a:rPr>
              <a:t>Output 1:  </a:t>
            </a:r>
            <a:r>
              <a:rPr lang="en-AU" sz="1800" dirty="0">
                <a:effectLst/>
                <a:latin typeface="Calibri" panose="020F0502020204030204" pitchFamily="34" charset="0"/>
                <a:ea typeface="Calibri" panose="020F0502020204030204" pitchFamily="34" charset="0"/>
                <a:cs typeface="Calibri" panose="020F0502020204030204" pitchFamily="34" charset="0"/>
              </a:rPr>
              <a:t>Project preparation Technical Assistance (TA) to support companies to progress until achieving financial close.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800" b="1" dirty="0">
                <a:effectLst/>
                <a:latin typeface="Calibri" panose="020F0502020204030204" pitchFamily="34" charset="0"/>
                <a:ea typeface="Calibri" panose="020F0502020204030204" pitchFamily="34" charset="0"/>
                <a:cs typeface="Calibri" panose="020F0502020204030204" pitchFamily="34" charset="0"/>
              </a:rPr>
              <a:t>Output 2:</a:t>
            </a:r>
            <a:r>
              <a:rPr lang="en-AU" sz="1800" dirty="0">
                <a:effectLst/>
                <a:latin typeface="Calibri" panose="020F0502020204030204" pitchFamily="34" charset="0"/>
                <a:ea typeface="Calibri" panose="020F0502020204030204" pitchFamily="34" charset="0"/>
                <a:cs typeface="Calibri" panose="020F0502020204030204" pitchFamily="34" charset="0"/>
              </a:rPr>
              <a:t> Financial support in the PICTs to increase RE&amp;EE business opportunities for local companies and industry.</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800" b="1" dirty="0">
                <a:effectLst/>
                <a:latin typeface="Calibri" panose="020F0502020204030204" pitchFamily="34" charset="0"/>
                <a:ea typeface="Calibri" panose="020F0502020204030204" pitchFamily="34" charset="0"/>
                <a:cs typeface="Calibri" panose="020F0502020204030204" pitchFamily="34" charset="0"/>
              </a:rPr>
              <a:t>Output 3: </a:t>
            </a:r>
            <a:r>
              <a:rPr lang="en-AU" sz="1800" dirty="0">
                <a:effectLst/>
                <a:latin typeface="Calibri" panose="020F0502020204030204" pitchFamily="34" charset="0"/>
                <a:ea typeface="Calibri" panose="020F0502020204030204" pitchFamily="34" charset="0"/>
                <a:cs typeface="Calibri" panose="020F0502020204030204" pitchFamily="34" charset="0"/>
              </a:rPr>
              <a:t>access to finance via different instruments, including connecting with existing financing facilities (i.e. local development banks, the Secretariat of the Pacific Regional Environment Program</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AU" sz="1800" dirty="0">
                <a:effectLst/>
                <a:latin typeface="Calibri" panose="020F0502020204030204" pitchFamily="34" charset="0"/>
                <a:ea typeface="Calibri" panose="020F0502020204030204" pitchFamily="34" charset="0"/>
                <a:cs typeface="Calibri" panose="020F0502020204030204" pitchFamily="34" charset="0"/>
              </a:rPr>
              <a:t>SPREP), the International Union for Conservation of Nature (IUCN) or the Asian Development Bank (ADB)).</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800" b="1" dirty="0">
                <a:effectLst/>
                <a:latin typeface="Calibri" panose="020F0502020204030204" pitchFamily="34" charset="0"/>
                <a:ea typeface="Calibri" panose="020F0502020204030204" pitchFamily="34" charset="0"/>
                <a:cs typeface="Calibri" panose="020F0502020204030204" pitchFamily="34" charset="0"/>
              </a:rPr>
              <a:t>Output 4:</a:t>
            </a:r>
            <a:r>
              <a:rPr lang="en-AU" sz="1800" dirty="0">
                <a:effectLst/>
                <a:latin typeface="Calibri" panose="020F0502020204030204" pitchFamily="34" charset="0"/>
                <a:ea typeface="Calibri" panose="020F0502020204030204" pitchFamily="34" charset="0"/>
                <a:cs typeface="Calibri" panose="020F0502020204030204" pitchFamily="34" charset="0"/>
              </a:rPr>
              <a:t> Support to improvement of the policy and regulatory frameworks and business enabling environment both at the regional and national levels.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4" name="Imagen 9">
            <a:extLst>
              <a:ext uri="{FF2B5EF4-FFF2-40B4-BE49-F238E27FC236}">
                <a16:creationId xmlns:a16="http://schemas.microsoft.com/office/drawing/2014/main" id="{10A63FCA-5BC6-4427-AC82-E9E88F42903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637173" y="5893262"/>
            <a:ext cx="2467467" cy="837275"/>
          </a:xfrm>
          <a:prstGeom prst="rect">
            <a:avLst/>
          </a:prstGeom>
          <a:noFill/>
          <a:ln>
            <a:noFill/>
          </a:ln>
        </p:spPr>
      </p:pic>
    </p:spTree>
    <p:extLst>
      <p:ext uri="{BB962C8B-B14F-4D97-AF65-F5344CB8AC3E}">
        <p14:creationId xmlns:p14="http://schemas.microsoft.com/office/powerpoint/2010/main" val="2119990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171BD-5107-4299-AE8F-52A8B505C662}"/>
              </a:ext>
            </a:extLst>
          </p:cNvPr>
          <p:cNvSpPr>
            <a:spLocks noGrp="1"/>
          </p:cNvSpPr>
          <p:nvPr>
            <p:ph type="title"/>
          </p:nvPr>
        </p:nvSpPr>
        <p:spPr>
          <a:xfrm>
            <a:off x="727364" y="167378"/>
            <a:ext cx="10515600" cy="1325563"/>
          </a:xfrm>
        </p:spPr>
        <p:txBody>
          <a:bodyPr/>
          <a:lstStyle/>
          <a:p>
            <a:r>
              <a:rPr lang="en-AU" dirty="0">
                <a:solidFill>
                  <a:schemeClr val="accent1"/>
                </a:solidFill>
              </a:rPr>
              <a:t>2. RE&amp;EE For Sustainable Mobility</a:t>
            </a:r>
          </a:p>
        </p:txBody>
      </p:sp>
      <p:sp>
        <p:nvSpPr>
          <p:cNvPr id="3" name="Content Placeholder 2">
            <a:extLst>
              <a:ext uri="{FF2B5EF4-FFF2-40B4-BE49-F238E27FC236}">
                <a16:creationId xmlns:a16="http://schemas.microsoft.com/office/drawing/2014/main" id="{FC8E785C-4232-4DDA-90F9-8255B481E7EC}"/>
              </a:ext>
            </a:extLst>
          </p:cNvPr>
          <p:cNvSpPr>
            <a:spLocks noGrp="1"/>
          </p:cNvSpPr>
          <p:nvPr>
            <p:ph idx="1"/>
          </p:nvPr>
        </p:nvSpPr>
        <p:spPr>
          <a:xfrm>
            <a:off x="838200" y="1492941"/>
            <a:ext cx="6116782" cy="4684022"/>
          </a:xfrm>
        </p:spPr>
        <p:txBody>
          <a:bodyPr>
            <a:normAutofit fontScale="92500" lnSpcReduction="10000"/>
          </a:bodyPr>
          <a:lstStyle/>
          <a:p>
            <a:pPr marL="0" indent="0" algn="just">
              <a:buNone/>
            </a:pPr>
            <a:r>
              <a:rPr lang="en-GB" sz="2000" b="1" dirty="0">
                <a:effectLst/>
                <a:latin typeface="Calibri" panose="020F0502020204030204" pitchFamily="34" charset="0"/>
                <a:ea typeface="Calibri" panose="020F0502020204030204" pitchFamily="34" charset="0"/>
                <a:cs typeface="Arial" panose="020B0604020202020204" pitchFamily="34" charset="0"/>
              </a:rPr>
              <a:t>Objective:</a:t>
            </a:r>
            <a:r>
              <a:rPr lang="en-GB" sz="2000" dirty="0">
                <a:effectLst/>
                <a:latin typeface="Calibri" panose="020F0502020204030204" pitchFamily="34" charset="0"/>
                <a:ea typeface="Calibri" panose="020F0502020204030204" pitchFamily="34" charset="0"/>
                <a:cs typeface="Arial" panose="020B0604020202020204" pitchFamily="34" charset="0"/>
              </a:rPr>
              <a:t> PICTs are best prepared for their respective </a:t>
            </a:r>
            <a:r>
              <a:rPr lang="en-GB" sz="2000" dirty="0">
                <a:effectLst/>
                <a:latin typeface="Calibri" panose="020F0502020204030204" pitchFamily="34" charset="0"/>
                <a:ea typeface="Calibri" panose="020F0502020204030204" pitchFamily="34" charset="0"/>
                <a:cs typeface="Calibri" panose="020F0502020204030204" pitchFamily="34" charset="0"/>
              </a:rPr>
              <a:t>sustainable mobility futures, including the uptake of EV technology in a wisely and fit-for-purpose manner and under an inclusive and well-coordinated programme, able to generate its own, stable base of capability and capacity for the region. </a:t>
            </a:r>
          </a:p>
          <a:p>
            <a:pPr marL="0" indent="0" algn="just">
              <a:buNone/>
            </a:pP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sz="2000" b="1" dirty="0">
                <a:effectLst/>
                <a:latin typeface="Calibri" panose="020F0502020204030204" pitchFamily="34" charset="0"/>
                <a:ea typeface="Calibri" panose="020F0502020204030204" pitchFamily="34" charset="0"/>
                <a:cs typeface="Arial" panose="020B0604020202020204" pitchFamily="34" charset="0"/>
              </a:rPr>
              <a:t>Output 1:</a:t>
            </a:r>
            <a:r>
              <a:rPr lang="en-GB" sz="2000" dirty="0">
                <a:effectLst/>
                <a:latin typeface="Calibri" panose="020F0502020204030204" pitchFamily="34" charset="0"/>
                <a:ea typeface="Calibri" panose="020F0502020204030204" pitchFamily="34" charset="0"/>
                <a:cs typeface="Arial" panose="020B0604020202020204" pitchFamily="34" charset="0"/>
              </a:rPr>
              <a:t> Central Policy and Administration  </a:t>
            </a:r>
          </a:p>
          <a:p>
            <a:pPr marL="0" indent="0" algn="just">
              <a:buNone/>
            </a:pPr>
            <a:endParaRPr lang="en-AU"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r>
              <a:rPr lang="en-GB" sz="2000" b="1" dirty="0">
                <a:effectLst/>
                <a:latin typeface="Calibri" panose="020F0502020204030204" pitchFamily="34" charset="0"/>
                <a:ea typeface="Calibri" panose="020F0502020204030204" pitchFamily="34" charset="0"/>
                <a:cs typeface="Arial" panose="020B0604020202020204" pitchFamily="34" charset="0"/>
              </a:rPr>
              <a:t>Output 2</a:t>
            </a:r>
            <a:r>
              <a:rPr lang="en-GB" sz="2000" dirty="0">
                <a:effectLst/>
                <a:latin typeface="Calibri" panose="020F0502020204030204" pitchFamily="34" charset="0"/>
                <a:ea typeface="Calibri" panose="020F0502020204030204" pitchFamily="34" charset="0"/>
                <a:cs typeface="Arial" panose="020B0604020202020204" pitchFamily="34" charset="0"/>
              </a:rPr>
              <a:t>: Standards and Guidelines</a:t>
            </a:r>
          </a:p>
          <a:p>
            <a:pPr marL="0" indent="0" algn="just">
              <a:buNone/>
            </a:pPr>
            <a:r>
              <a:rPr lang="en-GB" sz="2000" dirty="0">
                <a:effectLst/>
                <a:latin typeface="Calibri" panose="020F0502020204030204" pitchFamily="34" charset="0"/>
                <a:ea typeface="Calibri" panose="020F0502020204030204" pitchFamily="34" charset="0"/>
                <a:cs typeface="Arial" panose="020B0604020202020204" pitchFamily="34" charset="0"/>
              </a:rPr>
              <a:t> </a:t>
            </a:r>
          </a:p>
          <a:p>
            <a:pPr marL="0" indent="0" algn="just">
              <a:buNone/>
            </a:pPr>
            <a:r>
              <a:rPr lang="en-GB" sz="2000" b="1" dirty="0">
                <a:effectLst/>
                <a:latin typeface="Calibri" panose="020F0502020204030204" pitchFamily="34" charset="0"/>
                <a:ea typeface="Calibri" panose="020F0502020204030204" pitchFamily="34" charset="0"/>
                <a:cs typeface="Arial" panose="020B0604020202020204" pitchFamily="34" charset="0"/>
              </a:rPr>
              <a:t>Output 3</a:t>
            </a:r>
            <a:r>
              <a:rPr lang="en-GB" sz="2000" dirty="0">
                <a:effectLst/>
                <a:latin typeface="Calibri" panose="020F0502020204030204" pitchFamily="34" charset="0"/>
                <a:ea typeface="Calibri" panose="020F0502020204030204" pitchFamily="34" charset="0"/>
                <a:cs typeface="Arial" panose="020B0604020202020204" pitchFamily="34" charset="0"/>
              </a:rPr>
              <a:t>: Awareness and Promotion</a:t>
            </a:r>
          </a:p>
          <a:p>
            <a:pPr marL="0" indent="0" algn="just">
              <a:buNone/>
            </a:pPr>
            <a:endParaRPr lang="en-AU"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r>
              <a:rPr lang="en-US" sz="2000" b="1" dirty="0">
                <a:effectLst/>
                <a:latin typeface="Calibri" panose="020F0502020204030204" pitchFamily="34" charset="0"/>
                <a:ea typeface="Calibri" panose="020F0502020204030204" pitchFamily="34" charset="0"/>
                <a:cs typeface="Arial" panose="020B0604020202020204" pitchFamily="34" charset="0"/>
              </a:rPr>
              <a:t>Output 4:</a:t>
            </a:r>
            <a:r>
              <a:rPr lang="en-US" sz="2000" dirty="0">
                <a:effectLst/>
                <a:latin typeface="Calibri" panose="020F0502020204030204" pitchFamily="34" charset="0"/>
                <a:ea typeface="Calibri" panose="020F0502020204030204" pitchFamily="34" charset="0"/>
                <a:cs typeface="Arial" panose="020B0604020202020204" pitchFamily="34" charset="0"/>
              </a:rPr>
              <a:t> Demonstration and Upscale</a:t>
            </a:r>
            <a:endParaRPr lang="en-AU"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AU"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AU" sz="1800" dirty="0">
              <a:effectLst/>
              <a:latin typeface="Calibri" panose="020F0502020204030204" pitchFamily="34" charset="0"/>
              <a:ea typeface="Calibri" panose="020F0502020204030204" pitchFamily="34" charset="0"/>
              <a:cs typeface="Arial" panose="020B0604020202020204" pitchFamily="34" charset="0"/>
            </a:endParaRPr>
          </a:p>
          <a:p>
            <a:endParaRPr lang="en-AU" dirty="0"/>
          </a:p>
        </p:txBody>
      </p:sp>
      <p:pic>
        <p:nvPicPr>
          <p:cNvPr id="4" name="Imagen 9">
            <a:extLst>
              <a:ext uri="{FF2B5EF4-FFF2-40B4-BE49-F238E27FC236}">
                <a16:creationId xmlns:a16="http://schemas.microsoft.com/office/drawing/2014/main" id="{EF22C7DE-A2E0-49F0-9B7A-844ECC81928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24533" y="6020725"/>
            <a:ext cx="2467467" cy="837275"/>
          </a:xfrm>
          <a:prstGeom prst="rect">
            <a:avLst/>
          </a:prstGeom>
          <a:noFill/>
          <a:ln>
            <a:noFill/>
          </a:ln>
        </p:spPr>
      </p:pic>
      <p:pic>
        <p:nvPicPr>
          <p:cNvPr id="5" name="Picture 4">
            <a:extLst>
              <a:ext uri="{FF2B5EF4-FFF2-40B4-BE49-F238E27FC236}">
                <a16:creationId xmlns:a16="http://schemas.microsoft.com/office/drawing/2014/main" id="{1E0D2750-6B60-4F9C-8BFD-6D2390CEF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8869" y="2023340"/>
            <a:ext cx="4731327" cy="2936587"/>
          </a:xfrm>
          <a:prstGeom prst="rect">
            <a:avLst/>
          </a:prstGeom>
        </p:spPr>
      </p:pic>
    </p:spTree>
    <p:extLst>
      <p:ext uri="{BB962C8B-B14F-4D97-AF65-F5344CB8AC3E}">
        <p14:creationId xmlns:p14="http://schemas.microsoft.com/office/powerpoint/2010/main" val="1183042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94EEE2F12E474590CE858051B1AE70" ma:contentTypeVersion="13" ma:contentTypeDescription="Create a new document." ma:contentTypeScope="" ma:versionID="7ad90dc4ca091376a55e8147b06d7f21">
  <xsd:schema xmlns:xsd="http://www.w3.org/2001/XMLSchema" xmlns:xs="http://www.w3.org/2001/XMLSchema" xmlns:p="http://schemas.microsoft.com/office/2006/metadata/properties" xmlns:ns3="39261355-0095-47f4-8cd2-09b08e9eac6b" xmlns:ns4="7802689c-b3c3-4a3d-9d9b-ce77b26b68ce" targetNamespace="http://schemas.microsoft.com/office/2006/metadata/properties" ma:root="true" ma:fieldsID="96af6572267bf22920358953f2e8a7e0" ns3:_="" ns4:_="">
    <xsd:import namespace="39261355-0095-47f4-8cd2-09b08e9eac6b"/>
    <xsd:import namespace="7802689c-b3c3-4a3d-9d9b-ce77b26b68c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261355-0095-47f4-8cd2-09b08e9eac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02689c-b3c3-4a3d-9d9b-ce77b26b68c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708ED7-D73E-43B1-8BE2-3B07E1597FFE}">
  <ds:schemaRefs>
    <ds:schemaRef ds:uri="http://schemas.microsoft.com/sharepoint/v3/contenttype/forms"/>
  </ds:schemaRefs>
</ds:datastoreItem>
</file>

<file path=customXml/itemProps2.xml><?xml version="1.0" encoding="utf-8"?>
<ds:datastoreItem xmlns:ds="http://schemas.openxmlformats.org/officeDocument/2006/customXml" ds:itemID="{06006961-6A27-43DE-8CBB-8EC593C9118D}">
  <ds:schemaRefs>
    <ds:schemaRef ds:uri="http://schemas.microsoft.com/office/infopath/2007/PartnerControls"/>
    <ds:schemaRef ds:uri="http://purl.org/dc/elements/1.1/"/>
    <ds:schemaRef ds:uri="http://schemas.microsoft.com/office/2006/metadata/properties"/>
    <ds:schemaRef ds:uri="7802689c-b3c3-4a3d-9d9b-ce77b26b68ce"/>
    <ds:schemaRef ds:uri="http://purl.org/dc/terms/"/>
    <ds:schemaRef ds:uri="http://schemas.openxmlformats.org/package/2006/metadata/core-properties"/>
    <ds:schemaRef ds:uri="39261355-0095-47f4-8cd2-09b08e9eac6b"/>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E034D6E1-750C-4F7C-ACE2-DE1E5D3CAB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261355-0095-47f4-8cd2-09b08e9eac6b"/>
    <ds:schemaRef ds:uri="7802689c-b3c3-4a3d-9d9b-ce77b26b68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15574</TotalTime>
  <Words>3046</Words>
  <Application>Microsoft Office PowerPoint</Application>
  <PresentationFormat>Widescreen</PresentationFormat>
  <Paragraphs>366</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Symbol</vt:lpstr>
      <vt:lpstr>Times New Roman</vt:lpstr>
      <vt:lpstr>Trebuchet MS (Body)</vt:lpstr>
      <vt:lpstr>Office Theme</vt:lpstr>
      <vt:lpstr>PowerPoint Presentation</vt:lpstr>
      <vt:lpstr>UNIDO’s 3 PHASE SUPPORT MODEL </vt:lpstr>
      <vt:lpstr>PCREEE Business Plan Model</vt:lpstr>
      <vt:lpstr>PCREEE’s First Operational Phase (2017 - 2020)</vt:lpstr>
      <vt:lpstr>PCREEE’s Operational Achievements (2017 - 2020)</vt:lpstr>
      <vt:lpstr>PowerPoint Presentation</vt:lpstr>
      <vt:lpstr>2nd Operation Phase (2021-2025) Strategic Programmes (4)</vt:lpstr>
      <vt:lpstr>1. Local RE&amp;EE Business Start-Up and Entrepreneurship Support</vt:lpstr>
      <vt:lpstr>2. RE&amp;EE For Sustainable Mobility</vt:lpstr>
      <vt:lpstr>3. RE Mini-Grids</vt:lpstr>
      <vt:lpstr>4. Energy Efficiency Investment</vt:lpstr>
      <vt:lpstr>Organisational Chart</vt:lpstr>
      <vt:lpstr>Organisational Chart</vt:lpstr>
      <vt:lpstr>Thematic hubs</vt:lpstr>
      <vt:lpstr>Internal Procedures</vt:lpstr>
      <vt:lpstr>PowerPoint Presentation</vt:lpstr>
      <vt:lpstr>2. Fund Mobilisation Strategy</vt:lpstr>
      <vt:lpstr>Monitoring and Evaluation</vt:lpstr>
      <vt:lpstr>PowerPoint Presentation</vt:lpstr>
      <vt:lpstr>The Regional e-mobility Program</vt:lpstr>
      <vt:lpstr>Barriers to E-mobility</vt:lpstr>
      <vt:lpstr>The regional e-mobility programme</vt:lpstr>
      <vt:lpstr>e-mobility integration </vt:lpstr>
      <vt:lpstr>Regional e-mobility targets</vt:lpstr>
      <vt:lpstr>Summary of Target Actions of the Regional EV Program</vt:lpstr>
      <vt:lpstr>Summary of Target Actions of the Regional EV Program</vt:lpstr>
      <vt:lpstr>Summary of Target Actions of the Regional EV Program</vt:lpstr>
      <vt:lpstr>Summary of Target Actions of the Regional EV Program</vt:lpstr>
      <vt:lpstr>Proposed Management &amp; Communication Structure</vt:lpstr>
      <vt:lpstr>Proposed Technical Assistance Projects in Support of the EV Program</vt:lpstr>
      <vt:lpstr>Regional EV Program: Totals for the Staffing FTEs and Project Budget.</vt:lpstr>
      <vt:lpstr>PowerPoint Presentation</vt:lpstr>
      <vt:lpstr>PowerPoint Presentation</vt:lpstr>
      <vt:lpstr>MALO ‘AUPITO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Benjaman</dc:creator>
  <cp:lastModifiedBy>Solomone Fifita</cp:lastModifiedBy>
  <cp:revision>60</cp:revision>
  <dcterms:created xsi:type="dcterms:W3CDTF">2020-07-05T20:15:08Z</dcterms:created>
  <dcterms:modified xsi:type="dcterms:W3CDTF">2020-09-30T21:42:18Z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0x010100CF94EEE2F12E474590CE858051B1AE70</vt:lpwstr>
  </property>
</Properties>
</file>