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272" r:id="rId6"/>
    <p:sldId id="274" r:id="rId7"/>
    <p:sldId id="258" r:id="rId8"/>
    <p:sldId id="259" r:id="rId9"/>
    <p:sldId id="263" r:id="rId10"/>
    <p:sldId id="264" r:id="rId11"/>
    <p:sldId id="529" r:id="rId12"/>
    <p:sldId id="265" r:id="rId13"/>
    <p:sldId id="528" r:id="rId14"/>
    <p:sldId id="267" r:id="rId15"/>
    <p:sldId id="266" r:id="rId16"/>
    <p:sldId id="278" r:id="rId17"/>
    <p:sldId id="279" r:id="rId18"/>
    <p:sldId id="280" r:id="rId19"/>
    <p:sldId id="281" r:id="rId20"/>
    <p:sldId id="282" r:id="rId21"/>
    <p:sldId id="506" r:id="rId22"/>
    <p:sldId id="521" r:id="rId23"/>
    <p:sldId id="509" r:id="rId24"/>
    <p:sldId id="519" r:id="rId25"/>
    <p:sldId id="520" r:id="rId26"/>
    <p:sldId id="260" r:id="rId27"/>
    <p:sldId id="515" r:id="rId28"/>
    <p:sldId id="522" r:id="rId29"/>
    <p:sldId id="527" r:id="rId30"/>
    <p:sldId id="523" r:id="rId31"/>
    <p:sldId id="524" r:id="rId32"/>
    <p:sldId id="525" r:id="rId33"/>
    <p:sldId id="52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3" autoAdjust="0"/>
    <p:restoredTop sz="94660"/>
  </p:normalViewPr>
  <p:slideViewPr>
    <p:cSldViewPr snapToGrid="0" showGuides="1">
      <p:cViewPr varScale="1">
        <p:scale>
          <a:sx n="63" d="100"/>
          <a:sy n="63" d="100"/>
        </p:scale>
        <p:origin x="544" y="64"/>
      </p:cViewPr>
      <p:guideLst>
        <p:guide orient="horz" pos="2160"/>
        <p:guide pos="3840"/>
      </p:guideLst>
    </p:cSldViewPr>
  </p:slideViewPr>
  <p:notesTextViewPr>
    <p:cViewPr>
      <p:scale>
        <a:sx n="3" d="2"/>
        <a:sy n="3" d="2"/>
      </p:scale>
      <p:origin x="0" y="0"/>
    </p:cViewPr>
  </p:notesTextViewPr>
  <p:sorterViewPr>
    <p:cViewPr>
      <p:scale>
        <a:sx n="100" d="100"/>
        <a:sy n="100" d="100"/>
      </p:scale>
      <p:origin x="0" y="-97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52831-DB6D-4ED3-8FF5-97F288EFAB63}" type="datetimeFigureOut">
              <a:rPr lang="en-AU" smtClean="0"/>
              <a:t>30/06/2023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54F63-41A7-4326-B73E-C08881335D98}" type="slidenum">
              <a:rPr lang="en-AU" smtClean="0"/>
              <a:t>‹#›</a:t>
            </a:fld>
            <a:endParaRPr lang="en-AU"/>
          </a:p>
        </p:txBody>
      </p:sp>
    </p:spTree>
    <p:extLst>
      <p:ext uri="{BB962C8B-B14F-4D97-AF65-F5344CB8AC3E}">
        <p14:creationId xmlns:p14="http://schemas.microsoft.com/office/powerpoint/2010/main" val="2008783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4B4874B4-90AA-410C-8779-27CF246F242E}" type="slidenum">
              <a:rPr lang="en-US" smtClean="0"/>
              <a:pPr>
                <a:defRPr/>
              </a:pPr>
              <a:t>16</a:t>
            </a:fld>
            <a:endParaRPr lang="en-US"/>
          </a:p>
        </p:txBody>
      </p:sp>
    </p:spTree>
    <p:extLst>
      <p:ext uri="{BB962C8B-B14F-4D97-AF65-F5344CB8AC3E}">
        <p14:creationId xmlns:p14="http://schemas.microsoft.com/office/powerpoint/2010/main" val="2176716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4B4874B4-90AA-410C-8779-27CF246F242E}" type="slidenum">
              <a:rPr lang="en-US" smtClean="0"/>
              <a:pPr>
                <a:defRPr/>
              </a:pPr>
              <a:t>17</a:t>
            </a:fld>
            <a:endParaRPr lang="en-US"/>
          </a:p>
        </p:txBody>
      </p:sp>
    </p:spTree>
    <p:extLst>
      <p:ext uri="{BB962C8B-B14F-4D97-AF65-F5344CB8AC3E}">
        <p14:creationId xmlns:p14="http://schemas.microsoft.com/office/powerpoint/2010/main" val="354489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r>
              <a:rPr lang="en-AU" sz="1100" kern="1200" dirty="0">
                <a:solidFill>
                  <a:schemeClr val="tx1"/>
                </a:solidFill>
                <a:latin typeface="+mn-lt"/>
                <a:ea typeface="+mn-ea"/>
                <a:cs typeface="+mn-cs"/>
              </a:rPr>
              <a:t>The FESRIP identifies 6 priority categories that cover 23 areas of actions to address key issues that many PICTs are being confronted with and will continue to face in the coming decade and this framework constitute the priority areas for action through regional, sub-regional and bilateral approaches. </a:t>
            </a:r>
          </a:p>
          <a:p>
            <a:endParaRPr lang="en-AU" dirty="0"/>
          </a:p>
        </p:txBody>
      </p:sp>
      <p:sp>
        <p:nvSpPr>
          <p:cNvPr id="4" name="Slide Number Placeholder 3"/>
          <p:cNvSpPr>
            <a:spLocks noGrp="1"/>
          </p:cNvSpPr>
          <p:nvPr>
            <p:ph type="sldNum" sz="quarter" idx="5"/>
          </p:nvPr>
        </p:nvSpPr>
        <p:spPr/>
        <p:txBody>
          <a:bodyPr/>
          <a:lstStyle/>
          <a:p>
            <a:pPr>
              <a:defRPr/>
            </a:pPr>
            <a:fld id="{4B4874B4-90AA-410C-8779-27CF246F242E}" type="slidenum">
              <a:rPr lang="en-US" smtClean="0"/>
              <a:pPr>
                <a:defRPr/>
              </a:pPr>
              <a:t>18</a:t>
            </a:fld>
            <a:endParaRPr lang="en-US"/>
          </a:p>
        </p:txBody>
      </p:sp>
    </p:spTree>
    <p:extLst>
      <p:ext uri="{BB962C8B-B14F-4D97-AF65-F5344CB8AC3E}">
        <p14:creationId xmlns:p14="http://schemas.microsoft.com/office/powerpoint/2010/main" val="738533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AU" sz="11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4B4874B4-90AA-410C-8779-27CF246F242E}" type="slidenum">
              <a:rPr lang="en-US" smtClean="0"/>
              <a:pPr>
                <a:defRPr/>
              </a:pPr>
              <a:t>19</a:t>
            </a:fld>
            <a:endParaRPr lang="en-US"/>
          </a:p>
        </p:txBody>
      </p:sp>
    </p:spTree>
    <p:extLst>
      <p:ext uri="{BB962C8B-B14F-4D97-AF65-F5344CB8AC3E}">
        <p14:creationId xmlns:p14="http://schemas.microsoft.com/office/powerpoint/2010/main" val="4127561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AU" sz="11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4B4874B4-90AA-410C-8779-27CF246F242E}" type="slidenum">
              <a:rPr lang="en-US" smtClean="0"/>
              <a:pPr>
                <a:defRPr/>
              </a:pPr>
              <a:t>20</a:t>
            </a:fld>
            <a:endParaRPr lang="en-US"/>
          </a:p>
        </p:txBody>
      </p:sp>
    </p:spTree>
    <p:extLst>
      <p:ext uri="{BB962C8B-B14F-4D97-AF65-F5344CB8AC3E}">
        <p14:creationId xmlns:p14="http://schemas.microsoft.com/office/powerpoint/2010/main" val="242695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AU" sz="11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4B4874B4-90AA-410C-8779-27CF246F242E}" type="slidenum">
              <a:rPr lang="en-US" smtClean="0"/>
              <a:pPr>
                <a:defRPr/>
              </a:pPr>
              <a:t>21</a:t>
            </a:fld>
            <a:endParaRPr lang="en-US"/>
          </a:p>
        </p:txBody>
      </p:sp>
    </p:spTree>
    <p:extLst>
      <p:ext uri="{BB962C8B-B14F-4D97-AF65-F5344CB8AC3E}">
        <p14:creationId xmlns:p14="http://schemas.microsoft.com/office/powerpoint/2010/main" val="167752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AU" sz="11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4B4874B4-90AA-410C-8779-27CF246F242E}" type="slidenum">
              <a:rPr lang="en-US" smtClean="0"/>
              <a:pPr>
                <a:defRPr/>
              </a:pPr>
              <a:t>22</a:t>
            </a:fld>
            <a:endParaRPr lang="en-US"/>
          </a:p>
        </p:txBody>
      </p:sp>
    </p:spTree>
    <p:extLst>
      <p:ext uri="{BB962C8B-B14F-4D97-AF65-F5344CB8AC3E}">
        <p14:creationId xmlns:p14="http://schemas.microsoft.com/office/powerpoint/2010/main" val="495817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4B4874B4-90AA-410C-8779-27CF246F242E}" type="slidenum">
              <a:rPr lang="en-US" smtClean="0"/>
              <a:pPr>
                <a:defRPr/>
              </a:pPr>
              <a:t>24</a:t>
            </a:fld>
            <a:endParaRPr lang="en-US"/>
          </a:p>
        </p:txBody>
      </p:sp>
    </p:spTree>
    <p:extLst>
      <p:ext uri="{BB962C8B-B14F-4D97-AF65-F5344CB8AC3E}">
        <p14:creationId xmlns:p14="http://schemas.microsoft.com/office/powerpoint/2010/main" val="1015866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A99A8-AB33-477C-AE41-9E24DD30FC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3125EEF-230F-4555-AEA6-12BA52F8DD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0BDF5D7-A034-407F-96AA-4CBDC714F61C}"/>
              </a:ext>
            </a:extLst>
          </p:cNvPr>
          <p:cNvSpPr>
            <a:spLocks noGrp="1"/>
          </p:cNvSpPr>
          <p:nvPr>
            <p:ph type="dt" sz="half" idx="10"/>
          </p:nvPr>
        </p:nvSpPr>
        <p:spPr/>
        <p:txBody>
          <a:bodyPr/>
          <a:lstStyle/>
          <a:p>
            <a:fld id="{93AC14D5-F6F9-4C6C-A4C8-41F08369088B}" type="datetimeFigureOut">
              <a:rPr lang="en-AU" smtClean="0"/>
              <a:t>29/06/2023</a:t>
            </a:fld>
            <a:endParaRPr lang="en-AU"/>
          </a:p>
        </p:txBody>
      </p:sp>
      <p:sp>
        <p:nvSpPr>
          <p:cNvPr id="5" name="Footer Placeholder 4">
            <a:extLst>
              <a:ext uri="{FF2B5EF4-FFF2-40B4-BE49-F238E27FC236}">
                <a16:creationId xmlns:a16="http://schemas.microsoft.com/office/drawing/2014/main" id="{12833A92-EB31-494B-B873-D6B8355578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84CD7E8-ED42-449C-80A5-F4BA9FA2323B}"/>
              </a:ext>
            </a:extLst>
          </p:cNvPr>
          <p:cNvSpPr>
            <a:spLocks noGrp="1"/>
          </p:cNvSpPr>
          <p:nvPr>
            <p:ph type="sldNum" sz="quarter" idx="12"/>
          </p:nvPr>
        </p:nvSpPr>
        <p:spPr/>
        <p:txBody>
          <a:bodyPr/>
          <a:lstStyle/>
          <a:p>
            <a:fld id="{C868F398-C5E5-4A3E-A04B-4CABA5C09D40}" type="slidenum">
              <a:rPr lang="en-AU" smtClean="0"/>
              <a:t>‹#›</a:t>
            </a:fld>
            <a:endParaRPr lang="en-AU"/>
          </a:p>
        </p:txBody>
      </p:sp>
    </p:spTree>
    <p:extLst>
      <p:ext uri="{BB962C8B-B14F-4D97-AF65-F5344CB8AC3E}">
        <p14:creationId xmlns:p14="http://schemas.microsoft.com/office/powerpoint/2010/main" val="228596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9DDA-99DC-4262-9C18-488494FD33A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C7D00FC-0EE2-49D4-842D-EB2CF2704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1680D6-5463-4C99-875E-D1AAB41370CD}"/>
              </a:ext>
            </a:extLst>
          </p:cNvPr>
          <p:cNvSpPr>
            <a:spLocks noGrp="1"/>
          </p:cNvSpPr>
          <p:nvPr>
            <p:ph type="dt" sz="half" idx="10"/>
          </p:nvPr>
        </p:nvSpPr>
        <p:spPr/>
        <p:txBody>
          <a:bodyPr/>
          <a:lstStyle/>
          <a:p>
            <a:fld id="{93AC14D5-F6F9-4C6C-A4C8-41F08369088B}" type="datetimeFigureOut">
              <a:rPr lang="en-AU" smtClean="0"/>
              <a:t>29/06/2023</a:t>
            </a:fld>
            <a:endParaRPr lang="en-AU"/>
          </a:p>
        </p:txBody>
      </p:sp>
      <p:sp>
        <p:nvSpPr>
          <p:cNvPr id="5" name="Footer Placeholder 4">
            <a:extLst>
              <a:ext uri="{FF2B5EF4-FFF2-40B4-BE49-F238E27FC236}">
                <a16:creationId xmlns:a16="http://schemas.microsoft.com/office/drawing/2014/main" id="{4BAB483E-DE0E-4F3D-8801-D43B2E7FD3A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022609-CE4A-4929-B06A-6328011E0D06}"/>
              </a:ext>
            </a:extLst>
          </p:cNvPr>
          <p:cNvSpPr>
            <a:spLocks noGrp="1"/>
          </p:cNvSpPr>
          <p:nvPr>
            <p:ph type="sldNum" sz="quarter" idx="12"/>
          </p:nvPr>
        </p:nvSpPr>
        <p:spPr/>
        <p:txBody>
          <a:bodyPr/>
          <a:lstStyle/>
          <a:p>
            <a:fld id="{C868F398-C5E5-4A3E-A04B-4CABA5C09D40}" type="slidenum">
              <a:rPr lang="en-AU" smtClean="0"/>
              <a:t>‹#›</a:t>
            </a:fld>
            <a:endParaRPr lang="en-AU"/>
          </a:p>
        </p:txBody>
      </p:sp>
    </p:spTree>
    <p:extLst>
      <p:ext uri="{BB962C8B-B14F-4D97-AF65-F5344CB8AC3E}">
        <p14:creationId xmlns:p14="http://schemas.microsoft.com/office/powerpoint/2010/main" val="270528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FD0A8F-A548-4F84-8128-04A71FFD0C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E0E42BD-FE07-488E-87C1-B9AC9BA7B3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08AB2BA-552E-4FC1-8178-884E311D85BF}"/>
              </a:ext>
            </a:extLst>
          </p:cNvPr>
          <p:cNvSpPr>
            <a:spLocks noGrp="1"/>
          </p:cNvSpPr>
          <p:nvPr>
            <p:ph type="dt" sz="half" idx="10"/>
          </p:nvPr>
        </p:nvSpPr>
        <p:spPr/>
        <p:txBody>
          <a:bodyPr/>
          <a:lstStyle/>
          <a:p>
            <a:fld id="{93AC14D5-F6F9-4C6C-A4C8-41F08369088B}" type="datetimeFigureOut">
              <a:rPr lang="en-AU" smtClean="0"/>
              <a:t>29/06/2023</a:t>
            </a:fld>
            <a:endParaRPr lang="en-AU"/>
          </a:p>
        </p:txBody>
      </p:sp>
      <p:sp>
        <p:nvSpPr>
          <p:cNvPr id="5" name="Footer Placeholder 4">
            <a:extLst>
              <a:ext uri="{FF2B5EF4-FFF2-40B4-BE49-F238E27FC236}">
                <a16:creationId xmlns:a16="http://schemas.microsoft.com/office/drawing/2014/main" id="{658010FB-61D0-41BF-A2F4-9FEAE0F160C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D7967FB-BA2A-45DC-BCC7-95319A20B2A4}"/>
              </a:ext>
            </a:extLst>
          </p:cNvPr>
          <p:cNvSpPr>
            <a:spLocks noGrp="1"/>
          </p:cNvSpPr>
          <p:nvPr>
            <p:ph type="sldNum" sz="quarter" idx="12"/>
          </p:nvPr>
        </p:nvSpPr>
        <p:spPr/>
        <p:txBody>
          <a:bodyPr/>
          <a:lstStyle/>
          <a:p>
            <a:fld id="{C868F398-C5E5-4A3E-A04B-4CABA5C09D40}" type="slidenum">
              <a:rPr lang="en-AU" smtClean="0"/>
              <a:t>‹#›</a:t>
            </a:fld>
            <a:endParaRPr lang="en-AU"/>
          </a:p>
        </p:txBody>
      </p:sp>
    </p:spTree>
    <p:extLst>
      <p:ext uri="{BB962C8B-B14F-4D97-AF65-F5344CB8AC3E}">
        <p14:creationId xmlns:p14="http://schemas.microsoft.com/office/powerpoint/2010/main" val="316446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2CD9-5CEF-4394-BD69-132658DF9EA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1701057-D8DE-498A-8917-8925358DA1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23CFA21-041F-4683-BA3B-608C16FD75EB}"/>
              </a:ext>
            </a:extLst>
          </p:cNvPr>
          <p:cNvSpPr>
            <a:spLocks noGrp="1"/>
          </p:cNvSpPr>
          <p:nvPr>
            <p:ph type="dt" sz="half" idx="10"/>
          </p:nvPr>
        </p:nvSpPr>
        <p:spPr/>
        <p:txBody>
          <a:bodyPr/>
          <a:lstStyle/>
          <a:p>
            <a:fld id="{93AC14D5-F6F9-4C6C-A4C8-41F08369088B}" type="datetimeFigureOut">
              <a:rPr lang="en-AU" smtClean="0"/>
              <a:t>29/06/2023</a:t>
            </a:fld>
            <a:endParaRPr lang="en-AU"/>
          </a:p>
        </p:txBody>
      </p:sp>
      <p:sp>
        <p:nvSpPr>
          <p:cNvPr id="5" name="Footer Placeholder 4">
            <a:extLst>
              <a:ext uri="{FF2B5EF4-FFF2-40B4-BE49-F238E27FC236}">
                <a16:creationId xmlns:a16="http://schemas.microsoft.com/office/drawing/2014/main" id="{0C8788AD-6461-4AF9-A447-764CAFF244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CFCD413-4ED4-426A-8366-B7BACF1100DB}"/>
              </a:ext>
            </a:extLst>
          </p:cNvPr>
          <p:cNvSpPr>
            <a:spLocks noGrp="1"/>
          </p:cNvSpPr>
          <p:nvPr>
            <p:ph type="sldNum" sz="quarter" idx="12"/>
          </p:nvPr>
        </p:nvSpPr>
        <p:spPr/>
        <p:txBody>
          <a:bodyPr/>
          <a:lstStyle/>
          <a:p>
            <a:fld id="{C868F398-C5E5-4A3E-A04B-4CABA5C09D40}" type="slidenum">
              <a:rPr lang="en-AU" smtClean="0"/>
              <a:t>‹#›</a:t>
            </a:fld>
            <a:endParaRPr lang="en-AU"/>
          </a:p>
        </p:txBody>
      </p:sp>
    </p:spTree>
    <p:extLst>
      <p:ext uri="{BB962C8B-B14F-4D97-AF65-F5344CB8AC3E}">
        <p14:creationId xmlns:p14="http://schemas.microsoft.com/office/powerpoint/2010/main" val="4195380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03FF-3C7A-4EE4-A982-DE3761A11D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D555FD2-6D71-4835-9DC6-8F07AEE29E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070668-7237-421E-9DBF-FAC2E7622DA3}"/>
              </a:ext>
            </a:extLst>
          </p:cNvPr>
          <p:cNvSpPr>
            <a:spLocks noGrp="1"/>
          </p:cNvSpPr>
          <p:nvPr>
            <p:ph type="dt" sz="half" idx="10"/>
          </p:nvPr>
        </p:nvSpPr>
        <p:spPr/>
        <p:txBody>
          <a:bodyPr/>
          <a:lstStyle/>
          <a:p>
            <a:fld id="{93AC14D5-F6F9-4C6C-A4C8-41F08369088B}" type="datetimeFigureOut">
              <a:rPr lang="en-AU" smtClean="0"/>
              <a:t>29/06/2023</a:t>
            </a:fld>
            <a:endParaRPr lang="en-AU"/>
          </a:p>
        </p:txBody>
      </p:sp>
      <p:sp>
        <p:nvSpPr>
          <p:cNvPr id="5" name="Footer Placeholder 4">
            <a:extLst>
              <a:ext uri="{FF2B5EF4-FFF2-40B4-BE49-F238E27FC236}">
                <a16:creationId xmlns:a16="http://schemas.microsoft.com/office/drawing/2014/main" id="{BE58B044-8333-4028-8020-D9803F37E75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6A216C2-EAE2-4903-8E7F-FC5FE33CF608}"/>
              </a:ext>
            </a:extLst>
          </p:cNvPr>
          <p:cNvSpPr>
            <a:spLocks noGrp="1"/>
          </p:cNvSpPr>
          <p:nvPr>
            <p:ph type="sldNum" sz="quarter" idx="12"/>
          </p:nvPr>
        </p:nvSpPr>
        <p:spPr/>
        <p:txBody>
          <a:bodyPr/>
          <a:lstStyle/>
          <a:p>
            <a:fld id="{C868F398-C5E5-4A3E-A04B-4CABA5C09D40}" type="slidenum">
              <a:rPr lang="en-AU" smtClean="0"/>
              <a:t>‹#›</a:t>
            </a:fld>
            <a:endParaRPr lang="en-AU"/>
          </a:p>
        </p:txBody>
      </p:sp>
    </p:spTree>
    <p:extLst>
      <p:ext uri="{BB962C8B-B14F-4D97-AF65-F5344CB8AC3E}">
        <p14:creationId xmlns:p14="http://schemas.microsoft.com/office/powerpoint/2010/main" val="931392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74DAB-03F3-4D84-858E-039D0AE2754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BB24EAF-46BE-4900-AEFC-C3D850240E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B7077EB-40D1-41E3-B09F-69F551235C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3A0C107-8653-43F0-930B-557EAF980196}"/>
              </a:ext>
            </a:extLst>
          </p:cNvPr>
          <p:cNvSpPr>
            <a:spLocks noGrp="1"/>
          </p:cNvSpPr>
          <p:nvPr>
            <p:ph type="dt" sz="half" idx="10"/>
          </p:nvPr>
        </p:nvSpPr>
        <p:spPr/>
        <p:txBody>
          <a:bodyPr/>
          <a:lstStyle/>
          <a:p>
            <a:fld id="{93AC14D5-F6F9-4C6C-A4C8-41F08369088B}" type="datetimeFigureOut">
              <a:rPr lang="en-AU" smtClean="0"/>
              <a:t>29/06/2023</a:t>
            </a:fld>
            <a:endParaRPr lang="en-AU"/>
          </a:p>
        </p:txBody>
      </p:sp>
      <p:sp>
        <p:nvSpPr>
          <p:cNvPr id="6" name="Footer Placeholder 5">
            <a:extLst>
              <a:ext uri="{FF2B5EF4-FFF2-40B4-BE49-F238E27FC236}">
                <a16:creationId xmlns:a16="http://schemas.microsoft.com/office/drawing/2014/main" id="{4CED4821-9F49-4847-A188-BDE8C0DBF46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AE4AB94-2B11-43FB-91CB-87252BBA5064}"/>
              </a:ext>
            </a:extLst>
          </p:cNvPr>
          <p:cNvSpPr>
            <a:spLocks noGrp="1"/>
          </p:cNvSpPr>
          <p:nvPr>
            <p:ph type="sldNum" sz="quarter" idx="12"/>
          </p:nvPr>
        </p:nvSpPr>
        <p:spPr/>
        <p:txBody>
          <a:bodyPr/>
          <a:lstStyle/>
          <a:p>
            <a:fld id="{C868F398-C5E5-4A3E-A04B-4CABA5C09D40}" type="slidenum">
              <a:rPr lang="en-AU" smtClean="0"/>
              <a:t>‹#›</a:t>
            </a:fld>
            <a:endParaRPr lang="en-AU"/>
          </a:p>
        </p:txBody>
      </p:sp>
    </p:spTree>
    <p:extLst>
      <p:ext uri="{BB962C8B-B14F-4D97-AF65-F5344CB8AC3E}">
        <p14:creationId xmlns:p14="http://schemas.microsoft.com/office/powerpoint/2010/main" val="292978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182B-59B1-4CB6-A991-314FF2BD254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B0B0FA2-3358-40AB-8E39-1FE8A35473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2EC083-CD19-424A-80BC-C1C9DD782A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DF6C62D-A03B-4CA3-AD21-B3E237471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C07EEE-FCD7-4D21-8F30-CE5D99D7C4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11C421C-82C9-410F-BC14-404C714DAF3C}"/>
              </a:ext>
            </a:extLst>
          </p:cNvPr>
          <p:cNvSpPr>
            <a:spLocks noGrp="1"/>
          </p:cNvSpPr>
          <p:nvPr>
            <p:ph type="dt" sz="half" idx="10"/>
          </p:nvPr>
        </p:nvSpPr>
        <p:spPr/>
        <p:txBody>
          <a:bodyPr/>
          <a:lstStyle/>
          <a:p>
            <a:fld id="{93AC14D5-F6F9-4C6C-A4C8-41F08369088B}" type="datetimeFigureOut">
              <a:rPr lang="en-AU" smtClean="0"/>
              <a:t>29/06/2023</a:t>
            </a:fld>
            <a:endParaRPr lang="en-AU"/>
          </a:p>
        </p:txBody>
      </p:sp>
      <p:sp>
        <p:nvSpPr>
          <p:cNvPr id="8" name="Footer Placeholder 7">
            <a:extLst>
              <a:ext uri="{FF2B5EF4-FFF2-40B4-BE49-F238E27FC236}">
                <a16:creationId xmlns:a16="http://schemas.microsoft.com/office/drawing/2014/main" id="{8D5860B1-6421-4203-81CA-B109ACAB8B4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1B9C5A9-0EE8-4A92-ABA2-D1127A327440}"/>
              </a:ext>
            </a:extLst>
          </p:cNvPr>
          <p:cNvSpPr>
            <a:spLocks noGrp="1"/>
          </p:cNvSpPr>
          <p:nvPr>
            <p:ph type="sldNum" sz="quarter" idx="12"/>
          </p:nvPr>
        </p:nvSpPr>
        <p:spPr/>
        <p:txBody>
          <a:bodyPr/>
          <a:lstStyle/>
          <a:p>
            <a:fld id="{C868F398-C5E5-4A3E-A04B-4CABA5C09D40}" type="slidenum">
              <a:rPr lang="en-AU" smtClean="0"/>
              <a:t>‹#›</a:t>
            </a:fld>
            <a:endParaRPr lang="en-AU"/>
          </a:p>
        </p:txBody>
      </p:sp>
    </p:spTree>
    <p:extLst>
      <p:ext uri="{BB962C8B-B14F-4D97-AF65-F5344CB8AC3E}">
        <p14:creationId xmlns:p14="http://schemas.microsoft.com/office/powerpoint/2010/main" val="134482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A2E4-2D4B-4565-86FA-5C4EE9B2E29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1F07C40-151A-437F-A469-D8FDC6013529}"/>
              </a:ext>
            </a:extLst>
          </p:cNvPr>
          <p:cNvSpPr>
            <a:spLocks noGrp="1"/>
          </p:cNvSpPr>
          <p:nvPr>
            <p:ph type="dt" sz="half" idx="10"/>
          </p:nvPr>
        </p:nvSpPr>
        <p:spPr/>
        <p:txBody>
          <a:bodyPr/>
          <a:lstStyle/>
          <a:p>
            <a:fld id="{93AC14D5-F6F9-4C6C-A4C8-41F08369088B}" type="datetimeFigureOut">
              <a:rPr lang="en-AU" smtClean="0"/>
              <a:t>29/06/2023</a:t>
            </a:fld>
            <a:endParaRPr lang="en-AU"/>
          </a:p>
        </p:txBody>
      </p:sp>
      <p:sp>
        <p:nvSpPr>
          <p:cNvPr id="4" name="Footer Placeholder 3">
            <a:extLst>
              <a:ext uri="{FF2B5EF4-FFF2-40B4-BE49-F238E27FC236}">
                <a16:creationId xmlns:a16="http://schemas.microsoft.com/office/drawing/2014/main" id="{533AEDDF-62D4-4C2D-8208-BE463191A66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8D96459-3841-4226-B391-32F2A2EE008A}"/>
              </a:ext>
            </a:extLst>
          </p:cNvPr>
          <p:cNvSpPr>
            <a:spLocks noGrp="1"/>
          </p:cNvSpPr>
          <p:nvPr>
            <p:ph type="sldNum" sz="quarter" idx="12"/>
          </p:nvPr>
        </p:nvSpPr>
        <p:spPr/>
        <p:txBody>
          <a:bodyPr/>
          <a:lstStyle/>
          <a:p>
            <a:fld id="{C868F398-C5E5-4A3E-A04B-4CABA5C09D40}" type="slidenum">
              <a:rPr lang="en-AU" smtClean="0"/>
              <a:t>‹#›</a:t>
            </a:fld>
            <a:endParaRPr lang="en-AU"/>
          </a:p>
        </p:txBody>
      </p:sp>
    </p:spTree>
    <p:extLst>
      <p:ext uri="{BB962C8B-B14F-4D97-AF65-F5344CB8AC3E}">
        <p14:creationId xmlns:p14="http://schemas.microsoft.com/office/powerpoint/2010/main" val="2240030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57E24-3B29-4730-A4D6-36945B009AC7}"/>
              </a:ext>
            </a:extLst>
          </p:cNvPr>
          <p:cNvSpPr>
            <a:spLocks noGrp="1"/>
          </p:cNvSpPr>
          <p:nvPr>
            <p:ph type="dt" sz="half" idx="10"/>
          </p:nvPr>
        </p:nvSpPr>
        <p:spPr/>
        <p:txBody>
          <a:bodyPr/>
          <a:lstStyle/>
          <a:p>
            <a:fld id="{93AC14D5-F6F9-4C6C-A4C8-41F08369088B}" type="datetimeFigureOut">
              <a:rPr lang="en-AU" smtClean="0"/>
              <a:t>29/06/2023</a:t>
            </a:fld>
            <a:endParaRPr lang="en-AU"/>
          </a:p>
        </p:txBody>
      </p:sp>
      <p:sp>
        <p:nvSpPr>
          <p:cNvPr id="3" name="Footer Placeholder 2">
            <a:extLst>
              <a:ext uri="{FF2B5EF4-FFF2-40B4-BE49-F238E27FC236}">
                <a16:creationId xmlns:a16="http://schemas.microsoft.com/office/drawing/2014/main" id="{F744DB28-1C5E-4686-8D58-291AE4B388B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A551A7E-6F9B-4E23-B970-ECE8F4F43B55}"/>
              </a:ext>
            </a:extLst>
          </p:cNvPr>
          <p:cNvSpPr>
            <a:spLocks noGrp="1"/>
          </p:cNvSpPr>
          <p:nvPr>
            <p:ph type="sldNum" sz="quarter" idx="12"/>
          </p:nvPr>
        </p:nvSpPr>
        <p:spPr/>
        <p:txBody>
          <a:bodyPr/>
          <a:lstStyle/>
          <a:p>
            <a:fld id="{C868F398-C5E5-4A3E-A04B-4CABA5C09D40}" type="slidenum">
              <a:rPr lang="en-AU" smtClean="0"/>
              <a:t>‹#›</a:t>
            </a:fld>
            <a:endParaRPr lang="en-AU"/>
          </a:p>
        </p:txBody>
      </p:sp>
    </p:spTree>
    <p:extLst>
      <p:ext uri="{BB962C8B-B14F-4D97-AF65-F5344CB8AC3E}">
        <p14:creationId xmlns:p14="http://schemas.microsoft.com/office/powerpoint/2010/main" val="243613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04B2D-C2CC-49EE-8684-E97319F89E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7CA63CD-59EB-4B0F-9921-CF39B9E2A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7413F2D-60F0-45FB-8298-311F505D7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594F1B-9E9D-4C1F-9A40-848C2FDF343A}"/>
              </a:ext>
            </a:extLst>
          </p:cNvPr>
          <p:cNvSpPr>
            <a:spLocks noGrp="1"/>
          </p:cNvSpPr>
          <p:nvPr>
            <p:ph type="dt" sz="half" idx="10"/>
          </p:nvPr>
        </p:nvSpPr>
        <p:spPr/>
        <p:txBody>
          <a:bodyPr/>
          <a:lstStyle/>
          <a:p>
            <a:fld id="{93AC14D5-F6F9-4C6C-A4C8-41F08369088B}" type="datetimeFigureOut">
              <a:rPr lang="en-AU" smtClean="0"/>
              <a:t>29/06/2023</a:t>
            </a:fld>
            <a:endParaRPr lang="en-AU"/>
          </a:p>
        </p:txBody>
      </p:sp>
      <p:sp>
        <p:nvSpPr>
          <p:cNvPr id="6" name="Footer Placeholder 5">
            <a:extLst>
              <a:ext uri="{FF2B5EF4-FFF2-40B4-BE49-F238E27FC236}">
                <a16:creationId xmlns:a16="http://schemas.microsoft.com/office/drawing/2014/main" id="{78A73E20-67DA-4AEE-8A09-4391F37BB88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BCF017E-D54F-4606-98B2-3D2403151483}"/>
              </a:ext>
            </a:extLst>
          </p:cNvPr>
          <p:cNvSpPr>
            <a:spLocks noGrp="1"/>
          </p:cNvSpPr>
          <p:nvPr>
            <p:ph type="sldNum" sz="quarter" idx="12"/>
          </p:nvPr>
        </p:nvSpPr>
        <p:spPr/>
        <p:txBody>
          <a:bodyPr/>
          <a:lstStyle/>
          <a:p>
            <a:fld id="{C868F398-C5E5-4A3E-A04B-4CABA5C09D40}" type="slidenum">
              <a:rPr lang="en-AU" smtClean="0"/>
              <a:t>‹#›</a:t>
            </a:fld>
            <a:endParaRPr lang="en-AU"/>
          </a:p>
        </p:txBody>
      </p:sp>
    </p:spTree>
    <p:extLst>
      <p:ext uri="{BB962C8B-B14F-4D97-AF65-F5344CB8AC3E}">
        <p14:creationId xmlns:p14="http://schemas.microsoft.com/office/powerpoint/2010/main" val="90266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25B5-E715-4D27-9D4B-EE115E18BF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DB2D16A-05B5-4799-839C-16A1109CB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184854C-4C33-4A94-8BEC-14716E97D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F4EE9-C5E8-4C16-80E0-BA21F161FC80}"/>
              </a:ext>
            </a:extLst>
          </p:cNvPr>
          <p:cNvSpPr>
            <a:spLocks noGrp="1"/>
          </p:cNvSpPr>
          <p:nvPr>
            <p:ph type="dt" sz="half" idx="10"/>
          </p:nvPr>
        </p:nvSpPr>
        <p:spPr/>
        <p:txBody>
          <a:bodyPr/>
          <a:lstStyle/>
          <a:p>
            <a:fld id="{93AC14D5-F6F9-4C6C-A4C8-41F08369088B}" type="datetimeFigureOut">
              <a:rPr lang="en-AU" smtClean="0"/>
              <a:t>29/06/2023</a:t>
            </a:fld>
            <a:endParaRPr lang="en-AU"/>
          </a:p>
        </p:txBody>
      </p:sp>
      <p:sp>
        <p:nvSpPr>
          <p:cNvPr id="6" name="Footer Placeholder 5">
            <a:extLst>
              <a:ext uri="{FF2B5EF4-FFF2-40B4-BE49-F238E27FC236}">
                <a16:creationId xmlns:a16="http://schemas.microsoft.com/office/drawing/2014/main" id="{A4CD4251-FA6D-4BC1-A25A-860B466FF74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15AD515-E435-4E11-9C60-9D36EA3A4169}"/>
              </a:ext>
            </a:extLst>
          </p:cNvPr>
          <p:cNvSpPr>
            <a:spLocks noGrp="1"/>
          </p:cNvSpPr>
          <p:nvPr>
            <p:ph type="sldNum" sz="quarter" idx="12"/>
          </p:nvPr>
        </p:nvSpPr>
        <p:spPr/>
        <p:txBody>
          <a:bodyPr/>
          <a:lstStyle/>
          <a:p>
            <a:fld id="{C868F398-C5E5-4A3E-A04B-4CABA5C09D40}" type="slidenum">
              <a:rPr lang="en-AU" smtClean="0"/>
              <a:t>‹#›</a:t>
            </a:fld>
            <a:endParaRPr lang="en-AU"/>
          </a:p>
        </p:txBody>
      </p:sp>
    </p:spTree>
    <p:extLst>
      <p:ext uri="{BB962C8B-B14F-4D97-AF65-F5344CB8AC3E}">
        <p14:creationId xmlns:p14="http://schemas.microsoft.com/office/powerpoint/2010/main" val="398706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E875F4-54CC-414D-885F-AF6F727D65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E67A541-ACEE-493D-A967-02BC9891C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8FFF670-5B45-4614-8719-60E613EC22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C14D5-F6F9-4C6C-A4C8-41F08369088B}" type="datetimeFigureOut">
              <a:rPr lang="en-AU" smtClean="0"/>
              <a:t>29/06/2023</a:t>
            </a:fld>
            <a:endParaRPr lang="en-AU"/>
          </a:p>
        </p:txBody>
      </p:sp>
      <p:sp>
        <p:nvSpPr>
          <p:cNvPr id="5" name="Footer Placeholder 4">
            <a:extLst>
              <a:ext uri="{FF2B5EF4-FFF2-40B4-BE49-F238E27FC236}">
                <a16:creationId xmlns:a16="http://schemas.microsoft.com/office/drawing/2014/main" id="{E1446BF8-9ED8-453C-9401-AE9BE43021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7922169-7DBC-4071-8090-A6A599466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8F398-C5E5-4A3E-A04B-4CABA5C09D40}" type="slidenum">
              <a:rPr lang="en-AU" smtClean="0"/>
              <a:t>‹#›</a:t>
            </a:fld>
            <a:endParaRPr lang="en-AU"/>
          </a:p>
        </p:txBody>
      </p:sp>
    </p:spTree>
    <p:extLst>
      <p:ext uri="{BB962C8B-B14F-4D97-AF65-F5344CB8AC3E}">
        <p14:creationId xmlns:p14="http://schemas.microsoft.com/office/powerpoint/2010/main" val="197783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hyperlink" Target="mailto:solmonef@spc.in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mailto:SolomoneF@spc.int"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mailto:florencev@spc.int"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cid:42882165666816575211082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9">
            <a:extLst>
              <a:ext uri="{FF2B5EF4-FFF2-40B4-BE49-F238E27FC236}">
                <a16:creationId xmlns:a16="http://schemas.microsoft.com/office/drawing/2014/main" id="{D1D279E3-F821-4FAD-89F2-5E7EA5153CF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0606" y="365124"/>
            <a:ext cx="2467467" cy="1066511"/>
          </a:xfrm>
          <a:prstGeom prst="rect">
            <a:avLst/>
          </a:prstGeom>
          <a:noFill/>
          <a:ln>
            <a:noFill/>
          </a:ln>
        </p:spPr>
      </p:pic>
      <p:pic>
        <p:nvPicPr>
          <p:cNvPr id="3" name="Picture 2">
            <a:extLst>
              <a:ext uri="{FF2B5EF4-FFF2-40B4-BE49-F238E27FC236}">
                <a16:creationId xmlns:a16="http://schemas.microsoft.com/office/drawing/2014/main" id="{E77DFB02-E577-4FF4-A6E6-A0F8A6CC3F7D}"/>
              </a:ext>
            </a:extLst>
          </p:cNvPr>
          <p:cNvPicPr>
            <a:picLocks noChangeAspect="1"/>
          </p:cNvPicPr>
          <p:nvPr/>
        </p:nvPicPr>
        <p:blipFill>
          <a:blip r:embed="rId3"/>
          <a:stretch>
            <a:fillRect/>
          </a:stretch>
        </p:blipFill>
        <p:spPr>
          <a:xfrm>
            <a:off x="973565" y="5943797"/>
            <a:ext cx="10722268" cy="956634"/>
          </a:xfrm>
          <a:prstGeom prst="rect">
            <a:avLst/>
          </a:prstGeom>
        </p:spPr>
      </p:pic>
      <p:pic>
        <p:nvPicPr>
          <p:cNvPr id="5" name="Picture 4" descr="Company name&#10;&#10;Description automatically generated with low confidence">
            <a:extLst>
              <a:ext uri="{FF2B5EF4-FFF2-40B4-BE49-F238E27FC236}">
                <a16:creationId xmlns:a16="http://schemas.microsoft.com/office/drawing/2014/main" id="{FA66AFC0-3B11-4CB4-947B-224CC103A1D2}"/>
              </a:ext>
            </a:extLst>
          </p:cNvPr>
          <p:cNvPicPr>
            <a:picLocks noChangeAspect="1"/>
          </p:cNvPicPr>
          <p:nvPr/>
        </p:nvPicPr>
        <p:blipFill>
          <a:blip r:embed="rId4"/>
          <a:stretch>
            <a:fillRect/>
          </a:stretch>
        </p:blipFill>
        <p:spPr>
          <a:xfrm>
            <a:off x="9174712" y="365125"/>
            <a:ext cx="1788348" cy="1263506"/>
          </a:xfrm>
          <a:prstGeom prst="rect">
            <a:avLst/>
          </a:prstGeom>
        </p:spPr>
      </p:pic>
      <p:pic>
        <p:nvPicPr>
          <p:cNvPr id="2" name="Picture 8" descr="A picture containing silhouette, blur, night sky&#10;&#10;Description automatically generated">
            <a:extLst>
              <a:ext uri="{FF2B5EF4-FFF2-40B4-BE49-F238E27FC236}">
                <a16:creationId xmlns:a16="http://schemas.microsoft.com/office/drawing/2014/main" id="{2D47CCBD-7E43-2784-CA95-5BB878E76BF1}"/>
              </a:ext>
            </a:extLst>
          </p:cNvPr>
          <p:cNvPicPr>
            <a:picLocks noChangeAspect="1"/>
          </p:cNvPicPr>
          <p:nvPr/>
        </p:nvPicPr>
        <p:blipFill>
          <a:blip r:embed="rId5"/>
          <a:stretch>
            <a:fillRect/>
          </a:stretch>
        </p:blipFill>
        <p:spPr>
          <a:xfrm>
            <a:off x="7353699" y="396583"/>
            <a:ext cx="1670230" cy="1011912"/>
          </a:xfrm>
          <a:prstGeom prst="rect">
            <a:avLst/>
          </a:prstGeom>
        </p:spPr>
      </p:pic>
      <p:pic>
        <p:nvPicPr>
          <p:cNvPr id="11" name="Picture 4" descr="UNIDO - UN Industrial Development Organization - BPW and United Nations">
            <a:extLst>
              <a:ext uri="{FF2B5EF4-FFF2-40B4-BE49-F238E27FC236}">
                <a16:creationId xmlns:a16="http://schemas.microsoft.com/office/drawing/2014/main" id="{4CD8C161-D33C-39F9-3DD5-CAF7B25CE98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9505" b="32103"/>
          <a:stretch/>
        </p:blipFill>
        <p:spPr bwMode="auto">
          <a:xfrm>
            <a:off x="3662296" y="529302"/>
            <a:ext cx="3460849" cy="7381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5">
            <a:extLst>
              <a:ext uri="{FF2B5EF4-FFF2-40B4-BE49-F238E27FC236}">
                <a16:creationId xmlns:a16="http://schemas.microsoft.com/office/drawing/2014/main" id="{412C7532-4519-D3D3-932E-519031F5EE36}"/>
              </a:ext>
            </a:extLst>
          </p:cNvPr>
          <p:cNvSpPr txBox="1">
            <a:spLocks/>
          </p:cNvSpPr>
          <p:nvPr/>
        </p:nvSpPr>
        <p:spPr>
          <a:xfrm>
            <a:off x="589773" y="264849"/>
            <a:ext cx="5744926" cy="4725792"/>
          </a:xfrm>
          <a:prstGeom prst="rect">
            <a:avLst/>
          </a:prstGeom>
        </p:spPr>
        <p:txBody>
          <a:bodyPr vert="horz" lIns="97963" tIns="48982" rIns="97963" bIns="48982" rtlCol="0" anchor="t"/>
          <a:lstStyle>
            <a:defPPr>
              <a:defRPr lang="es-ES"/>
            </a:defPPr>
            <a:lvl1pPr marL="0" algn="l" defTabSz="979631" rtl="0" eaLnBrk="1" latinLnBrk="0" hangingPunct="1">
              <a:defRPr sz="1300" kern="1200">
                <a:solidFill>
                  <a:schemeClr val="tx1">
                    <a:tint val="75000"/>
                  </a:schemeClr>
                </a:solidFill>
                <a:latin typeface="+mn-lt"/>
                <a:ea typeface="+mn-ea"/>
                <a:cs typeface="+mn-cs"/>
              </a:defRPr>
            </a:lvl1pPr>
            <a:lvl2pPr marL="489816" algn="l" defTabSz="979631" rtl="0" eaLnBrk="1" latinLnBrk="0" hangingPunct="1">
              <a:defRPr sz="1900" kern="1200">
                <a:solidFill>
                  <a:schemeClr val="tx1"/>
                </a:solidFill>
                <a:latin typeface="+mn-lt"/>
                <a:ea typeface="+mn-ea"/>
                <a:cs typeface="+mn-cs"/>
              </a:defRPr>
            </a:lvl2pPr>
            <a:lvl3pPr marL="979631" algn="l" defTabSz="979631" rtl="0" eaLnBrk="1" latinLnBrk="0" hangingPunct="1">
              <a:defRPr sz="1900" kern="1200">
                <a:solidFill>
                  <a:schemeClr val="tx1"/>
                </a:solidFill>
                <a:latin typeface="+mn-lt"/>
                <a:ea typeface="+mn-ea"/>
                <a:cs typeface="+mn-cs"/>
              </a:defRPr>
            </a:lvl3pPr>
            <a:lvl4pPr marL="1469447" algn="l" defTabSz="979631" rtl="0" eaLnBrk="1" latinLnBrk="0" hangingPunct="1">
              <a:defRPr sz="1900" kern="1200">
                <a:solidFill>
                  <a:schemeClr val="tx1"/>
                </a:solidFill>
                <a:latin typeface="+mn-lt"/>
                <a:ea typeface="+mn-ea"/>
                <a:cs typeface="+mn-cs"/>
              </a:defRPr>
            </a:lvl4pPr>
            <a:lvl5pPr marL="1959262" algn="l" defTabSz="979631" rtl="0" eaLnBrk="1" latinLnBrk="0" hangingPunct="1">
              <a:defRPr sz="1900" kern="1200">
                <a:solidFill>
                  <a:schemeClr val="tx1"/>
                </a:solidFill>
                <a:latin typeface="+mn-lt"/>
                <a:ea typeface="+mn-ea"/>
                <a:cs typeface="+mn-cs"/>
              </a:defRPr>
            </a:lvl5pPr>
            <a:lvl6pPr marL="2449078" algn="l" defTabSz="979631" rtl="0" eaLnBrk="1" latinLnBrk="0" hangingPunct="1">
              <a:defRPr sz="1900" kern="1200">
                <a:solidFill>
                  <a:schemeClr val="tx1"/>
                </a:solidFill>
                <a:latin typeface="+mn-lt"/>
                <a:ea typeface="+mn-ea"/>
                <a:cs typeface="+mn-cs"/>
              </a:defRPr>
            </a:lvl6pPr>
            <a:lvl7pPr marL="2938893" algn="l" defTabSz="979631" rtl="0" eaLnBrk="1" latinLnBrk="0" hangingPunct="1">
              <a:defRPr sz="1900" kern="1200">
                <a:solidFill>
                  <a:schemeClr val="tx1"/>
                </a:solidFill>
                <a:latin typeface="+mn-lt"/>
                <a:ea typeface="+mn-ea"/>
                <a:cs typeface="+mn-cs"/>
              </a:defRPr>
            </a:lvl7pPr>
            <a:lvl8pPr marL="3428709" algn="l" defTabSz="979631" rtl="0" eaLnBrk="1" latinLnBrk="0" hangingPunct="1">
              <a:defRPr sz="1900" kern="1200">
                <a:solidFill>
                  <a:schemeClr val="tx1"/>
                </a:solidFill>
                <a:latin typeface="+mn-lt"/>
                <a:ea typeface="+mn-ea"/>
                <a:cs typeface="+mn-cs"/>
              </a:defRPr>
            </a:lvl8pPr>
            <a:lvl9pPr marL="3918524" algn="l" defTabSz="979631" rtl="0" eaLnBrk="1" latinLnBrk="0" hangingPunct="1">
              <a:defRPr sz="1900" kern="1200">
                <a:solidFill>
                  <a:schemeClr val="tx1"/>
                </a:solidFill>
                <a:latin typeface="+mn-lt"/>
                <a:ea typeface="+mn-ea"/>
                <a:cs typeface="+mn-cs"/>
              </a:defRPr>
            </a:lvl9pPr>
          </a:lstStyle>
          <a:p>
            <a:endParaRPr lang="en-GB" sz="2000" b="1" dirty="0">
              <a:solidFill>
                <a:schemeClr val="bg1">
                  <a:lumMod val="50000"/>
                </a:schemeClr>
              </a:solidFill>
              <a:latin typeface="Tw Cen MT" panose="020B0602020104020603" pitchFamily="34" charset="0"/>
            </a:endParaRPr>
          </a:p>
          <a:p>
            <a:endParaRPr lang="en-GB" sz="2000" b="1" dirty="0">
              <a:solidFill>
                <a:schemeClr val="bg1">
                  <a:lumMod val="50000"/>
                </a:schemeClr>
              </a:solidFill>
              <a:latin typeface="Tw Cen MT" panose="020B0602020104020603" pitchFamily="34" charset="0"/>
            </a:endParaRPr>
          </a:p>
          <a:p>
            <a:endParaRPr lang="en-GB" sz="2000" b="1" dirty="0">
              <a:solidFill>
                <a:schemeClr val="bg1">
                  <a:lumMod val="50000"/>
                </a:schemeClr>
              </a:solidFill>
              <a:latin typeface="Tw Cen MT" panose="020B0602020104020603" pitchFamily="34" charset="0"/>
            </a:endParaRPr>
          </a:p>
          <a:p>
            <a:endParaRPr lang="en-GB" sz="2000" b="1" dirty="0">
              <a:solidFill>
                <a:schemeClr val="bg1">
                  <a:lumMod val="50000"/>
                </a:schemeClr>
              </a:solidFill>
              <a:latin typeface="Tw Cen MT" panose="020B0602020104020603" pitchFamily="34" charset="0"/>
            </a:endParaRPr>
          </a:p>
          <a:p>
            <a:endParaRPr lang="en-GB" sz="2000" b="1" dirty="0">
              <a:solidFill>
                <a:schemeClr val="bg1">
                  <a:lumMod val="50000"/>
                </a:schemeClr>
              </a:solidFill>
              <a:latin typeface="Tw Cen MT" panose="020B0602020104020603" pitchFamily="34" charset="0"/>
            </a:endParaRPr>
          </a:p>
          <a:p>
            <a:endParaRPr lang="en-GB" sz="2000" b="1" dirty="0">
              <a:solidFill>
                <a:schemeClr val="bg1">
                  <a:lumMod val="50000"/>
                </a:schemeClr>
              </a:solidFill>
              <a:latin typeface="Tw Cen MT" panose="020B0602020104020603" pitchFamily="34" charset="0"/>
            </a:endParaRPr>
          </a:p>
          <a:p>
            <a:pPr algn="ctr"/>
            <a:r>
              <a:rPr lang="en-GB" sz="2000" b="1" dirty="0">
                <a:solidFill>
                  <a:schemeClr val="bg1">
                    <a:lumMod val="50000"/>
                  </a:schemeClr>
                </a:solidFill>
                <a:latin typeface="Tw Cen MT" panose="020B0602020104020603" pitchFamily="34" charset="0"/>
              </a:rPr>
              <a:t>Unlocking MG for sustainable development:</a:t>
            </a:r>
          </a:p>
          <a:p>
            <a:pPr algn="ctr"/>
            <a:r>
              <a:rPr lang="en-GB" sz="2000" b="1" dirty="0">
                <a:solidFill>
                  <a:srgbClr val="4B655A"/>
                </a:solidFill>
                <a:latin typeface="Tw Cen MT" panose="020B0602020104020603" pitchFamily="34" charset="0"/>
              </a:rPr>
              <a:t>PCREEE MINI-GRID PROGRAMME, CLEARPICS, ETC</a:t>
            </a:r>
          </a:p>
          <a:p>
            <a:pPr algn="ctr"/>
            <a:r>
              <a:rPr lang="en-US" sz="1600" b="1" dirty="0">
                <a:solidFill>
                  <a:schemeClr val="tx1">
                    <a:lumMod val="50000"/>
                    <a:lumOff val="50000"/>
                  </a:schemeClr>
                </a:solidFill>
                <a:latin typeface="Calibri" panose="020F0502020204030204" pitchFamily="34" charset="0"/>
                <a:cs typeface="Times New Roman" panose="02020603050405020304" pitchFamily="18" charset="0"/>
              </a:rPr>
              <a:t>Suva, Fiji</a:t>
            </a:r>
          </a:p>
          <a:p>
            <a:pPr algn="ctr"/>
            <a:r>
              <a:rPr lang="en-US" sz="1600" dirty="0">
                <a:solidFill>
                  <a:schemeClr val="tx1">
                    <a:lumMod val="50000"/>
                    <a:lumOff val="50000"/>
                  </a:schemeClr>
                </a:solidFill>
                <a:latin typeface="Calibri" panose="020F0502020204030204" pitchFamily="34" charset="0"/>
                <a:cs typeface="Times New Roman" panose="02020603050405020304" pitchFamily="18" charset="0"/>
              </a:rPr>
              <a:t>June 26</a:t>
            </a:r>
            <a:r>
              <a:rPr lang="en-US" sz="1600" baseline="30000" dirty="0">
                <a:solidFill>
                  <a:schemeClr val="tx1">
                    <a:lumMod val="50000"/>
                    <a:lumOff val="50000"/>
                  </a:schemeClr>
                </a:solidFill>
                <a:latin typeface="Calibri" panose="020F0502020204030204" pitchFamily="34" charset="0"/>
                <a:cs typeface="Times New Roman" panose="02020603050405020304" pitchFamily="18" charset="0"/>
              </a:rPr>
              <a:t>th</a:t>
            </a:r>
            <a:r>
              <a:rPr lang="en-US" sz="1600" dirty="0">
                <a:solidFill>
                  <a:schemeClr val="tx1">
                    <a:lumMod val="50000"/>
                    <a:lumOff val="50000"/>
                  </a:schemeClr>
                </a:solidFill>
                <a:latin typeface="Calibri" panose="020F0502020204030204" pitchFamily="34" charset="0"/>
                <a:cs typeface="Times New Roman" panose="02020603050405020304" pitchFamily="18" charset="0"/>
              </a:rPr>
              <a:t>-30</a:t>
            </a:r>
            <a:r>
              <a:rPr lang="en-US" sz="1600" baseline="30000" dirty="0">
                <a:solidFill>
                  <a:schemeClr val="tx1">
                    <a:lumMod val="50000"/>
                    <a:lumOff val="50000"/>
                  </a:schemeClr>
                </a:solidFill>
                <a:latin typeface="Calibri" panose="020F0502020204030204" pitchFamily="34" charset="0"/>
                <a:cs typeface="Times New Roman" panose="02020603050405020304" pitchFamily="18" charset="0"/>
              </a:rPr>
              <a:t>th</a:t>
            </a:r>
            <a:r>
              <a:rPr lang="en-US" sz="1600" dirty="0">
                <a:solidFill>
                  <a:schemeClr val="tx1">
                    <a:lumMod val="50000"/>
                    <a:lumOff val="50000"/>
                  </a:schemeClr>
                </a:solidFill>
                <a:latin typeface="Calibri" panose="020F0502020204030204" pitchFamily="34" charset="0"/>
                <a:cs typeface="Times New Roman" panose="02020603050405020304" pitchFamily="18" charset="0"/>
              </a:rPr>
              <a:t>, 2023</a:t>
            </a:r>
            <a:endParaRPr lang="en-GB" sz="1600" b="1" dirty="0">
              <a:latin typeface="+mj-lt"/>
            </a:endParaRPr>
          </a:p>
          <a:p>
            <a:pPr algn="ctr"/>
            <a:r>
              <a:rPr lang="en-GB" sz="1600" b="1" dirty="0">
                <a:latin typeface="+mj-lt"/>
              </a:rPr>
              <a:t>Solomone Fifita</a:t>
            </a:r>
          </a:p>
          <a:p>
            <a:pPr algn="ctr"/>
            <a:r>
              <a:rPr lang="en-GB" sz="1600" i="1" dirty="0">
                <a:latin typeface="+mj-lt"/>
              </a:rPr>
              <a:t>Manager  </a:t>
            </a:r>
          </a:p>
          <a:p>
            <a:pPr algn="ctr"/>
            <a:r>
              <a:rPr lang="en-GB" sz="1600" dirty="0">
                <a:latin typeface="+mj-lt"/>
              </a:rPr>
              <a:t>PCREEE</a:t>
            </a:r>
          </a:p>
          <a:p>
            <a:pPr algn="ctr"/>
            <a:r>
              <a:rPr lang="en-GB" sz="1600" dirty="0">
                <a:latin typeface="+mj-lt"/>
                <a:hlinkClick r:id="rId7"/>
              </a:rPr>
              <a:t>solmonef@spc.int</a:t>
            </a:r>
            <a:r>
              <a:rPr lang="en-GB" sz="1600" dirty="0">
                <a:latin typeface="+mj-lt"/>
              </a:rPr>
              <a:t> </a:t>
            </a:r>
          </a:p>
          <a:p>
            <a:endParaRPr lang="en-GB" sz="1600" dirty="0">
              <a:latin typeface="+mj-lt"/>
            </a:endParaRPr>
          </a:p>
          <a:p>
            <a:endParaRPr lang="en-GB" sz="1600" dirty="0">
              <a:latin typeface="+mj-lt"/>
            </a:endParaRPr>
          </a:p>
          <a:p>
            <a:pPr algn="r"/>
            <a:endParaRPr lang="en-GB" sz="1400" b="1" dirty="0">
              <a:latin typeface="+mj-lt"/>
            </a:endParaRPr>
          </a:p>
        </p:txBody>
      </p:sp>
      <p:pic>
        <p:nvPicPr>
          <p:cNvPr id="13" name="Picture 12">
            <a:extLst>
              <a:ext uri="{FF2B5EF4-FFF2-40B4-BE49-F238E27FC236}">
                <a16:creationId xmlns:a16="http://schemas.microsoft.com/office/drawing/2014/main" id="{00A10C04-6868-B997-F149-1AD868D1741A}"/>
              </a:ext>
            </a:extLst>
          </p:cNvPr>
          <p:cNvPicPr>
            <a:picLocks noChangeAspect="1"/>
          </p:cNvPicPr>
          <p:nvPr/>
        </p:nvPicPr>
        <p:blipFill>
          <a:blip r:embed="rId8"/>
          <a:stretch>
            <a:fillRect/>
          </a:stretch>
        </p:blipFill>
        <p:spPr>
          <a:xfrm>
            <a:off x="7640320" y="1664248"/>
            <a:ext cx="4488052" cy="2493947"/>
          </a:xfrm>
          <a:prstGeom prst="rect">
            <a:avLst/>
          </a:prstGeom>
        </p:spPr>
      </p:pic>
      <p:pic>
        <p:nvPicPr>
          <p:cNvPr id="14" name="Picture 13">
            <a:extLst>
              <a:ext uri="{FF2B5EF4-FFF2-40B4-BE49-F238E27FC236}">
                <a16:creationId xmlns:a16="http://schemas.microsoft.com/office/drawing/2014/main" id="{72C933D4-84D7-B7C6-89D2-410418629024}"/>
              </a:ext>
            </a:extLst>
          </p:cNvPr>
          <p:cNvPicPr>
            <a:picLocks noChangeAspect="1"/>
          </p:cNvPicPr>
          <p:nvPr/>
        </p:nvPicPr>
        <p:blipFill>
          <a:blip r:embed="rId9"/>
          <a:stretch>
            <a:fillRect/>
          </a:stretch>
        </p:blipFill>
        <p:spPr>
          <a:xfrm>
            <a:off x="7781607" y="4454588"/>
            <a:ext cx="4205477" cy="2361214"/>
          </a:xfrm>
          <a:prstGeom prst="rect">
            <a:avLst/>
          </a:prstGeom>
        </p:spPr>
      </p:pic>
      <p:sp>
        <p:nvSpPr>
          <p:cNvPr id="15" name="TextBox 14">
            <a:extLst>
              <a:ext uri="{FF2B5EF4-FFF2-40B4-BE49-F238E27FC236}">
                <a16:creationId xmlns:a16="http://schemas.microsoft.com/office/drawing/2014/main" id="{8B158C0F-F6A5-E5EA-81CB-E28D885B2650}"/>
              </a:ext>
            </a:extLst>
          </p:cNvPr>
          <p:cNvSpPr txBox="1"/>
          <p:nvPr/>
        </p:nvSpPr>
        <p:spPr>
          <a:xfrm>
            <a:off x="7853680" y="1431635"/>
            <a:ext cx="3342640" cy="246221"/>
          </a:xfrm>
          <a:prstGeom prst="rect">
            <a:avLst/>
          </a:prstGeom>
          <a:noFill/>
        </p:spPr>
        <p:txBody>
          <a:bodyPr wrap="square" rtlCol="0">
            <a:spAutoFit/>
          </a:bodyPr>
          <a:lstStyle/>
          <a:p>
            <a:pPr algn="ctr"/>
            <a:r>
              <a:rPr lang="en-AU" sz="1000" dirty="0" err="1"/>
              <a:t>Popua</a:t>
            </a:r>
            <a:r>
              <a:rPr lang="en-AU" sz="1000" dirty="0"/>
              <a:t> Solar Farm - Tonga</a:t>
            </a:r>
          </a:p>
        </p:txBody>
      </p:sp>
      <p:sp>
        <p:nvSpPr>
          <p:cNvPr id="16" name="TextBox 15">
            <a:extLst>
              <a:ext uri="{FF2B5EF4-FFF2-40B4-BE49-F238E27FC236}">
                <a16:creationId xmlns:a16="http://schemas.microsoft.com/office/drawing/2014/main" id="{E7306B52-B19D-2B25-D210-40DD18349A9E}"/>
              </a:ext>
            </a:extLst>
          </p:cNvPr>
          <p:cNvSpPr txBox="1"/>
          <p:nvPr/>
        </p:nvSpPr>
        <p:spPr>
          <a:xfrm>
            <a:off x="8219440" y="4193812"/>
            <a:ext cx="3688080" cy="246221"/>
          </a:xfrm>
          <a:prstGeom prst="rect">
            <a:avLst/>
          </a:prstGeom>
          <a:noFill/>
        </p:spPr>
        <p:txBody>
          <a:bodyPr wrap="square" rtlCol="0">
            <a:spAutoFit/>
          </a:bodyPr>
          <a:lstStyle/>
          <a:p>
            <a:pPr algn="ctr"/>
            <a:r>
              <a:rPr lang="en-AU" sz="1000" dirty="0"/>
              <a:t>Nanumea Solar Farm - Tuvalu</a:t>
            </a:r>
          </a:p>
        </p:txBody>
      </p:sp>
    </p:spTree>
    <p:extLst>
      <p:ext uri="{BB962C8B-B14F-4D97-AF65-F5344CB8AC3E}">
        <p14:creationId xmlns:p14="http://schemas.microsoft.com/office/powerpoint/2010/main" val="2119479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31372-5AB4-CCE6-5109-F573053F6C08}"/>
              </a:ext>
            </a:extLst>
          </p:cNvPr>
          <p:cNvPicPr>
            <a:picLocks noChangeAspect="1"/>
          </p:cNvPicPr>
          <p:nvPr/>
        </p:nvPicPr>
        <p:blipFill>
          <a:blip r:embed="rId2"/>
          <a:stretch>
            <a:fillRect/>
          </a:stretch>
        </p:blipFill>
        <p:spPr>
          <a:xfrm>
            <a:off x="512384" y="443829"/>
            <a:ext cx="6433100" cy="3742581"/>
          </a:xfrm>
          <a:prstGeom prst="rect">
            <a:avLst/>
          </a:prstGeom>
        </p:spPr>
      </p:pic>
      <p:pic>
        <p:nvPicPr>
          <p:cNvPr id="5" name="Picture 4">
            <a:extLst>
              <a:ext uri="{FF2B5EF4-FFF2-40B4-BE49-F238E27FC236}">
                <a16:creationId xmlns:a16="http://schemas.microsoft.com/office/drawing/2014/main" id="{881C2063-655C-1188-34DC-5EE501ADFE31}"/>
              </a:ext>
            </a:extLst>
          </p:cNvPr>
          <p:cNvPicPr>
            <a:picLocks noChangeAspect="1"/>
          </p:cNvPicPr>
          <p:nvPr/>
        </p:nvPicPr>
        <p:blipFill>
          <a:blip r:embed="rId3"/>
          <a:stretch>
            <a:fillRect/>
          </a:stretch>
        </p:blipFill>
        <p:spPr>
          <a:xfrm>
            <a:off x="7137302" y="4186410"/>
            <a:ext cx="5054698" cy="2671590"/>
          </a:xfrm>
          <a:prstGeom prst="rect">
            <a:avLst/>
          </a:prstGeom>
        </p:spPr>
      </p:pic>
    </p:spTree>
    <p:extLst>
      <p:ext uri="{BB962C8B-B14F-4D97-AF65-F5344CB8AC3E}">
        <p14:creationId xmlns:p14="http://schemas.microsoft.com/office/powerpoint/2010/main" val="685404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D505-8909-4A4D-AD61-221AFED954F7}"/>
              </a:ext>
            </a:extLst>
          </p:cNvPr>
          <p:cNvSpPr>
            <a:spLocks noGrp="1"/>
          </p:cNvSpPr>
          <p:nvPr>
            <p:ph type="title"/>
          </p:nvPr>
        </p:nvSpPr>
        <p:spPr>
          <a:xfrm>
            <a:off x="789709" y="124981"/>
            <a:ext cx="10515600" cy="807892"/>
          </a:xfrm>
        </p:spPr>
        <p:txBody>
          <a:bodyPr/>
          <a:lstStyle/>
          <a:p>
            <a:r>
              <a:rPr lang="en-AU" b="1" dirty="0">
                <a:solidFill>
                  <a:schemeClr val="accent1"/>
                </a:solidFill>
              </a:rPr>
              <a:t>3. Energy Efficiency Investment</a:t>
            </a:r>
          </a:p>
        </p:txBody>
      </p:sp>
      <p:sp>
        <p:nvSpPr>
          <p:cNvPr id="3" name="Content Placeholder 2">
            <a:extLst>
              <a:ext uri="{FF2B5EF4-FFF2-40B4-BE49-F238E27FC236}">
                <a16:creationId xmlns:a16="http://schemas.microsoft.com/office/drawing/2014/main" id="{959744A8-F12E-4ED0-8E53-AB679A87747D}"/>
              </a:ext>
            </a:extLst>
          </p:cNvPr>
          <p:cNvSpPr>
            <a:spLocks noGrp="1"/>
          </p:cNvSpPr>
          <p:nvPr>
            <p:ph idx="1"/>
          </p:nvPr>
        </p:nvSpPr>
        <p:spPr>
          <a:xfrm>
            <a:off x="838201" y="932873"/>
            <a:ext cx="6911108" cy="5244090"/>
          </a:xfrm>
        </p:spPr>
        <p:txBody>
          <a:bodyPr>
            <a:normAutofit lnSpcReduction="10000"/>
          </a:bodyPr>
          <a:lstStyle/>
          <a:p>
            <a:pPr marL="0" indent="0" algn="just">
              <a:buNone/>
            </a:pPr>
            <a:r>
              <a:rPr lang="en-GB" sz="1800" b="1" dirty="0">
                <a:effectLst/>
                <a:latin typeface="Calibri" panose="020F0502020204030204" pitchFamily="34" charset="0"/>
                <a:ea typeface="Calibri" panose="020F0502020204030204" pitchFamily="34" charset="0"/>
                <a:cs typeface="Arial" panose="020B0604020202020204" pitchFamily="34" charset="0"/>
              </a:rPr>
              <a:t>Objective:</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enhance the competitiveness of manufacturing industries in the Pacific Region while reducing GHG emissions by improving and harmonizing national policies and regulatory frameworks and institutional capacity building for domestic, industrial, and commercial EE and the implementation of energy management systems.</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buNone/>
            </a:pPr>
            <a:r>
              <a:rPr lang="en-GB" sz="1800" b="1" dirty="0">
                <a:effectLst/>
                <a:latin typeface="Calibri" panose="020F0502020204030204" pitchFamily="34" charset="0"/>
                <a:ea typeface="Calibri" panose="020F0502020204030204" pitchFamily="34" charset="0"/>
                <a:cs typeface="Arial" panose="020B0604020202020204" pitchFamily="34" charset="0"/>
              </a:rPr>
              <a:t>Output 1.</a:t>
            </a:r>
            <a:r>
              <a:rPr lang="en-GB" sz="1800" dirty="0">
                <a:effectLst/>
                <a:latin typeface="Calibri" panose="020F0502020204030204" pitchFamily="34" charset="0"/>
                <a:ea typeface="Calibri" panose="020F0502020204030204" pitchFamily="34" charset="0"/>
                <a:cs typeface="Arial" panose="020B0604020202020204" pitchFamily="34" charset="0"/>
              </a:rPr>
              <a:t> International standards (American Society of Heating, Refrigerating and Air-Conditioning Engineers (ASHRAE), International Organisation for Standardisation (ISO), etc.) developed or adopted for lighting, equipment, and thermal efficiency including the potential inclusion of such energy standards in building codes.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buNone/>
            </a:pPr>
            <a:r>
              <a:rPr lang="en-GB" sz="1800" b="1" dirty="0">
                <a:effectLst/>
                <a:latin typeface="Calibri" panose="020F0502020204030204" pitchFamily="34" charset="0"/>
                <a:ea typeface="Calibri" panose="020F0502020204030204" pitchFamily="34" charset="0"/>
                <a:cs typeface="Arial" panose="020B0604020202020204" pitchFamily="34" charset="0"/>
              </a:rPr>
              <a:t>Output 2.</a:t>
            </a:r>
            <a:r>
              <a:rPr lang="en-GB" sz="1800" dirty="0">
                <a:effectLst/>
                <a:latin typeface="Calibri" panose="020F0502020204030204" pitchFamily="34" charset="0"/>
                <a:ea typeface="Calibri" panose="020F0502020204030204" pitchFamily="34" charset="0"/>
                <a:cs typeface="Arial" panose="020B0604020202020204" pitchFamily="34" charset="0"/>
              </a:rPr>
              <a:t> Assistance provided to PICTs for adopting energy conservation practices for the design, construction, and utilization of energy-efficient facilities.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buNone/>
            </a:pPr>
            <a:r>
              <a:rPr lang="en-GB" sz="1800" b="1" dirty="0">
                <a:effectLst/>
                <a:latin typeface="Calibri" panose="020F0502020204030204" pitchFamily="34" charset="0"/>
                <a:ea typeface="Calibri" panose="020F0502020204030204" pitchFamily="34" charset="0"/>
                <a:cs typeface="Arial" panose="020B0604020202020204" pitchFamily="34" charset="0"/>
              </a:rPr>
              <a:t>Output 3</a:t>
            </a:r>
            <a:r>
              <a:rPr lang="en-GB" sz="1800" dirty="0">
                <a:effectLst/>
                <a:latin typeface="Calibri" panose="020F0502020204030204" pitchFamily="34" charset="0"/>
                <a:ea typeface="Calibri" panose="020F0502020204030204" pitchFamily="34" charset="0"/>
                <a:cs typeface="Arial" panose="020B0604020202020204" pitchFamily="34" charset="0"/>
              </a:rPr>
              <a:t>. Access to financing via different instruments facilitated.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a:buNone/>
            </a:pPr>
            <a:r>
              <a:rPr lang="en-GB" sz="1800" dirty="0">
                <a:effectLst/>
                <a:latin typeface="Calibri" panose="020F0502020204030204" pitchFamily="34" charset="0"/>
                <a:ea typeface="Calibri" panose="020F0502020204030204" pitchFamily="34" charset="0"/>
                <a:cs typeface="Arial" panose="020B0604020202020204" pitchFamily="34" charset="0"/>
              </a:rPr>
              <a:t>PCREEE will promote and support investment mobilisation for energy efficiency investments in several areas:</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lvl="1" algn="just"/>
            <a:r>
              <a:rPr lang="en-AU" sz="1800" dirty="0">
                <a:latin typeface="Calibri" panose="020F0502020204030204" pitchFamily="34" charset="0"/>
                <a:cs typeface="Arial" panose="020B0604020202020204" pitchFamily="34" charset="0"/>
              </a:rPr>
              <a:t>Industry and Buildings</a:t>
            </a:r>
          </a:p>
          <a:p>
            <a:pPr lvl="1" algn="just"/>
            <a:r>
              <a:rPr lang="en-AU" sz="1800" dirty="0">
                <a:latin typeface="Calibri" panose="020F0502020204030204" pitchFamily="34" charset="0"/>
                <a:cs typeface="Arial" panose="020B0604020202020204" pitchFamily="34" charset="0"/>
              </a:rPr>
              <a:t>Energy Efficiency in the Public Sector</a:t>
            </a:r>
          </a:p>
          <a:p>
            <a:pPr lvl="1" algn="just"/>
            <a:r>
              <a:rPr lang="en-AU" sz="1800" dirty="0">
                <a:latin typeface="Calibri" panose="020F0502020204030204" pitchFamily="34" charset="0"/>
                <a:cs typeface="Arial" panose="020B0604020202020204" pitchFamily="34" charset="0"/>
              </a:rPr>
              <a:t>The Residential Sector </a:t>
            </a:r>
          </a:p>
        </p:txBody>
      </p:sp>
      <p:pic>
        <p:nvPicPr>
          <p:cNvPr id="5" name="Imagen 9">
            <a:extLst>
              <a:ext uri="{FF2B5EF4-FFF2-40B4-BE49-F238E27FC236}">
                <a16:creationId xmlns:a16="http://schemas.microsoft.com/office/drawing/2014/main" id="{1692557F-7CB4-A227-CECD-F2D2E9CFE62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6020725"/>
            <a:ext cx="2467467" cy="837275"/>
          </a:xfrm>
          <a:prstGeom prst="rect">
            <a:avLst/>
          </a:prstGeom>
          <a:noFill/>
          <a:ln>
            <a:noFill/>
          </a:ln>
        </p:spPr>
      </p:pic>
      <p:pic>
        <p:nvPicPr>
          <p:cNvPr id="7" name="Picture 6">
            <a:extLst>
              <a:ext uri="{FF2B5EF4-FFF2-40B4-BE49-F238E27FC236}">
                <a16:creationId xmlns:a16="http://schemas.microsoft.com/office/drawing/2014/main" id="{5BA6D79E-03EB-55BA-4DF6-BCEFE3DC2FBD}"/>
              </a:ext>
            </a:extLst>
          </p:cNvPr>
          <p:cNvPicPr>
            <a:picLocks noChangeAspect="1"/>
          </p:cNvPicPr>
          <p:nvPr/>
        </p:nvPicPr>
        <p:blipFill>
          <a:blip r:embed="rId3"/>
          <a:stretch>
            <a:fillRect/>
          </a:stretch>
        </p:blipFill>
        <p:spPr>
          <a:xfrm>
            <a:off x="9181402" y="1013980"/>
            <a:ext cx="2444876" cy="4464279"/>
          </a:xfrm>
          <a:prstGeom prst="rect">
            <a:avLst/>
          </a:prstGeom>
        </p:spPr>
      </p:pic>
    </p:spTree>
    <p:extLst>
      <p:ext uri="{BB962C8B-B14F-4D97-AF65-F5344CB8AC3E}">
        <p14:creationId xmlns:p14="http://schemas.microsoft.com/office/powerpoint/2010/main" val="382615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A96D8-4C52-45A2-8BA9-9CBA06921345}"/>
              </a:ext>
            </a:extLst>
          </p:cNvPr>
          <p:cNvSpPr>
            <a:spLocks noGrp="1"/>
          </p:cNvSpPr>
          <p:nvPr>
            <p:ph type="title"/>
          </p:nvPr>
        </p:nvSpPr>
        <p:spPr/>
        <p:txBody>
          <a:bodyPr/>
          <a:lstStyle/>
          <a:p>
            <a:r>
              <a:rPr lang="en-AU" b="1" dirty="0">
                <a:solidFill>
                  <a:schemeClr val="accent1"/>
                </a:solidFill>
              </a:rPr>
              <a:t>4. RE Mini-Grids</a:t>
            </a:r>
          </a:p>
        </p:txBody>
      </p:sp>
      <p:sp>
        <p:nvSpPr>
          <p:cNvPr id="3" name="Content Placeholder 2">
            <a:extLst>
              <a:ext uri="{FF2B5EF4-FFF2-40B4-BE49-F238E27FC236}">
                <a16:creationId xmlns:a16="http://schemas.microsoft.com/office/drawing/2014/main" id="{6D739701-4206-4449-8FC8-BC8F2D1761EF}"/>
              </a:ext>
            </a:extLst>
          </p:cNvPr>
          <p:cNvSpPr>
            <a:spLocks noGrp="1"/>
          </p:cNvSpPr>
          <p:nvPr>
            <p:ph idx="1"/>
          </p:nvPr>
        </p:nvSpPr>
        <p:spPr>
          <a:xfrm>
            <a:off x="838200" y="1579418"/>
            <a:ext cx="10515600" cy="4913457"/>
          </a:xfrm>
        </p:spPr>
        <p:txBody>
          <a:bodyPr>
            <a:normAutofit/>
          </a:bodyPr>
          <a:lstStyle/>
          <a:p>
            <a:pPr marL="0" indent="0" algn="just">
              <a:buNone/>
            </a:pPr>
            <a:r>
              <a:rPr lang="en-GB" sz="2400" b="1" dirty="0">
                <a:effectLst/>
                <a:latin typeface="Calibri" panose="020F0502020204030204" pitchFamily="34" charset="0"/>
                <a:ea typeface="Calibri" panose="020F0502020204030204" pitchFamily="34" charset="0"/>
                <a:cs typeface="Calibri" panose="020F0502020204030204" pitchFamily="34" charset="0"/>
              </a:rPr>
              <a:t>Objective:</a:t>
            </a:r>
            <a:r>
              <a:rPr lang="en-GB" sz="2400" dirty="0">
                <a:effectLst/>
                <a:latin typeface="Calibri" panose="020F0502020204030204" pitchFamily="34" charset="0"/>
                <a:ea typeface="Calibri" panose="020F0502020204030204" pitchFamily="34" charset="0"/>
                <a:cs typeface="Calibri" panose="020F0502020204030204" pitchFamily="34" charset="0"/>
              </a:rPr>
              <a:t> Increased clean energy </a:t>
            </a:r>
            <a:r>
              <a:rPr lang="en-GB" sz="2400" b="1" u="sng" dirty="0">
                <a:effectLst/>
                <a:latin typeface="Calibri" panose="020F0502020204030204" pitchFamily="34" charset="0"/>
                <a:ea typeface="Calibri" panose="020F0502020204030204" pitchFamily="34" charset="0"/>
                <a:cs typeface="Calibri" panose="020F0502020204030204" pitchFamily="34" charset="0"/>
              </a:rPr>
              <a:t>access</a:t>
            </a:r>
            <a:r>
              <a:rPr lang="en-GB" sz="2400" dirty="0">
                <a:effectLst/>
                <a:latin typeface="Calibri" panose="020F0502020204030204" pitchFamily="34" charset="0"/>
                <a:ea typeface="Calibri" panose="020F0502020204030204" pitchFamily="34" charset="0"/>
                <a:cs typeface="Calibri" panose="020F0502020204030204" pitchFamily="34" charset="0"/>
              </a:rPr>
              <a:t> and improved </a:t>
            </a:r>
            <a:r>
              <a:rPr lang="en-GB" sz="2400" b="1" u="sng" dirty="0">
                <a:effectLst/>
                <a:latin typeface="Calibri" panose="020F0502020204030204" pitchFamily="34" charset="0"/>
                <a:ea typeface="Calibri" panose="020F0502020204030204" pitchFamily="34" charset="0"/>
                <a:cs typeface="Calibri" panose="020F0502020204030204" pitchFamily="34" charset="0"/>
              </a:rPr>
              <a:t>livelihoods</a:t>
            </a:r>
            <a:r>
              <a:rPr lang="en-GB" sz="2400" dirty="0">
                <a:effectLst/>
                <a:latin typeface="Calibri" panose="020F0502020204030204" pitchFamily="34" charset="0"/>
                <a:ea typeface="Calibri" panose="020F0502020204030204" pitchFamily="34" charset="0"/>
                <a:cs typeface="Calibri" panose="020F0502020204030204" pitchFamily="34" charset="0"/>
              </a:rPr>
              <a:t> for communities through the promotion of a mini-grid program to achieve the SDGs throughout the PICTs</a:t>
            </a:r>
          </a:p>
          <a:p>
            <a:pPr marL="0" indent="0" algn="just">
              <a:buNone/>
            </a:pPr>
            <a:r>
              <a:rPr lang="en-GB" sz="2400" b="1" dirty="0">
                <a:effectLst/>
                <a:latin typeface="Calibri" panose="020F0502020204030204" pitchFamily="34" charset="0"/>
                <a:ea typeface="Calibri" panose="020F0502020204030204" pitchFamily="34" charset="0"/>
                <a:cs typeface="Calibri" panose="020F0502020204030204" pitchFamily="34" charset="0"/>
              </a:rPr>
              <a:t>Output 1:</a:t>
            </a:r>
            <a:r>
              <a:rPr lang="en-GB" sz="2400" dirty="0">
                <a:effectLst/>
                <a:latin typeface="Calibri" panose="020F0502020204030204" pitchFamily="34" charset="0"/>
                <a:ea typeface="Calibri" panose="020F0502020204030204" pitchFamily="34" charset="0"/>
                <a:cs typeface="Calibri" panose="020F0502020204030204" pitchFamily="34" charset="0"/>
              </a:rPr>
              <a:t> </a:t>
            </a:r>
            <a:r>
              <a:rPr lang="en-GB" sz="2400" b="1" dirty="0">
                <a:effectLst/>
                <a:latin typeface="Calibri" panose="020F0502020204030204" pitchFamily="34" charset="0"/>
                <a:ea typeface="Calibri" panose="020F0502020204030204" pitchFamily="34" charset="0"/>
                <a:cs typeface="Calibri" panose="020F0502020204030204" pitchFamily="34" charset="0"/>
              </a:rPr>
              <a:t>Market intelligence</a:t>
            </a:r>
            <a:r>
              <a:rPr lang="en-GB" sz="2400" dirty="0">
                <a:effectLst/>
                <a:latin typeface="Calibri" panose="020F0502020204030204" pitchFamily="34" charset="0"/>
                <a:ea typeface="Calibri" panose="020F0502020204030204" pitchFamily="34" charset="0"/>
                <a:cs typeface="Calibri" panose="020F0502020204030204" pitchFamily="34" charset="0"/>
              </a:rPr>
              <a:t>; enhanced awareness of mini-grid market and strengthen market knowledge through market intelligence development.</a:t>
            </a:r>
            <a:endParaRPr lang="en-AU" sz="2400" dirty="0">
              <a:effectLst/>
              <a:latin typeface="Calibri" panose="020F0502020204030204" pitchFamily="34" charset="0"/>
              <a:ea typeface="Calibri" panose="020F0502020204030204" pitchFamily="34" charset="0"/>
              <a:cs typeface="Arial" panose="020B0604020202020204" pitchFamily="34" charset="0"/>
            </a:endParaRPr>
          </a:p>
          <a:p>
            <a:pPr marL="0" indent="0" algn="just">
              <a:buNone/>
            </a:pPr>
            <a:r>
              <a:rPr lang="en-GB" sz="2400" b="1" dirty="0">
                <a:effectLst/>
                <a:latin typeface="Calibri" panose="020F0502020204030204" pitchFamily="34" charset="0"/>
                <a:ea typeface="Calibri" panose="020F0502020204030204" pitchFamily="34" charset="0"/>
                <a:cs typeface="Calibri" panose="020F0502020204030204" pitchFamily="34" charset="0"/>
              </a:rPr>
              <a:t>Output 2:</a:t>
            </a:r>
            <a:r>
              <a:rPr lang="en-GB" sz="2400" dirty="0">
                <a:effectLst/>
                <a:latin typeface="Calibri" panose="020F0502020204030204" pitchFamily="34" charset="0"/>
                <a:ea typeface="Calibri" panose="020F0502020204030204" pitchFamily="34" charset="0"/>
                <a:cs typeface="Calibri" panose="020F0502020204030204" pitchFamily="34" charset="0"/>
              </a:rPr>
              <a:t> </a:t>
            </a:r>
            <a:r>
              <a:rPr lang="en-US" sz="2400" b="1"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Capacity Building </a:t>
            </a:r>
            <a:r>
              <a:rPr lang="en-US" sz="240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and Public and Private Partnerships</a:t>
            </a:r>
            <a:r>
              <a:rPr lang="en-GB"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empower local institutions and private sector and increased project developments through capacity building and reinforced networks and partnerships between stakeholders.</a:t>
            </a:r>
            <a:endParaRPr lang="en-AU" sz="2400" dirty="0">
              <a:effectLst/>
              <a:latin typeface="Calibri" panose="020F0502020204030204" pitchFamily="34" charset="0"/>
              <a:ea typeface="Calibri" panose="020F0502020204030204" pitchFamily="34" charset="0"/>
              <a:cs typeface="Arial" panose="020B0604020202020204" pitchFamily="34" charset="0"/>
            </a:endParaRPr>
          </a:p>
          <a:p>
            <a:pPr marL="0" indent="0" algn="just">
              <a:buNone/>
            </a:pPr>
            <a:r>
              <a:rPr lang="en-GB" sz="2400" b="1" dirty="0">
                <a:effectLst/>
                <a:latin typeface="Calibri" panose="020F0502020204030204" pitchFamily="34" charset="0"/>
                <a:ea typeface="Calibri" panose="020F0502020204030204" pitchFamily="34" charset="0"/>
                <a:cs typeface="Calibri" panose="020F0502020204030204" pitchFamily="34" charset="0"/>
              </a:rPr>
              <a:t>Output 3:</a:t>
            </a:r>
            <a:r>
              <a:rPr lang="en-GB" sz="2400" dirty="0">
                <a:effectLst/>
                <a:latin typeface="Calibri" panose="020F0502020204030204" pitchFamily="34" charset="0"/>
                <a:ea typeface="Calibri" panose="020F0502020204030204" pitchFamily="34" charset="0"/>
                <a:cs typeface="Calibri" panose="020F0502020204030204" pitchFamily="34" charset="0"/>
              </a:rPr>
              <a:t> </a:t>
            </a:r>
            <a:r>
              <a:rPr lang="en-GB" sz="2400" b="1"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Technical Advancement</a:t>
            </a:r>
            <a:r>
              <a:rPr lang="en-GB" sz="2400" dirty="0">
                <a:effectLst/>
                <a:latin typeface="Calibri" panose="020F0502020204030204" pitchFamily="34" charset="0"/>
                <a:ea typeface="Calibri" panose="020F0502020204030204" pitchFamily="34" charset="0"/>
                <a:cs typeface="Calibri" panose="020F0502020204030204" pitchFamily="34" charset="0"/>
              </a:rPr>
              <a:t>; improved sustainability of mini-grid system and implemented with standardized technical equipment and design</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AU" dirty="0"/>
          </a:p>
        </p:txBody>
      </p:sp>
      <p:pic>
        <p:nvPicPr>
          <p:cNvPr id="4" name="Imagen 9">
            <a:extLst>
              <a:ext uri="{FF2B5EF4-FFF2-40B4-BE49-F238E27FC236}">
                <a16:creationId xmlns:a16="http://schemas.microsoft.com/office/drawing/2014/main" id="{351FC5E7-4062-43AC-A42D-31E174C1C12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6020725"/>
            <a:ext cx="2467467" cy="837275"/>
          </a:xfrm>
          <a:prstGeom prst="rect">
            <a:avLst/>
          </a:prstGeom>
          <a:noFill/>
          <a:ln>
            <a:noFill/>
          </a:ln>
        </p:spPr>
      </p:pic>
    </p:spTree>
    <p:extLst>
      <p:ext uri="{BB962C8B-B14F-4D97-AF65-F5344CB8AC3E}">
        <p14:creationId xmlns:p14="http://schemas.microsoft.com/office/powerpoint/2010/main" val="20452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71BD-5107-4299-AE8F-52A8B505C662}"/>
              </a:ext>
            </a:extLst>
          </p:cNvPr>
          <p:cNvSpPr>
            <a:spLocks noGrp="1"/>
          </p:cNvSpPr>
          <p:nvPr>
            <p:ph type="title"/>
          </p:nvPr>
        </p:nvSpPr>
        <p:spPr>
          <a:xfrm>
            <a:off x="727364" y="167378"/>
            <a:ext cx="10515600" cy="1325563"/>
          </a:xfrm>
        </p:spPr>
        <p:txBody>
          <a:bodyPr>
            <a:normAutofit fontScale="90000"/>
          </a:bodyPr>
          <a:lstStyle/>
          <a:p>
            <a:br>
              <a:rPr lang="en-GB" sz="3100" b="1" dirty="0">
                <a:effectLst/>
                <a:latin typeface="Calibri" panose="020F0502020204030204" pitchFamily="34" charset="0"/>
                <a:ea typeface="Calibri" panose="020F0502020204030204" pitchFamily="34" charset="0"/>
                <a:cs typeface="Calibri" panose="020F0502020204030204" pitchFamily="34" charset="0"/>
              </a:rPr>
            </a:br>
            <a:r>
              <a:rPr lang="en-GB" sz="3100" b="1" dirty="0">
                <a:effectLst/>
                <a:latin typeface="Calibri" panose="020F0502020204030204" pitchFamily="34" charset="0"/>
                <a:ea typeface="Calibri" panose="020F0502020204030204" pitchFamily="34" charset="0"/>
                <a:cs typeface="Calibri" panose="020F0502020204030204" pitchFamily="34" charset="0"/>
              </a:rPr>
              <a:t>Output 1:</a:t>
            </a:r>
            <a:r>
              <a:rPr lang="en-GB" sz="3100" dirty="0">
                <a:effectLst/>
                <a:latin typeface="Calibri" panose="020F0502020204030204" pitchFamily="34" charset="0"/>
                <a:ea typeface="Calibri" panose="020F0502020204030204" pitchFamily="34" charset="0"/>
                <a:cs typeface="Calibri" panose="020F0502020204030204" pitchFamily="34" charset="0"/>
              </a:rPr>
              <a:t> Market intelligence; enhanced awareness of mini-grid market and strengthen market knowledge through market intelligence development.</a:t>
            </a:r>
            <a:br>
              <a:rPr lang="en-AU" sz="4400" dirty="0">
                <a:effectLst/>
                <a:latin typeface="Calibri" panose="020F0502020204030204" pitchFamily="34" charset="0"/>
                <a:ea typeface="Calibri" panose="020F0502020204030204" pitchFamily="34" charset="0"/>
                <a:cs typeface="Arial" panose="020B0604020202020204" pitchFamily="34" charset="0"/>
              </a:rPr>
            </a:br>
            <a:r>
              <a:rPr lang="en-AU" b="1" dirty="0">
                <a:solidFill>
                  <a:schemeClr val="accent1"/>
                </a:solidFill>
              </a:rPr>
              <a:t> </a:t>
            </a:r>
          </a:p>
        </p:txBody>
      </p:sp>
      <p:sp>
        <p:nvSpPr>
          <p:cNvPr id="3" name="Content Placeholder 2">
            <a:extLst>
              <a:ext uri="{FF2B5EF4-FFF2-40B4-BE49-F238E27FC236}">
                <a16:creationId xmlns:a16="http://schemas.microsoft.com/office/drawing/2014/main" id="{FC8E785C-4232-4DDA-90F9-8255B481E7EC}"/>
              </a:ext>
            </a:extLst>
          </p:cNvPr>
          <p:cNvSpPr>
            <a:spLocks noGrp="1"/>
          </p:cNvSpPr>
          <p:nvPr>
            <p:ph idx="1"/>
          </p:nvPr>
        </p:nvSpPr>
        <p:spPr>
          <a:xfrm>
            <a:off x="833826" y="1925666"/>
            <a:ext cx="10124440" cy="4095059"/>
          </a:xfrm>
        </p:spPr>
        <p:txBody>
          <a:bodyPr>
            <a:normAutofit/>
          </a:bodyPr>
          <a:lstStyle/>
          <a:p>
            <a:pPr marL="0" indent="0">
              <a:buNone/>
            </a:pPr>
            <a:r>
              <a:rPr lang="en-GB" sz="1800" dirty="0">
                <a:effectLst/>
                <a:latin typeface="Calibri" panose="020F0502020204030204" pitchFamily="34" charset="0"/>
                <a:ea typeface="Calibri" panose="020F0502020204030204" pitchFamily="34" charset="0"/>
                <a:cs typeface="Calibri" panose="020F0502020204030204" pitchFamily="34" charset="0"/>
              </a:rPr>
              <a:t>To overcome </a:t>
            </a:r>
            <a:r>
              <a:rPr lang="en-GB" sz="1800" i="1" dirty="0">
                <a:effectLst/>
                <a:latin typeface="Calibri" panose="020F0502020204030204" pitchFamily="34" charset="0"/>
                <a:ea typeface="Calibri" panose="020F0502020204030204" pitchFamily="34" charset="0"/>
                <a:cs typeface="Calibri" panose="020F0502020204030204" pitchFamily="34" charset="0"/>
              </a:rPr>
              <a:t>limited market knowledge and data for private sector involvement</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a:effectLst/>
                <a:latin typeface="Calibri" panose="020F0502020204030204" pitchFamily="34" charset="0"/>
                <a:ea typeface="Calibri" panose="020F0502020204030204" pitchFamily="34" charset="0"/>
                <a:cs typeface="Arial" panose="020B0604020202020204" pitchFamily="34" charset="0"/>
              </a:rPr>
              <a:t>a web-based database repository will be developed. It will allow access to regional market information that traces, records, and accumulates performance and troubles of mini-grid projects in the PICTs. The database will be a repository to facilitate the sharing of operational data for mini-grid projects between countries and the SPC and builds a comprehensive statistical database of records of key troubles including the operational performance of individual mini-grid projects.  Such a database will provide a critical knowledge base for market information and optimal design with best practices guidance for future mini-grid projects in the PICTs.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6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Indicator O1 (a)</a:t>
            </a:r>
            <a:r>
              <a:rPr lang="en-GB" sz="1800" dirty="0">
                <a:effectLst/>
                <a:latin typeface="Calibri" panose="020F0502020204030204" pitchFamily="34" charset="0"/>
                <a:ea typeface="Calibri" panose="020F0502020204030204" pitchFamily="34" charset="0"/>
                <a:cs typeface="Calibri" panose="020F0502020204030204" pitchFamily="34" charset="0"/>
              </a:rPr>
              <a:t>: A Web-based market knowledge platform is established.</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6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Indicator O1 (b)</a:t>
            </a:r>
            <a:r>
              <a:rPr lang="en-GB" sz="1800" dirty="0">
                <a:effectLst/>
                <a:latin typeface="Calibri" panose="020F0502020204030204" pitchFamily="34" charset="0"/>
                <a:ea typeface="Calibri" panose="020F0502020204030204" pitchFamily="34" charset="0"/>
                <a:cs typeface="Calibri" panose="020F0502020204030204" pitchFamily="34" charset="0"/>
              </a:rPr>
              <a:t>: Up-to-date market information is published and shared on the platform.</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6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Indicator O1 (c)</a:t>
            </a:r>
            <a:r>
              <a:rPr lang="en-GB" sz="1800" dirty="0">
                <a:effectLst/>
                <a:latin typeface="Calibri" panose="020F0502020204030204" pitchFamily="34" charset="0"/>
                <a:ea typeface="Calibri" panose="020F0502020204030204" pitchFamily="34" charset="0"/>
                <a:cs typeface="Calibri" panose="020F0502020204030204" pitchFamily="34" charset="0"/>
              </a:rPr>
              <a:t>: A regional Database of Mini-grid projects in PICTs is established.</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AU" sz="18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pic>
        <p:nvPicPr>
          <p:cNvPr id="4" name="Imagen 9">
            <a:extLst>
              <a:ext uri="{FF2B5EF4-FFF2-40B4-BE49-F238E27FC236}">
                <a16:creationId xmlns:a16="http://schemas.microsoft.com/office/drawing/2014/main" id="{EF22C7DE-A2E0-49F0-9B7A-844ECC8192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6020725"/>
            <a:ext cx="2467467" cy="837275"/>
          </a:xfrm>
          <a:prstGeom prst="rect">
            <a:avLst/>
          </a:prstGeom>
          <a:noFill/>
          <a:ln>
            <a:noFill/>
          </a:ln>
        </p:spPr>
      </p:pic>
    </p:spTree>
    <p:extLst>
      <p:ext uri="{BB962C8B-B14F-4D97-AF65-F5344CB8AC3E}">
        <p14:creationId xmlns:p14="http://schemas.microsoft.com/office/powerpoint/2010/main" val="1134372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71BD-5107-4299-AE8F-52A8B505C662}"/>
              </a:ext>
            </a:extLst>
          </p:cNvPr>
          <p:cNvSpPr>
            <a:spLocks noGrp="1"/>
          </p:cNvSpPr>
          <p:nvPr>
            <p:ph type="title"/>
          </p:nvPr>
        </p:nvSpPr>
        <p:spPr>
          <a:xfrm>
            <a:off x="727364" y="167378"/>
            <a:ext cx="10515600" cy="1039295"/>
          </a:xfrm>
        </p:spPr>
        <p:txBody>
          <a:bodyPr>
            <a:normAutofit fontScale="90000"/>
          </a:bodyPr>
          <a:lstStyle/>
          <a:p>
            <a:br>
              <a:rPr lang="en-GB" sz="2700" b="1" dirty="0">
                <a:effectLst/>
                <a:latin typeface="Calibri" panose="020F0502020204030204" pitchFamily="34" charset="0"/>
                <a:ea typeface="Calibri" panose="020F0502020204030204" pitchFamily="34" charset="0"/>
                <a:cs typeface="Calibri" panose="020F0502020204030204" pitchFamily="34" charset="0"/>
              </a:rPr>
            </a:br>
            <a:br>
              <a:rPr lang="en-GB" sz="2700" b="1" dirty="0">
                <a:effectLst/>
                <a:latin typeface="Calibri" panose="020F0502020204030204" pitchFamily="34" charset="0"/>
                <a:ea typeface="Calibri" panose="020F0502020204030204" pitchFamily="34" charset="0"/>
                <a:cs typeface="Calibri" panose="020F0502020204030204" pitchFamily="34" charset="0"/>
              </a:rPr>
            </a:br>
            <a:br>
              <a:rPr lang="en-GB" sz="2700" b="1" dirty="0">
                <a:effectLst/>
                <a:latin typeface="Calibri" panose="020F0502020204030204" pitchFamily="34" charset="0"/>
                <a:ea typeface="Calibri" panose="020F0502020204030204" pitchFamily="34" charset="0"/>
                <a:cs typeface="Calibri" panose="020F0502020204030204" pitchFamily="34" charset="0"/>
              </a:rPr>
            </a:br>
            <a:br>
              <a:rPr lang="en-GB" sz="2700" b="1" dirty="0">
                <a:effectLst/>
                <a:latin typeface="Calibri" panose="020F0502020204030204" pitchFamily="34" charset="0"/>
                <a:ea typeface="Calibri" panose="020F0502020204030204" pitchFamily="34" charset="0"/>
                <a:cs typeface="Calibri" panose="020F0502020204030204" pitchFamily="34" charset="0"/>
              </a:rPr>
            </a:br>
            <a:br>
              <a:rPr lang="en-GB" sz="2700" b="1" dirty="0">
                <a:effectLst/>
                <a:latin typeface="Calibri" panose="020F0502020204030204" pitchFamily="34" charset="0"/>
                <a:ea typeface="Calibri" panose="020F0502020204030204" pitchFamily="34" charset="0"/>
                <a:cs typeface="Calibri" panose="020F0502020204030204" pitchFamily="34" charset="0"/>
              </a:rPr>
            </a:br>
            <a:r>
              <a:rPr lang="en-GB" sz="2700" b="1" dirty="0">
                <a:effectLst/>
                <a:latin typeface="Calibri" panose="020F0502020204030204" pitchFamily="34" charset="0"/>
                <a:ea typeface="Calibri" panose="020F0502020204030204" pitchFamily="34" charset="0"/>
                <a:cs typeface="Calibri" panose="020F0502020204030204" pitchFamily="34" charset="0"/>
              </a:rPr>
              <a:t>Output 2:</a:t>
            </a:r>
            <a:r>
              <a:rPr lang="en-GB" sz="2700" dirty="0">
                <a:effectLst/>
                <a:latin typeface="Calibri" panose="020F0502020204030204" pitchFamily="34" charset="0"/>
                <a:ea typeface="Calibri" panose="020F0502020204030204" pitchFamily="34" charset="0"/>
                <a:cs typeface="Calibri" panose="020F0502020204030204" pitchFamily="34" charset="0"/>
              </a:rPr>
              <a:t> </a:t>
            </a:r>
            <a:r>
              <a:rPr lang="en-US" sz="270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Capacity building and public and private partnerships</a:t>
            </a:r>
            <a:r>
              <a:rPr lang="en-GB" sz="2700" dirty="0">
                <a:effectLst/>
                <a:latin typeface="Calibri" panose="020F0502020204030204" pitchFamily="34" charset="0"/>
                <a:ea typeface="Calibri" panose="020F0502020204030204" pitchFamily="34" charset="0"/>
                <a:cs typeface="Calibri" panose="020F0502020204030204" pitchFamily="34" charset="0"/>
              </a:rPr>
              <a:t>; </a:t>
            </a:r>
            <a:r>
              <a:rPr lang="en-US" sz="2700" dirty="0">
                <a:effectLst/>
                <a:latin typeface="Calibri" panose="020F0502020204030204" pitchFamily="34" charset="0"/>
                <a:ea typeface="Calibri" panose="020F0502020204030204" pitchFamily="34" charset="0"/>
                <a:cs typeface="Calibri" panose="020F0502020204030204" pitchFamily="34" charset="0"/>
              </a:rPr>
              <a:t>empowered local institutions and private sector and increased project developments through capacity building and reinforced networks and partnerships between stakeholders.</a:t>
            </a:r>
            <a:br>
              <a:rPr lang="en-AU" sz="4400" dirty="0">
                <a:effectLst/>
                <a:latin typeface="Calibri" panose="020F0502020204030204" pitchFamily="34" charset="0"/>
                <a:ea typeface="Calibri" panose="020F0502020204030204" pitchFamily="34" charset="0"/>
                <a:cs typeface="Arial" panose="020B0604020202020204" pitchFamily="34" charset="0"/>
              </a:rPr>
            </a:br>
            <a:r>
              <a:rPr lang="en-AU" b="1" dirty="0">
                <a:solidFill>
                  <a:schemeClr val="accent1"/>
                </a:solidFill>
              </a:rPr>
              <a:t> </a:t>
            </a:r>
            <a:br>
              <a:rPr lang="en-AU" b="1" dirty="0">
                <a:solidFill>
                  <a:schemeClr val="accent1"/>
                </a:solidFill>
              </a:rPr>
            </a:br>
            <a:br>
              <a:rPr lang="en-AU" sz="4400" dirty="0">
                <a:effectLst/>
                <a:latin typeface="Calibri" panose="020F0502020204030204" pitchFamily="34" charset="0"/>
                <a:ea typeface="Calibri" panose="020F0502020204030204" pitchFamily="34" charset="0"/>
                <a:cs typeface="Arial" panose="020B0604020202020204" pitchFamily="34" charset="0"/>
              </a:rPr>
            </a:br>
            <a:endParaRPr lang="en-AU" b="1" dirty="0">
              <a:solidFill>
                <a:schemeClr val="accent1"/>
              </a:solidFill>
            </a:endParaRPr>
          </a:p>
        </p:txBody>
      </p:sp>
      <p:sp>
        <p:nvSpPr>
          <p:cNvPr id="3" name="Content Placeholder 2">
            <a:extLst>
              <a:ext uri="{FF2B5EF4-FFF2-40B4-BE49-F238E27FC236}">
                <a16:creationId xmlns:a16="http://schemas.microsoft.com/office/drawing/2014/main" id="{FC8E785C-4232-4DDA-90F9-8255B481E7EC}"/>
              </a:ext>
            </a:extLst>
          </p:cNvPr>
          <p:cNvSpPr>
            <a:spLocks noGrp="1"/>
          </p:cNvSpPr>
          <p:nvPr>
            <p:ph idx="1"/>
          </p:nvPr>
        </p:nvSpPr>
        <p:spPr>
          <a:xfrm>
            <a:off x="668944" y="2031421"/>
            <a:ext cx="5552440" cy="3383859"/>
          </a:xfrm>
        </p:spPr>
        <p:txBody>
          <a:bodyPr>
            <a:normAutofit fontScale="92500" lnSpcReduction="10000"/>
          </a:bodyPr>
          <a:lstStyle/>
          <a:p>
            <a:pPr algn="just">
              <a:lnSpc>
                <a:spcPct val="115000"/>
              </a:lnSpc>
              <a:spcAft>
                <a:spcPts val="6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Indicator O2 (a):</a:t>
            </a:r>
            <a:r>
              <a:rPr lang="en-GB" sz="1800" dirty="0">
                <a:effectLst/>
                <a:latin typeface="Calibri" panose="020F0502020204030204" pitchFamily="34" charset="0"/>
                <a:ea typeface="Calibri" panose="020F0502020204030204" pitchFamily="34" charset="0"/>
                <a:cs typeface="Calibri" panose="020F0502020204030204" pitchFamily="34" charset="0"/>
              </a:rPr>
              <a:t> A pro-poor public-private partnership (5Ps) business development model is developed for mini-grids.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6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Indicator O2 (b):</a:t>
            </a:r>
            <a:r>
              <a:rPr lang="en-GB" sz="1800" dirty="0">
                <a:effectLst/>
                <a:latin typeface="Calibri" panose="020F0502020204030204" pitchFamily="34" charset="0"/>
                <a:ea typeface="Calibri" panose="020F0502020204030204" pitchFamily="34" charset="0"/>
                <a:cs typeface="Calibri" panose="020F0502020204030204" pitchFamily="34" charset="0"/>
              </a:rPr>
              <a:t> A Capacity building program on mini-grids is delivered.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Indicator O2 (c):</a:t>
            </a:r>
            <a:r>
              <a:rPr lang="en-US" sz="1800" dirty="0">
                <a:effectLst/>
                <a:latin typeface="Calibri" panose="020F0502020204030204" pitchFamily="34" charset="0"/>
                <a:ea typeface="Calibri" panose="020F0502020204030204" pitchFamily="34" charset="0"/>
                <a:cs typeface="Calibri" panose="020F0502020204030204" pitchFamily="34" charset="0"/>
              </a:rPr>
              <a:t> Number of </a:t>
            </a:r>
            <a:r>
              <a:rPr lang="en-GB" sz="1800" dirty="0">
                <a:effectLst/>
                <a:latin typeface="Calibri" panose="020F0502020204030204" pitchFamily="34" charset="0"/>
                <a:ea typeface="Calibri" panose="020F0502020204030204" pitchFamily="34" charset="0"/>
                <a:cs typeface="Calibri" panose="020F0502020204030204" pitchFamily="34" charset="0"/>
              </a:rPr>
              <a:t>promotions on mini-grid and public-private partnerships conducted.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gn="l">
              <a:lnSpc>
                <a:spcPct val="115000"/>
              </a:lnSpc>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Indicator O2 (d):</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a:effectLst/>
                <a:latin typeface="Calibri" panose="020F0502020204030204" pitchFamily="34" charset="0"/>
                <a:ea typeface="Calibri" panose="020F0502020204030204" pitchFamily="34" charset="0"/>
                <a:cs typeface="Calibri" panose="020F0502020204030204" pitchFamily="34" charset="0"/>
              </a:rPr>
              <a:t>Number of national sustainable energy industry associations established to support mini-grids.</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AU" sz="18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pic>
        <p:nvPicPr>
          <p:cNvPr id="4" name="Imagen 9">
            <a:extLst>
              <a:ext uri="{FF2B5EF4-FFF2-40B4-BE49-F238E27FC236}">
                <a16:creationId xmlns:a16="http://schemas.microsoft.com/office/drawing/2014/main" id="{EF22C7DE-A2E0-49F0-9B7A-844ECC8192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708640" y="6390640"/>
            <a:ext cx="1483360" cy="467360"/>
          </a:xfrm>
          <a:prstGeom prst="rect">
            <a:avLst/>
          </a:prstGeom>
          <a:noFill/>
          <a:ln>
            <a:noFill/>
          </a:ln>
        </p:spPr>
      </p:pic>
      <p:pic>
        <p:nvPicPr>
          <p:cNvPr id="5" name="Picture 4" descr="A person standing in front of a white board&#10;&#10;Description automatically generated with low confidence">
            <a:extLst>
              <a:ext uri="{FF2B5EF4-FFF2-40B4-BE49-F238E27FC236}">
                <a16:creationId xmlns:a16="http://schemas.microsoft.com/office/drawing/2014/main" id="{47B482F3-B9A4-C466-9892-B8225D387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280" y="1206673"/>
            <a:ext cx="5418667" cy="3048000"/>
          </a:xfrm>
          <a:prstGeom prst="rect">
            <a:avLst/>
          </a:prstGeom>
        </p:spPr>
      </p:pic>
      <p:pic>
        <p:nvPicPr>
          <p:cNvPr id="6" name="Picture 5">
            <a:extLst>
              <a:ext uri="{FF2B5EF4-FFF2-40B4-BE49-F238E27FC236}">
                <a16:creationId xmlns:a16="http://schemas.microsoft.com/office/drawing/2014/main" id="{4BFCC6E7-9EE9-3636-9EAA-5DC1D003C760}"/>
              </a:ext>
            </a:extLst>
          </p:cNvPr>
          <p:cNvPicPr>
            <a:picLocks noChangeAspect="1"/>
          </p:cNvPicPr>
          <p:nvPr/>
        </p:nvPicPr>
        <p:blipFill>
          <a:blip r:embed="rId4"/>
          <a:stretch>
            <a:fillRect/>
          </a:stretch>
        </p:blipFill>
        <p:spPr>
          <a:xfrm>
            <a:off x="7030720" y="4333501"/>
            <a:ext cx="1625600" cy="2357121"/>
          </a:xfrm>
          <a:prstGeom prst="rect">
            <a:avLst/>
          </a:prstGeom>
        </p:spPr>
      </p:pic>
      <p:pic>
        <p:nvPicPr>
          <p:cNvPr id="7" name="Picture 6">
            <a:extLst>
              <a:ext uri="{FF2B5EF4-FFF2-40B4-BE49-F238E27FC236}">
                <a16:creationId xmlns:a16="http://schemas.microsoft.com/office/drawing/2014/main" id="{A286AE12-1D55-DB31-44E3-25F7DF562BD9}"/>
              </a:ext>
            </a:extLst>
          </p:cNvPr>
          <p:cNvPicPr>
            <a:picLocks noChangeAspect="1"/>
          </p:cNvPicPr>
          <p:nvPr/>
        </p:nvPicPr>
        <p:blipFill>
          <a:blip r:embed="rId5"/>
          <a:stretch>
            <a:fillRect/>
          </a:stretch>
        </p:blipFill>
        <p:spPr>
          <a:xfrm>
            <a:off x="8869680" y="4367512"/>
            <a:ext cx="1625600" cy="2323110"/>
          </a:xfrm>
          <a:prstGeom prst="rect">
            <a:avLst/>
          </a:prstGeom>
        </p:spPr>
      </p:pic>
    </p:spTree>
    <p:extLst>
      <p:ext uri="{BB962C8B-B14F-4D97-AF65-F5344CB8AC3E}">
        <p14:creationId xmlns:p14="http://schemas.microsoft.com/office/powerpoint/2010/main" val="554988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71BD-5107-4299-AE8F-52A8B505C662}"/>
              </a:ext>
            </a:extLst>
          </p:cNvPr>
          <p:cNvSpPr>
            <a:spLocks noGrp="1"/>
          </p:cNvSpPr>
          <p:nvPr>
            <p:ph type="title"/>
          </p:nvPr>
        </p:nvSpPr>
        <p:spPr>
          <a:xfrm>
            <a:off x="727364" y="167378"/>
            <a:ext cx="10515600" cy="1325563"/>
          </a:xfrm>
        </p:spPr>
        <p:txBody>
          <a:bodyPr>
            <a:normAutofit fontScale="90000"/>
          </a:bodyPr>
          <a:lstStyle/>
          <a:p>
            <a:br>
              <a:rPr lang="en-GB" sz="4400" b="1" dirty="0">
                <a:effectLst/>
                <a:latin typeface="Calibri" panose="020F0502020204030204" pitchFamily="34" charset="0"/>
                <a:ea typeface="Calibri" panose="020F0502020204030204" pitchFamily="34" charset="0"/>
                <a:cs typeface="Calibri" panose="020F0502020204030204" pitchFamily="34" charset="0"/>
              </a:rPr>
            </a:br>
            <a:r>
              <a:rPr lang="en-GB" sz="4400" b="1" dirty="0">
                <a:effectLst/>
                <a:latin typeface="Calibri" panose="020F0502020204030204" pitchFamily="34" charset="0"/>
                <a:ea typeface="Calibri" panose="020F0502020204030204" pitchFamily="34" charset="0"/>
                <a:cs typeface="Calibri" panose="020F0502020204030204" pitchFamily="34" charset="0"/>
              </a:rPr>
              <a:t>Output 3:</a:t>
            </a:r>
            <a:r>
              <a:rPr lang="en-GB" sz="4400" dirty="0">
                <a:effectLst/>
                <a:latin typeface="Calibri" panose="020F0502020204030204" pitchFamily="34" charset="0"/>
                <a:ea typeface="Calibri" panose="020F0502020204030204" pitchFamily="34" charset="0"/>
                <a:cs typeface="Calibri" panose="020F0502020204030204" pitchFamily="34" charset="0"/>
              </a:rPr>
              <a:t>  Increased entrepreneurship through productive uses of energy.</a:t>
            </a:r>
            <a:br>
              <a:rPr lang="en-AU" sz="4400" dirty="0">
                <a:effectLst/>
                <a:latin typeface="Calibri" panose="020F0502020204030204" pitchFamily="34" charset="0"/>
                <a:ea typeface="Calibri" panose="020F0502020204030204" pitchFamily="34" charset="0"/>
                <a:cs typeface="Arial" panose="020B0604020202020204" pitchFamily="34" charset="0"/>
              </a:rPr>
            </a:br>
            <a:r>
              <a:rPr lang="en-AU" b="1" dirty="0">
                <a:solidFill>
                  <a:schemeClr val="accent1"/>
                </a:solidFill>
              </a:rPr>
              <a:t> </a:t>
            </a:r>
          </a:p>
        </p:txBody>
      </p:sp>
      <p:sp>
        <p:nvSpPr>
          <p:cNvPr id="3" name="Content Placeholder 2">
            <a:extLst>
              <a:ext uri="{FF2B5EF4-FFF2-40B4-BE49-F238E27FC236}">
                <a16:creationId xmlns:a16="http://schemas.microsoft.com/office/drawing/2014/main" id="{FC8E785C-4232-4DDA-90F9-8255B481E7EC}"/>
              </a:ext>
            </a:extLst>
          </p:cNvPr>
          <p:cNvSpPr>
            <a:spLocks noGrp="1"/>
          </p:cNvSpPr>
          <p:nvPr>
            <p:ph idx="1"/>
          </p:nvPr>
        </p:nvSpPr>
        <p:spPr>
          <a:xfrm>
            <a:off x="727364" y="1980621"/>
            <a:ext cx="10317480" cy="3221299"/>
          </a:xfrm>
        </p:spPr>
        <p:txBody>
          <a:bodyPr>
            <a:normAutofit/>
          </a:bodyPr>
          <a:lstStyle/>
          <a:p>
            <a:pPr algn="just">
              <a:lnSpc>
                <a:spcPct val="115000"/>
              </a:lnSpc>
              <a:spcAft>
                <a:spcPts val="6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Indicator O3 (a):</a:t>
            </a:r>
            <a:r>
              <a:rPr lang="en-GB" sz="1800" dirty="0">
                <a:effectLst/>
                <a:latin typeface="Calibri" panose="020F0502020204030204" pitchFamily="34" charset="0"/>
                <a:ea typeface="Calibri" panose="020F0502020204030204" pitchFamily="34" charset="0"/>
                <a:cs typeface="Calibri" panose="020F0502020204030204" pitchFamily="34" charset="0"/>
              </a:rPr>
              <a:t>  Number of micro and SMEs established due to the improved reliable supply of energy.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6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Indicator O3 (b):</a:t>
            </a:r>
            <a:r>
              <a:rPr lang="en-GB" sz="1800" dirty="0">
                <a:effectLst/>
                <a:latin typeface="Calibri" panose="020F0502020204030204" pitchFamily="34" charset="0"/>
                <a:ea typeface="Calibri" panose="020F0502020204030204" pitchFamily="34" charset="0"/>
                <a:cs typeface="Calibri" panose="020F0502020204030204" pitchFamily="34" charset="0"/>
              </a:rPr>
              <a:t>  Increased jobs and income generation activities due to the improved reliable supply of energy.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AU" sz="18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pic>
        <p:nvPicPr>
          <p:cNvPr id="4" name="Imagen 9">
            <a:extLst>
              <a:ext uri="{FF2B5EF4-FFF2-40B4-BE49-F238E27FC236}">
                <a16:creationId xmlns:a16="http://schemas.microsoft.com/office/drawing/2014/main" id="{EF22C7DE-A2E0-49F0-9B7A-844ECC8192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6020725"/>
            <a:ext cx="2467467" cy="837275"/>
          </a:xfrm>
          <a:prstGeom prst="rect">
            <a:avLst/>
          </a:prstGeom>
          <a:noFill/>
          <a:ln>
            <a:noFill/>
          </a:ln>
        </p:spPr>
      </p:pic>
    </p:spTree>
    <p:extLst>
      <p:ext uri="{BB962C8B-B14F-4D97-AF65-F5344CB8AC3E}">
        <p14:creationId xmlns:p14="http://schemas.microsoft.com/office/powerpoint/2010/main" val="1797065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3586" y="5540200"/>
            <a:ext cx="4253571" cy="1015663"/>
          </a:xfrm>
          <a:prstGeom prst="rect">
            <a:avLst/>
          </a:prstGeom>
          <a:noFill/>
        </p:spPr>
        <p:txBody>
          <a:bodyPr wrap="square" rtlCol="0">
            <a:spAutoFit/>
          </a:bodyPr>
          <a:lstStyle/>
          <a:p>
            <a:pPr algn="ctr"/>
            <a:r>
              <a:rPr lang="en-US" sz="2000" dirty="0">
                <a:solidFill>
                  <a:schemeClr val="bg1"/>
                </a:solidFill>
              </a:rPr>
              <a:t>Akuila Tawake</a:t>
            </a:r>
          </a:p>
          <a:p>
            <a:pPr algn="ctr"/>
            <a:r>
              <a:rPr lang="en-US" sz="2000" dirty="0">
                <a:solidFill>
                  <a:schemeClr val="bg1"/>
                </a:solidFill>
              </a:rPr>
              <a:t>GEM Division</a:t>
            </a:r>
          </a:p>
          <a:p>
            <a:pPr algn="ctr"/>
            <a:r>
              <a:rPr lang="en-US" sz="2000" dirty="0">
                <a:solidFill>
                  <a:schemeClr val="bg1"/>
                </a:solidFill>
              </a:rPr>
              <a:t>SPC</a:t>
            </a:r>
          </a:p>
        </p:txBody>
      </p:sp>
      <p:sp>
        <p:nvSpPr>
          <p:cNvPr id="6" name="Title 5">
            <a:extLst>
              <a:ext uri="{FF2B5EF4-FFF2-40B4-BE49-F238E27FC236}">
                <a16:creationId xmlns:a16="http://schemas.microsoft.com/office/drawing/2014/main" id="{D102194D-DCFA-572E-76D9-307E8FD19198}"/>
              </a:ext>
            </a:extLst>
          </p:cNvPr>
          <p:cNvSpPr>
            <a:spLocks noGrp="1"/>
          </p:cNvSpPr>
          <p:nvPr>
            <p:ph type="ctrTitle"/>
          </p:nvPr>
        </p:nvSpPr>
        <p:spPr>
          <a:xfrm>
            <a:off x="857173" y="1703709"/>
            <a:ext cx="9547765" cy="1613922"/>
          </a:xfrm>
        </p:spPr>
        <p:txBody>
          <a:bodyPr>
            <a:normAutofit/>
          </a:bodyPr>
          <a:lstStyle/>
          <a:p>
            <a:pPr algn="ctr"/>
            <a:br>
              <a:rPr lang="en-AU" sz="2400" b="1" i="0" dirty="0">
                <a:solidFill>
                  <a:srgbClr val="0070C0"/>
                </a:solidFill>
                <a:effectLst/>
                <a:latin typeface="Arial-BoldMT"/>
              </a:rPr>
            </a:br>
            <a:r>
              <a:rPr lang="en-AU" sz="2700" b="1" dirty="0">
                <a:solidFill>
                  <a:srgbClr val="0070C0"/>
                </a:solidFill>
                <a:latin typeface="Arial-BoldMT"/>
              </a:rPr>
              <a:t>CLEARPICS</a:t>
            </a:r>
            <a:br>
              <a:rPr lang="en-AU" sz="2700" b="1" dirty="0">
                <a:solidFill>
                  <a:srgbClr val="0070C0"/>
                </a:solidFill>
                <a:latin typeface="Arial-BoldMT"/>
              </a:rPr>
            </a:br>
            <a:r>
              <a:rPr lang="en-AU" sz="2700" b="1" dirty="0">
                <a:solidFill>
                  <a:srgbClr val="0070C0"/>
                </a:solidFill>
                <a:latin typeface="Arial-BoldMT"/>
              </a:rPr>
              <a:t>Clean Energy Access for remote pacific islands countries</a:t>
            </a:r>
            <a:endParaRPr lang="en-AU" sz="2400" b="1" dirty="0">
              <a:solidFill>
                <a:srgbClr val="0070C0"/>
              </a:solidFill>
              <a:latin typeface="Arial-BoldMT"/>
            </a:endParaRPr>
          </a:p>
        </p:txBody>
      </p:sp>
      <p:sp>
        <p:nvSpPr>
          <p:cNvPr id="5" name="TextBox 4">
            <a:extLst>
              <a:ext uri="{FF2B5EF4-FFF2-40B4-BE49-F238E27FC236}">
                <a16:creationId xmlns:a16="http://schemas.microsoft.com/office/drawing/2014/main" id="{C47D4FD7-73EE-303A-1E60-17CC9E62016C}"/>
              </a:ext>
            </a:extLst>
          </p:cNvPr>
          <p:cNvSpPr txBox="1"/>
          <p:nvPr/>
        </p:nvSpPr>
        <p:spPr>
          <a:xfrm>
            <a:off x="2145322" y="3701235"/>
            <a:ext cx="7350369" cy="646331"/>
          </a:xfrm>
          <a:prstGeom prst="rect">
            <a:avLst/>
          </a:prstGeom>
          <a:noFill/>
        </p:spPr>
        <p:txBody>
          <a:bodyPr wrap="square">
            <a:spAutoFit/>
          </a:bodyPr>
          <a:lstStyle/>
          <a:p>
            <a:pPr algn="ctr" defTabSz="457200" eaLnBrk="1" fontAlgn="auto" hangingPunct="1">
              <a:spcBef>
                <a:spcPts val="0"/>
              </a:spcBef>
              <a:spcAft>
                <a:spcPts val="0"/>
              </a:spcAft>
              <a:defRPr/>
            </a:pPr>
            <a:r>
              <a:rPr lang="en-GB" sz="1800" b="1" dirty="0">
                <a:solidFill>
                  <a:schemeClr val="tx1">
                    <a:lumMod val="65000"/>
                    <a:lumOff val="35000"/>
                  </a:schemeClr>
                </a:solidFill>
                <a:latin typeface="+mn-lt"/>
              </a:rPr>
              <a:t>Innovative finance and new business models to support clean energy access for the remote communities in the Pacific </a:t>
            </a:r>
            <a:endParaRPr lang="en-AU" sz="1800" b="1" dirty="0">
              <a:solidFill>
                <a:schemeClr val="tx1">
                  <a:lumMod val="65000"/>
                  <a:lumOff val="35000"/>
                </a:schemeClr>
              </a:solidFill>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9A9E4E5-3851-4DD7-AB51-C6A5B87F3516}"/>
              </a:ext>
            </a:extLst>
          </p:cNvPr>
          <p:cNvSpPr txBox="1"/>
          <p:nvPr/>
        </p:nvSpPr>
        <p:spPr>
          <a:xfrm>
            <a:off x="807557" y="186257"/>
            <a:ext cx="9088917" cy="584775"/>
          </a:xfrm>
          <a:prstGeom prst="rect">
            <a:avLst/>
          </a:prstGeom>
          <a:noFill/>
        </p:spPr>
        <p:txBody>
          <a:bodyPr wrap="square">
            <a:spAutoFit/>
          </a:bodyPr>
          <a:lstStyle/>
          <a:p>
            <a:pPr algn="ctr" defTabSz="457200" eaLnBrk="1" fontAlgn="auto" hangingPunct="1">
              <a:spcBef>
                <a:spcPts val="0"/>
              </a:spcBef>
              <a:spcAft>
                <a:spcPts val="0"/>
              </a:spcAft>
              <a:defRPr/>
            </a:pPr>
            <a:r>
              <a:rPr lang="en-AU" sz="3200" b="1" dirty="0">
                <a:solidFill>
                  <a:schemeClr val="tx1">
                    <a:lumMod val="65000"/>
                    <a:lumOff val="35000"/>
                  </a:schemeClr>
                </a:solidFill>
                <a:latin typeface="+mn-lt"/>
              </a:rPr>
              <a:t>FESRIP 2021-2030</a:t>
            </a:r>
          </a:p>
        </p:txBody>
      </p:sp>
      <p:pic>
        <p:nvPicPr>
          <p:cNvPr id="11" name="Picture 10">
            <a:extLst>
              <a:ext uri="{FF2B5EF4-FFF2-40B4-BE49-F238E27FC236}">
                <a16:creationId xmlns:a16="http://schemas.microsoft.com/office/drawing/2014/main" id="{0CBD0359-F0D2-45E2-893C-8944E0820861}"/>
              </a:ext>
            </a:extLst>
          </p:cNvPr>
          <p:cNvPicPr>
            <a:picLocks noChangeAspect="1"/>
          </p:cNvPicPr>
          <p:nvPr/>
        </p:nvPicPr>
        <p:blipFill>
          <a:blip r:embed="rId3"/>
          <a:stretch>
            <a:fillRect/>
          </a:stretch>
        </p:blipFill>
        <p:spPr>
          <a:xfrm>
            <a:off x="9199886" y="2139033"/>
            <a:ext cx="2700000" cy="3694283"/>
          </a:xfrm>
          <a:prstGeom prst="rect">
            <a:avLst/>
          </a:prstGeom>
          <a:noFill/>
          <a:ln w="12700">
            <a:solidFill>
              <a:schemeClr val="tx1"/>
            </a:solidFill>
          </a:ln>
        </p:spPr>
      </p:pic>
      <p:sp>
        <p:nvSpPr>
          <p:cNvPr id="21" name="Disaster…">
            <a:extLst>
              <a:ext uri="{FF2B5EF4-FFF2-40B4-BE49-F238E27FC236}">
                <a16:creationId xmlns:a16="http://schemas.microsoft.com/office/drawing/2014/main" id="{C9EAC544-D12D-499D-8EF7-FA97A364ACF2}"/>
              </a:ext>
            </a:extLst>
          </p:cNvPr>
          <p:cNvSpPr/>
          <p:nvPr/>
        </p:nvSpPr>
        <p:spPr>
          <a:xfrm>
            <a:off x="2873431" y="3656765"/>
            <a:ext cx="1909818" cy="1536585"/>
          </a:xfrm>
          <a:prstGeom prst="roundRect">
            <a:avLst>
              <a:gd name="adj" fmla="val 19898"/>
            </a:avLst>
          </a:prstGeom>
          <a:solidFill>
            <a:schemeClr val="tx2">
              <a:lumMod val="60000"/>
              <a:lumOff val="40000"/>
              <a:alpha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a:r>
              <a:rPr lang="en-AU" sz="2000" dirty="0">
                <a:solidFill>
                  <a:srgbClr val="FFFFFF"/>
                </a:solidFill>
                <a:latin typeface="Calibri" panose="020F0502020204030204" pitchFamily="34" charset="0"/>
                <a:cs typeface="Calibri" panose="020F0502020204030204" pitchFamily="34" charset="0"/>
              </a:rPr>
              <a:t>Jointly implemented by PICTs and partners</a:t>
            </a:r>
            <a:endParaRPr sz="2000" dirty="0">
              <a:solidFill>
                <a:srgbClr val="FFFFFF"/>
              </a:solidFill>
              <a:latin typeface="Calibri" panose="020F0502020204030204" pitchFamily="34" charset="0"/>
              <a:cs typeface="Calibri" panose="020F0502020204030204" pitchFamily="34" charset="0"/>
            </a:endParaRPr>
          </a:p>
        </p:txBody>
      </p:sp>
      <p:sp>
        <p:nvSpPr>
          <p:cNvPr id="12" name="Disaster…">
            <a:extLst>
              <a:ext uri="{FF2B5EF4-FFF2-40B4-BE49-F238E27FC236}">
                <a16:creationId xmlns:a16="http://schemas.microsoft.com/office/drawing/2014/main" id="{688B9628-88C7-8E7F-94B2-1BC07E791295}"/>
              </a:ext>
            </a:extLst>
          </p:cNvPr>
          <p:cNvSpPr/>
          <p:nvPr/>
        </p:nvSpPr>
        <p:spPr>
          <a:xfrm>
            <a:off x="697873" y="5373948"/>
            <a:ext cx="8142659" cy="632114"/>
          </a:xfrm>
          <a:prstGeom prst="roundRect">
            <a:avLst>
              <a:gd name="adj" fmla="val 19898"/>
            </a:avLst>
          </a:prstGeom>
          <a:solidFill>
            <a:schemeClr val="tx2">
              <a:lumMod val="60000"/>
              <a:lumOff val="40000"/>
              <a:alpha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a:defRPr sz="5100" b="0">
                <a:solidFill>
                  <a:srgbClr val="FFFFFF"/>
                </a:solidFill>
                <a:latin typeface="Avenir Next Condensed"/>
                <a:ea typeface="Avenir Next Condensed"/>
                <a:cs typeface="Avenir Next Condensed"/>
                <a:sym typeface="Avenir Next Condensed"/>
              </a:defRPr>
            </a:pPr>
            <a:r>
              <a:rPr lang="en-AU" sz="2000" dirty="0">
                <a:latin typeface="Calibri" panose="020F0502020204030204" pitchFamily="34" charset="0"/>
                <a:cs typeface="Calibri" panose="020F0502020204030204" pitchFamily="34" charset="0"/>
              </a:rPr>
              <a:t>Endorsed by the Pacific Leaders in August 2021</a:t>
            </a:r>
          </a:p>
          <a:p>
            <a:pPr algn="ctr">
              <a:defRPr sz="5100" b="0">
                <a:solidFill>
                  <a:srgbClr val="FFFFFF"/>
                </a:solidFill>
                <a:latin typeface="Avenir Next Condensed"/>
                <a:ea typeface="Avenir Next Condensed"/>
                <a:cs typeface="Avenir Next Condensed"/>
                <a:sym typeface="Avenir Next Condensed"/>
              </a:defRPr>
            </a:pPr>
            <a:r>
              <a:rPr lang="en-AU" sz="2000" dirty="0">
                <a:latin typeface="Calibri" panose="020F0502020204030204" pitchFamily="34" charset="0"/>
                <a:cs typeface="Calibri" panose="020F0502020204030204" pitchFamily="34" charset="0"/>
              </a:rPr>
              <a:t>Launched at COP27 in November 2022</a:t>
            </a:r>
            <a:endParaRPr sz="2000" dirty="0">
              <a:latin typeface="Calibri" panose="020F0502020204030204" pitchFamily="34" charset="0"/>
              <a:cs typeface="Calibri" panose="020F0502020204030204" pitchFamily="34" charset="0"/>
            </a:endParaRPr>
          </a:p>
        </p:txBody>
      </p:sp>
      <p:sp>
        <p:nvSpPr>
          <p:cNvPr id="2" name="CasellaDiTesto 12">
            <a:extLst>
              <a:ext uri="{FF2B5EF4-FFF2-40B4-BE49-F238E27FC236}">
                <a16:creationId xmlns:a16="http://schemas.microsoft.com/office/drawing/2014/main" id="{36922A19-4320-68A5-19FF-4C8E96F83B1D}"/>
              </a:ext>
            </a:extLst>
          </p:cNvPr>
          <p:cNvSpPr txBox="1"/>
          <p:nvPr/>
        </p:nvSpPr>
        <p:spPr>
          <a:xfrm>
            <a:off x="292113" y="874364"/>
            <a:ext cx="11607773" cy="830997"/>
          </a:xfrm>
          <a:prstGeom prst="rect">
            <a:avLst/>
          </a:prstGeom>
          <a:noFill/>
        </p:spPr>
        <p:txBody>
          <a:bodyPr wrap="square">
            <a:spAutoFit/>
          </a:bodyPr>
          <a:lstStyle/>
          <a:p>
            <a:pPr eaLnBrk="1" fontAlgn="auto" hangingPunct="1">
              <a:spcBef>
                <a:spcPts val="0"/>
              </a:spcBef>
              <a:spcAft>
                <a:spcPts val="0"/>
              </a:spcAft>
              <a:defRPr/>
            </a:pPr>
            <a:r>
              <a:rPr lang="en-AU" sz="2400" b="1" dirty="0">
                <a:solidFill>
                  <a:schemeClr val="tx1">
                    <a:lumMod val="65000"/>
                    <a:lumOff val="35000"/>
                  </a:schemeClr>
                </a:solidFill>
                <a:latin typeface="+mn-lt"/>
              </a:rPr>
              <a:t>Framework for Energy Security and Resilience in the Pacific (FESRIP) </a:t>
            </a:r>
          </a:p>
          <a:p>
            <a:pPr eaLnBrk="1" fontAlgn="auto" hangingPunct="1">
              <a:spcBef>
                <a:spcPts val="0"/>
              </a:spcBef>
              <a:spcAft>
                <a:spcPts val="0"/>
              </a:spcAft>
              <a:defRPr/>
            </a:pPr>
            <a:r>
              <a:rPr lang="en-AU" sz="2400" b="1" dirty="0">
                <a:solidFill>
                  <a:schemeClr val="tx1">
                    <a:lumMod val="65000"/>
                    <a:lumOff val="35000"/>
                  </a:schemeClr>
                </a:solidFill>
                <a:latin typeface="+mn-lt"/>
              </a:rPr>
              <a:t>A regional framework to strengthen partnerships and coordinate actions</a:t>
            </a:r>
          </a:p>
        </p:txBody>
      </p:sp>
      <p:grpSp>
        <p:nvGrpSpPr>
          <p:cNvPr id="3" name="Group 2">
            <a:extLst>
              <a:ext uri="{FF2B5EF4-FFF2-40B4-BE49-F238E27FC236}">
                <a16:creationId xmlns:a16="http://schemas.microsoft.com/office/drawing/2014/main" id="{5C52BC83-B164-896F-7D96-5711388E36D2}"/>
              </a:ext>
            </a:extLst>
          </p:cNvPr>
          <p:cNvGrpSpPr/>
          <p:nvPr/>
        </p:nvGrpSpPr>
        <p:grpSpPr>
          <a:xfrm>
            <a:off x="947351" y="1809670"/>
            <a:ext cx="7075084" cy="1529527"/>
            <a:chOff x="875114" y="1112838"/>
            <a:chExt cx="10488613" cy="2306637"/>
          </a:xfrm>
        </p:grpSpPr>
        <p:pic>
          <p:nvPicPr>
            <p:cNvPr id="4" name="Picture 10">
              <a:extLst>
                <a:ext uri="{FF2B5EF4-FFF2-40B4-BE49-F238E27FC236}">
                  <a16:creationId xmlns:a16="http://schemas.microsoft.com/office/drawing/2014/main" id="{5EE22CA5-9956-4385-5326-1B8ADCF7C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403" y="2359025"/>
              <a:ext cx="1439862" cy="106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0F9083A2-7BFC-EC75-F21B-00446F2C57D9}"/>
                </a:ext>
              </a:extLst>
            </p:cNvPr>
            <p:cNvGrpSpPr/>
            <p:nvPr/>
          </p:nvGrpSpPr>
          <p:grpSpPr>
            <a:xfrm>
              <a:off x="875114" y="1112838"/>
              <a:ext cx="10488613" cy="2201862"/>
              <a:chOff x="847725" y="1389063"/>
              <a:chExt cx="10488613" cy="2201862"/>
            </a:xfrm>
          </p:grpSpPr>
          <p:pic>
            <p:nvPicPr>
              <p:cNvPr id="6" name="Picture 2">
                <a:extLst>
                  <a:ext uri="{FF2B5EF4-FFF2-40B4-BE49-F238E27FC236}">
                    <a16:creationId xmlns:a16="http://schemas.microsoft.com/office/drawing/2014/main" id="{E97371D4-6900-9B04-47D8-1DC47F1AA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 y="1466850"/>
                <a:ext cx="19812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A picture containing text&#10;&#10;Description automatically generated">
                <a:extLst>
                  <a:ext uri="{FF2B5EF4-FFF2-40B4-BE49-F238E27FC236}">
                    <a16:creationId xmlns:a16="http://schemas.microsoft.com/office/drawing/2014/main" id="{73542666-C64F-9C34-F88A-190C137F6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375" y="1576388"/>
                <a:ext cx="1979613"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The University of the South Pacific (USP) | Forum Sec">
                <a:extLst>
                  <a:ext uri="{FF2B5EF4-FFF2-40B4-BE49-F238E27FC236}">
                    <a16:creationId xmlns:a16="http://schemas.microsoft.com/office/drawing/2014/main" id="{DA81A955-9274-C8F7-D3E0-D96A8CA399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1550988"/>
                <a:ext cx="1439863"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A picture containing text&#10;&#10;Description automatically generated">
                <a:extLst>
                  <a:ext uri="{FF2B5EF4-FFF2-40B4-BE49-F238E27FC236}">
                    <a16:creationId xmlns:a16="http://schemas.microsoft.com/office/drawing/2014/main" id="{B100550C-E0F6-E6E5-3586-1ED904DDB4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5425" y="14478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A picture containing logo&#10;&#10;Description automatically generated">
                <a:extLst>
                  <a:ext uri="{FF2B5EF4-FFF2-40B4-BE49-F238E27FC236}">
                    <a16:creationId xmlns:a16="http://schemas.microsoft.com/office/drawing/2014/main" id="{886164F4-462F-E975-D424-AE116050D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013" y="2768600"/>
                <a:ext cx="19796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University of Papua New Guinea (UPNG) School of Medicine and Health  Sciences | WIPO Re:Search">
                <a:extLst>
                  <a:ext uri="{FF2B5EF4-FFF2-40B4-BE49-F238E27FC236}">
                    <a16:creationId xmlns:a16="http://schemas.microsoft.com/office/drawing/2014/main" id="{FD258B5E-A202-07A0-483C-55B20662D2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0275" y="1389063"/>
                <a:ext cx="143986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Loughborough University - ERBE CDT">
                <a:extLst>
                  <a:ext uri="{FF2B5EF4-FFF2-40B4-BE49-F238E27FC236}">
                    <a16:creationId xmlns:a16="http://schemas.microsoft.com/office/drawing/2014/main" id="{375EA0E0-3930-89E5-AE41-309708AF7C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13288" y="2882900"/>
                <a:ext cx="18002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UNSW Sydney | One of the best universities in Australia">
                <a:extLst>
                  <a:ext uri="{FF2B5EF4-FFF2-40B4-BE49-F238E27FC236}">
                    <a16:creationId xmlns:a16="http://schemas.microsoft.com/office/drawing/2014/main" id="{D7462B48-0080-12D8-7A29-D8F13F8DAD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37700" y="2784475"/>
                <a:ext cx="1798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a:extLst>
                  <a:ext uri="{FF2B5EF4-FFF2-40B4-BE49-F238E27FC236}">
                    <a16:creationId xmlns:a16="http://schemas.microsoft.com/office/drawing/2014/main" id="{A8DB3E02-C41F-BBE7-0C6B-D4B86B25DD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65925" y="2833688"/>
                <a:ext cx="2519363"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4" name="Disaster…">
            <a:extLst>
              <a:ext uri="{FF2B5EF4-FFF2-40B4-BE49-F238E27FC236}">
                <a16:creationId xmlns:a16="http://schemas.microsoft.com/office/drawing/2014/main" id="{47A8A370-32A3-D507-2528-7BAE2D8B97C8}"/>
              </a:ext>
            </a:extLst>
          </p:cNvPr>
          <p:cNvSpPr/>
          <p:nvPr/>
        </p:nvSpPr>
        <p:spPr>
          <a:xfrm>
            <a:off x="4939467" y="3678830"/>
            <a:ext cx="3913161" cy="1492457"/>
          </a:xfrm>
          <a:prstGeom prst="roundRect">
            <a:avLst>
              <a:gd name="adj" fmla="val 19898"/>
            </a:avLst>
          </a:prstGeom>
          <a:solidFill>
            <a:schemeClr val="tx2">
              <a:lumMod val="60000"/>
              <a:lumOff val="40000"/>
              <a:alpha val="50000"/>
            </a:schemeClr>
          </a:solidFill>
          <a:ln w="12700">
            <a:miter lim="400000"/>
          </a:ln>
        </p:spPr>
        <p:txBody>
          <a:bodyPr lIns="26789" tIns="26789" rIns="26789" bIns="26789" anchor="ctr"/>
          <a:lstStyle/>
          <a:p>
            <a:pPr algn="ctr">
              <a:defRPr sz="5100" b="0">
                <a:solidFill>
                  <a:srgbClr val="FFFFFF"/>
                </a:solidFill>
                <a:latin typeface="Avenir Next Condensed"/>
                <a:ea typeface="Avenir Next Condensed"/>
                <a:cs typeface="Avenir Next Condensed"/>
                <a:sym typeface="Avenir Next Condensed"/>
              </a:defRPr>
            </a:pPr>
            <a:r>
              <a:rPr lang="en-AU" sz="2000" dirty="0">
                <a:solidFill>
                  <a:schemeClr val="bg1"/>
                </a:solidFill>
                <a:latin typeface="Calibri" panose="020F0502020204030204" pitchFamily="34" charset="0"/>
                <a:ea typeface="Avenir Next Condensed"/>
                <a:cs typeface="Avenir Next Condensed"/>
                <a:sym typeface="Avenir Next Condensed"/>
              </a:rPr>
              <a:t>FESRIP Implementation Steering Group established – meeting every month to discuss project proposals, funding opportunities and partnership</a:t>
            </a:r>
            <a:endParaRPr sz="2000" dirty="0">
              <a:solidFill>
                <a:schemeClr val="bg1"/>
              </a:solidFill>
              <a:latin typeface="Calibri" panose="020F0502020204030204" pitchFamily="34" charset="0"/>
              <a:ea typeface="Avenir Next Condensed"/>
              <a:cs typeface="Calibri" panose="020F0502020204030204" pitchFamily="34" charset="0"/>
              <a:sym typeface="Avenir Next Condensed"/>
            </a:endParaRPr>
          </a:p>
        </p:txBody>
      </p:sp>
      <p:sp>
        <p:nvSpPr>
          <p:cNvPr id="25" name="TextBox 11">
            <a:extLst>
              <a:ext uri="{FF2B5EF4-FFF2-40B4-BE49-F238E27FC236}">
                <a16:creationId xmlns:a16="http://schemas.microsoft.com/office/drawing/2014/main" id="{0E61FA1B-E53F-1C61-5FD8-25FF732293D2}"/>
              </a:ext>
            </a:extLst>
          </p:cNvPr>
          <p:cNvSpPr txBox="1">
            <a:spLocks noChangeArrowheads="1"/>
          </p:cNvSpPr>
          <p:nvPr/>
        </p:nvSpPr>
        <p:spPr bwMode="auto">
          <a:xfrm>
            <a:off x="292113" y="6122958"/>
            <a:ext cx="11899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AU" altLang="en-US" sz="1800" b="1" dirty="0">
                <a:cs typeface="Calibri" panose="020F0502020204030204" pitchFamily="34" charset="0"/>
              </a:rPr>
              <a:t>Other Partners: </a:t>
            </a:r>
            <a:r>
              <a:rPr lang="en-AU" altLang="en-US" sz="1800" dirty="0">
                <a:cs typeface="Calibri" panose="020F0502020204030204" pitchFamily="34" charset="0"/>
              </a:rPr>
              <a:t>PICTs, JICA, ADB, Mana Pacific, GGGI, WB, MFAT, UNESCAP, DFAT, Power Utilities, FNU, ISA, AUT, KOICA, PIDF, IFC, </a:t>
            </a:r>
            <a:r>
              <a:rPr lang="en-AU" altLang="en-US" sz="1800" dirty="0" err="1">
                <a:cs typeface="Calibri" panose="020F0502020204030204" pitchFamily="34" charset="0"/>
              </a:rPr>
              <a:t>ComSec</a:t>
            </a:r>
            <a:r>
              <a:rPr lang="en-AU" altLang="en-US" sz="1800" dirty="0">
                <a:cs typeface="Calibri" panose="020F0502020204030204" pitchFamily="34" charset="0"/>
              </a:rPr>
              <a:t>, CFAN, GCF, UNDP, UNIDO,  ADA, MCST, Hale &amp; Twomey, NDC Hub, Energy Regulators, SEIAPI, </a:t>
            </a:r>
            <a:r>
              <a:rPr lang="en-AU" altLang="en-US" sz="1800" dirty="0" err="1">
                <a:cs typeface="Calibri" panose="020F0502020204030204" pitchFamily="34" charset="0"/>
              </a:rPr>
              <a:t>GET.Invest</a:t>
            </a:r>
            <a:r>
              <a:rPr lang="en-AU" altLang="en-US" sz="1800" dirty="0">
                <a:cs typeface="Calibri" panose="020F0502020204030204" pitchFamily="34" charset="0"/>
              </a:rPr>
              <a:t>, etc.</a:t>
            </a:r>
          </a:p>
        </p:txBody>
      </p:sp>
      <p:sp>
        <p:nvSpPr>
          <p:cNvPr id="26" name="Disaster…">
            <a:extLst>
              <a:ext uri="{FF2B5EF4-FFF2-40B4-BE49-F238E27FC236}">
                <a16:creationId xmlns:a16="http://schemas.microsoft.com/office/drawing/2014/main" id="{6ADE0833-BD3F-E834-1578-19009A373203}"/>
              </a:ext>
            </a:extLst>
          </p:cNvPr>
          <p:cNvSpPr/>
          <p:nvPr/>
        </p:nvSpPr>
        <p:spPr>
          <a:xfrm>
            <a:off x="763765" y="3678830"/>
            <a:ext cx="1909818" cy="1536585"/>
          </a:xfrm>
          <a:prstGeom prst="roundRect">
            <a:avLst>
              <a:gd name="adj" fmla="val 19898"/>
            </a:avLst>
          </a:prstGeom>
          <a:solidFill>
            <a:schemeClr val="tx2">
              <a:lumMod val="60000"/>
              <a:lumOff val="40000"/>
              <a:alpha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a:r>
              <a:rPr lang="en-AU" sz="2000" dirty="0">
                <a:solidFill>
                  <a:srgbClr val="FFFFFF"/>
                </a:solidFill>
                <a:latin typeface="Calibri" panose="020F0502020204030204" pitchFamily="34" charset="0"/>
                <a:cs typeface="Calibri" panose="020F0502020204030204" pitchFamily="34" charset="0"/>
              </a:rPr>
              <a:t>Jointly owned by SPC, PIFS, SPREP, USP and PPA</a:t>
            </a:r>
            <a:endParaRPr sz="200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4243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1903" y="2493878"/>
            <a:ext cx="2501621" cy="1664455"/>
          </a:xfrm>
        </p:spPr>
        <p:txBody>
          <a:bodyPr>
            <a:normAutofit fontScale="90000"/>
          </a:bodyPr>
          <a:lstStyle/>
          <a:p>
            <a:pPr algn="ctr" defTabSz="457200" fontAlgn="auto">
              <a:spcBef>
                <a:spcPts val="0"/>
              </a:spcBef>
              <a:spcAft>
                <a:spcPts val="0"/>
              </a:spcAft>
              <a:defRPr/>
            </a:pPr>
            <a:r>
              <a:rPr lang="en-NZ" b="1" dirty="0">
                <a:solidFill>
                  <a:schemeClr val="tx1">
                    <a:lumMod val="65000"/>
                    <a:lumOff val="35000"/>
                  </a:schemeClr>
                </a:solidFill>
                <a:latin typeface="+mn-lt"/>
                <a:ea typeface="+mn-ea"/>
                <a:cs typeface="+mn-cs"/>
              </a:rPr>
              <a:t>FESRIP Priority Areas</a:t>
            </a:r>
            <a:endParaRPr lang="en-AU" b="1" dirty="0">
              <a:solidFill>
                <a:schemeClr val="tx1">
                  <a:lumMod val="65000"/>
                  <a:lumOff val="35000"/>
                </a:schemeClr>
              </a:solidFill>
              <a:latin typeface="+mn-lt"/>
              <a:ea typeface="+mn-ea"/>
              <a:cs typeface="+mn-cs"/>
            </a:endParaRPr>
          </a:p>
        </p:txBody>
      </p:sp>
      <p:graphicFrame>
        <p:nvGraphicFramePr>
          <p:cNvPr id="4" name="Table 4">
            <a:extLst>
              <a:ext uri="{FF2B5EF4-FFF2-40B4-BE49-F238E27FC236}">
                <a16:creationId xmlns:a16="http://schemas.microsoft.com/office/drawing/2014/main" id="{2B9ECE85-0712-5953-E79A-D15076795451}"/>
              </a:ext>
            </a:extLst>
          </p:cNvPr>
          <p:cNvGraphicFramePr>
            <a:graphicFrameLocks noGrp="1"/>
          </p:cNvGraphicFramePr>
          <p:nvPr>
            <p:ph idx="1"/>
          </p:nvPr>
        </p:nvGraphicFramePr>
        <p:xfrm>
          <a:off x="588476" y="183463"/>
          <a:ext cx="7795033" cy="6491073"/>
        </p:xfrm>
        <a:graphic>
          <a:graphicData uri="http://schemas.openxmlformats.org/drawingml/2006/table">
            <a:tbl>
              <a:tblPr firstRow="1" bandRow="1">
                <a:tableStyleId>{5C22544A-7EE6-4342-B048-85BDC9FD1C3A}</a:tableStyleId>
              </a:tblPr>
              <a:tblGrid>
                <a:gridCol w="2390114">
                  <a:extLst>
                    <a:ext uri="{9D8B030D-6E8A-4147-A177-3AD203B41FA5}">
                      <a16:colId xmlns:a16="http://schemas.microsoft.com/office/drawing/2014/main" val="2413500681"/>
                    </a:ext>
                  </a:extLst>
                </a:gridCol>
                <a:gridCol w="5404919">
                  <a:extLst>
                    <a:ext uri="{9D8B030D-6E8A-4147-A177-3AD203B41FA5}">
                      <a16:colId xmlns:a16="http://schemas.microsoft.com/office/drawing/2014/main" val="3218716159"/>
                    </a:ext>
                  </a:extLst>
                </a:gridCol>
              </a:tblGrid>
              <a:tr h="273011">
                <a:tc>
                  <a:txBody>
                    <a:bodyPr/>
                    <a:lstStyle/>
                    <a:p>
                      <a:pPr algn="ctr"/>
                      <a:r>
                        <a:rPr lang="en-AU" dirty="0"/>
                        <a:t>Priority Areas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AU" dirty="0"/>
                        <a:t>Initiatives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1658916"/>
                  </a:ext>
                </a:extLst>
              </a:tr>
              <a:tr h="254732">
                <a:tc rowSpan="5">
                  <a:txBody>
                    <a:bodyPr/>
                    <a:lstStyle/>
                    <a:p>
                      <a:r>
                        <a:rPr lang="en-AU" sz="1400" b="1" i="0" kern="1200" dirty="0">
                          <a:solidFill>
                            <a:schemeClr val="dk1"/>
                          </a:solidFill>
                          <a:effectLst/>
                          <a:latin typeface="Arial Narrow" panose="020B0606020202030204" pitchFamily="34" charset="0"/>
                          <a:ea typeface="+mn-ea"/>
                          <a:cs typeface="+mn-cs"/>
                        </a:rPr>
                        <a:t>A: Energy Policy, Planning and Capacity Development</a:t>
                      </a:r>
                      <a:r>
                        <a:rPr lang="en-AU" sz="1400" dirty="0">
                          <a:latin typeface="Arial Narrow" panose="020B0606020202030204" pitchFamily="34" charset="0"/>
                        </a:rPr>
                        <a:t> </a:t>
                      </a:r>
                      <a:br>
                        <a:rPr lang="en-AU" sz="1400" dirty="0">
                          <a:latin typeface="Arial Narrow" panose="020B0606020202030204" pitchFamily="34" charset="0"/>
                        </a:rPr>
                      </a:br>
                      <a:endParaRPr lang="en-AU" sz="1400" dirty="0">
                        <a:latin typeface="Arial Narrow" panose="020B0606020202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tc>
                  <a:txBody>
                    <a:bodyPr/>
                    <a:lstStyle/>
                    <a:p>
                      <a:r>
                        <a:rPr lang="en-AU" sz="1100" b="0" i="0" kern="1200" dirty="0">
                          <a:solidFill>
                            <a:schemeClr val="dk1"/>
                          </a:solidFill>
                          <a:effectLst/>
                          <a:latin typeface="Arial Narrow" panose="020B0606020202030204" pitchFamily="34" charset="0"/>
                          <a:ea typeface="+mn-ea"/>
                          <a:cs typeface="+mn-cs"/>
                        </a:rPr>
                        <a:t>1. Development and implementation of robust national energy policies, plans and legislation</a:t>
                      </a:r>
                      <a:endParaRPr lang="en-AU" sz="1100" dirty="0">
                        <a:latin typeface="Arial Narrow" panose="020B0606020202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4686659"/>
                  </a:ext>
                </a:extLst>
              </a:tr>
              <a:tr h="254732">
                <a:tc vMerge="1">
                  <a:txBody>
                    <a:bodyPr/>
                    <a:lstStyle/>
                    <a:p>
                      <a:endParaRPr lang="en-AU" dirty="0"/>
                    </a:p>
                  </a:txBody>
                  <a:tcPr/>
                </a:tc>
                <a:tc>
                  <a:txBody>
                    <a:bodyPr/>
                    <a:lstStyle/>
                    <a:p>
                      <a:r>
                        <a:rPr lang="en-AU" sz="1100" dirty="0">
                          <a:latin typeface="Arial Narrow" panose="020B0606020202030204" pitchFamily="34" charset="0"/>
                        </a:rPr>
                        <a:t>2. Capacity development in the energy sector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5045205"/>
                  </a:ext>
                </a:extLst>
              </a:tr>
              <a:tr h="254732">
                <a:tc vMerge="1">
                  <a:txBody>
                    <a:bodyPr/>
                    <a:lstStyle/>
                    <a:p>
                      <a:endParaRPr lang="en-AU" dirty="0"/>
                    </a:p>
                  </a:txBody>
                  <a:tcPr/>
                </a:tc>
                <a:tc>
                  <a:txBody>
                    <a:bodyPr/>
                    <a:lstStyle/>
                    <a:p>
                      <a:r>
                        <a:rPr lang="en-AU" sz="1100" dirty="0">
                          <a:latin typeface="Arial Narrow" panose="020B0606020202030204" pitchFamily="34" charset="0"/>
                        </a:rPr>
                        <a:t>3. Database development with energy resilience/security indicators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1758436"/>
                  </a:ext>
                </a:extLst>
              </a:tr>
              <a:tr h="254732">
                <a:tc vMerge="1">
                  <a:txBody>
                    <a:bodyPr/>
                    <a:lstStyle/>
                    <a:p>
                      <a:endParaRPr lang="en-AU" dirty="0"/>
                    </a:p>
                  </a:txBody>
                  <a:tcPr/>
                </a:tc>
                <a:tc>
                  <a:txBody>
                    <a:bodyPr/>
                    <a:lstStyle/>
                    <a:p>
                      <a:r>
                        <a:rPr lang="en-AU" sz="1100" dirty="0">
                          <a:latin typeface="Arial Narrow" panose="020B0606020202030204" pitchFamily="34" charset="0"/>
                        </a:rPr>
                        <a:t>4. Rectifying gender imbalance in the energy sector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422258"/>
                  </a:ext>
                </a:extLst>
              </a:tr>
              <a:tr h="264307">
                <a:tc vMerge="1">
                  <a:txBody>
                    <a:bodyPr/>
                    <a:lstStyle/>
                    <a:p>
                      <a:endParaRPr lang="en-AU" dirty="0"/>
                    </a:p>
                  </a:txBody>
                  <a:tcPr/>
                </a:tc>
                <a:tc>
                  <a:txBody>
                    <a:bodyPr/>
                    <a:lstStyle/>
                    <a:p>
                      <a:r>
                        <a:rPr lang="en-AU" sz="1100" dirty="0">
                          <a:latin typeface="Arial Narrow" panose="020B0606020202030204" pitchFamily="34" charset="0"/>
                        </a:rPr>
                        <a:t>5. Non‐commercial household energy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2767179"/>
                  </a:ext>
                </a:extLst>
              </a:tr>
              <a:tr h="254732">
                <a:tc rowSpan="4">
                  <a:txBody>
                    <a:bodyPr/>
                    <a:lstStyle/>
                    <a:p>
                      <a:r>
                        <a:rPr lang="en-AU" sz="1400" b="1" i="0" kern="1200" dirty="0">
                          <a:solidFill>
                            <a:schemeClr val="dk1"/>
                          </a:solidFill>
                          <a:effectLst/>
                          <a:latin typeface="Arial Narrow" panose="020B0606020202030204" pitchFamily="34" charset="0"/>
                          <a:ea typeface="+mn-ea"/>
                          <a:cs typeface="+mn-cs"/>
                        </a:rPr>
                        <a:t>B: Energy Sector Finance and Cooperation</a:t>
                      </a:r>
                      <a:r>
                        <a:rPr lang="en-AU" sz="1400" dirty="0">
                          <a:latin typeface="Arial Narrow" panose="020B0606020202030204" pitchFamily="34" charset="0"/>
                        </a:rPr>
                        <a:t> </a:t>
                      </a:r>
                      <a:br>
                        <a:rPr lang="en-AU" sz="1400" dirty="0">
                          <a:latin typeface="Arial Narrow" panose="020B0606020202030204" pitchFamily="34" charset="0"/>
                        </a:rPr>
                      </a:br>
                      <a:endParaRPr lang="en-AU" sz="1400" dirty="0">
                        <a:latin typeface="Arial Narrow" panose="020B0606020202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AU" sz="1100" dirty="0">
                          <a:latin typeface="Arial Narrow" panose="020B0606020202030204" pitchFamily="34" charset="0"/>
                        </a:rPr>
                        <a:t>6. Financing a regional energy framework</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912719"/>
                  </a:ext>
                </a:extLst>
              </a:tr>
              <a:tr h="254732">
                <a:tc vMerge="1">
                  <a:txBody>
                    <a:bodyPr/>
                    <a:lstStyle/>
                    <a:p>
                      <a:endParaRPr lang="en-AU" dirty="0"/>
                    </a:p>
                  </a:txBody>
                  <a:tcPr/>
                </a:tc>
                <a:tc>
                  <a:txBody>
                    <a:bodyPr/>
                    <a:lstStyle/>
                    <a:p>
                      <a:r>
                        <a:rPr lang="en-AU" sz="1100" dirty="0">
                          <a:latin typeface="Arial Narrow" panose="020B0606020202030204" pitchFamily="34" charset="0"/>
                        </a:rPr>
                        <a:t>7. Regional support to Pacific Island territories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9589493"/>
                  </a:ext>
                </a:extLst>
              </a:tr>
              <a:tr h="254732">
                <a:tc vMerge="1">
                  <a:txBody>
                    <a:bodyPr/>
                    <a:lstStyle/>
                    <a:p>
                      <a:endParaRPr lang="en-AU" dirty="0"/>
                    </a:p>
                  </a:txBody>
                  <a:tcPr/>
                </a:tc>
                <a:tc>
                  <a:txBody>
                    <a:bodyPr/>
                    <a:lstStyle/>
                    <a:p>
                      <a:r>
                        <a:rPr lang="en-AU" sz="1100" dirty="0">
                          <a:latin typeface="Arial Narrow" panose="020B0606020202030204" pitchFamily="34" charset="0"/>
                        </a:rPr>
                        <a:t>8. Cooperation in sustainable and resilient energy with other island regions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3660769"/>
                  </a:ext>
                </a:extLst>
              </a:tr>
              <a:tr h="254732">
                <a:tc vMerge="1">
                  <a:txBody>
                    <a:bodyPr/>
                    <a:lstStyle/>
                    <a:p>
                      <a:endParaRPr lang="en-AU" dirty="0"/>
                    </a:p>
                  </a:txBody>
                  <a:tcPr/>
                </a:tc>
                <a:tc>
                  <a:txBody>
                    <a:bodyPr/>
                    <a:lstStyle/>
                    <a:p>
                      <a:r>
                        <a:rPr lang="en-AU" sz="1100" dirty="0">
                          <a:latin typeface="Arial Narrow" panose="020B0606020202030204" pitchFamily="34" charset="0"/>
                        </a:rPr>
                        <a:t>9. Cooperation with the private sector in energy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7036450"/>
                  </a:ext>
                </a:extLst>
              </a:tr>
              <a:tr h="254732">
                <a:tc rowSpan="8">
                  <a:txBody>
                    <a:bodyPr/>
                    <a:lstStyle/>
                    <a:p>
                      <a:r>
                        <a:rPr lang="en-AU" sz="1400" b="1" i="0" kern="1200" dirty="0">
                          <a:solidFill>
                            <a:schemeClr val="dk1"/>
                          </a:solidFill>
                          <a:effectLst/>
                          <a:latin typeface="Arial Narrow" panose="020B0606020202030204" pitchFamily="34" charset="0"/>
                          <a:ea typeface="+mn-ea"/>
                          <a:cs typeface="+mn-cs"/>
                        </a:rPr>
                        <a:t>C: Sustainable Electric Power Development</a:t>
                      </a:r>
                      <a:r>
                        <a:rPr lang="en-AU" sz="1400" dirty="0">
                          <a:latin typeface="Arial Narrow" panose="020B0606020202030204" pitchFamily="34" charset="0"/>
                        </a:rPr>
                        <a:t> </a:t>
                      </a:r>
                      <a:br>
                        <a:rPr lang="en-AU" sz="1400" dirty="0">
                          <a:latin typeface="Arial Narrow" panose="020B0606020202030204" pitchFamily="34" charset="0"/>
                        </a:rPr>
                      </a:br>
                      <a:endParaRPr lang="en-AU" sz="1400" dirty="0">
                        <a:latin typeface="Arial Narrow" panose="020B0606020202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AU" sz="1100" b="0" i="0" kern="1200" dirty="0">
                          <a:solidFill>
                            <a:schemeClr val="dk1"/>
                          </a:solidFill>
                          <a:effectLst/>
                          <a:latin typeface="Arial Narrow" panose="020B0606020202030204" pitchFamily="34" charset="0"/>
                          <a:ea typeface="+mn-ea"/>
                          <a:cs typeface="+mn-cs"/>
                        </a:rPr>
                        <a:t>10. Climate‐resilient power generation and distribution for island grids</a:t>
                      </a:r>
                      <a:endParaRPr lang="en-AU" sz="1100" dirty="0">
                        <a:latin typeface="Arial Narrow" panose="020B0606020202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208624"/>
                  </a:ext>
                </a:extLst>
              </a:tr>
              <a:tr h="254732">
                <a:tc vMerge="1">
                  <a:txBody>
                    <a:bodyPr/>
                    <a:lstStyle/>
                    <a:p>
                      <a:endParaRPr lang="en-AU" dirty="0"/>
                    </a:p>
                  </a:txBody>
                  <a:tcPr/>
                </a:tc>
                <a:tc>
                  <a:txBody>
                    <a:bodyPr/>
                    <a:lstStyle/>
                    <a:p>
                      <a:r>
                        <a:rPr lang="en-AU" sz="1100" b="0" i="0" kern="1200" dirty="0">
                          <a:solidFill>
                            <a:schemeClr val="dk1"/>
                          </a:solidFill>
                          <a:effectLst/>
                          <a:latin typeface="Arial Narrow" panose="020B0606020202030204" pitchFamily="34" charset="0"/>
                          <a:ea typeface="+mn-ea"/>
                          <a:cs typeface="+mn-cs"/>
                        </a:rPr>
                        <a:t>11. Overcoming technical limitations to high penetrations of renewable energy</a:t>
                      </a:r>
                      <a:endParaRPr lang="en-AU" sz="1100" dirty="0">
                        <a:latin typeface="Arial Narrow" panose="020B0606020202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715947"/>
                  </a:ext>
                </a:extLst>
              </a:tr>
              <a:tr h="254732">
                <a:tc vMerge="1">
                  <a:txBody>
                    <a:bodyPr/>
                    <a:lstStyle/>
                    <a:p>
                      <a:endParaRPr lang="en-AU" dirty="0"/>
                    </a:p>
                  </a:txBody>
                  <a:tcPr/>
                </a:tc>
                <a:tc>
                  <a:txBody>
                    <a:bodyPr/>
                    <a:lstStyle/>
                    <a:p>
                      <a:r>
                        <a:rPr lang="en-AU" sz="1100" dirty="0">
                          <a:latin typeface="Arial Narrow" panose="020B0606020202030204" pitchFamily="34" charset="0"/>
                        </a:rPr>
                        <a:t>12. Financial &amp; management mechanisms for sustainability of outer island &amp; remote rural electrification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1716385"/>
                  </a:ext>
                </a:extLst>
              </a:tr>
              <a:tr h="254732">
                <a:tc vMerge="1">
                  <a:txBody>
                    <a:bodyPr/>
                    <a:lstStyle/>
                    <a:p>
                      <a:endParaRPr lang="en-AU" dirty="0"/>
                    </a:p>
                  </a:txBody>
                  <a:tcPr/>
                </a:tc>
                <a:tc>
                  <a:txBody>
                    <a:bodyPr/>
                    <a:lstStyle/>
                    <a:p>
                      <a:r>
                        <a:rPr lang="en-AU" sz="1100" dirty="0">
                          <a:latin typeface="Arial Narrow" panose="020B0606020202030204" pitchFamily="34" charset="0"/>
                        </a:rPr>
                        <a:t>13. Inspection and maintenance of RE technologies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7986955"/>
                  </a:ext>
                </a:extLst>
              </a:tr>
              <a:tr h="254732">
                <a:tc vMerge="1">
                  <a:txBody>
                    <a:bodyPr/>
                    <a:lstStyle/>
                    <a:p>
                      <a:endParaRPr lang="en-AU" dirty="0"/>
                    </a:p>
                  </a:txBody>
                  <a:tcPr/>
                </a:tc>
                <a:tc>
                  <a:txBody>
                    <a:bodyPr/>
                    <a:lstStyle/>
                    <a:p>
                      <a:r>
                        <a:rPr lang="en-AU" sz="1100" dirty="0">
                          <a:latin typeface="Arial Narrow" panose="020B0606020202030204" pitchFamily="34" charset="0"/>
                        </a:rPr>
                        <a:t>14. Regional RE standards for hurricanes and natural disasters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3717105"/>
                  </a:ext>
                </a:extLst>
              </a:tr>
              <a:tr h="254732">
                <a:tc vMerge="1">
                  <a:txBody>
                    <a:bodyPr/>
                    <a:lstStyle/>
                    <a:p>
                      <a:endParaRPr lang="en-AU" dirty="0"/>
                    </a:p>
                  </a:txBody>
                  <a:tcPr/>
                </a:tc>
                <a:tc>
                  <a:txBody>
                    <a:bodyPr/>
                    <a:lstStyle/>
                    <a:p>
                      <a:r>
                        <a:rPr lang="en-AU" sz="1100" dirty="0">
                          <a:latin typeface="Arial Narrow" panose="020B0606020202030204" pitchFamily="34" charset="0"/>
                        </a:rPr>
                        <a:t>15. Implementation of national goals and NDC commitments for renewable electricity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2171190"/>
                  </a:ext>
                </a:extLst>
              </a:tr>
              <a:tr h="254732">
                <a:tc vMerge="1">
                  <a:txBody>
                    <a:bodyPr/>
                    <a:lstStyle/>
                    <a:p>
                      <a:endParaRPr lang="en-AU" dirty="0"/>
                    </a:p>
                  </a:txBody>
                  <a:tcPr/>
                </a:tc>
                <a:tc>
                  <a:txBody>
                    <a:bodyPr/>
                    <a:lstStyle/>
                    <a:p>
                      <a:r>
                        <a:rPr lang="en-AU" sz="1100" dirty="0">
                          <a:latin typeface="Arial Narrow" panose="020B0606020202030204" pitchFamily="34" charset="0"/>
                        </a:rPr>
                        <a:t>16. Expanding and increasing the range of RE technologies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097400"/>
                  </a:ext>
                </a:extLst>
              </a:tr>
              <a:tr h="254732">
                <a:tc vMerge="1">
                  <a:txBody>
                    <a:bodyPr/>
                    <a:lstStyle/>
                    <a:p>
                      <a:endParaRPr lang="en-AU" dirty="0"/>
                    </a:p>
                  </a:txBody>
                  <a:tcPr/>
                </a:tc>
                <a:tc>
                  <a:txBody>
                    <a:bodyPr/>
                    <a:lstStyle/>
                    <a:p>
                      <a:r>
                        <a:rPr lang="en-AU" sz="1100" dirty="0">
                          <a:latin typeface="Arial Narrow" panose="020B0606020202030204" pitchFamily="34" charset="0"/>
                        </a:rPr>
                        <a:t>17. Independent energy regulation</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791716"/>
                  </a:ext>
                </a:extLst>
              </a:tr>
              <a:tr h="130898">
                <a:tc rowSpan="3">
                  <a:txBody>
                    <a:bodyPr/>
                    <a:lstStyle/>
                    <a:p>
                      <a:r>
                        <a:rPr lang="en-AU" sz="1400" b="1" i="0" kern="1200" dirty="0">
                          <a:solidFill>
                            <a:schemeClr val="dk1"/>
                          </a:solidFill>
                          <a:effectLst/>
                          <a:latin typeface="Arial Narrow" panose="020B0606020202030204" pitchFamily="34" charset="0"/>
                          <a:ea typeface="+mn-ea"/>
                          <a:cs typeface="+mn-cs"/>
                        </a:rPr>
                        <a:t>D: Low-Carbon Transport Energy</a:t>
                      </a:r>
                      <a:r>
                        <a:rPr lang="en-AU" sz="1400" dirty="0">
                          <a:latin typeface="Arial Narrow" panose="020B0606020202030204" pitchFamily="34" charset="0"/>
                        </a:rPr>
                        <a:t> </a:t>
                      </a:r>
                      <a:br>
                        <a:rPr lang="en-AU" sz="1400" dirty="0">
                          <a:latin typeface="Arial Narrow" panose="020B0606020202030204" pitchFamily="34" charset="0"/>
                        </a:rPr>
                      </a:br>
                      <a:endParaRPr lang="en-AU" sz="1400" dirty="0">
                        <a:latin typeface="Arial Narrow" panose="020B0606020202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AU" sz="1100" dirty="0">
                          <a:latin typeface="Arial Narrow" panose="020B0606020202030204" pitchFamily="34" charset="0"/>
                        </a:rPr>
                        <a:t>18. Land transport energy use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3844632"/>
                  </a:ext>
                </a:extLst>
              </a:tr>
              <a:tr h="254732">
                <a:tc vMerge="1">
                  <a:txBody>
                    <a:bodyPr/>
                    <a:lstStyle/>
                    <a:p>
                      <a:endParaRPr lang="en-AU" dirty="0"/>
                    </a:p>
                  </a:txBody>
                  <a:tcPr/>
                </a:tc>
                <a:tc>
                  <a:txBody>
                    <a:bodyPr/>
                    <a:lstStyle/>
                    <a:p>
                      <a:r>
                        <a:rPr lang="en-AU" sz="1100" b="0" i="0" kern="1200" dirty="0">
                          <a:solidFill>
                            <a:schemeClr val="dk1"/>
                          </a:solidFill>
                          <a:effectLst/>
                          <a:latin typeface="Arial Narrow" panose="020B0606020202030204" pitchFamily="34" charset="0"/>
                          <a:ea typeface="+mn-ea"/>
                          <a:cs typeface="+mn-cs"/>
                        </a:rPr>
                        <a:t>19. Marine transport energy use</a:t>
                      </a:r>
                      <a:endParaRPr lang="en-AU" sz="1100" dirty="0">
                        <a:latin typeface="Arial Narrow" panose="020B0606020202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2218443"/>
                  </a:ext>
                </a:extLst>
              </a:tr>
              <a:tr h="0">
                <a:tc vMerge="1">
                  <a:txBody>
                    <a:bodyPr/>
                    <a:lstStyle/>
                    <a:p>
                      <a:endParaRPr lang="en-AU" dirty="0"/>
                    </a:p>
                  </a:txBody>
                  <a:tcPr/>
                </a:tc>
                <a:tc>
                  <a:txBody>
                    <a:bodyPr/>
                    <a:lstStyle/>
                    <a:p>
                      <a:r>
                        <a:rPr lang="en-AU" sz="1100" dirty="0">
                          <a:latin typeface="Arial Narrow" panose="020B0606020202030204" pitchFamily="34" charset="0"/>
                        </a:rPr>
                        <a:t>20. Air transport energy use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567844"/>
                  </a:ext>
                </a:extLst>
              </a:tr>
              <a:tr h="263353">
                <a:tc>
                  <a:txBody>
                    <a:bodyPr/>
                    <a:lstStyle/>
                    <a:p>
                      <a:r>
                        <a:rPr lang="en-AU" sz="1400" b="1" i="0" kern="1200" dirty="0">
                          <a:solidFill>
                            <a:schemeClr val="dk1"/>
                          </a:solidFill>
                          <a:effectLst/>
                          <a:latin typeface="Arial Narrow" panose="020B0606020202030204" pitchFamily="34" charset="0"/>
                          <a:ea typeface="+mn-ea"/>
                          <a:cs typeface="+mn-cs"/>
                        </a:rPr>
                        <a:t>E: Improved Energy Efficiency</a:t>
                      </a:r>
                      <a:endParaRPr lang="en-AU" sz="1400" dirty="0">
                        <a:latin typeface="Arial Narrow" panose="020B060602020203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tc>
                  <a:txBody>
                    <a:bodyPr/>
                    <a:lstStyle/>
                    <a:p>
                      <a:r>
                        <a:rPr lang="en-AU" sz="1100" dirty="0">
                          <a:latin typeface="Arial Narrow" panose="020B0606020202030204" pitchFamily="34" charset="0"/>
                        </a:rPr>
                        <a:t>21. Improved energy efficiency within buildings and economy wide</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664763"/>
                  </a:ext>
                </a:extLst>
              </a:tr>
              <a:tr h="254732">
                <a:tc rowSpan="2">
                  <a:txBody>
                    <a:bodyPr/>
                    <a:lstStyle/>
                    <a:p>
                      <a:r>
                        <a:rPr lang="en-AU" sz="1400" b="1" dirty="0">
                          <a:latin typeface="Arial Narrow" panose="020B0606020202030204" pitchFamily="34" charset="0"/>
                        </a:rPr>
                        <a:t>F: Petroleum and Other Liquid Fuel Services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AU" sz="1100" dirty="0">
                          <a:latin typeface="Arial Narrow" panose="020B0606020202030204" pitchFamily="34" charset="0"/>
                        </a:rPr>
                        <a:t>22. Petroleum advisory services: fuel pricing, contracting, monitoring and biofuels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2426987"/>
                  </a:ext>
                </a:extLst>
              </a:tr>
              <a:tr h="374606">
                <a:tc vMerge="1">
                  <a:txBody>
                    <a:bodyPr/>
                    <a:lstStyle/>
                    <a:p>
                      <a:endParaRPr lang="en-AU" dirty="0"/>
                    </a:p>
                  </a:txBody>
                  <a:tcPr/>
                </a:tc>
                <a:tc>
                  <a:txBody>
                    <a:bodyPr/>
                    <a:lstStyle/>
                    <a:p>
                      <a:r>
                        <a:rPr lang="en-AU" sz="1100" dirty="0">
                          <a:latin typeface="Arial Narrow" panose="020B0606020202030204" pitchFamily="34" charset="0"/>
                        </a:rPr>
                        <a:t>23. Petroleum advisory services: fuel storage, distribution infrastructure and miscellaneous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8049896"/>
                  </a:ext>
                </a:extLst>
              </a:tr>
            </a:tbl>
          </a:graphicData>
        </a:graphic>
      </p:graphicFrame>
      <p:sp>
        <p:nvSpPr>
          <p:cNvPr id="3" name="Rectangle: Rounded Corners 2">
            <a:extLst>
              <a:ext uri="{FF2B5EF4-FFF2-40B4-BE49-F238E27FC236}">
                <a16:creationId xmlns:a16="http://schemas.microsoft.com/office/drawing/2014/main" id="{E0BCE996-936A-7B79-A511-3270ED428A56}"/>
              </a:ext>
            </a:extLst>
          </p:cNvPr>
          <p:cNvSpPr/>
          <p:nvPr/>
        </p:nvSpPr>
        <p:spPr>
          <a:xfrm>
            <a:off x="2857500" y="3429000"/>
            <a:ext cx="5651500" cy="2656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674485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9A6B5F-FAD3-AD9A-8DF9-0923DE347C9F}"/>
              </a:ext>
            </a:extLst>
          </p:cNvPr>
          <p:cNvSpPr txBox="1"/>
          <p:nvPr/>
        </p:nvSpPr>
        <p:spPr>
          <a:xfrm>
            <a:off x="516021" y="200565"/>
            <a:ext cx="9819327" cy="584775"/>
          </a:xfrm>
          <a:prstGeom prst="rect">
            <a:avLst/>
          </a:prstGeom>
          <a:noFill/>
        </p:spPr>
        <p:txBody>
          <a:bodyPr wrap="square">
            <a:spAutoFit/>
          </a:bodyPr>
          <a:lstStyle/>
          <a:p>
            <a:pPr algn="ctr" defTabSz="457200" eaLnBrk="1" fontAlgn="auto" hangingPunct="1">
              <a:spcBef>
                <a:spcPts val="0"/>
              </a:spcBef>
              <a:spcAft>
                <a:spcPts val="0"/>
              </a:spcAft>
              <a:defRPr/>
            </a:pPr>
            <a:r>
              <a:rPr lang="en-GB" sz="3200" b="1" dirty="0">
                <a:solidFill>
                  <a:schemeClr val="tx1">
                    <a:lumMod val="65000"/>
                    <a:lumOff val="35000"/>
                  </a:schemeClr>
                </a:solidFill>
                <a:latin typeface="+mn-lt"/>
              </a:rPr>
              <a:t>CLEARPICs</a:t>
            </a:r>
            <a:endParaRPr lang="en-AU" sz="3200" b="1" dirty="0">
              <a:solidFill>
                <a:schemeClr val="tx1">
                  <a:lumMod val="65000"/>
                  <a:lumOff val="35000"/>
                </a:schemeClr>
              </a:solidFill>
              <a:latin typeface="+mn-lt"/>
            </a:endParaRPr>
          </a:p>
        </p:txBody>
      </p:sp>
      <p:sp>
        <p:nvSpPr>
          <p:cNvPr id="7" name="TextBox 6">
            <a:extLst>
              <a:ext uri="{FF2B5EF4-FFF2-40B4-BE49-F238E27FC236}">
                <a16:creationId xmlns:a16="http://schemas.microsoft.com/office/drawing/2014/main" id="{98A0913D-43AE-A00C-9341-1D2A73B5FD39}"/>
              </a:ext>
            </a:extLst>
          </p:cNvPr>
          <p:cNvSpPr txBox="1"/>
          <p:nvPr/>
        </p:nvSpPr>
        <p:spPr>
          <a:xfrm>
            <a:off x="353192" y="1640101"/>
            <a:ext cx="11476687" cy="1938992"/>
          </a:xfrm>
          <a:prstGeom prst="rect">
            <a:avLst/>
          </a:prstGeom>
          <a:noFill/>
        </p:spPr>
        <p:txBody>
          <a:bodyPr wrap="square">
            <a:spAutoFit/>
          </a:bodyPr>
          <a:lstStyle/>
          <a:p>
            <a:pPr marL="342900" indent="-342900" defTabSz="457200" eaLnBrk="1" fontAlgn="auto" hangingPunct="1">
              <a:spcBef>
                <a:spcPts val="0"/>
              </a:spcBef>
              <a:spcAft>
                <a:spcPts val="0"/>
              </a:spcAft>
              <a:buFont typeface="Arial" panose="020B0604020202020204" pitchFamily="34" charset="0"/>
              <a:buChar char="•"/>
              <a:defRPr/>
            </a:pPr>
            <a:r>
              <a:rPr lang="en-GB" sz="2400" dirty="0">
                <a:latin typeface="+mn-lt"/>
              </a:rPr>
              <a:t> Innovative finance and new business models to support clean energy access for the remote communities in the Pacific </a:t>
            </a:r>
          </a:p>
          <a:p>
            <a:pPr marL="342900" indent="-342900" defTabSz="457200" eaLnBrk="1" fontAlgn="auto" hangingPunct="1">
              <a:spcBef>
                <a:spcPts val="0"/>
              </a:spcBef>
              <a:spcAft>
                <a:spcPts val="0"/>
              </a:spcAft>
              <a:buFont typeface="Arial" panose="020B0604020202020204" pitchFamily="34" charset="0"/>
              <a:buChar char="•"/>
              <a:defRPr/>
            </a:pPr>
            <a:r>
              <a:rPr lang="en-GB" sz="2400" dirty="0">
                <a:latin typeface="+mn-lt"/>
              </a:rPr>
              <a:t> Funded by UK FCDO Transforming Energy Access programme, through Carbon Trust</a:t>
            </a:r>
          </a:p>
          <a:p>
            <a:pPr marL="342900" indent="-342900" defTabSz="457200" eaLnBrk="1" fontAlgn="auto" hangingPunct="1">
              <a:spcBef>
                <a:spcPts val="0"/>
              </a:spcBef>
              <a:spcAft>
                <a:spcPts val="0"/>
              </a:spcAft>
              <a:buFont typeface="Arial" panose="020B0604020202020204" pitchFamily="34" charset="0"/>
              <a:buChar char="•"/>
              <a:defRPr/>
            </a:pPr>
            <a:r>
              <a:rPr lang="en-AU" sz="2400" dirty="0">
                <a:latin typeface="+mn-lt"/>
              </a:rPr>
              <a:t> 1 M pound for 4 years </a:t>
            </a:r>
            <a:r>
              <a:rPr lang="en-AU" sz="2400" i="1" dirty="0">
                <a:latin typeface="+mn-lt"/>
              </a:rPr>
              <a:t>(to be confirmed)</a:t>
            </a:r>
          </a:p>
          <a:p>
            <a:pPr marL="342900" indent="-342900" defTabSz="457200" eaLnBrk="1" fontAlgn="auto" hangingPunct="1">
              <a:spcBef>
                <a:spcPts val="0"/>
              </a:spcBef>
              <a:spcAft>
                <a:spcPts val="0"/>
              </a:spcAft>
              <a:buFont typeface="Arial" panose="020B0604020202020204" pitchFamily="34" charset="0"/>
              <a:buChar char="•"/>
              <a:defRPr/>
            </a:pPr>
            <a:r>
              <a:rPr lang="en-AU" sz="2400" dirty="0">
                <a:latin typeface="+mn-lt"/>
              </a:rPr>
              <a:t> SPC implementation agency, in partnership with USP for the research study component </a:t>
            </a:r>
          </a:p>
        </p:txBody>
      </p:sp>
      <p:sp>
        <p:nvSpPr>
          <p:cNvPr id="13" name="Rectangle: Rounded Corners 12">
            <a:extLst>
              <a:ext uri="{FF2B5EF4-FFF2-40B4-BE49-F238E27FC236}">
                <a16:creationId xmlns:a16="http://schemas.microsoft.com/office/drawing/2014/main" id="{B035A035-04F0-FA96-CE82-4DC14CCA73F2}"/>
              </a:ext>
            </a:extLst>
          </p:cNvPr>
          <p:cNvSpPr/>
          <p:nvPr/>
        </p:nvSpPr>
        <p:spPr>
          <a:xfrm>
            <a:off x="139693" y="3896028"/>
            <a:ext cx="1656945" cy="2851496"/>
          </a:xfrm>
          <a:prstGeom prst="roundRect">
            <a:avLst>
              <a:gd name="adj" fmla="val 0"/>
            </a:avLst>
          </a:prstGeom>
          <a:solidFill>
            <a:srgbClr val="CA7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Segoe UI" panose="020B0502040204020203" pitchFamily="34" charset="0"/>
                <a:cs typeface="Segoe UI" panose="020B0502040204020203" pitchFamily="34" charset="0"/>
              </a:rPr>
              <a:t>Main </a:t>
            </a:r>
          </a:p>
          <a:p>
            <a:pPr algn="ctr"/>
            <a:r>
              <a:rPr lang="en-GB" dirty="0">
                <a:latin typeface="Segoe UI" panose="020B0502040204020203" pitchFamily="34" charset="0"/>
                <a:cs typeface="Segoe UI" panose="020B0502040204020203" pitchFamily="34" charset="0"/>
              </a:rPr>
              <a:t>Activities</a:t>
            </a:r>
          </a:p>
        </p:txBody>
      </p:sp>
      <p:sp>
        <p:nvSpPr>
          <p:cNvPr id="15" name="Rectangle: Rounded Corners 14">
            <a:extLst>
              <a:ext uri="{FF2B5EF4-FFF2-40B4-BE49-F238E27FC236}">
                <a16:creationId xmlns:a16="http://schemas.microsoft.com/office/drawing/2014/main" id="{1E11863B-9116-B11E-30AE-776C0EFB7849}"/>
              </a:ext>
            </a:extLst>
          </p:cNvPr>
          <p:cNvSpPr/>
          <p:nvPr/>
        </p:nvSpPr>
        <p:spPr>
          <a:xfrm>
            <a:off x="8064986" y="3896028"/>
            <a:ext cx="1840056" cy="2851494"/>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dirty="0">
                <a:solidFill>
                  <a:schemeClr val="tx1"/>
                </a:solidFill>
                <a:latin typeface="Segoe UI" panose="020B0502040204020203" pitchFamily="34" charset="0"/>
                <a:cs typeface="Segoe UI" panose="020B0502040204020203" pitchFamily="34" charset="0"/>
              </a:rPr>
              <a:t>Gap Analysis and recommendation to </a:t>
            </a:r>
            <a:r>
              <a:rPr lang="en-AU" sz="1600" b="1" dirty="0">
                <a:solidFill>
                  <a:schemeClr val="tx1"/>
                </a:solidFill>
                <a:latin typeface="Segoe UI" panose="020B0502040204020203" pitchFamily="34" charset="0"/>
                <a:cs typeface="Segoe UI" panose="020B0502040204020203" pitchFamily="34" charset="0"/>
              </a:rPr>
              <a:t>create enabling environment </a:t>
            </a:r>
            <a:r>
              <a:rPr lang="en-AU" sz="1600" dirty="0">
                <a:solidFill>
                  <a:schemeClr val="tx1"/>
                </a:solidFill>
                <a:latin typeface="Segoe UI" panose="020B0502040204020203" pitchFamily="34" charset="0"/>
                <a:cs typeface="Segoe UI" panose="020B0502040204020203" pitchFamily="34" charset="0"/>
              </a:rPr>
              <a:t>for private sector investment in off grid in 3 PICs</a:t>
            </a:r>
          </a:p>
          <a:p>
            <a:r>
              <a:rPr lang="en-AU" sz="1600" dirty="0">
                <a:solidFill>
                  <a:schemeClr val="tx1"/>
                </a:solidFill>
                <a:latin typeface="Segoe UI" panose="020B0502040204020203" pitchFamily="34" charset="0"/>
                <a:cs typeface="Segoe UI" panose="020B0502040204020203" pitchFamily="34" charset="0"/>
              </a:rPr>
              <a:t>Organisation of 3 national workshops</a:t>
            </a:r>
          </a:p>
        </p:txBody>
      </p:sp>
      <p:sp>
        <p:nvSpPr>
          <p:cNvPr id="16" name="Rectangle: Rounded Corners 15">
            <a:extLst>
              <a:ext uri="{FF2B5EF4-FFF2-40B4-BE49-F238E27FC236}">
                <a16:creationId xmlns:a16="http://schemas.microsoft.com/office/drawing/2014/main" id="{AE1A3ADE-D149-5F23-CCCA-E86FFF3736B4}"/>
              </a:ext>
            </a:extLst>
          </p:cNvPr>
          <p:cNvSpPr/>
          <p:nvPr/>
        </p:nvSpPr>
        <p:spPr>
          <a:xfrm>
            <a:off x="6128015" y="3896028"/>
            <a:ext cx="1840057" cy="2851495"/>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chemeClr val="tx1"/>
                </a:solidFill>
                <a:latin typeface="Segoe UI" panose="020B0502040204020203" pitchFamily="34" charset="0"/>
                <a:cs typeface="Segoe UI" panose="020B0502040204020203" pitchFamily="34" charset="0"/>
              </a:rPr>
              <a:t>Engagement with key investors, off-grid solar and mini-grids companies through the organisation of a </a:t>
            </a:r>
            <a:r>
              <a:rPr lang="en-GB" sz="1600" b="1" dirty="0">
                <a:solidFill>
                  <a:schemeClr val="tx1"/>
                </a:solidFill>
                <a:latin typeface="Segoe UI" panose="020B0502040204020203" pitchFamily="34" charset="0"/>
                <a:cs typeface="Segoe UI" panose="020B0502040204020203" pitchFamily="34" charset="0"/>
              </a:rPr>
              <a:t>regional investment forum </a:t>
            </a:r>
          </a:p>
        </p:txBody>
      </p:sp>
      <p:sp>
        <p:nvSpPr>
          <p:cNvPr id="18" name="Rectangle: Rounded Corners 17">
            <a:extLst>
              <a:ext uri="{FF2B5EF4-FFF2-40B4-BE49-F238E27FC236}">
                <a16:creationId xmlns:a16="http://schemas.microsoft.com/office/drawing/2014/main" id="{E41B85E7-D154-DAFA-7083-98B8D366BE19}"/>
              </a:ext>
            </a:extLst>
          </p:cNvPr>
          <p:cNvSpPr/>
          <p:nvPr/>
        </p:nvSpPr>
        <p:spPr>
          <a:xfrm>
            <a:off x="4321961" y="3896028"/>
            <a:ext cx="1718745" cy="2851495"/>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dirty="0">
                <a:solidFill>
                  <a:schemeClr val="tx1"/>
                </a:solidFill>
                <a:latin typeface="Segoe UI" panose="020B0502040204020203" pitchFamily="34" charset="0"/>
                <a:cs typeface="Segoe UI" panose="020B0502040204020203" pitchFamily="34" charset="0"/>
              </a:rPr>
              <a:t>Suggestion of potential models for development of off-grid system and mini-grids in PICTs</a:t>
            </a:r>
          </a:p>
        </p:txBody>
      </p:sp>
      <p:sp>
        <p:nvSpPr>
          <p:cNvPr id="19" name="Rectangle: Rounded Corners 18">
            <a:extLst>
              <a:ext uri="{FF2B5EF4-FFF2-40B4-BE49-F238E27FC236}">
                <a16:creationId xmlns:a16="http://schemas.microsoft.com/office/drawing/2014/main" id="{253B813A-0D4A-09A6-9266-089BA816314B}"/>
              </a:ext>
            </a:extLst>
          </p:cNvPr>
          <p:cNvSpPr/>
          <p:nvPr/>
        </p:nvSpPr>
        <p:spPr>
          <a:xfrm>
            <a:off x="1893552" y="3896028"/>
            <a:ext cx="2356618" cy="2851495"/>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a:solidFill>
                  <a:schemeClr val="tx1"/>
                </a:solidFill>
                <a:latin typeface="Segoe UI" panose="020B0502040204020203" pitchFamily="34" charset="0"/>
                <a:cs typeface="Segoe UI" panose="020B0502040204020203" pitchFamily="34" charset="0"/>
              </a:rPr>
              <a:t>Market potential mapping reports on Off-grid, mini-grids and PUE:</a:t>
            </a:r>
          </a:p>
          <a:p>
            <a:pPr marL="285750" indent="-285750">
              <a:buFontTx/>
              <a:buChar char="-"/>
            </a:pPr>
            <a:r>
              <a:rPr lang="en-GB" sz="1600" dirty="0">
                <a:solidFill>
                  <a:schemeClr val="tx1"/>
                </a:solidFill>
                <a:latin typeface="Segoe UI" panose="020B0502040204020203" pitchFamily="34" charset="0"/>
                <a:cs typeface="Segoe UI" panose="020B0502040204020203" pitchFamily="34" charset="0"/>
              </a:rPr>
              <a:t>1 regional report on off-grid Solar Market Potential </a:t>
            </a:r>
          </a:p>
          <a:p>
            <a:pPr marL="285750" indent="-285750">
              <a:buFontTx/>
              <a:buChar char="-"/>
            </a:pPr>
            <a:r>
              <a:rPr lang="en-GB" sz="1600" dirty="0">
                <a:solidFill>
                  <a:schemeClr val="tx1"/>
                </a:solidFill>
                <a:latin typeface="Segoe UI" panose="020B0502040204020203" pitchFamily="34" charset="0"/>
                <a:cs typeface="Segoe UI" panose="020B0502040204020203" pitchFamily="34" charset="0"/>
              </a:rPr>
              <a:t>3 country mapping report on off-grid and GMG</a:t>
            </a:r>
          </a:p>
        </p:txBody>
      </p:sp>
      <p:sp>
        <p:nvSpPr>
          <p:cNvPr id="23" name="Rectangle: Rounded Corners 22">
            <a:extLst>
              <a:ext uri="{FF2B5EF4-FFF2-40B4-BE49-F238E27FC236}">
                <a16:creationId xmlns:a16="http://schemas.microsoft.com/office/drawing/2014/main" id="{404403E1-FFCE-CBD7-A00D-92A9CF62179A}"/>
              </a:ext>
            </a:extLst>
          </p:cNvPr>
          <p:cNvSpPr/>
          <p:nvPr/>
        </p:nvSpPr>
        <p:spPr>
          <a:xfrm>
            <a:off x="9989823" y="3896028"/>
            <a:ext cx="1840056" cy="2851493"/>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dirty="0">
                <a:solidFill>
                  <a:schemeClr val="tx1"/>
                </a:solidFill>
                <a:latin typeface="Segoe UI" panose="020B0502040204020203" pitchFamily="34" charset="0"/>
                <a:cs typeface="Segoe UI" panose="020B0502040204020203" pitchFamily="34" charset="0"/>
              </a:rPr>
              <a:t>Development of 3 </a:t>
            </a:r>
            <a:r>
              <a:rPr lang="en-AU" sz="1600" b="1" dirty="0">
                <a:solidFill>
                  <a:schemeClr val="tx1"/>
                </a:solidFill>
                <a:latin typeface="Segoe UI" panose="020B0502040204020203" pitchFamily="34" charset="0"/>
                <a:cs typeface="Segoe UI" panose="020B0502040204020203" pitchFamily="34" charset="0"/>
              </a:rPr>
              <a:t>pilot projects </a:t>
            </a:r>
            <a:r>
              <a:rPr lang="en-AU" sz="1600" dirty="0">
                <a:solidFill>
                  <a:schemeClr val="tx1"/>
                </a:solidFill>
                <a:latin typeface="Segoe UI" panose="020B0502040204020203" pitchFamily="34" charset="0"/>
                <a:cs typeface="Segoe UI" panose="020B0502040204020203" pitchFamily="34" charset="0"/>
              </a:rPr>
              <a:t>(off-grid, GMG and PUE) </a:t>
            </a:r>
          </a:p>
        </p:txBody>
      </p:sp>
    </p:spTree>
    <p:extLst>
      <p:ext uri="{BB962C8B-B14F-4D97-AF65-F5344CB8AC3E}">
        <p14:creationId xmlns:p14="http://schemas.microsoft.com/office/powerpoint/2010/main" val="2042891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3B31-AF1E-4F50-8B0B-870276EDC164}"/>
              </a:ext>
            </a:extLst>
          </p:cNvPr>
          <p:cNvSpPr>
            <a:spLocks noGrp="1"/>
          </p:cNvSpPr>
          <p:nvPr>
            <p:ph type="title"/>
          </p:nvPr>
        </p:nvSpPr>
        <p:spPr>
          <a:xfrm>
            <a:off x="838200" y="138546"/>
            <a:ext cx="10515600" cy="757382"/>
          </a:xfrm>
        </p:spPr>
        <p:txBody>
          <a:bodyPr>
            <a:normAutofit/>
          </a:bodyPr>
          <a:lstStyle/>
          <a:p>
            <a:r>
              <a:rPr lang="en-AU" b="1" dirty="0">
                <a:solidFill>
                  <a:srgbClr val="FF0000"/>
                </a:solidFill>
              </a:rPr>
              <a:t>BACKGROUND</a:t>
            </a:r>
          </a:p>
        </p:txBody>
      </p:sp>
      <p:sp>
        <p:nvSpPr>
          <p:cNvPr id="3" name="Content Placeholder 2">
            <a:extLst>
              <a:ext uri="{FF2B5EF4-FFF2-40B4-BE49-F238E27FC236}">
                <a16:creationId xmlns:a16="http://schemas.microsoft.com/office/drawing/2014/main" id="{1826F939-3F63-4EB0-B9D9-D61A8527EEFD}"/>
              </a:ext>
            </a:extLst>
          </p:cNvPr>
          <p:cNvSpPr>
            <a:spLocks noGrp="1"/>
          </p:cNvSpPr>
          <p:nvPr>
            <p:ph idx="1"/>
          </p:nvPr>
        </p:nvSpPr>
        <p:spPr>
          <a:xfrm>
            <a:off x="838200" y="1043709"/>
            <a:ext cx="5734051" cy="5133254"/>
          </a:xfrm>
        </p:spPr>
        <p:txBody>
          <a:bodyPr>
            <a:normAutofit fontScale="92500"/>
          </a:bodyPr>
          <a:lstStyle/>
          <a:p>
            <a:pPr marL="457200" lvl="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Going 7 years now</a:t>
            </a:r>
          </a:p>
          <a:p>
            <a:pPr marL="457200" lvl="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Part of a global network comprising 11 regional centres </a:t>
            </a:r>
          </a:p>
          <a:p>
            <a:pPr marL="457200" marR="0" indent="-457200" algn="l" defTabSz="914400">
              <a:buClrTx/>
              <a:buSzTx/>
              <a:buFont typeface="Arial" panose="020B0604020202020204" pitchFamily="34" charset="0"/>
              <a:buChar char="•"/>
              <a:defRPr/>
            </a:pPr>
            <a:r>
              <a:rPr lang="en-AU" sz="2800" b="0" i="0" u="none" strike="noStrike" cap="none" spc="0" dirty="0">
                <a:ln>
                  <a:noFill/>
                </a:ln>
                <a:solidFill>
                  <a:srgbClr val="000000"/>
                </a:solidFill>
                <a:latin typeface="Arial" panose="020B0604020202020204" pitchFamily="34" charset="0"/>
                <a:ea typeface="+mj-ea"/>
                <a:cs typeface="Arial" panose="020B0604020202020204" pitchFamily="34" charset="0"/>
              </a:rPr>
              <a:t>Covering 120 countries and influencing 1.5 billion energy consumers</a:t>
            </a:r>
            <a:endParaRPr lang="en-AU" sz="2800" dirty="0">
              <a:latin typeface="Arial" panose="020B0604020202020204" pitchFamily="34" charset="0"/>
              <a:cs typeface="Arial" panose="020B0604020202020204" pitchFamily="34" charset="0"/>
            </a:endParaRPr>
          </a:p>
          <a:p>
            <a:pPr marL="457200" marR="0" indent="-457200" algn="l" defTabSz="914400">
              <a:buClrTx/>
              <a:buSzTx/>
              <a:buFont typeface="Arial" panose="020B0604020202020204" pitchFamily="34" charset="0"/>
              <a:buChar char="•"/>
              <a:defRPr/>
            </a:pPr>
            <a:r>
              <a:rPr lang="en-AU" sz="2800" b="0" i="0" u="none" strike="noStrike" cap="none" spc="0" dirty="0">
                <a:ln>
                  <a:noFill/>
                </a:ln>
                <a:solidFill>
                  <a:srgbClr val="000000"/>
                </a:solidFill>
                <a:latin typeface="Arial" panose="020B0604020202020204" pitchFamily="34" charset="0"/>
                <a:ea typeface="+mj-ea"/>
                <a:cs typeface="Arial" panose="020B0604020202020204" pitchFamily="34" charset="0"/>
              </a:rPr>
              <a:t> 38 of 46 LDCs and 32 of 36 SIDS </a:t>
            </a:r>
            <a:endParaRPr lang="en-AU" sz="2800"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2</a:t>
            </a:r>
            <a:r>
              <a:rPr lang="en-AU" sz="2800" baseline="30000" dirty="0">
                <a:latin typeface="Arial" panose="020B0604020202020204" pitchFamily="34" charset="0"/>
                <a:cs typeface="Arial" panose="020B0604020202020204" pitchFamily="34" charset="0"/>
              </a:rPr>
              <a:t>nd</a:t>
            </a:r>
            <a:r>
              <a:rPr lang="en-AU" sz="2800" dirty="0">
                <a:latin typeface="Arial" panose="020B0604020202020204" pitchFamily="34" charset="0"/>
                <a:cs typeface="Arial" panose="020B0604020202020204" pitchFamily="34" charset="0"/>
              </a:rPr>
              <a:t> Operational Phase: 2021-2025 </a:t>
            </a:r>
          </a:p>
          <a:p>
            <a:pPr marL="457200" lvl="0" indent="-457200">
              <a:buFont typeface="Arial" panose="020B0604020202020204" pitchFamily="34" charset="0"/>
              <a:buChar char="•"/>
            </a:pPr>
            <a:r>
              <a:rPr lang="en-AU" sz="2800" dirty="0">
                <a:latin typeface="Arial" panose="020B0604020202020204" pitchFamily="34" charset="0"/>
                <a:cs typeface="Arial" panose="020B0604020202020204" pitchFamily="34" charset="0"/>
              </a:rPr>
              <a:t>UNIDO, Austria, Norway &amp; NZ funding support</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Part and parcel of SPC and the GEP of the GEM Division</a:t>
            </a:r>
            <a:endParaRPr lang="en-NZ" sz="2800" dirty="0">
              <a:latin typeface="Arial" panose="020B0604020202020204" pitchFamily="34" charset="0"/>
              <a:cs typeface="Arial" panose="020B0604020202020204" pitchFamily="34" charset="0"/>
            </a:endParaRPr>
          </a:p>
          <a:p>
            <a:pPr marL="514350" indent="-514350">
              <a:buAutoNum type="arabicPeriod"/>
            </a:pPr>
            <a:endParaRPr lang="en-AU" dirty="0"/>
          </a:p>
          <a:p>
            <a:pPr marL="514350" indent="-514350">
              <a:buAutoNum type="arabicPeriod"/>
            </a:pPr>
            <a:endParaRPr lang="en-AU" dirty="0"/>
          </a:p>
          <a:p>
            <a:endParaRPr lang="en-AU" dirty="0"/>
          </a:p>
        </p:txBody>
      </p:sp>
      <p:pic>
        <p:nvPicPr>
          <p:cNvPr id="4" name="Imagen 9">
            <a:extLst>
              <a:ext uri="{FF2B5EF4-FFF2-40B4-BE49-F238E27FC236}">
                <a16:creationId xmlns:a16="http://schemas.microsoft.com/office/drawing/2014/main" id="{0A4702B7-E2BA-45D9-A24E-2B679E586E0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201619" y="6257581"/>
            <a:ext cx="1793267" cy="600419"/>
          </a:xfrm>
          <a:prstGeom prst="rect">
            <a:avLst/>
          </a:prstGeom>
          <a:noFill/>
          <a:ln>
            <a:noFill/>
          </a:ln>
        </p:spPr>
      </p:pic>
      <p:pic>
        <p:nvPicPr>
          <p:cNvPr id="6" name="Picture 5">
            <a:extLst>
              <a:ext uri="{FF2B5EF4-FFF2-40B4-BE49-F238E27FC236}">
                <a16:creationId xmlns:a16="http://schemas.microsoft.com/office/drawing/2014/main" id="{6178BBD5-31DD-41C7-930F-2479A6D0F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38063"/>
            <a:ext cx="5734050" cy="382428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a:extLst>
              <a:ext uri="{FF2B5EF4-FFF2-40B4-BE49-F238E27FC236}">
                <a16:creationId xmlns:a16="http://schemas.microsoft.com/office/drawing/2014/main" id="{46A3E323-CD04-D83E-E583-8EA1C05042CB}"/>
              </a:ext>
            </a:extLst>
          </p:cNvPr>
          <p:cNvPicPr>
            <a:picLocks noChangeAspect="1"/>
          </p:cNvPicPr>
          <p:nvPr/>
        </p:nvPicPr>
        <p:blipFill>
          <a:blip r:embed="rId4"/>
          <a:stretch>
            <a:fillRect/>
          </a:stretch>
        </p:blipFill>
        <p:spPr>
          <a:xfrm>
            <a:off x="7220964" y="2933542"/>
            <a:ext cx="4731099" cy="1787172"/>
          </a:xfrm>
          <a:prstGeom prst="rect">
            <a:avLst/>
          </a:prstGeom>
        </p:spPr>
      </p:pic>
      <p:pic>
        <p:nvPicPr>
          <p:cNvPr id="7" name="Picture 6">
            <a:extLst>
              <a:ext uri="{FF2B5EF4-FFF2-40B4-BE49-F238E27FC236}">
                <a16:creationId xmlns:a16="http://schemas.microsoft.com/office/drawing/2014/main" id="{85A85DB8-4EDC-385D-6558-5C79A9987C8E}"/>
              </a:ext>
            </a:extLst>
          </p:cNvPr>
          <p:cNvPicPr>
            <a:picLocks noChangeAspect="1"/>
          </p:cNvPicPr>
          <p:nvPr/>
        </p:nvPicPr>
        <p:blipFill>
          <a:blip r:embed="rId5"/>
          <a:stretch>
            <a:fillRect/>
          </a:stretch>
        </p:blipFill>
        <p:spPr>
          <a:xfrm>
            <a:off x="7220964" y="4859948"/>
            <a:ext cx="4773922" cy="1022231"/>
          </a:xfrm>
          <a:prstGeom prst="rect">
            <a:avLst/>
          </a:prstGeom>
        </p:spPr>
      </p:pic>
    </p:spTree>
    <p:extLst>
      <p:ext uri="{BB962C8B-B14F-4D97-AF65-F5344CB8AC3E}">
        <p14:creationId xmlns:p14="http://schemas.microsoft.com/office/powerpoint/2010/main" val="413231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CD9FC70-FB16-D4B7-36B4-1904CB8D0109}"/>
              </a:ext>
            </a:extLst>
          </p:cNvPr>
          <p:cNvSpPr/>
          <p:nvPr/>
        </p:nvSpPr>
        <p:spPr>
          <a:xfrm>
            <a:off x="50663" y="1122918"/>
            <a:ext cx="1921685" cy="513318"/>
          </a:xfrm>
          <a:prstGeom prst="roundRect">
            <a:avLst>
              <a:gd name="adj"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Segoe UI" panose="020B0502040204020203" pitchFamily="34" charset="0"/>
                <a:cs typeface="Segoe UI" panose="020B0502040204020203" pitchFamily="34" charset="0"/>
              </a:rPr>
              <a:t>Proposed Activities</a:t>
            </a:r>
          </a:p>
        </p:txBody>
      </p:sp>
      <p:grpSp>
        <p:nvGrpSpPr>
          <p:cNvPr id="21" name="Group 20">
            <a:extLst>
              <a:ext uri="{FF2B5EF4-FFF2-40B4-BE49-F238E27FC236}">
                <a16:creationId xmlns:a16="http://schemas.microsoft.com/office/drawing/2014/main" id="{BECDFAAB-BE41-D383-8FD8-C378E82FEF11}"/>
              </a:ext>
            </a:extLst>
          </p:cNvPr>
          <p:cNvGrpSpPr/>
          <p:nvPr/>
        </p:nvGrpSpPr>
        <p:grpSpPr>
          <a:xfrm>
            <a:off x="805598" y="1680698"/>
            <a:ext cx="10580805" cy="5103847"/>
            <a:chOff x="1544873" y="1901644"/>
            <a:chExt cx="10580805" cy="5103847"/>
          </a:xfrm>
        </p:grpSpPr>
        <p:sp>
          <p:nvSpPr>
            <p:cNvPr id="4" name="Rectangle: Rounded Corners 3">
              <a:extLst>
                <a:ext uri="{FF2B5EF4-FFF2-40B4-BE49-F238E27FC236}">
                  <a16:creationId xmlns:a16="http://schemas.microsoft.com/office/drawing/2014/main" id="{3DBBE245-0CC2-82BC-F217-1A252CAE1675}"/>
                </a:ext>
              </a:extLst>
            </p:cNvPr>
            <p:cNvSpPr/>
            <p:nvPr/>
          </p:nvSpPr>
          <p:spPr>
            <a:xfrm>
              <a:off x="9559520" y="1901644"/>
              <a:ext cx="2524548" cy="634555"/>
            </a:xfrm>
            <a:prstGeom prst="roundRect">
              <a:avLst>
                <a:gd name="adj" fmla="val 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Segoe UI" panose="020B0502040204020203" pitchFamily="34" charset="0"/>
                  <a:cs typeface="Segoe UI" panose="020B0502040204020203" pitchFamily="34" charset="0"/>
                </a:rPr>
                <a:t>WP4 – Enabling environment </a:t>
              </a:r>
              <a:endParaRPr lang="en-GB" sz="1600" b="1" dirty="0">
                <a:solidFill>
                  <a:schemeClr val="tx1"/>
                </a:solidFill>
                <a:latin typeface="Segoe UI" panose="020B0502040204020203" pitchFamily="34" charset="0"/>
                <a:cs typeface="Segoe UI" panose="020B0502040204020203" pitchFamily="34" charset="0"/>
              </a:endParaRPr>
            </a:p>
          </p:txBody>
        </p:sp>
        <p:sp>
          <p:nvSpPr>
            <p:cNvPr id="8" name="Rectangle: Rounded Corners 7">
              <a:extLst>
                <a:ext uri="{FF2B5EF4-FFF2-40B4-BE49-F238E27FC236}">
                  <a16:creationId xmlns:a16="http://schemas.microsoft.com/office/drawing/2014/main" id="{240787D7-E2F4-B7FE-4433-DF4166D508EF}"/>
                </a:ext>
              </a:extLst>
            </p:cNvPr>
            <p:cNvSpPr/>
            <p:nvPr/>
          </p:nvSpPr>
          <p:spPr>
            <a:xfrm>
              <a:off x="4200878" y="4570494"/>
              <a:ext cx="2526406" cy="1551532"/>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Segoe UI" panose="020B0502040204020203" pitchFamily="34" charset="0"/>
                  <a:cs typeface="Segoe UI" panose="020B0502040204020203" pitchFamily="34" charset="0"/>
                </a:rPr>
                <a:t>Tailored Financial &amp; Business models</a:t>
              </a:r>
            </a:p>
            <a:p>
              <a:pPr algn="ctr"/>
              <a:r>
                <a:rPr lang="en-AU" sz="1600" dirty="0">
                  <a:solidFill>
                    <a:schemeClr val="tx1"/>
                  </a:solidFill>
                  <a:latin typeface="Segoe UI" panose="020B0502040204020203" pitchFamily="34" charset="0"/>
                  <a:cs typeface="Segoe UI" panose="020B0502040204020203" pitchFamily="34" charset="0"/>
                </a:rPr>
                <a:t>Development of new business models to establish off-grid solar markets &amp; mini-grids </a:t>
              </a:r>
            </a:p>
          </p:txBody>
        </p:sp>
        <p:sp>
          <p:nvSpPr>
            <p:cNvPr id="9" name="Rectangle: Rounded Corners 8">
              <a:extLst>
                <a:ext uri="{FF2B5EF4-FFF2-40B4-BE49-F238E27FC236}">
                  <a16:creationId xmlns:a16="http://schemas.microsoft.com/office/drawing/2014/main" id="{AFD66C3A-DC0C-3F65-349D-2A69613832B7}"/>
                </a:ext>
              </a:extLst>
            </p:cNvPr>
            <p:cNvSpPr/>
            <p:nvPr/>
          </p:nvSpPr>
          <p:spPr>
            <a:xfrm>
              <a:off x="4204594" y="1902099"/>
              <a:ext cx="2524548" cy="624451"/>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tx1"/>
                  </a:solidFill>
                  <a:latin typeface="Segoe UI" panose="020B0502040204020203" pitchFamily="34" charset="0"/>
                  <a:cs typeface="Segoe UI" panose="020B0502040204020203" pitchFamily="34" charset="0"/>
                </a:rPr>
                <a:t>WP2 - Market intelligence </a:t>
              </a:r>
            </a:p>
          </p:txBody>
        </p:sp>
        <p:sp>
          <p:nvSpPr>
            <p:cNvPr id="10" name="Rectangle: Rounded Corners 9">
              <a:extLst>
                <a:ext uri="{FF2B5EF4-FFF2-40B4-BE49-F238E27FC236}">
                  <a16:creationId xmlns:a16="http://schemas.microsoft.com/office/drawing/2014/main" id="{EA5D4B99-4208-9D93-AB39-1E31BC74A4E0}"/>
                </a:ext>
              </a:extLst>
            </p:cNvPr>
            <p:cNvSpPr/>
            <p:nvPr/>
          </p:nvSpPr>
          <p:spPr>
            <a:xfrm>
              <a:off x="1544873" y="1902099"/>
              <a:ext cx="2524548" cy="624451"/>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tx1"/>
                  </a:solidFill>
                  <a:latin typeface="Segoe UI" panose="020B0502040204020203" pitchFamily="34" charset="0"/>
                  <a:cs typeface="Segoe UI" panose="020B0502040204020203" pitchFamily="34" charset="0"/>
                </a:rPr>
                <a:t>WP1 - Regional Liaison</a:t>
              </a:r>
              <a:endParaRPr lang="en-GB" sz="1600" dirty="0">
                <a:solidFill>
                  <a:schemeClr val="tx1"/>
                </a:solidFill>
                <a:latin typeface="Segoe UI" panose="020B0502040204020203" pitchFamily="34" charset="0"/>
                <a:cs typeface="Segoe UI" panose="020B0502040204020203" pitchFamily="34" charset="0"/>
              </a:endParaRPr>
            </a:p>
          </p:txBody>
        </p:sp>
        <p:sp>
          <p:nvSpPr>
            <p:cNvPr id="11" name="Rectangle: Rounded Corners 10">
              <a:extLst>
                <a:ext uri="{FF2B5EF4-FFF2-40B4-BE49-F238E27FC236}">
                  <a16:creationId xmlns:a16="http://schemas.microsoft.com/office/drawing/2014/main" id="{210C7624-FE01-54B1-F4B2-07089348A5A3}"/>
                </a:ext>
              </a:extLst>
            </p:cNvPr>
            <p:cNvSpPr/>
            <p:nvPr/>
          </p:nvSpPr>
          <p:spPr>
            <a:xfrm>
              <a:off x="4200878" y="2648859"/>
              <a:ext cx="2524548" cy="1799325"/>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tx1"/>
                  </a:solidFill>
                  <a:latin typeface="Segoe UI" panose="020B0502040204020203" pitchFamily="34" charset="0"/>
                  <a:cs typeface="Segoe UI" panose="020B0502040204020203" pitchFamily="34" charset="0"/>
                </a:rPr>
                <a:t>Market potential mapping reports</a:t>
              </a:r>
            </a:p>
            <a:p>
              <a:pPr algn="ctr"/>
              <a:r>
                <a:rPr lang="en-GB" sz="1600" dirty="0">
                  <a:solidFill>
                    <a:schemeClr val="tx1"/>
                  </a:solidFill>
                  <a:latin typeface="Segoe UI" panose="020B0502040204020203" pitchFamily="34" charset="0"/>
                  <a:cs typeface="Segoe UI" panose="020B0502040204020203" pitchFamily="34" charset="0"/>
                </a:rPr>
                <a:t>Mapping current solar market potential for off-grid solar, clean mini-grids and productive use of energy</a:t>
              </a:r>
            </a:p>
          </p:txBody>
        </p:sp>
        <p:sp>
          <p:nvSpPr>
            <p:cNvPr id="12" name="Rectangle: Rounded Corners 11">
              <a:extLst>
                <a:ext uri="{FF2B5EF4-FFF2-40B4-BE49-F238E27FC236}">
                  <a16:creationId xmlns:a16="http://schemas.microsoft.com/office/drawing/2014/main" id="{B2E3AE05-A016-0D18-D418-B0603EF75F3E}"/>
                </a:ext>
              </a:extLst>
            </p:cNvPr>
            <p:cNvSpPr/>
            <p:nvPr/>
          </p:nvSpPr>
          <p:spPr>
            <a:xfrm>
              <a:off x="6882057" y="1902099"/>
              <a:ext cx="2524548" cy="634555"/>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tx1"/>
                  </a:solidFill>
                  <a:latin typeface="Segoe UI" panose="020B0502040204020203" pitchFamily="34" charset="0"/>
                  <a:cs typeface="Segoe UI" panose="020B0502040204020203" pitchFamily="34" charset="0"/>
                </a:rPr>
                <a:t>WP3 – Pilot projects</a:t>
              </a:r>
            </a:p>
          </p:txBody>
        </p:sp>
        <p:sp>
          <p:nvSpPr>
            <p:cNvPr id="14" name="Rectangle: Rounded Corners 13">
              <a:extLst>
                <a:ext uri="{FF2B5EF4-FFF2-40B4-BE49-F238E27FC236}">
                  <a16:creationId xmlns:a16="http://schemas.microsoft.com/office/drawing/2014/main" id="{08C02711-6A77-6A0C-0AA2-75121A43149F}"/>
                </a:ext>
              </a:extLst>
            </p:cNvPr>
            <p:cNvSpPr/>
            <p:nvPr/>
          </p:nvSpPr>
          <p:spPr>
            <a:xfrm>
              <a:off x="6877826" y="2648859"/>
              <a:ext cx="2524548" cy="919841"/>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Segoe UI" panose="020B0502040204020203" pitchFamily="34" charset="0"/>
                  <a:cs typeface="Segoe UI" panose="020B0502040204020203" pitchFamily="34" charset="0"/>
                </a:rPr>
                <a:t>Pilots project </a:t>
              </a:r>
              <a:r>
                <a:rPr lang="en-AU" sz="1600" dirty="0">
                  <a:solidFill>
                    <a:schemeClr val="tx1"/>
                  </a:solidFill>
                  <a:latin typeface="Segoe UI" panose="020B0502040204020203" pitchFamily="34" charset="0"/>
                  <a:cs typeface="Segoe UI" panose="020B0502040204020203" pitchFamily="34" charset="0"/>
                </a:rPr>
                <a:t>for SHS, Mini-grids and productive use technologies </a:t>
              </a:r>
              <a:endParaRPr lang="en-GB" sz="1600" dirty="0">
                <a:solidFill>
                  <a:schemeClr val="tx1"/>
                </a:solidFill>
                <a:latin typeface="Segoe UI" panose="020B0502040204020203" pitchFamily="34" charset="0"/>
                <a:cs typeface="Segoe UI" panose="020B0502040204020203" pitchFamily="34" charset="0"/>
              </a:endParaRPr>
            </a:p>
          </p:txBody>
        </p:sp>
        <p:sp>
          <p:nvSpPr>
            <p:cNvPr id="17" name="Rectangle: Rounded Corners 16">
              <a:extLst>
                <a:ext uri="{FF2B5EF4-FFF2-40B4-BE49-F238E27FC236}">
                  <a16:creationId xmlns:a16="http://schemas.microsoft.com/office/drawing/2014/main" id="{6FD89FC1-79E2-A747-2A55-5C14132BCD47}"/>
                </a:ext>
              </a:extLst>
            </p:cNvPr>
            <p:cNvSpPr/>
            <p:nvPr/>
          </p:nvSpPr>
          <p:spPr>
            <a:xfrm>
              <a:off x="4200878" y="6244337"/>
              <a:ext cx="2524548" cy="761154"/>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Segoe UI" panose="020B0502040204020203" pitchFamily="34" charset="0"/>
                  <a:cs typeface="Segoe UI" panose="020B0502040204020203" pitchFamily="34" charset="0"/>
                </a:rPr>
                <a:t>Engaging</a:t>
              </a:r>
              <a:r>
                <a:rPr lang="en-AU" sz="1600" dirty="0">
                  <a:solidFill>
                    <a:schemeClr val="tx1"/>
                  </a:solidFill>
                  <a:latin typeface="Segoe UI" panose="020B0502040204020203" pitchFamily="34" charset="0"/>
                  <a:cs typeface="Segoe UI" panose="020B0502040204020203" pitchFamily="34" charset="0"/>
                </a:rPr>
                <a:t> with the off-grid &amp; mini-grids market sector</a:t>
              </a:r>
            </a:p>
          </p:txBody>
        </p:sp>
        <p:sp>
          <p:nvSpPr>
            <p:cNvPr id="20" name="Rectangle: Rounded Corners 19">
              <a:extLst>
                <a:ext uri="{FF2B5EF4-FFF2-40B4-BE49-F238E27FC236}">
                  <a16:creationId xmlns:a16="http://schemas.microsoft.com/office/drawing/2014/main" id="{CFAA10A0-9FFF-8406-467F-428BF8D6922D}"/>
                </a:ext>
              </a:extLst>
            </p:cNvPr>
            <p:cNvSpPr/>
            <p:nvPr/>
          </p:nvSpPr>
          <p:spPr>
            <a:xfrm>
              <a:off x="9601130" y="2661158"/>
              <a:ext cx="2524548" cy="2558542"/>
            </a:xfrm>
            <a:prstGeom prst="roundRect">
              <a:avLst>
                <a:gd name="adj" fmla="val 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Segoe UI" panose="020B0502040204020203" pitchFamily="34" charset="0"/>
                  <a:cs typeface="Segoe UI" panose="020B0502040204020203" pitchFamily="34" charset="0"/>
                </a:rPr>
                <a:t>Gap analysis research and in-country workshops</a:t>
              </a:r>
            </a:p>
            <a:p>
              <a:pPr algn="ctr"/>
              <a:r>
                <a:rPr lang="en-AU" sz="1600" dirty="0">
                  <a:solidFill>
                    <a:schemeClr val="tx1"/>
                  </a:solidFill>
                  <a:latin typeface="Segoe UI" panose="020B0502040204020203" pitchFamily="34" charset="0"/>
                  <a:cs typeface="Segoe UI" panose="020B0502040204020203" pitchFamily="34" charset="0"/>
                </a:rPr>
                <a:t>Engagement with countries</a:t>
              </a:r>
            </a:p>
            <a:p>
              <a:pPr algn="ctr"/>
              <a:r>
                <a:rPr lang="en-AU" sz="1600" dirty="0">
                  <a:solidFill>
                    <a:schemeClr val="tx1"/>
                  </a:solidFill>
                  <a:latin typeface="Segoe UI" panose="020B0502040204020203" pitchFamily="34" charset="0"/>
                  <a:cs typeface="Segoe UI" panose="020B0502040204020203" pitchFamily="34" charset="0"/>
                </a:rPr>
                <a:t>Recommendations to create enabling environment for private investment in off-grid solution</a:t>
              </a:r>
            </a:p>
            <a:p>
              <a:pPr algn="ctr"/>
              <a:endParaRPr lang="en-GB" sz="1600" dirty="0">
                <a:solidFill>
                  <a:schemeClr val="tx1"/>
                </a:solidFill>
                <a:latin typeface="Segoe UI" panose="020B0502040204020203" pitchFamily="34" charset="0"/>
                <a:cs typeface="Segoe UI" panose="020B0502040204020203" pitchFamily="34" charset="0"/>
              </a:endParaRPr>
            </a:p>
          </p:txBody>
        </p:sp>
      </p:grpSp>
      <p:sp>
        <p:nvSpPr>
          <p:cNvPr id="22" name="Rectangle: Rounded Corners 21">
            <a:extLst>
              <a:ext uri="{FF2B5EF4-FFF2-40B4-BE49-F238E27FC236}">
                <a16:creationId xmlns:a16="http://schemas.microsoft.com/office/drawing/2014/main" id="{AFBD6A93-12D9-0BB9-6F90-100EA330AE47}"/>
              </a:ext>
            </a:extLst>
          </p:cNvPr>
          <p:cNvSpPr/>
          <p:nvPr/>
        </p:nvSpPr>
        <p:spPr>
          <a:xfrm>
            <a:off x="805597" y="2427913"/>
            <a:ext cx="2524548" cy="1267787"/>
          </a:xfrm>
          <a:prstGeom prst="round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800" dirty="0">
                <a:solidFill>
                  <a:schemeClr val="tx1"/>
                </a:solidFill>
                <a:effectLst/>
                <a:latin typeface="Calibri" panose="020F0502020204030204" pitchFamily="34" charset="0"/>
                <a:ea typeface="Calibri" panose="020F0502020204030204" pitchFamily="34" charset="0"/>
              </a:rPr>
              <a:t>SPC &amp; PCREEE to coordinate with other TEA funded activity and TEA partners</a:t>
            </a:r>
            <a:endParaRPr lang="en-GB" sz="1600" dirty="0">
              <a:solidFill>
                <a:schemeClr val="tx1"/>
              </a:solidFill>
              <a:latin typeface="Segoe UI" panose="020B0502040204020203" pitchFamily="34" charset="0"/>
              <a:cs typeface="Segoe UI" panose="020B0502040204020203" pitchFamily="34" charset="0"/>
            </a:endParaRPr>
          </a:p>
        </p:txBody>
      </p:sp>
      <p:sp>
        <p:nvSpPr>
          <p:cNvPr id="26" name="Rectangle: Rounded Corners 25">
            <a:extLst>
              <a:ext uri="{FF2B5EF4-FFF2-40B4-BE49-F238E27FC236}">
                <a16:creationId xmlns:a16="http://schemas.microsoft.com/office/drawing/2014/main" id="{3C32E01F-A7B9-F5DF-EE36-20B36B06D408}"/>
              </a:ext>
            </a:extLst>
          </p:cNvPr>
          <p:cNvSpPr/>
          <p:nvPr/>
        </p:nvSpPr>
        <p:spPr>
          <a:xfrm>
            <a:off x="6887005" y="5334718"/>
            <a:ext cx="4296810" cy="1164556"/>
          </a:xfrm>
          <a:prstGeom prst="roundRect">
            <a:avLst/>
          </a:pr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Proposed Focus countries: Solomon Islands, Vanuatu, PNG, Fiji</a:t>
            </a:r>
          </a:p>
          <a:p>
            <a:pPr algn="ctr"/>
            <a:r>
              <a:rPr lang="en-AU" dirty="0">
                <a:solidFill>
                  <a:schemeClr val="tx1"/>
                </a:solidFill>
              </a:rPr>
              <a:t>Budget 1M£</a:t>
            </a:r>
          </a:p>
        </p:txBody>
      </p:sp>
      <p:sp>
        <p:nvSpPr>
          <p:cNvPr id="2" name="TextBox 1">
            <a:extLst>
              <a:ext uri="{FF2B5EF4-FFF2-40B4-BE49-F238E27FC236}">
                <a16:creationId xmlns:a16="http://schemas.microsoft.com/office/drawing/2014/main" id="{099A6B5F-FAD3-AD9A-8DF9-0923DE347C9F}"/>
              </a:ext>
            </a:extLst>
          </p:cNvPr>
          <p:cNvSpPr txBox="1"/>
          <p:nvPr/>
        </p:nvSpPr>
        <p:spPr>
          <a:xfrm>
            <a:off x="516021" y="200565"/>
            <a:ext cx="9819327" cy="584775"/>
          </a:xfrm>
          <a:prstGeom prst="rect">
            <a:avLst/>
          </a:prstGeom>
          <a:noFill/>
        </p:spPr>
        <p:txBody>
          <a:bodyPr wrap="square">
            <a:spAutoFit/>
          </a:bodyPr>
          <a:lstStyle/>
          <a:p>
            <a:pPr algn="ctr" defTabSz="457200" eaLnBrk="1" fontAlgn="auto" hangingPunct="1">
              <a:spcBef>
                <a:spcPts val="0"/>
              </a:spcBef>
              <a:spcAft>
                <a:spcPts val="0"/>
              </a:spcAft>
              <a:defRPr/>
            </a:pPr>
            <a:r>
              <a:rPr lang="en-GB" sz="3200" b="1" dirty="0">
                <a:solidFill>
                  <a:schemeClr val="tx1">
                    <a:lumMod val="65000"/>
                    <a:lumOff val="35000"/>
                  </a:schemeClr>
                </a:solidFill>
                <a:latin typeface="+mn-lt"/>
              </a:rPr>
              <a:t>CLEARPICs</a:t>
            </a:r>
            <a:endParaRPr lang="en-AU" sz="3200" b="1" dirty="0">
              <a:solidFill>
                <a:schemeClr val="tx1">
                  <a:lumMod val="65000"/>
                  <a:lumOff val="35000"/>
                </a:schemeClr>
              </a:solidFill>
              <a:latin typeface="+mn-lt"/>
            </a:endParaRPr>
          </a:p>
        </p:txBody>
      </p:sp>
    </p:spTree>
    <p:extLst>
      <p:ext uri="{BB962C8B-B14F-4D97-AF65-F5344CB8AC3E}">
        <p14:creationId xmlns:p14="http://schemas.microsoft.com/office/powerpoint/2010/main" val="1208173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6D4FFF-0AF9-7488-7DE1-B7C3C29FA80E}"/>
              </a:ext>
            </a:extLst>
          </p:cNvPr>
          <p:cNvSpPr txBox="1"/>
          <p:nvPr/>
        </p:nvSpPr>
        <p:spPr>
          <a:xfrm>
            <a:off x="516021" y="200565"/>
            <a:ext cx="9819327" cy="584775"/>
          </a:xfrm>
          <a:prstGeom prst="rect">
            <a:avLst/>
          </a:prstGeom>
          <a:noFill/>
        </p:spPr>
        <p:txBody>
          <a:bodyPr wrap="square">
            <a:spAutoFit/>
          </a:bodyPr>
          <a:lstStyle/>
          <a:p>
            <a:pPr algn="ctr" defTabSz="457200" eaLnBrk="1" fontAlgn="auto" hangingPunct="1">
              <a:spcBef>
                <a:spcPts val="0"/>
              </a:spcBef>
              <a:spcAft>
                <a:spcPts val="0"/>
              </a:spcAft>
              <a:defRPr/>
            </a:pPr>
            <a:r>
              <a:rPr lang="en-GB" sz="3200" b="1" dirty="0">
                <a:solidFill>
                  <a:schemeClr val="tx1">
                    <a:lumMod val="65000"/>
                    <a:lumOff val="35000"/>
                  </a:schemeClr>
                </a:solidFill>
                <a:latin typeface="+mn-lt"/>
              </a:rPr>
              <a:t>CLEARPICs</a:t>
            </a:r>
            <a:endParaRPr lang="en-AU" sz="3200" b="1" dirty="0">
              <a:solidFill>
                <a:schemeClr val="tx1">
                  <a:lumMod val="65000"/>
                  <a:lumOff val="35000"/>
                </a:schemeClr>
              </a:solidFill>
              <a:latin typeface="+mn-lt"/>
            </a:endParaRPr>
          </a:p>
        </p:txBody>
      </p:sp>
      <p:grpSp>
        <p:nvGrpSpPr>
          <p:cNvPr id="15" name="Group 14">
            <a:extLst>
              <a:ext uri="{FF2B5EF4-FFF2-40B4-BE49-F238E27FC236}">
                <a16:creationId xmlns:a16="http://schemas.microsoft.com/office/drawing/2014/main" id="{89EA2C84-C03E-AA82-CB44-C5E6B41A6AE7}"/>
              </a:ext>
            </a:extLst>
          </p:cNvPr>
          <p:cNvGrpSpPr/>
          <p:nvPr/>
        </p:nvGrpSpPr>
        <p:grpSpPr>
          <a:xfrm>
            <a:off x="152411" y="1803462"/>
            <a:ext cx="5680932" cy="4931579"/>
            <a:chOff x="163084" y="1803462"/>
            <a:chExt cx="5680932" cy="4931579"/>
          </a:xfrm>
        </p:grpSpPr>
        <p:sp>
          <p:nvSpPr>
            <p:cNvPr id="3" name="Rectangle: Rounded Corners 2">
              <a:extLst>
                <a:ext uri="{FF2B5EF4-FFF2-40B4-BE49-F238E27FC236}">
                  <a16:creationId xmlns:a16="http://schemas.microsoft.com/office/drawing/2014/main" id="{CCD9FC70-FB16-D4B7-36B4-1904CB8D0109}"/>
                </a:ext>
              </a:extLst>
            </p:cNvPr>
            <p:cNvSpPr/>
            <p:nvPr/>
          </p:nvSpPr>
          <p:spPr>
            <a:xfrm>
              <a:off x="1923912" y="2566506"/>
              <a:ext cx="3854588" cy="329094"/>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Segoe UI" panose="020B0502040204020203" pitchFamily="34" charset="0"/>
                  <a:cs typeface="Segoe UI" panose="020B0502040204020203" pitchFamily="34" charset="0"/>
                </a:rPr>
                <a:t>deliverables</a:t>
              </a:r>
            </a:p>
          </p:txBody>
        </p:sp>
        <p:sp>
          <p:nvSpPr>
            <p:cNvPr id="8" name="Rectangle: Rounded Corners 7">
              <a:extLst>
                <a:ext uri="{FF2B5EF4-FFF2-40B4-BE49-F238E27FC236}">
                  <a16:creationId xmlns:a16="http://schemas.microsoft.com/office/drawing/2014/main" id="{240787D7-E2F4-B7FE-4433-DF4166D508EF}"/>
                </a:ext>
              </a:extLst>
            </p:cNvPr>
            <p:cNvSpPr/>
            <p:nvPr/>
          </p:nvSpPr>
          <p:spPr>
            <a:xfrm>
              <a:off x="164942" y="3962400"/>
              <a:ext cx="1498758" cy="1130300"/>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Segoe UI" panose="020B0502040204020203" pitchFamily="34" charset="0"/>
                  <a:cs typeface="Segoe UI" panose="020B0502040204020203" pitchFamily="34" charset="0"/>
                </a:rPr>
                <a:t>Tailored Financial &amp; Business models</a:t>
              </a:r>
            </a:p>
          </p:txBody>
        </p:sp>
        <p:sp>
          <p:nvSpPr>
            <p:cNvPr id="9" name="Rectangle: Rounded Corners 8">
              <a:extLst>
                <a:ext uri="{FF2B5EF4-FFF2-40B4-BE49-F238E27FC236}">
                  <a16:creationId xmlns:a16="http://schemas.microsoft.com/office/drawing/2014/main" id="{AFD66C3A-DC0C-3F65-349D-2A69613832B7}"/>
                </a:ext>
              </a:extLst>
            </p:cNvPr>
            <p:cNvSpPr/>
            <p:nvPr/>
          </p:nvSpPr>
          <p:spPr>
            <a:xfrm>
              <a:off x="164942" y="1803462"/>
              <a:ext cx="5613558" cy="624451"/>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tx1"/>
                  </a:solidFill>
                  <a:latin typeface="Segoe UI" panose="020B0502040204020203" pitchFamily="34" charset="0"/>
                  <a:cs typeface="Segoe UI" panose="020B0502040204020203" pitchFamily="34" charset="0"/>
                </a:rPr>
                <a:t>WP2 - Market intelligence </a:t>
              </a:r>
            </a:p>
          </p:txBody>
        </p:sp>
        <p:sp>
          <p:nvSpPr>
            <p:cNvPr id="11" name="Rectangle: Rounded Corners 10">
              <a:extLst>
                <a:ext uri="{FF2B5EF4-FFF2-40B4-BE49-F238E27FC236}">
                  <a16:creationId xmlns:a16="http://schemas.microsoft.com/office/drawing/2014/main" id="{210C7624-FE01-54B1-F4B2-07089348A5A3}"/>
                </a:ext>
              </a:extLst>
            </p:cNvPr>
            <p:cNvSpPr/>
            <p:nvPr/>
          </p:nvSpPr>
          <p:spPr>
            <a:xfrm>
              <a:off x="163084" y="2594876"/>
              <a:ext cx="1500616" cy="1229871"/>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tx1"/>
                  </a:solidFill>
                  <a:latin typeface="Segoe UI" panose="020B0502040204020203" pitchFamily="34" charset="0"/>
                  <a:cs typeface="Segoe UI" panose="020B0502040204020203" pitchFamily="34" charset="0"/>
                </a:rPr>
                <a:t>Market potential mapping reports</a:t>
              </a:r>
            </a:p>
          </p:txBody>
        </p:sp>
        <p:sp>
          <p:nvSpPr>
            <p:cNvPr id="17" name="Rectangle: Rounded Corners 16">
              <a:extLst>
                <a:ext uri="{FF2B5EF4-FFF2-40B4-BE49-F238E27FC236}">
                  <a16:creationId xmlns:a16="http://schemas.microsoft.com/office/drawing/2014/main" id="{6FD89FC1-79E2-A747-2A55-5C14132BCD47}"/>
                </a:ext>
              </a:extLst>
            </p:cNvPr>
            <p:cNvSpPr/>
            <p:nvPr/>
          </p:nvSpPr>
          <p:spPr>
            <a:xfrm>
              <a:off x="164942" y="5257799"/>
              <a:ext cx="1498758" cy="1396059"/>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Segoe UI" panose="020B0502040204020203" pitchFamily="34" charset="0"/>
                  <a:cs typeface="Segoe UI" panose="020B0502040204020203" pitchFamily="34" charset="0"/>
                </a:rPr>
                <a:t>Engaging</a:t>
              </a:r>
              <a:r>
                <a:rPr lang="en-AU" sz="1600" dirty="0">
                  <a:solidFill>
                    <a:schemeClr val="tx1"/>
                  </a:solidFill>
                  <a:latin typeface="Segoe UI" panose="020B0502040204020203" pitchFamily="34" charset="0"/>
                  <a:cs typeface="Segoe UI" panose="020B0502040204020203" pitchFamily="34" charset="0"/>
                </a:rPr>
                <a:t> with the off-grid &amp; mini-grids market sector</a:t>
              </a:r>
            </a:p>
          </p:txBody>
        </p:sp>
        <p:sp>
          <p:nvSpPr>
            <p:cNvPr id="2" name="TextBox 1">
              <a:extLst>
                <a:ext uri="{FF2B5EF4-FFF2-40B4-BE49-F238E27FC236}">
                  <a16:creationId xmlns:a16="http://schemas.microsoft.com/office/drawing/2014/main" id="{31CD6AE9-754E-A32B-40F0-48A804EF4670}"/>
                </a:ext>
              </a:extLst>
            </p:cNvPr>
            <p:cNvSpPr txBox="1"/>
            <p:nvPr/>
          </p:nvSpPr>
          <p:spPr>
            <a:xfrm>
              <a:off x="1663700" y="3041722"/>
              <a:ext cx="4180316" cy="3693319"/>
            </a:xfrm>
            <a:prstGeom prst="rect">
              <a:avLst/>
            </a:prstGeom>
            <a:noFill/>
          </p:spPr>
          <p:txBody>
            <a:bodyPr wrap="square" rtlCol="0">
              <a:spAutoFit/>
            </a:bodyPr>
            <a:lstStyle/>
            <a:p>
              <a:pPr marL="285750" indent="-285750" algn="just">
                <a:buFont typeface="Arial" panose="020B0604020202020204" pitchFamily="34" charset="0"/>
                <a:buChar char="•"/>
              </a:pPr>
              <a:r>
                <a:rPr lang="en-AU" dirty="0">
                  <a:solidFill>
                    <a:schemeClr val="bg1">
                      <a:lumMod val="50000"/>
                    </a:schemeClr>
                  </a:solidFill>
                </a:rPr>
                <a:t>A high-level regional market report on off-grid solar and mini-grid potential across all PICTs</a:t>
              </a:r>
            </a:p>
            <a:p>
              <a:pPr marL="285750" indent="-285750" algn="just">
                <a:buFont typeface="Arial" panose="020B0604020202020204" pitchFamily="34" charset="0"/>
                <a:buChar char="•"/>
              </a:pPr>
              <a:r>
                <a:rPr lang="en-AU" dirty="0">
                  <a:solidFill>
                    <a:schemeClr val="bg1">
                      <a:lumMod val="50000"/>
                    </a:schemeClr>
                  </a:solidFill>
                </a:rPr>
                <a:t>Country reports mapping out in detail the potential for off-grid/mini grids markets, with relevant GIS data sets</a:t>
              </a:r>
            </a:p>
            <a:p>
              <a:pPr marL="285750" indent="-285750" algn="just">
                <a:buFont typeface="Arial" panose="020B0604020202020204" pitchFamily="34" charset="0"/>
                <a:buChar char="•"/>
              </a:pPr>
              <a:r>
                <a:rPr lang="en-AU" dirty="0">
                  <a:solidFill>
                    <a:schemeClr val="bg1">
                      <a:lumMod val="50000"/>
                    </a:schemeClr>
                  </a:solidFill>
                </a:rPr>
                <a:t>Potential different business &amp; financial models for Off-grid&amp; mini-grids</a:t>
              </a:r>
            </a:p>
            <a:p>
              <a:pPr marL="285750" indent="-285750" algn="just">
                <a:buFont typeface="Arial" panose="020B0604020202020204" pitchFamily="34" charset="0"/>
                <a:buChar char="•"/>
              </a:pPr>
              <a:r>
                <a:rPr lang="en-AU" dirty="0">
                  <a:solidFill>
                    <a:schemeClr val="bg1">
                      <a:lumMod val="50000"/>
                    </a:schemeClr>
                  </a:solidFill>
                </a:rPr>
                <a:t>Market trend report on off-grid and mini-grids &amp; supporting document on common challenges of remote areas</a:t>
              </a:r>
            </a:p>
            <a:p>
              <a:pPr marL="285750" indent="-285750" algn="just">
                <a:buFont typeface="Arial" panose="020B0604020202020204" pitchFamily="34" charset="0"/>
                <a:buChar char="•"/>
              </a:pPr>
              <a:r>
                <a:rPr lang="en-AU" dirty="0">
                  <a:solidFill>
                    <a:schemeClr val="bg1">
                      <a:lumMod val="50000"/>
                    </a:schemeClr>
                  </a:solidFill>
                </a:rPr>
                <a:t>Regional investment forum </a:t>
              </a:r>
            </a:p>
            <a:p>
              <a:pPr algn="just"/>
              <a:endParaRPr lang="en-AU" dirty="0">
                <a:solidFill>
                  <a:schemeClr val="bg1">
                    <a:lumMod val="50000"/>
                  </a:schemeClr>
                </a:solidFill>
              </a:endParaRPr>
            </a:p>
          </p:txBody>
        </p:sp>
      </p:grpSp>
      <p:sp>
        <p:nvSpPr>
          <p:cNvPr id="4" name="Rectangle: Rounded Corners 3">
            <a:extLst>
              <a:ext uri="{FF2B5EF4-FFF2-40B4-BE49-F238E27FC236}">
                <a16:creationId xmlns:a16="http://schemas.microsoft.com/office/drawing/2014/main" id="{E1D40905-7747-898F-CF65-822FF268002B}"/>
              </a:ext>
            </a:extLst>
          </p:cNvPr>
          <p:cNvSpPr/>
          <p:nvPr/>
        </p:nvSpPr>
        <p:spPr>
          <a:xfrm>
            <a:off x="5963751" y="1807238"/>
            <a:ext cx="2964464" cy="620676"/>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tx1"/>
                </a:solidFill>
                <a:latin typeface="Segoe UI" panose="020B0502040204020203" pitchFamily="34" charset="0"/>
                <a:cs typeface="Segoe UI" panose="020B0502040204020203" pitchFamily="34" charset="0"/>
              </a:rPr>
              <a:t>WP3 – Pilot projects</a:t>
            </a:r>
          </a:p>
        </p:txBody>
      </p:sp>
      <p:sp>
        <p:nvSpPr>
          <p:cNvPr id="5" name="Rectangle: Rounded Corners 4">
            <a:extLst>
              <a:ext uri="{FF2B5EF4-FFF2-40B4-BE49-F238E27FC236}">
                <a16:creationId xmlns:a16="http://schemas.microsoft.com/office/drawing/2014/main" id="{800DE901-7675-9EC1-CEDC-5D4D87992248}"/>
              </a:ext>
            </a:extLst>
          </p:cNvPr>
          <p:cNvSpPr/>
          <p:nvPr/>
        </p:nvSpPr>
        <p:spPr>
          <a:xfrm>
            <a:off x="6104852" y="2594876"/>
            <a:ext cx="933268" cy="3859283"/>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Segoe UI" panose="020B0502040204020203" pitchFamily="34" charset="0"/>
                <a:cs typeface="Segoe UI" panose="020B0502040204020203" pitchFamily="34" charset="0"/>
              </a:rPr>
              <a:t>Pilots project </a:t>
            </a:r>
            <a:r>
              <a:rPr lang="en-AU" sz="1600" dirty="0">
                <a:solidFill>
                  <a:schemeClr val="tx1"/>
                </a:solidFill>
                <a:latin typeface="Segoe UI" panose="020B0502040204020203" pitchFamily="34" charset="0"/>
                <a:cs typeface="Segoe UI" panose="020B0502040204020203" pitchFamily="34" charset="0"/>
              </a:rPr>
              <a:t>for SHS, Mini-grids and PUE technologies </a:t>
            </a:r>
            <a:endParaRPr lang="en-GB" sz="1600" dirty="0">
              <a:solidFill>
                <a:schemeClr val="tx1"/>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2B81E54-75A1-B399-2544-E1C7F52A8815}"/>
              </a:ext>
            </a:extLst>
          </p:cNvPr>
          <p:cNvSpPr txBox="1"/>
          <p:nvPr/>
        </p:nvSpPr>
        <p:spPr>
          <a:xfrm>
            <a:off x="7103636" y="2880695"/>
            <a:ext cx="1819937" cy="1200329"/>
          </a:xfrm>
          <a:prstGeom prst="rect">
            <a:avLst/>
          </a:prstGeom>
          <a:noFill/>
        </p:spPr>
        <p:txBody>
          <a:bodyPr wrap="square" rtlCol="0">
            <a:spAutoFit/>
          </a:bodyPr>
          <a:lstStyle/>
          <a:p>
            <a:pPr marL="285750" indent="-285750" algn="just">
              <a:buFont typeface="Arial" panose="020B0604020202020204" pitchFamily="34" charset="0"/>
              <a:buChar char="•"/>
            </a:pPr>
            <a:r>
              <a:rPr lang="en-AU" dirty="0">
                <a:solidFill>
                  <a:schemeClr val="bg1">
                    <a:lumMod val="50000"/>
                  </a:schemeClr>
                </a:solidFill>
              </a:rPr>
              <a:t>3pilots projects supported and implemented</a:t>
            </a:r>
          </a:p>
        </p:txBody>
      </p:sp>
      <p:sp>
        <p:nvSpPr>
          <p:cNvPr id="12" name="Rectangle: Rounded Corners 11">
            <a:extLst>
              <a:ext uri="{FF2B5EF4-FFF2-40B4-BE49-F238E27FC236}">
                <a16:creationId xmlns:a16="http://schemas.microsoft.com/office/drawing/2014/main" id="{21C0D9E0-116A-E09D-BE35-23491A2A104B}"/>
              </a:ext>
            </a:extLst>
          </p:cNvPr>
          <p:cNvSpPr/>
          <p:nvPr/>
        </p:nvSpPr>
        <p:spPr>
          <a:xfrm>
            <a:off x="7129422" y="2540129"/>
            <a:ext cx="1819937" cy="278568"/>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Segoe UI" panose="020B0502040204020203" pitchFamily="34" charset="0"/>
                <a:cs typeface="Segoe UI" panose="020B0502040204020203" pitchFamily="34" charset="0"/>
              </a:rPr>
              <a:t>deliverables</a:t>
            </a:r>
          </a:p>
        </p:txBody>
      </p:sp>
      <p:sp>
        <p:nvSpPr>
          <p:cNvPr id="14" name="Rectangle: Rounded Corners 13">
            <a:extLst>
              <a:ext uri="{FF2B5EF4-FFF2-40B4-BE49-F238E27FC236}">
                <a16:creationId xmlns:a16="http://schemas.microsoft.com/office/drawing/2014/main" id="{49CFA87D-5CB7-B40A-81B8-0B76DDAE3954}"/>
              </a:ext>
            </a:extLst>
          </p:cNvPr>
          <p:cNvSpPr/>
          <p:nvPr/>
        </p:nvSpPr>
        <p:spPr>
          <a:xfrm>
            <a:off x="9267289" y="1793359"/>
            <a:ext cx="2792525" cy="595540"/>
          </a:xfrm>
          <a:prstGeom prst="roundRect">
            <a:avLst>
              <a:gd name="adj" fmla="val 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Segoe UI" panose="020B0502040204020203" pitchFamily="34" charset="0"/>
                <a:cs typeface="Segoe UI" panose="020B0502040204020203" pitchFamily="34" charset="0"/>
              </a:rPr>
              <a:t>WP4 – Enabling environment </a:t>
            </a:r>
            <a:endParaRPr lang="en-GB" sz="1600" b="1" dirty="0">
              <a:solidFill>
                <a:schemeClr val="tx1"/>
              </a:solidFill>
              <a:latin typeface="Segoe UI" panose="020B0502040204020203" pitchFamily="34" charset="0"/>
              <a:cs typeface="Segoe UI" panose="020B0502040204020203" pitchFamily="34" charset="0"/>
            </a:endParaRPr>
          </a:p>
        </p:txBody>
      </p:sp>
      <p:sp>
        <p:nvSpPr>
          <p:cNvPr id="16" name="Rectangle: Rounded Corners 15">
            <a:extLst>
              <a:ext uri="{FF2B5EF4-FFF2-40B4-BE49-F238E27FC236}">
                <a16:creationId xmlns:a16="http://schemas.microsoft.com/office/drawing/2014/main" id="{91F431B9-39A8-5526-D6FA-550CAB28CB80}"/>
              </a:ext>
            </a:extLst>
          </p:cNvPr>
          <p:cNvSpPr/>
          <p:nvPr/>
        </p:nvSpPr>
        <p:spPr>
          <a:xfrm>
            <a:off x="10410092" y="2624650"/>
            <a:ext cx="1629497" cy="270949"/>
          </a:xfrm>
          <a:prstGeom prst="roundRect">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Segoe UI" panose="020B0502040204020203" pitchFamily="34" charset="0"/>
                <a:cs typeface="Segoe UI" panose="020B0502040204020203" pitchFamily="34" charset="0"/>
              </a:rPr>
              <a:t>deliverables</a:t>
            </a:r>
          </a:p>
        </p:txBody>
      </p:sp>
      <p:sp>
        <p:nvSpPr>
          <p:cNvPr id="18" name="Rectangle: Rounded Corners 17">
            <a:extLst>
              <a:ext uri="{FF2B5EF4-FFF2-40B4-BE49-F238E27FC236}">
                <a16:creationId xmlns:a16="http://schemas.microsoft.com/office/drawing/2014/main" id="{700BD2B0-B0F4-72DE-8ACD-C0FB2F2E8C01}"/>
              </a:ext>
            </a:extLst>
          </p:cNvPr>
          <p:cNvSpPr/>
          <p:nvPr/>
        </p:nvSpPr>
        <p:spPr>
          <a:xfrm>
            <a:off x="9139799" y="2624649"/>
            <a:ext cx="1145370" cy="1736335"/>
          </a:xfrm>
          <a:prstGeom prst="roundRect">
            <a:avLst>
              <a:gd name="adj" fmla="val 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Segoe UI" panose="020B0502040204020203" pitchFamily="34" charset="0"/>
                <a:cs typeface="Segoe UI" panose="020B0502040204020203" pitchFamily="34" charset="0"/>
              </a:rPr>
              <a:t>Gap analysis research</a:t>
            </a:r>
            <a:endParaRPr lang="en-GB" sz="1600" dirty="0">
              <a:solidFill>
                <a:schemeClr val="tx1"/>
              </a:solidFill>
              <a:latin typeface="Segoe UI" panose="020B0502040204020203" pitchFamily="34" charset="0"/>
              <a:cs typeface="Segoe UI" panose="020B0502040204020203" pitchFamily="34" charset="0"/>
            </a:endParaRPr>
          </a:p>
        </p:txBody>
      </p:sp>
      <p:sp>
        <p:nvSpPr>
          <p:cNvPr id="19" name="Rectangle: Rounded Corners 18">
            <a:extLst>
              <a:ext uri="{FF2B5EF4-FFF2-40B4-BE49-F238E27FC236}">
                <a16:creationId xmlns:a16="http://schemas.microsoft.com/office/drawing/2014/main" id="{D6105FBA-4918-8949-D222-7673251C5802}"/>
              </a:ext>
            </a:extLst>
          </p:cNvPr>
          <p:cNvSpPr/>
          <p:nvPr/>
        </p:nvSpPr>
        <p:spPr>
          <a:xfrm>
            <a:off x="9080392" y="4569075"/>
            <a:ext cx="1254956" cy="1047250"/>
          </a:xfrm>
          <a:prstGeom prst="roundRect">
            <a:avLst>
              <a:gd name="adj" fmla="val 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Segoe UI" panose="020B0502040204020203" pitchFamily="34" charset="0"/>
                <a:cs typeface="Segoe UI" panose="020B0502040204020203" pitchFamily="34" charset="0"/>
              </a:rPr>
              <a:t>country workshops</a:t>
            </a:r>
            <a:endParaRPr lang="en-GB" sz="1600" dirty="0">
              <a:solidFill>
                <a:schemeClr val="tx1"/>
              </a:solidFill>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3F3B1C2A-B11A-C5A0-2A49-BF47F1A696D8}"/>
              </a:ext>
            </a:extLst>
          </p:cNvPr>
          <p:cNvSpPr txBox="1"/>
          <p:nvPr/>
        </p:nvSpPr>
        <p:spPr>
          <a:xfrm>
            <a:off x="10285169" y="2931439"/>
            <a:ext cx="1819937" cy="2308324"/>
          </a:xfrm>
          <a:prstGeom prst="rect">
            <a:avLst/>
          </a:prstGeom>
          <a:noFill/>
        </p:spPr>
        <p:txBody>
          <a:bodyPr wrap="square" rtlCol="0">
            <a:spAutoFit/>
          </a:bodyPr>
          <a:lstStyle/>
          <a:p>
            <a:pPr marL="285750" indent="-285750" algn="just">
              <a:buFont typeface="Arial" panose="020B0604020202020204" pitchFamily="34" charset="0"/>
              <a:buChar char="•"/>
            </a:pPr>
            <a:r>
              <a:rPr lang="en-AU" dirty="0">
                <a:solidFill>
                  <a:schemeClr val="bg1">
                    <a:lumMod val="50000"/>
                  </a:schemeClr>
                </a:solidFill>
              </a:rPr>
              <a:t>3 Gap analysis reports and recommendations to create enabling environment</a:t>
            </a:r>
          </a:p>
          <a:p>
            <a:pPr marL="285750" indent="-285750" algn="just">
              <a:buFont typeface="Arial" panose="020B0604020202020204" pitchFamily="34" charset="0"/>
              <a:buChar char="•"/>
            </a:pPr>
            <a:r>
              <a:rPr lang="en-AU" dirty="0">
                <a:solidFill>
                  <a:schemeClr val="bg1">
                    <a:lumMod val="50000"/>
                  </a:schemeClr>
                </a:solidFill>
              </a:rPr>
              <a:t>3 in country workshops</a:t>
            </a:r>
          </a:p>
        </p:txBody>
      </p:sp>
    </p:spTree>
    <p:extLst>
      <p:ext uri="{BB962C8B-B14F-4D97-AF65-F5344CB8AC3E}">
        <p14:creationId xmlns:p14="http://schemas.microsoft.com/office/powerpoint/2010/main" val="2111968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C2519AD-7847-7B72-5840-08C9CF907DB0}"/>
              </a:ext>
            </a:extLst>
          </p:cNvPr>
          <p:cNvSpPr/>
          <p:nvPr/>
        </p:nvSpPr>
        <p:spPr>
          <a:xfrm>
            <a:off x="739843" y="1694933"/>
            <a:ext cx="10547135" cy="4466716"/>
          </a:xfrm>
          <a:prstGeom prst="roundRect">
            <a:avLst/>
          </a:pr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rPr>
              <a:t>Outputs</a:t>
            </a:r>
          </a:p>
          <a:p>
            <a:pPr marL="285750" indent="-285750">
              <a:buFont typeface="Wingdings" panose="05000000000000000000" pitchFamily="2" charset="2"/>
              <a:buChar char="ü"/>
            </a:pPr>
            <a:r>
              <a:rPr lang="en-GB" sz="2400" dirty="0">
                <a:solidFill>
                  <a:schemeClr val="tx1"/>
                </a:solidFill>
                <a:latin typeface="Segoe UI" panose="020B0502040204020203" pitchFamily="34" charset="0"/>
                <a:cs typeface="Segoe UI" panose="020B0502040204020203" pitchFamily="34" charset="0"/>
              </a:rPr>
              <a:t>Increased knowledge on off-grid and mini-grids markets in the Pacific</a:t>
            </a:r>
          </a:p>
          <a:p>
            <a:pPr marL="285750" indent="-285750">
              <a:buFont typeface="Wingdings" panose="05000000000000000000" pitchFamily="2" charset="2"/>
              <a:buChar char="ü"/>
            </a:pPr>
            <a:r>
              <a:rPr lang="en-GB" sz="2400" dirty="0">
                <a:solidFill>
                  <a:schemeClr val="tx1"/>
                </a:solidFill>
                <a:latin typeface="Segoe UI" panose="020B0502040204020203" pitchFamily="34" charset="0"/>
                <a:cs typeface="Segoe UI" panose="020B0502040204020203" pitchFamily="34" charset="0"/>
              </a:rPr>
              <a:t>Increased private sector participation for clean energy access in remote communities</a:t>
            </a:r>
          </a:p>
          <a:p>
            <a:pPr marL="285750" indent="-285750">
              <a:buFont typeface="Wingdings" panose="05000000000000000000" pitchFamily="2" charset="2"/>
              <a:buChar char="ü"/>
            </a:pPr>
            <a:r>
              <a:rPr lang="en-GB" sz="2400" dirty="0">
                <a:solidFill>
                  <a:schemeClr val="tx1"/>
                </a:solidFill>
                <a:latin typeface="Segoe UI" panose="020B0502040204020203" pitchFamily="34" charset="0"/>
                <a:cs typeface="Segoe UI" panose="020B0502040204020203" pitchFamily="34" charset="0"/>
              </a:rPr>
              <a:t>Enhanced enabling environment for private investments</a:t>
            </a:r>
          </a:p>
          <a:p>
            <a:pPr marL="285750" indent="-285750" algn="ctr">
              <a:buFont typeface="Wingdings" panose="05000000000000000000" pitchFamily="2" charset="2"/>
              <a:buChar char="ü"/>
            </a:pPr>
            <a:r>
              <a:rPr lang="en-GB" sz="2400" dirty="0">
                <a:solidFill>
                  <a:schemeClr val="tx1"/>
                </a:solidFill>
                <a:latin typeface="Segoe UI" panose="020B0502040204020203" pitchFamily="34" charset="0"/>
                <a:cs typeface="Segoe UI" panose="020B0502040204020203" pitchFamily="34" charset="0"/>
              </a:rPr>
              <a:t>New scaling opportunities for Productive use of energy </a:t>
            </a:r>
          </a:p>
          <a:p>
            <a:pPr algn="ctr"/>
            <a:endParaRPr lang="en-GB" sz="2400" dirty="0">
              <a:solidFill>
                <a:schemeClr val="tx1"/>
              </a:solidFill>
              <a:latin typeface="Segoe UI" panose="020B0502040204020203" pitchFamily="34" charset="0"/>
              <a:cs typeface="Segoe UI" panose="020B0502040204020203" pitchFamily="34" charset="0"/>
            </a:endParaRPr>
          </a:p>
          <a:p>
            <a:pPr algn="ctr"/>
            <a:r>
              <a:rPr lang="en-GB" sz="2400" b="1" dirty="0">
                <a:solidFill>
                  <a:schemeClr val="tx1"/>
                </a:solidFill>
              </a:rPr>
              <a:t>Outcomes</a:t>
            </a:r>
          </a:p>
          <a:p>
            <a:pPr marL="285750" indent="-285750">
              <a:buFont typeface="Wingdings" panose="05000000000000000000" pitchFamily="2" charset="2"/>
              <a:buChar char="ü"/>
            </a:pPr>
            <a:r>
              <a:rPr lang="en-GB" sz="2400" dirty="0">
                <a:solidFill>
                  <a:schemeClr val="tx1"/>
                </a:solidFill>
                <a:latin typeface="Segoe UI" panose="020B0502040204020203" pitchFamily="34" charset="0"/>
                <a:cs typeface="Segoe UI" panose="020B0502040204020203" pitchFamily="34" charset="0"/>
              </a:rPr>
              <a:t>Increased access to clean electricity in remote areas</a:t>
            </a:r>
          </a:p>
          <a:p>
            <a:pPr marL="285750" indent="-285750">
              <a:buFont typeface="Wingdings" panose="05000000000000000000" pitchFamily="2" charset="2"/>
              <a:buChar char="ü"/>
            </a:pPr>
            <a:r>
              <a:rPr lang="en-GB" sz="2400" dirty="0">
                <a:solidFill>
                  <a:schemeClr val="tx1"/>
                </a:solidFill>
                <a:latin typeface="Segoe UI" panose="020B0502040204020203" pitchFamily="34" charset="0"/>
                <a:cs typeface="Segoe UI" panose="020B0502040204020203" pitchFamily="34" charset="0"/>
              </a:rPr>
              <a:t>Increased  access to off-grid clean energy</a:t>
            </a:r>
          </a:p>
        </p:txBody>
      </p:sp>
      <p:sp>
        <p:nvSpPr>
          <p:cNvPr id="2" name="TextBox 1">
            <a:extLst>
              <a:ext uri="{FF2B5EF4-FFF2-40B4-BE49-F238E27FC236}">
                <a16:creationId xmlns:a16="http://schemas.microsoft.com/office/drawing/2014/main" id="{3CA5C1FF-90AF-D38E-7373-66AF33B14836}"/>
              </a:ext>
            </a:extLst>
          </p:cNvPr>
          <p:cNvSpPr txBox="1"/>
          <p:nvPr/>
        </p:nvSpPr>
        <p:spPr>
          <a:xfrm>
            <a:off x="516021" y="200565"/>
            <a:ext cx="9819327" cy="584775"/>
          </a:xfrm>
          <a:prstGeom prst="rect">
            <a:avLst/>
          </a:prstGeom>
          <a:noFill/>
        </p:spPr>
        <p:txBody>
          <a:bodyPr wrap="square">
            <a:spAutoFit/>
          </a:bodyPr>
          <a:lstStyle/>
          <a:p>
            <a:pPr algn="ctr" defTabSz="457200" eaLnBrk="1" fontAlgn="auto" hangingPunct="1">
              <a:spcBef>
                <a:spcPts val="0"/>
              </a:spcBef>
              <a:spcAft>
                <a:spcPts val="0"/>
              </a:spcAft>
              <a:defRPr/>
            </a:pPr>
            <a:r>
              <a:rPr lang="en-GB" sz="3200" b="1" dirty="0">
                <a:solidFill>
                  <a:schemeClr val="tx1">
                    <a:lumMod val="65000"/>
                    <a:lumOff val="35000"/>
                  </a:schemeClr>
                </a:solidFill>
                <a:latin typeface="+mn-lt"/>
              </a:rPr>
              <a:t>CLEARPICs</a:t>
            </a:r>
            <a:endParaRPr lang="en-AU" sz="3200" b="1" dirty="0">
              <a:solidFill>
                <a:schemeClr val="tx1">
                  <a:lumMod val="65000"/>
                  <a:lumOff val="35000"/>
                </a:schemeClr>
              </a:solidFill>
              <a:latin typeface="+mn-lt"/>
            </a:endParaRPr>
          </a:p>
        </p:txBody>
      </p:sp>
    </p:spTree>
    <p:extLst>
      <p:ext uri="{BB962C8B-B14F-4D97-AF65-F5344CB8AC3E}">
        <p14:creationId xmlns:p14="http://schemas.microsoft.com/office/powerpoint/2010/main" val="2930908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B890B5-88C1-DE3B-0472-6B1C0B7B6517}"/>
              </a:ext>
            </a:extLst>
          </p:cNvPr>
          <p:cNvGrpSpPr/>
          <p:nvPr/>
        </p:nvGrpSpPr>
        <p:grpSpPr>
          <a:xfrm>
            <a:off x="139693" y="187350"/>
            <a:ext cx="11814889" cy="6560173"/>
            <a:chOff x="139693" y="187350"/>
            <a:chExt cx="11814889" cy="6560173"/>
          </a:xfrm>
        </p:grpSpPr>
        <p:sp>
          <p:nvSpPr>
            <p:cNvPr id="70" name="Rectangle: Rounded Corners 69">
              <a:extLst>
                <a:ext uri="{FF2B5EF4-FFF2-40B4-BE49-F238E27FC236}">
                  <a16:creationId xmlns:a16="http://schemas.microsoft.com/office/drawing/2014/main" id="{491547E7-1B4B-4942-83A9-5E210CC7128C}"/>
                </a:ext>
              </a:extLst>
            </p:cNvPr>
            <p:cNvSpPr/>
            <p:nvPr/>
          </p:nvSpPr>
          <p:spPr>
            <a:xfrm>
              <a:off x="150607" y="1525180"/>
              <a:ext cx="1655267" cy="1415983"/>
            </a:xfrm>
            <a:prstGeom prst="roundRect">
              <a:avLst>
                <a:gd name="adj" fmla="val 0"/>
              </a:avLst>
            </a:prstGeom>
            <a:solidFill>
              <a:srgbClr val="51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Segoe UI" panose="020B0502040204020203" pitchFamily="34" charset="0"/>
                  <a:cs typeface="Segoe UI" panose="020B0502040204020203" pitchFamily="34" charset="0"/>
                </a:rPr>
                <a:t>Outcomes and co-benefits</a:t>
              </a:r>
            </a:p>
          </p:txBody>
        </p:sp>
        <p:sp>
          <p:nvSpPr>
            <p:cNvPr id="71" name="Rectangle: Rounded Corners 70">
              <a:extLst>
                <a:ext uri="{FF2B5EF4-FFF2-40B4-BE49-F238E27FC236}">
                  <a16:creationId xmlns:a16="http://schemas.microsoft.com/office/drawing/2014/main" id="{833D6F5F-A003-49BB-A971-48234E5A242B}"/>
                </a:ext>
              </a:extLst>
            </p:cNvPr>
            <p:cNvSpPr/>
            <p:nvPr/>
          </p:nvSpPr>
          <p:spPr>
            <a:xfrm>
              <a:off x="139693" y="4553146"/>
              <a:ext cx="1656945" cy="2194377"/>
            </a:xfrm>
            <a:prstGeom prst="roundRect">
              <a:avLst>
                <a:gd name="adj" fmla="val 0"/>
              </a:avLst>
            </a:prstGeom>
            <a:solidFill>
              <a:srgbClr val="CA7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Segoe UI" panose="020B0502040204020203" pitchFamily="34" charset="0"/>
                  <a:cs typeface="Segoe UI" panose="020B0502040204020203" pitchFamily="34" charset="0"/>
                </a:rPr>
                <a:t>Activities</a:t>
              </a:r>
            </a:p>
          </p:txBody>
        </p:sp>
        <p:grpSp>
          <p:nvGrpSpPr>
            <p:cNvPr id="74" name="Group 73">
              <a:extLst>
                <a:ext uri="{FF2B5EF4-FFF2-40B4-BE49-F238E27FC236}">
                  <a16:creationId xmlns:a16="http://schemas.microsoft.com/office/drawing/2014/main" id="{CAFBFEE4-E715-40E7-862E-606EF99864DA}"/>
                </a:ext>
              </a:extLst>
            </p:cNvPr>
            <p:cNvGrpSpPr/>
            <p:nvPr/>
          </p:nvGrpSpPr>
          <p:grpSpPr>
            <a:xfrm>
              <a:off x="141978" y="187350"/>
              <a:ext cx="1655266" cy="994073"/>
              <a:chOff x="151214" y="55534"/>
              <a:chExt cx="1655266" cy="1026532"/>
            </a:xfrm>
          </p:grpSpPr>
          <p:sp>
            <p:nvSpPr>
              <p:cNvPr id="76" name="Rectangle 75">
                <a:extLst>
                  <a:ext uri="{FF2B5EF4-FFF2-40B4-BE49-F238E27FC236}">
                    <a16:creationId xmlns:a16="http://schemas.microsoft.com/office/drawing/2014/main" id="{D66FC0A7-60CB-42C3-9A51-79953F38AC34}"/>
                  </a:ext>
                </a:extLst>
              </p:cNvPr>
              <p:cNvSpPr/>
              <p:nvPr/>
            </p:nvSpPr>
            <p:spPr>
              <a:xfrm>
                <a:off x="1341470" y="609936"/>
                <a:ext cx="464404" cy="472130"/>
              </a:xfrm>
              <a:prstGeom prst="rect">
                <a:avLst/>
              </a:prstGeom>
              <a:solidFill>
                <a:srgbClr val="4C8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Diagonal Corners Rounded 76">
                <a:extLst>
                  <a:ext uri="{FF2B5EF4-FFF2-40B4-BE49-F238E27FC236}">
                    <a16:creationId xmlns:a16="http://schemas.microsoft.com/office/drawing/2014/main" id="{27AFF8BF-004F-4EB6-AF38-8946C05DB30D}"/>
                  </a:ext>
                </a:extLst>
              </p:cNvPr>
              <p:cNvSpPr/>
              <p:nvPr/>
            </p:nvSpPr>
            <p:spPr>
              <a:xfrm>
                <a:off x="151214" y="55534"/>
                <a:ext cx="1655266" cy="1026532"/>
              </a:xfrm>
              <a:prstGeom prst="round2DiagRect">
                <a:avLst>
                  <a:gd name="adj1" fmla="val 31635"/>
                  <a:gd name="adj2" fmla="val 0"/>
                </a:avLst>
              </a:prstGeom>
              <a:solidFill>
                <a:srgbClr val="4C8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Segoe UI" panose="020B0502040204020203" pitchFamily="34" charset="0"/>
                    <a:cs typeface="Segoe UI" panose="020B0502040204020203" pitchFamily="34" charset="0"/>
                  </a:rPr>
                  <a:t>Impact: Paradigm shift</a:t>
                </a:r>
              </a:p>
            </p:txBody>
          </p:sp>
        </p:grpSp>
        <p:sp>
          <p:nvSpPr>
            <p:cNvPr id="91" name="Rectangle: Rounded Corners 90">
              <a:extLst>
                <a:ext uri="{FF2B5EF4-FFF2-40B4-BE49-F238E27FC236}">
                  <a16:creationId xmlns:a16="http://schemas.microsoft.com/office/drawing/2014/main" id="{85A16B90-9C47-4206-9A6A-938116B422F8}"/>
                </a:ext>
              </a:extLst>
            </p:cNvPr>
            <p:cNvSpPr/>
            <p:nvPr/>
          </p:nvSpPr>
          <p:spPr>
            <a:xfrm>
              <a:off x="8064986" y="4553144"/>
              <a:ext cx="1840056" cy="2194377"/>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400" dirty="0">
                  <a:solidFill>
                    <a:schemeClr val="tx1"/>
                  </a:solidFill>
                  <a:latin typeface="Segoe UI" panose="020B0502040204020203" pitchFamily="34" charset="0"/>
                  <a:cs typeface="Segoe UI" panose="020B0502040204020203" pitchFamily="34" charset="0"/>
                </a:rPr>
                <a:t>Gap Analysis and recommendation to </a:t>
              </a:r>
              <a:r>
                <a:rPr lang="en-AU" sz="1400" b="1" dirty="0">
                  <a:solidFill>
                    <a:schemeClr val="tx1"/>
                  </a:solidFill>
                  <a:latin typeface="Segoe UI" panose="020B0502040204020203" pitchFamily="34" charset="0"/>
                  <a:cs typeface="Segoe UI" panose="020B0502040204020203" pitchFamily="34" charset="0"/>
                </a:rPr>
                <a:t>create enabling environment </a:t>
              </a:r>
              <a:r>
                <a:rPr lang="en-AU" sz="1400" dirty="0">
                  <a:solidFill>
                    <a:schemeClr val="tx1"/>
                  </a:solidFill>
                  <a:latin typeface="Segoe UI" panose="020B0502040204020203" pitchFamily="34" charset="0"/>
                  <a:cs typeface="Segoe UI" panose="020B0502040204020203" pitchFamily="34" charset="0"/>
                </a:rPr>
                <a:t>for private sector investment in off grid in 3 PICs</a:t>
              </a:r>
            </a:p>
            <a:p>
              <a:r>
                <a:rPr lang="en-AU" sz="1400" dirty="0">
                  <a:solidFill>
                    <a:schemeClr val="tx1"/>
                  </a:solidFill>
                  <a:latin typeface="Segoe UI" panose="020B0502040204020203" pitchFamily="34" charset="0"/>
                  <a:cs typeface="Segoe UI" panose="020B0502040204020203" pitchFamily="34" charset="0"/>
                </a:rPr>
                <a:t>Organisation of 3 national workshops</a:t>
              </a:r>
            </a:p>
          </p:txBody>
        </p:sp>
        <p:sp>
          <p:nvSpPr>
            <p:cNvPr id="93" name="Rectangle: Rounded Corners 92">
              <a:extLst>
                <a:ext uri="{FF2B5EF4-FFF2-40B4-BE49-F238E27FC236}">
                  <a16:creationId xmlns:a16="http://schemas.microsoft.com/office/drawing/2014/main" id="{4AADB3DC-A18B-44BD-8A87-A430E56DF7A2}"/>
                </a:ext>
              </a:extLst>
            </p:cNvPr>
            <p:cNvSpPr/>
            <p:nvPr/>
          </p:nvSpPr>
          <p:spPr>
            <a:xfrm>
              <a:off x="6128015" y="4553145"/>
              <a:ext cx="1840057" cy="2194377"/>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tx1"/>
                  </a:solidFill>
                  <a:latin typeface="Segoe UI" panose="020B0502040204020203" pitchFamily="34" charset="0"/>
                  <a:cs typeface="Segoe UI" panose="020B0502040204020203" pitchFamily="34" charset="0"/>
                </a:rPr>
                <a:t>Engagement with key investors, off-grid solar and mini-grids companies through the organisation of a </a:t>
              </a:r>
              <a:r>
                <a:rPr lang="en-GB" sz="1400" b="1" dirty="0">
                  <a:solidFill>
                    <a:schemeClr val="tx1"/>
                  </a:solidFill>
                  <a:latin typeface="Segoe UI" panose="020B0502040204020203" pitchFamily="34" charset="0"/>
                  <a:cs typeface="Segoe UI" panose="020B0502040204020203" pitchFamily="34" charset="0"/>
                </a:rPr>
                <a:t>regional investment forum </a:t>
              </a:r>
            </a:p>
          </p:txBody>
        </p:sp>
        <p:sp>
          <p:nvSpPr>
            <p:cNvPr id="94" name="Rectangle: Rounded Corners 93">
              <a:extLst>
                <a:ext uri="{FF2B5EF4-FFF2-40B4-BE49-F238E27FC236}">
                  <a16:creationId xmlns:a16="http://schemas.microsoft.com/office/drawing/2014/main" id="{915506A7-FC58-4DC0-9B6A-2AF55DB1A3A8}"/>
                </a:ext>
              </a:extLst>
            </p:cNvPr>
            <p:cNvSpPr/>
            <p:nvPr/>
          </p:nvSpPr>
          <p:spPr>
            <a:xfrm>
              <a:off x="4321961" y="4553145"/>
              <a:ext cx="1718745" cy="2194377"/>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400" dirty="0">
                  <a:solidFill>
                    <a:schemeClr val="tx1"/>
                  </a:solidFill>
                  <a:latin typeface="Segoe UI" panose="020B0502040204020203" pitchFamily="34" charset="0"/>
                  <a:cs typeface="Segoe UI" panose="020B0502040204020203" pitchFamily="34" charset="0"/>
                </a:rPr>
                <a:t>Design of potential models for development of off-grid system and mini-grids in PICTs</a:t>
              </a:r>
            </a:p>
          </p:txBody>
        </p:sp>
        <p:sp>
          <p:nvSpPr>
            <p:cNvPr id="95" name="Rectangle: Rounded Corners 94">
              <a:extLst>
                <a:ext uri="{FF2B5EF4-FFF2-40B4-BE49-F238E27FC236}">
                  <a16:creationId xmlns:a16="http://schemas.microsoft.com/office/drawing/2014/main" id="{379DF0C5-F784-4CE5-9337-51CF6163A78E}"/>
                </a:ext>
              </a:extLst>
            </p:cNvPr>
            <p:cNvSpPr/>
            <p:nvPr/>
          </p:nvSpPr>
          <p:spPr>
            <a:xfrm>
              <a:off x="1893552" y="4553145"/>
              <a:ext cx="2356618" cy="2194377"/>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dirty="0">
                  <a:solidFill>
                    <a:schemeClr val="tx1"/>
                  </a:solidFill>
                  <a:latin typeface="Segoe UI" panose="020B0502040204020203" pitchFamily="34" charset="0"/>
                  <a:cs typeface="Segoe UI" panose="020B0502040204020203" pitchFamily="34" charset="0"/>
                </a:rPr>
                <a:t>Market potential mapping </a:t>
              </a:r>
              <a:r>
                <a:rPr lang="en-GB" sz="1400" dirty="0">
                  <a:solidFill>
                    <a:schemeClr val="tx1"/>
                  </a:solidFill>
                  <a:latin typeface="Segoe UI" panose="020B0502040204020203" pitchFamily="34" charset="0"/>
                  <a:cs typeface="Segoe UI" panose="020B0502040204020203" pitchFamily="34" charset="0"/>
                </a:rPr>
                <a:t>reports on Off-grid, mini-grids and PUE:</a:t>
              </a:r>
            </a:p>
            <a:p>
              <a:pPr marL="285750" indent="-285750">
                <a:buFontTx/>
                <a:buChar char="-"/>
              </a:pPr>
              <a:r>
                <a:rPr lang="en-GB" sz="1400" dirty="0">
                  <a:solidFill>
                    <a:schemeClr val="tx1"/>
                  </a:solidFill>
                  <a:latin typeface="Segoe UI" panose="020B0502040204020203" pitchFamily="34" charset="0"/>
                  <a:cs typeface="Segoe UI" panose="020B0502040204020203" pitchFamily="34" charset="0"/>
                </a:rPr>
                <a:t>1 regional report on off-grid Solar Market Potential </a:t>
              </a:r>
            </a:p>
            <a:p>
              <a:pPr marL="285750" indent="-285750">
                <a:buFontTx/>
                <a:buChar char="-"/>
              </a:pPr>
              <a:r>
                <a:rPr lang="en-GB" sz="1400" dirty="0">
                  <a:solidFill>
                    <a:schemeClr val="tx1"/>
                  </a:solidFill>
                  <a:latin typeface="Segoe UI" panose="020B0502040204020203" pitchFamily="34" charset="0"/>
                  <a:cs typeface="Segoe UI" panose="020B0502040204020203" pitchFamily="34" charset="0"/>
                </a:rPr>
                <a:t>3 country mapping report on off-grid and GMG</a:t>
              </a:r>
            </a:p>
          </p:txBody>
        </p:sp>
        <p:grpSp>
          <p:nvGrpSpPr>
            <p:cNvPr id="2" name="Group 1">
              <a:extLst>
                <a:ext uri="{FF2B5EF4-FFF2-40B4-BE49-F238E27FC236}">
                  <a16:creationId xmlns:a16="http://schemas.microsoft.com/office/drawing/2014/main" id="{BE263935-6E37-3B50-2774-E1B61A30B492}"/>
                </a:ext>
              </a:extLst>
            </p:cNvPr>
            <p:cNvGrpSpPr/>
            <p:nvPr/>
          </p:nvGrpSpPr>
          <p:grpSpPr>
            <a:xfrm>
              <a:off x="150609" y="3087390"/>
              <a:ext cx="11695345" cy="1398672"/>
              <a:chOff x="150609" y="3188456"/>
              <a:chExt cx="9649161" cy="1138447"/>
            </a:xfrm>
          </p:grpSpPr>
          <p:sp>
            <p:nvSpPr>
              <p:cNvPr id="69" name="Rectangle: Rounded Corners 68">
                <a:extLst>
                  <a:ext uri="{FF2B5EF4-FFF2-40B4-BE49-F238E27FC236}">
                    <a16:creationId xmlns:a16="http://schemas.microsoft.com/office/drawing/2014/main" id="{6A17024E-1174-43A9-A900-120AB6D477F0}"/>
                  </a:ext>
                </a:extLst>
              </p:cNvPr>
              <p:cNvSpPr/>
              <p:nvPr/>
            </p:nvSpPr>
            <p:spPr>
              <a:xfrm>
                <a:off x="150609" y="3188457"/>
                <a:ext cx="1358045" cy="1138446"/>
              </a:xfrm>
              <a:prstGeom prst="roundRect">
                <a:avLst>
                  <a:gd name="adj" fmla="val 0"/>
                </a:avLst>
              </a:prstGeom>
              <a:solidFill>
                <a:srgbClr val="FAA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Segoe UI" panose="020B0502040204020203" pitchFamily="34" charset="0"/>
                    <a:cs typeface="Segoe UI" panose="020B0502040204020203" pitchFamily="34" charset="0"/>
                  </a:rPr>
                  <a:t>Outputs</a:t>
                </a:r>
              </a:p>
            </p:txBody>
          </p:sp>
          <p:sp>
            <p:nvSpPr>
              <p:cNvPr id="96" name="Rectangle: Rounded Corners 95">
                <a:extLst>
                  <a:ext uri="{FF2B5EF4-FFF2-40B4-BE49-F238E27FC236}">
                    <a16:creationId xmlns:a16="http://schemas.microsoft.com/office/drawing/2014/main" id="{3D5E98BC-3DFD-4160-B066-7ACDC07D6247}"/>
                  </a:ext>
                </a:extLst>
              </p:cNvPr>
              <p:cNvSpPr/>
              <p:nvPr/>
            </p:nvSpPr>
            <p:spPr>
              <a:xfrm>
                <a:off x="7596004" y="3188456"/>
                <a:ext cx="2203766" cy="1107497"/>
              </a:xfrm>
              <a:prstGeom prst="roundRect">
                <a:avLst>
                  <a:gd name="adj" fmla="val 0"/>
                </a:avLst>
              </a:prstGeom>
              <a:solidFill>
                <a:srgbClr val="FEE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Segoe UI" panose="020B0502040204020203" pitchFamily="34" charset="0"/>
                    <a:cs typeface="Segoe UI" panose="020B0502040204020203" pitchFamily="34" charset="0"/>
                  </a:rPr>
                  <a:t>Open calls</a:t>
                </a:r>
              </a:p>
              <a:p>
                <a:pPr algn="ctr"/>
                <a:r>
                  <a:rPr lang="en-GB" sz="1400" dirty="0">
                    <a:solidFill>
                      <a:schemeClr val="tx1"/>
                    </a:solidFill>
                    <a:latin typeface="Segoe UI" panose="020B0502040204020203" pitchFamily="34" charset="0"/>
                    <a:cs typeface="Segoe UI" panose="020B0502040204020203" pitchFamily="34" charset="0"/>
                  </a:rPr>
                  <a:t>Increased renewable energy access for remote communities through 3 pilots projects implemented and showcased</a:t>
                </a:r>
              </a:p>
            </p:txBody>
          </p:sp>
          <p:sp>
            <p:nvSpPr>
              <p:cNvPr id="97" name="Rectangle: Rounded Corners 96">
                <a:extLst>
                  <a:ext uri="{FF2B5EF4-FFF2-40B4-BE49-F238E27FC236}">
                    <a16:creationId xmlns:a16="http://schemas.microsoft.com/office/drawing/2014/main" id="{BEBE45D5-B4BE-45A1-A49E-CD421B66DDF0}"/>
                  </a:ext>
                </a:extLst>
              </p:cNvPr>
              <p:cNvSpPr/>
              <p:nvPr/>
            </p:nvSpPr>
            <p:spPr>
              <a:xfrm>
                <a:off x="1665287" y="3190302"/>
                <a:ext cx="2824934" cy="1136601"/>
              </a:xfrm>
              <a:prstGeom prst="roundRect">
                <a:avLst>
                  <a:gd name="adj" fmla="val 0"/>
                </a:avLst>
              </a:prstGeom>
              <a:solidFill>
                <a:srgbClr val="FEE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Segoe UI" panose="020B0502040204020203" pitchFamily="34" charset="0"/>
                    <a:cs typeface="Segoe UI" panose="020B0502040204020203" pitchFamily="34" charset="0"/>
                  </a:rPr>
                  <a:t>Data and skills</a:t>
                </a:r>
              </a:p>
              <a:p>
                <a:pPr algn="ctr"/>
                <a:r>
                  <a:rPr lang="en-GB" sz="1400" dirty="0">
                    <a:solidFill>
                      <a:schemeClr val="tx1"/>
                    </a:solidFill>
                    <a:latin typeface="Segoe UI" panose="020B0502040204020203" pitchFamily="34" charset="0"/>
                    <a:cs typeface="Segoe UI" panose="020B0502040204020203" pitchFamily="34" charset="0"/>
                  </a:rPr>
                  <a:t>Market information on off-grid and mini-grids potential in the Pacific available and shared with private</a:t>
                </a:r>
                <a:r>
                  <a:rPr lang="en-GB" sz="1600" dirty="0">
                    <a:solidFill>
                      <a:schemeClr val="tx1"/>
                    </a:solidFill>
                    <a:latin typeface="Segoe UI" panose="020B0502040204020203" pitchFamily="34" charset="0"/>
                    <a:cs typeface="Segoe UI" panose="020B0502040204020203" pitchFamily="34" charset="0"/>
                  </a:rPr>
                  <a:t> </a:t>
                </a:r>
                <a:r>
                  <a:rPr lang="en-GB" sz="1400" dirty="0">
                    <a:solidFill>
                      <a:schemeClr val="tx1"/>
                    </a:solidFill>
                    <a:latin typeface="Segoe UI" panose="020B0502040204020203" pitchFamily="34" charset="0"/>
                    <a:cs typeface="Segoe UI" panose="020B0502040204020203" pitchFamily="34" charset="0"/>
                  </a:rPr>
                  <a:t>sector for 3 PICs</a:t>
                </a:r>
              </a:p>
            </p:txBody>
          </p:sp>
          <p:sp>
            <p:nvSpPr>
              <p:cNvPr id="98" name="Rectangle: Rounded Corners 97">
                <a:extLst>
                  <a:ext uri="{FF2B5EF4-FFF2-40B4-BE49-F238E27FC236}">
                    <a16:creationId xmlns:a16="http://schemas.microsoft.com/office/drawing/2014/main" id="{BAF819E3-05ED-4A9C-9A2E-EB2EEBA6E2DE}"/>
                  </a:ext>
                </a:extLst>
              </p:cNvPr>
              <p:cNvSpPr/>
              <p:nvPr/>
            </p:nvSpPr>
            <p:spPr>
              <a:xfrm>
                <a:off x="4614437" y="3188457"/>
                <a:ext cx="2824935" cy="1107497"/>
              </a:xfrm>
              <a:prstGeom prst="roundRect">
                <a:avLst>
                  <a:gd name="adj" fmla="val 0"/>
                </a:avLst>
              </a:prstGeom>
              <a:solidFill>
                <a:srgbClr val="FEE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Segoe UI" panose="020B0502040204020203" pitchFamily="34" charset="0"/>
                    <a:cs typeface="Segoe UI" panose="020B0502040204020203" pitchFamily="34" charset="0"/>
                  </a:rPr>
                  <a:t>Market building</a:t>
                </a:r>
              </a:p>
              <a:p>
                <a:pPr algn="ctr"/>
                <a:r>
                  <a:rPr lang="en-GB" sz="1400" dirty="0">
                    <a:solidFill>
                      <a:schemeClr val="tx1"/>
                    </a:solidFill>
                    <a:latin typeface="Segoe UI" panose="020B0502040204020203" pitchFamily="34" charset="0"/>
                    <a:cs typeface="Segoe UI" panose="020B0502040204020203" pitchFamily="34" charset="0"/>
                  </a:rPr>
                  <a:t>Increased private sector engagement in off-grid and mini-grid project in remote communities (through engagement with the private sector and promotion of enabling environment in PICs)</a:t>
                </a:r>
              </a:p>
            </p:txBody>
          </p:sp>
        </p:grpSp>
        <p:sp>
          <p:nvSpPr>
            <p:cNvPr id="101" name="Rectangle: Rounded Corners 100">
              <a:extLst>
                <a:ext uri="{FF2B5EF4-FFF2-40B4-BE49-F238E27FC236}">
                  <a16:creationId xmlns:a16="http://schemas.microsoft.com/office/drawing/2014/main" id="{E83F7D13-FF31-4A06-A636-D28F17ED2402}"/>
                </a:ext>
              </a:extLst>
            </p:cNvPr>
            <p:cNvSpPr/>
            <p:nvPr/>
          </p:nvSpPr>
          <p:spPr>
            <a:xfrm>
              <a:off x="1979664" y="1523299"/>
              <a:ext cx="1459329" cy="1417864"/>
            </a:xfrm>
            <a:prstGeom prst="roundRect">
              <a:avLst>
                <a:gd name="adj" fmla="val 0"/>
              </a:avLst>
            </a:prstGeom>
            <a:solidFill>
              <a:srgbClr val="C0D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Increased access to clean electricity in remote areas</a:t>
              </a:r>
            </a:p>
          </p:txBody>
        </p:sp>
        <p:sp>
          <p:nvSpPr>
            <p:cNvPr id="102" name="Rectangle: Rounded Corners 101">
              <a:extLst>
                <a:ext uri="{FF2B5EF4-FFF2-40B4-BE49-F238E27FC236}">
                  <a16:creationId xmlns:a16="http://schemas.microsoft.com/office/drawing/2014/main" id="{F9AF17EF-800C-40C8-BDF4-264EDD540668}"/>
                </a:ext>
              </a:extLst>
            </p:cNvPr>
            <p:cNvSpPr/>
            <p:nvPr/>
          </p:nvSpPr>
          <p:spPr>
            <a:xfrm>
              <a:off x="3531007" y="1542491"/>
              <a:ext cx="1598581" cy="1398672"/>
            </a:xfrm>
            <a:prstGeom prst="roundRect">
              <a:avLst>
                <a:gd name="adj" fmla="val 0"/>
              </a:avLst>
            </a:prstGeom>
            <a:solidFill>
              <a:srgbClr val="C0D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Increased women participation in development</a:t>
              </a:r>
            </a:p>
          </p:txBody>
        </p:sp>
        <p:sp>
          <p:nvSpPr>
            <p:cNvPr id="103" name="Rectangle: Rounded Corners 102">
              <a:extLst>
                <a:ext uri="{FF2B5EF4-FFF2-40B4-BE49-F238E27FC236}">
                  <a16:creationId xmlns:a16="http://schemas.microsoft.com/office/drawing/2014/main" id="{1B8EDA0C-131F-4838-BC3D-D1565C549536}"/>
                </a:ext>
              </a:extLst>
            </p:cNvPr>
            <p:cNvSpPr/>
            <p:nvPr/>
          </p:nvSpPr>
          <p:spPr>
            <a:xfrm>
              <a:off x="7019568" y="1515042"/>
              <a:ext cx="1459329" cy="1398672"/>
            </a:xfrm>
            <a:prstGeom prst="roundRect">
              <a:avLst>
                <a:gd name="adj" fmla="val 0"/>
              </a:avLst>
            </a:prstGeom>
            <a:solidFill>
              <a:srgbClr val="C0D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Increased  access to off-grid clean energy</a:t>
              </a:r>
            </a:p>
          </p:txBody>
        </p:sp>
        <p:sp>
          <p:nvSpPr>
            <p:cNvPr id="104" name="Rectangle: Rounded Corners 103">
              <a:extLst>
                <a:ext uri="{FF2B5EF4-FFF2-40B4-BE49-F238E27FC236}">
                  <a16:creationId xmlns:a16="http://schemas.microsoft.com/office/drawing/2014/main" id="{1EF8F598-36A7-4263-BE37-1788023CCF87}"/>
                </a:ext>
              </a:extLst>
            </p:cNvPr>
            <p:cNvSpPr/>
            <p:nvPr/>
          </p:nvSpPr>
          <p:spPr>
            <a:xfrm>
              <a:off x="5309564" y="1515404"/>
              <a:ext cx="1533981" cy="1398672"/>
            </a:xfrm>
            <a:prstGeom prst="roundRect">
              <a:avLst>
                <a:gd name="adj" fmla="val 0"/>
              </a:avLst>
            </a:prstGeom>
            <a:solidFill>
              <a:srgbClr val="C0D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Segoe UI" panose="020B0502040204020203" pitchFamily="34" charset="0"/>
                  <a:cs typeface="Segoe UI" panose="020B0502040204020203" pitchFamily="34" charset="0"/>
                </a:rPr>
                <a:t>Increased local business activities</a:t>
              </a:r>
            </a:p>
          </p:txBody>
        </p:sp>
        <p:sp>
          <p:nvSpPr>
            <p:cNvPr id="105" name="Rectangle: Rounded Corners 104">
              <a:extLst>
                <a:ext uri="{FF2B5EF4-FFF2-40B4-BE49-F238E27FC236}">
                  <a16:creationId xmlns:a16="http://schemas.microsoft.com/office/drawing/2014/main" id="{C95C924C-839A-4A5E-84AC-0091DC81852F}"/>
                </a:ext>
              </a:extLst>
            </p:cNvPr>
            <p:cNvSpPr/>
            <p:nvPr/>
          </p:nvSpPr>
          <p:spPr>
            <a:xfrm>
              <a:off x="8703519" y="1516327"/>
              <a:ext cx="1459329" cy="1397386"/>
            </a:xfrm>
            <a:prstGeom prst="roundRect">
              <a:avLst>
                <a:gd name="adj" fmla="val 0"/>
              </a:avLst>
            </a:prstGeom>
            <a:solidFill>
              <a:srgbClr val="D8E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1" dirty="0">
                  <a:solidFill>
                    <a:schemeClr val="tx1">
                      <a:lumMod val="50000"/>
                      <a:lumOff val="50000"/>
                    </a:schemeClr>
                  </a:solidFill>
                  <a:latin typeface="Segoe UI" panose="020B0502040204020203" pitchFamily="34" charset="0"/>
                  <a:cs typeface="Segoe UI" panose="020B0502040204020203" pitchFamily="34" charset="0"/>
                </a:rPr>
                <a:t>Reduced carbon emission</a:t>
              </a:r>
            </a:p>
          </p:txBody>
        </p:sp>
        <p:sp>
          <p:nvSpPr>
            <p:cNvPr id="106" name="Rectangle: Rounded Corners 105">
              <a:extLst>
                <a:ext uri="{FF2B5EF4-FFF2-40B4-BE49-F238E27FC236}">
                  <a16:creationId xmlns:a16="http://schemas.microsoft.com/office/drawing/2014/main" id="{D19019E5-EBB7-4215-99E6-B4741520CFAB}"/>
                </a:ext>
              </a:extLst>
            </p:cNvPr>
            <p:cNvSpPr/>
            <p:nvPr/>
          </p:nvSpPr>
          <p:spPr>
            <a:xfrm>
              <a:off x="10386625" y="1516328"/>
              <a:ext cx="1459329" cy="1397386"/>
            </a:xfrm>
            <a:prstGeom prst="roundRect">
              <a:avLst>
                <a:gd name="adj" fmla="val 0"/>
              </a:avLst>
            </a:prstGeom>
            <a:solidFill>
              <a:srgbClr val="D8E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i="1" dirty="0">
                  <a:solidFill>
                    <a:schemeClr val="tx1">
                      <a:lumMod val="50000"/>
                      <a:lumOff val="50000"/>
                    </a:schemeClr>
                  </a:solidFill>
                  <a:latin typeface="Segoe UI" panose="020B0502040204020203" pitchFamily="34" charset="0"/>
                  <a:cs typeface="Segoe UI" panose="020B0502040204020203" pitchFamily="34" charset="0"/>
                </a:rPr>
                <a:t>Improved health and well-being</a:t>
              </a:r>
            </a:p>
          </p:txBody>
        </p:sp>
        <p:grpSp>
          <p:nvGrpSpPr>
            <p:cNvPr id="107" name="Group 106">
              <a:extLst>
                <a:ext uri="{FF2B5EF4-FFF2-40B4-BE49-F238E27FC236}">
                  <a16:creationId xmlns:a16="http://schemas.microsoft.com/office/drawing/2014/main" id="{6BDF78CF-477B-4BC1-B518-66271AC9048A}"/>
                </a:ext>
              </a:extLst>
            </p:cNvPr>
            <p:cNvGrpSpPr/>
            <p:nvPr/>
          </p:nvGrpSpPr>
          <p:grpSpPr>
            <a:xfrm>
              <a:off x="1986487" y="208533"/>
              <a:ext cx="9968095" cy="974734"/>
              <a:chOff x="1956861" y="397595"/>
              <a:chExt cx="9962988" cy="974734"/>
            </a:xfrm>
          </p:grpSpPr>
          <p:sp>
            <p:nvSpPr>
              <p:cNvPr id="108" name="Rectangle 107">
                <a:extLst>
                  <a:ext uri="{FF2B5EF4-FFF2-40B4-BE49-F238E27FC236}">
                    <a16:creationId xmlns:a16="http://schemas.microsoft.com/office/drawing/2014/main" id="{8C299280-4A17-4AC1-B21B-2F42E17BA695}"/>
                  </a:ext>
                </a:extLst>
              </p:cNvPr>
              <p:cNvSpPr/>
              <p:nvPr/>
            </p:nvSpPr>
            <p:spPr>
              <a:xfrm>
                <a:off x="1984953" y="723900"/>
                <a:ext cx="296772" cy="314325"/>
              </a:xfrm>
              <a:prstGeom prst="rect">
                <a:avLst/>
              </a:prstGeom>
              <a:solidFill>
                <a:srgbClr val="BED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Diagonal Corners Rounded 108">
                <a:extLst>
                  <a:ext uri="{FF2B5EF4-FFF2-40B4-BE49-F238E27FC236}">
                    <a16:creationId xmlns:a16="http://schemas.microsoft.com/office/drawing/2014/main" id="{1FD37341-3D02-4CE9-874F-7A68393C137A}"/>
                  </a:ext>
                </a:extLst>
              </p:cNvPr>
              <p:cNvSpPr/>
              <p:nvPr/>
            </p:nvSpPr>
            <p:spPr>
              <a:xfrm>
                <a:off x="1956861" y="397595"/>
                <a:ext cx="9962988" cy="974734"/>
              </a:xfrm>
              <a:prstGeom prst="round2DiagRect">
                <a:avLst>
                  <a:gd name="adj1" fmla="val 0"/>
                  <a:gd name="adj2" fmla="val 21381"/>
                </a:avLst>
              </a:prstGeom>
              <a:solidFill>
                <a:srgbClr val="BED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Segoe UI" panose="020B0502040204020203" pitchFamily="34" charset="0"/>
                    <a:cs typeface="Segoe UI" panose="020B0502040204020203" pitchFamily="34" charset="0"/>
                  </a:rPr>
                  <a:t>Uptake of off-grid solar and clean mini-grids in remote communities in the Pacific </a:t>
                </a:r>
                <a:endParaRPr lang="en-GB" dirty="0">
                  <a:solidFill>
                    <a:schemeClr val="tx1"/>
                  </a:solidFill>
                  <a:latin typeface="Segoe UI" panose="020B0502040204020203" pitchFamily="34" charset="0"/>
                  <a:cs typeface="Segoe UI" panose="020B0502040204020203" pitchFamily="34" charset="0"/>
                </a:endParaRPr>
              </a:p>
            </p:txBody>
          </p:sp>
        </p:grpSp>
        <p:sp>
          <p:nvSpPr>
            <p:cNvPr id="3" name="Rectangle: Rounded Corners 2">
              <a:extLst>
                <a:ext uri="{FF2B5EF4-FFF2-40B4-BE49-F238E27FC236}">
                  <a16:creationId xmlns:a16="http://schemas.microsoft.com/office/drawing/2014/main" id="{AC97A50A-4F32-EAA4-2326-5369E73F6D70}"/>
                </a:ext>
              </a:extLst>
            </p:cNvPr>
            <p:cNvSpPr/>
            <p:nvPr/>
          </p:nvSpPr>
          <p:spPr>
            <a:xfrm>
              <a:off x="9989823" y="4553145"/>
              <a:ext cx="1840056" cy="2194376"/>
            </a:xfrm>
            <a:prstGeom prst="roundRect">
              <a:avLst>
                <a:gd name="adj" fmla="val 0"/>
              </a:avLst>
            </a:prstGeom>
            <a:solidFill>
              <a:srgbClr val="ED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400" dirty="0">
                  <a:solidFill>
                    <a:schemeClr val="tx1"/>
                  </a:solidFill>
                  <a:latin typeface="Segoe UI" panose="020B0502040204020203" pitchFamily="34" charset="0"/>
                  <a:cs typeface="Segoe UI" panose="020B0502040204020203" pitchFamily="34" charset="0"/>
                </a:rPr>
                <a:t>Development of 3 </a:t>
              </a:r>
              <a:r>
                <a:rPr lang="en-AU" sz="1400" b="1" dirty="0">
                  <a:solidFill>
                    <a:schemeClr val="tx1"/>
                  </a:solidFill>
                  <a:latin typeface="Segoe UI" panose="020B0502040204020203" pitchFamily="34" charset="0"/>
                  <a:cs typeface="Segoe UI" panose="020B0502040204020203" pitchFamily="34" charset="0"/>
                </a:rPr>
                <a:t>pilot projects </a:t>
              </a:r>
              <a:r>
                <a:rPr lang="en-AU" sz="1400" dirty="0">
                  <a:solidFill>
                    <a:schemeClr val="tx1"/>
                  </a:solidFill>
                  <a:latin typeface="Segoe UI" panose="020B0502040204020203" pitchFamily="34" charset="0"/>
                  <a:cs typeface="Segoe UI" panose="020B0502040204020203" pitchFamily="34" charset="0"/>
                </a:rPr>
                <a:t>(off-grid, GMG and PUE) </a:t>
              </a:r>
            </a:p>
          </p:txBody>
        </p:sp>
      </p:grpSp>
    </p:spTree>
    <p:extLst>
      <p:ext uri="{BB962C8B-B14F-4D97-AF65-F5344CB8AC3E}">
        <p14:creationId xmlns:p14="http://schemas.microsoft.com/office/powerpoint/2010/main" val="573541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02194D-DCFA-572E-76D9-307E8FD19198}"/>
              </a:ext>
            </a:extLst>
          </p:cNvPr>
          <p:cNvSpPr>
            <a:spLocks noGrp="1"/>
          </p:cNvSpPr>
          <p:nvPr>
            <p:ph type="ctrTitle"/>
          </p:nvPr>
        </p:nvSpPr>
        <p:spPr>
          <a:xfrm>
            <a:off x="3639379" y="2689148"/>
            <a:ext cx="9547765" cy="2075920"/>
          </a:xfrm>
        </p:spPr>
        <p:txBody>
          <a:bodyPr>
            <a:normAutofit fontScale="90000"/>
          </a:bodyPr>
          <a:lstStyle/>
          <a:p>
            <a:pPr algn="ctr"/>
            <a:br>
              <a:rPr lang="en-AU" sz="2400" b="1" i="0" dirty="0">
                <a:solidFill>
                  <a:srgbClr val="0070C0"/>
                </a:solidFill>
                <a:effectLst/>
                <a:latin typeface="Arial-BoldMT"/>
              </a:rPr>
            </a:br>
            <a:r>
              <a:rPr lang="en-AU" sz="3200" b="1" i="0" dirty="0">
                <a:solidFill>
                  <a:srgbClr val="0070C0"/>
                </a:solidFill>
                <a:effectLst/>
                <a:latin typeface="Arial-BoldMT"/>
              </a:rPr>
              <a:t>Vinaka</a:t>
            </a:r>
            <a:br>
              <a:rPr lang="en-AU" sz="3200" b="1" i="0" dirty="0">
                <a:solidFill>
                  <a:srgbClr val="0070C0"/>
                </a:solidFill>
                <a:effectLst/>
                <a:latin typeface="Arial-BoldMT"/>
              </a:rPr>
            </a:br>
            <a:br>
              <a:rPr lang="en-AU" sz="3200" b="1" i="0" dirty="0">
                <a:solidFill>
                  <a:srgbClr val="0070C0"/>
                </a:solidFill>
                <a:effectLst/>
                <a:latin typeface="Arial-BoldMT"/>
              </a:rPr>
            </a:br>
            <a:r>
              <a:rPr lang="en-AU" sz="3200" b="1" i="0" dirty="0">
                <a:solidFill>
                  <a:srgbClr val="0070C0"/>
                </a:solidFill>
                <a:effectLst/>
                <a:latin typeface="Arial-BoldMT"/>
              </a:rPr>
              <a:t>THANK YOU</a:t>
            </a:r>
            <a:r>
              <a:rPr lang="en-AU" sz="2400" b="1" i="0" dirty="0">
                <a:solidFill>
                  <a:srgbClr val="0070C0"/>
                </a:solidFill>
                <a:effectLst/>
                <a:latin typeface="Arial-BoldMT"/>
              </a:rPr>
              <a:t> </a:t>
            </a:r>
            <a:br>
              <a:rPr lang="en-AU" dirty="0"/>
            </a:br>
            <a:endParaRPr lang="en-AU" dirty="0"/>
          </a:p>
        </p:txBody>
      </p:sp>
      <p:sp>
        <p:nvSpPr>
          <p:cNvPr id="22" name="TextBox 21">
            <a:extLst>
              <a:ext uri="{FF2B5EF4-FFF2-40B4-BE49-F238E27FC236}">
                <a16:creationId xmlns:a16="http://schemas.microsoft.com/office/drawing/2014/main" id="{295100D6-D20C-5B07-7949-D6F640435B33}"/>
              </a:ext>
            </a:extLst>
          </p:cNvPr>
          <p:cNvSpPr txBox="1"/>
          <p:nvPr/>
        </p:nvSpPr>
        <p:spPr>
          <a:xfrm>
            <a:off x="6563868" y="4777259"/>
            <a:ext cx="6412140" cy="1323439"/>
          </a:xfrm>
          <a:prstGeom prst="rect">
            <a:avLst/>
          </a:prstGeom>
          <a:noFill/>
        </p:spPr>
        <p:txBody>
          <a:bodyPr wrap="square" rtlCol="0">
            <a:spAutoFit/>
          </a:bodyPr>
          <a:lstStyle/>
          <a:p>
            <a:r>
              <a:rPr lang="it-IT" sz="2000" dirty="0"/>
              <a:t>Solomone Fifita - </a:t>
            </a:r>
            <a:r>
              <a:rPr lang="it-IT" sz="2000" dirty="0">
                <a:hlinkClick r:id="rId3"/>
              </a:rPr>
              <a:t>SolomoneF@spc.int</a:t>
            </a:r>
            <a:endParaRPr lang="it-IT" sz="2000" dirty="0"/>
          </a:p>
          <a:p>
            <a:r>
              <a:rPr lang="en-AU" sz="2000" dirty="0">
                <a:solidFill>
                  <a:srgbClr val="1C265C"/>
                </a:solidFill>
              </a:rPr>
              <a:t>Florence Ventura – </a:t>
            </a:r>
            <a:r>
              <a:rPr lang="en-AU" sz="2000" dirty="0">
                <a:solidFill>
                  <a:srgbClr val="1C265C"/>
                </a:solidFill>
                <a:hlinkClick r:id="rId4"/>
              </a:rPr>
              <a:t>florencev@spc.int</a:t>
            </a:r>
            <a:endParaRPr lang="en-AU" sz="2000" dirty="0">
              <a:solidFill>
                <a:srgbClr val="1C265C"/>
              </a:solidFill>
            </a:endParaRPr>
          </a:p>
          <a:p>
            <a:endParaRPr lang="fi-FI" sz="2000" dirty="0"/>
          </a:p>
          <a:p>
            <a:endParaRPr lang="en-AU" sz="2000" dirty="0"/>
          </a:p>
        </p:txBody>
      </p:sp>
      <p:pic>
        <p:nvPicPr>
          <p:cNvPr id="2" name="Picture 1" descr="Night sky with stars portraying the map of the Pacific islands. Canoes sailing to the horizon.">
            <a:extLst>
              <a:ext uri="{FF2B5EF4-FFF2-40B4-BE49-F238E27FC236}">
                <a16:creationId xmlns:a16="http://schemas.microsoft.com/office/drawing/2014/main" id="{611AE94F-E548-2F11-C830-F1D1EB5731CB}"/>
              </a:ex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267" b="15709"/>
          <a:stretch/>
        </p:blipFill>
        <p:spPr bwMode="auto">
          <a:xfrm>
            <a:off x="590487" y="2133600"/>
            <a:ext cx="5307278" cy="39037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2316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EF9D1E-4B76-3F67-DA8B-A2DAFFED9FB1}"/>
              </a:ext>
            </a:extLst>
          </p:cNvPr>
          <p:cNvPicPr>
            <a:picLocks noChangeAspect="1"/>
          </p:cNvPicPr>
          <p:nvPr/>
        </p:nvPicPr>
        <p:blipFill>
          <a:blip r:embed="rId2"/>
          <a:stretch>
            <a:fillRect/>
          </a:stretch>
        </p:blipFill>
        <p:spPr>
          <a:xfrm>
            <a:off x="2492190" y="1133357"/>
            <a:ext cx="7207620" cy="4591286"/>
          </a:xfrm>
          <a:prstGeom prst="rect">
            <a:avLst/>
          </a:prstGeom>
        </p:spPr>
      </p:pic>
    </p:spTree>
    <p:extLst>
      <p:ext uri="{BB962C8B-B14F-4D97-AF65-F5344CB8AC3E}">
        <p14:creationId xmlns:p14="http://schemas.microsoft.com/office/powerpoint/2010/main" val="1928202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425192-4CD1-D1CE-5923-701C7130404D}"/>
              </a:ext>
            </a:extLst>
          </p:cNvPr>
          <p:cNvPicPr>
            <a:picLocks noChangeAspect="1"/>
          </p:cNvPicPr>
          <p:nvPr/>
        </p:nvPicPr>
        <p:blipFill>
          <a:blip r:embed="rId2"/>
          <a:stretch>
            <a:fillRect/>
          </a:stretch>
        </p:blipFill>
        <p:spPr>
          <a:xfrm>
            <a:off x="81280" y="1828800"/>
            <a:ext cx="11412114" cy="3383422"/>
          </a:xfrm>
          <a:prstGeom prst="rect">
            <a:avLst/>
          </a:prstGeom>
        </p:spPr>
      </p:pic>
    </p:spTree>
    <p:extLst>
      <p:ext uri="{BB962C8B-B14F-4D97-AF65-F5344CB8AC3E}">
        <p14:creationId xmlns:p14="http://schemas.microsoft.com/office/powerpoint/2010/main" val="968527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9">
            <a:extLst>
              <a:ext uri="{FF2B5EF4-FFF2-40B4-BE49-F238E27FC236}">
                <a16:creationId xmlns:a16="http://schemas.microsoft.com/office/drawing/2014/main" id="{EF22C7DE-A2E0-49F0-9B7A-844ECC8192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6020725"/>
            <a:ext cx="2467467" cy="837275"/>
          </a:xfrm>
          <a:prstGeom prst="rect">
            <a:avLst/>
          </a:prstGeom>
          <a:noFill/>
          <a:ln>
            <a:noFill/>
          </a:ln>
        </p:spPr>
      </p:pic>
      <p:pic>
        <p:nvPicPr>
          <p:cNvPr id="6" name="Picture 5">
            <a:extLst>
              <a:ext uri="{FF2B5EF4-FFF2-40B4-BE49-F238E27FC236}">
                <a16:creationId xmlns:a16="http://schemas.microsoft.com/office/drawing/2014/main" id="{91CE219A-0DD1-F1AE-006E-94DC90BAECE9}"/>
              </a:ext>
            </a:extLst>
          </p:cNvPr>
          <p:cNvPicPr>
            <a:picLocks noChangeAspect="1"/>
          </p:cNvPicPr>
          <p:nvPr/>
        </p:nvPicPr>
        <p:blipFill>
          <a:blip r:embed="rId3"/>
          <a:stretch>
            <a:fillRect/>
          </a:stretch>
        </p:blipFill>
        <p:spPr>
          <a:xfrm>
            <a:off x="3454264" y="1161933"/>
            <a:ext cx="5283472" cy="4534133"/>
          </a:xfrm>
          <a:prstGeom prst="rect">
            <a:avLst/>
          </a:prstGeom>
        </p:spPr>
      </p:pic>
    </p:spTree>
    <p:extLst>
      <p:ext uri="{BB962C8B-B14F-4D97-AF65-F5344CB8AC3E}">
        <p14:creationId xmlns:p14="http://schemas.microsoft.com/office/powerpoint/2010/main" val="464351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9">
            <a:extLst>
              <a:ext uri="{FF2B5EF4-FFF2-40B4-BE49-F238E27FC236}">
                <a16:creationId xmlns:a16="http://schemas.microsoft.com/office/drawing/2014/main" id="{EF22C7DE-A2E0-49F0-9B7A-844ECC8192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6020725"/>
            <a:ext cx="2467467" cy="837275"/>
          </a:xfrm>
          <a:prstGeom prst="rect">
            <a:avLst/>
          </a:prstGeom>
          <a:noFill/>
          <a:ln>
            <a:noFill/>
          </a:ln>
        </p:spPr>
      </p:pic>
      <p:pic>
        <p:nvPicPr>
          <p:cNvPr id="6" name="Picture 5">
            <a:extLst>
              <a:ext uri="{FF2B5EF4-FFF2-40B4-BE49-F238E27FC236}">
                <a16:creationId xmlns:a16="http://schemas.microsoft.com/office/drawing/2014/main" id="{AF802E6F-7353-B033-9EDB-3571D22577AE}"/>
              </a:ext>
            </a:extLst>
          </p:cNvPr>
          <p:cNvPicPr>
            <a:picLocks noChangeAspect="1"/>
          </p:cNvPicPr>
          <p:nvPr/>
        </p:nvPicPr>
        <p:blipFill>
          <a:blip r:embed="rId3"/>
          <a:stretch>
            <a:fillRect/>
          </a:stretch>
        </p:blipFill>
        <p:spPr>
          <a:xfrm>
            <a:off x="3463789" y="1206386"/>
            <a:ext cx="5264421" cy="4445228"/>
          </a:xfrm>
          <a:prstGeom prst="rect">
            <a:avLst/>
          </a:prstGeom>
        </p:spPr>
      </p:pic>
    </p:spTree>
    <p:extLst>
      <p:ext uri="{BB962C8B-B14F-4D97-AF65-F5344CB8AC3E}">
        <p14:creationId xmlns:p14="http://schemas.microsoft.com/office/powerpoint/2010/main" val="1985795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71BD-5107-4299-AE8F-52A8B505C662}"/>
              </a:ext>
            </a:extLst>
          </p:cNvPr>
          <p:cNvSpPr>
            <a:spLocks noGrp="1"/>
          </p:cNvSpPr>
          <p:nvPr>
            <p:ph type="title"/>
          </p:nvPr>
        </p:nvSpPr>
        <p:spPr>
          <a:xfrm>
            <a:off x="727364" y="167378"/>
            <a:ext cx="10515600" cy="1325563"/>
          </a:xfrm>
        </p:spPr>
        <p:txBody>
          <a:bodyPr>
            <a:normAutofit fontScale="90000"/>
          </a:bodyPr>
          <a:lstStyle/>
          <a:p>
            <a:br>
              <a:rPr lang="en-GB" sz="3100" b="1" dirty="0">
                <a:effectLst/>
                <a:latin typeface="Calibri" panose="020F0502020204030204" pitchFamily="34" charset="0"/>
                <a:ea typeface="Calibri" panose="020F0502020204030204" pitchFamily="34" charset="0"/>
                <a:cs typeface="Calibri" panose="020F0502020204030204" pitchFamily="34" charset="0"/>
              </a:rPr>
            </a:br>
            <a:r>
              <a:rPr lang="en-GB" sz="3100" b="1" dirty="0">
                <a:effectLst/>
                <a:latin typeface="Calibri" panose="020F0502020204030204" pitchFamily="34" charset="0"/>
                <a:ea typeface="Calibri" panose="020F0502020204030204" pitchFamily="34" charset="0"/>
                <a:cs typeface="Calibri" panose="020F0502020204030204" pitchFamily="34" charset="0"/>
              </a:rPr>
              <a:t>Output 1:</a:t>
            </a:r>
            <a:r>
              <a:rPr lang="en-GB" sz="3100" dirty="0">
                <a:effectLst/>
                <a:latin typeface="Calibri" panose="020F0502020204030204" pitchFamily="34" charset="0"/>
                <a:ea typeface="Calibri" panose="020F0502020204030204" pitchFamily="34" charset="0"/>
                <a:cs typeface="Calibri" panose="020F0502020204030204" pitchFamily="34" charset="0"/>
              </a:rPr>
              <a:t> Market intelligence; enhanced awareness of mini-grid market and strengthen market knowledge through market intelligence development.</a:t>
            </a:r>
            <a:br>
              <a:rPr lang="en-AU" sz="4400" dirty="0">
                <a:effectLst/>
                <a:latin typeface="Calibri" panose="020F0502020204030204" pitchFamily="34" charset="0"/>
                <a:ea typeface="Calibri" panose="020F0502020204030204" pitchFamily="34" charset="0"/>
                <a:cs typeface="Arial" panose="020B0604020202020204" pitchFamily="34" charset="0"/>
              </a:rPr>
            </a:br>
            <a:r>
              <a:rPr lang="en-AU" b="1" dirty="0">
                <a:solidFill>
                  <a:schemeClr val="accent1"/>
                </a:solidFill>
              </a:rPr>
              <a:t> </a:t>
            </a:r>
          </a:p>
        </p:txBody>
      </p:sp>
      <p:sp>
        <p:nvSpPr>
          <p:cNvPr id="3" name="Content Placeholder 2">
            <a:extLst>
              <a:ext uri="{FF2B5EF4-FFF2-40B4-BE49-F238E27FC236}">
                <a16:creationId xmlns:a16="http://schemas.microsoft.com/office/drawing/2014/main" id="{FC8E785C-4232-4DDA-90F9-8255B481E7EC}"/>
              </a:ext>
            </a:extLst>
          </p:cNvPr>
          <p:cNvSpPr>
            <a:spLocks noGrp="1"/>
          </p:cNvSpPr>
          <p:nvPr>
            <p:ph idx="1"/>
          </p:nvPr>
        </p:nvSpPr>
        <p:spPr>
          <a:xfrm>
            <a:off x="833826" y="1925666"/>
            <a:ext cx="10124440" cy="4095059"/>
          </a:xfrm>
        </p:spPr>
        <p:txBody>
          <a:bodyPr>
            <a:normAutofit/>
          </a:bodyPr>
          <a:lstStyle/>
          <a:p>
            <a:pPr marL="0" indent="0">
              <a:buNone/>
            </a:pPr>
            <a:r>
              <a:rPr lang="en-GB" sz="1800" dirty="0">
                <a:effectLst/>
                <a:latin typeface="Calibri" panose="020F0502020204030204" pitchFamily="34" charset="0"/>
                <a:ea typeface="Calibri" panose="020F0502020204030204" pitchFamily="34" charset="0"/>
                <a:cs typeface="Calibri" panose="020F0502020204030204" pitchFamily="34" charset="0"/>
              </a:rPr>
              <a:t>To overcome </a:t>
            </a:r>
            <a:r>
              <a:rPr lang="en-GB" sz="1800" i="1" dirty="0">
                <a:effectLst/>
                <a:latin typeface="Calibri" panose="020F0502020204030204" pitchFamily="34" charset="0"/>
                <a:ea typeface="Calibri" panose="020F0502020204030204" pitchFamily="34" charset="0"/>
                <a:cs typeface="Calibri" panose="020F0502020204030204" pitchFamily="34" charset="0"/>
              </a:rPr>
              <a:t>limited market knowledge and data for private sector involvement</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a:effectLst/>
                <a:latin typeface="Calibri" panose="020F0502020204030204" pitchFamily="34" charset="0"/>
                <a:ea typeface="Calibri" panose="020F0502020204030204" pitchFamily="34" charset="0"/>
                <a:cs typeface="Arial" panose="020B0604020202020204" pitchFamily="34" charset="0"/>
              </a:rPr>
              <a:t>a web-based database repository will be developed. It will allow access to regional market information that traces, records, and accumulates performance and troubles of mini-grid projects in the PICTs. The database will be a repository to facilitate the sharing of operational data for mini-grid projects between countries and the SPC and builds a comprehensive statistical database of records of key troubles including the operational performance of individual mini-grid projects.  Such a database will provide a critical knowledge base for market information and optimal design with best practices guidance for future mini-grid projects in the PICTs.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6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Indicator O1 (a)</a:t>
            </a:r>
            <a:r>
              <a:rPr lang="en-GB" sz="1800" dirty="0">
                <a:effectLst/>
                <a:latin typeface="Calibri" panose="020F0502020204030204" pitchFamily="34" charset="0"/>
                <a:ea typeface="Calibri" panose="020F0502020204030204" pitchFamily="34" charset="0"/>
                <a:cs typeface="Calibri" panose="020F0502020204030204" pitchFamily="34" charset="0"/>
              </a:rPr>
              <a:t>: A Web-based market knowledge platform is established.</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6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Indicator O1 (b)</a:t>
            </a:r>
            <a:r>
              <a:rPr lang="en-GB" sz="1800" dirty="0">
                <a:effectLst/>
                <a:latin typeface="Calibri" panose="020F0502020204030204" pitchFamily="34" charset="0"/>
                <a:ea typeface="Calibri" panose="020F0502020204030204" pitchFamily="34" charset="0"/>
                <a:cs typeface="Calibri" panose="020F0502020204030204" pitchFamily="34" charset="0"/>
              </a:rPr>
              <a:t>: Up-to-date market information is published and shared on the platform.</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6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Indicator O1 (c)</a:t>
            </a:r>
            <a:r>
              <a:rPr lang="en-GB" sz="1800" dirty="0">
                <a:effectLst/>
                <a:latin typeface="Calibri" panose="020F0502020204030204" pitchFamily="34" charset="0"/>
                <a:ea typeface="Calibri" panose="020F0502020204030204" pitchFamily="34" charset="0"/>
                <a:cs typeface="Calibri" panose="020F0502020204030204" pitchFamily="34" charset="0"/>
              </a:rPr>
              <a:t>: A regional Database of Mini-grid projects in PICTs is established.</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AU" sz="18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pic>
        <p:nvPicPr>
          <p:cNvPr id="4" name="Imagen 9">
            <a:extLst>
              <a:ext uri="{FF2B5EF4-FFF2-40B4-BE49-F238E27FC236}">
                <a16:creationId xmlns:a16="http://schemas.microsoft.com/office/drawing/2014/main" id="{EF22C7DE-A2E0-49F0-9B7A-844ECC8192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6020725"/>
            <a:ext cx="2467467" cy="837275"/>
          </a:xfrm>
          <a:prstGeom prst="rect">
            <a:avLst/>
          </a:prstGeom>
          <a:noFill/>
          <a:ln>
            <a:noFill/>
          </a:ln>
        </p:spPr>
      </p:pic>
    </p:spTree>
    <p:extLst>
      <p:ext uri="{BB962C8B-B14F-4D97-AF65-F5344CB8AC3E}">
        <p14:creationId xmlns:p14="http://schemas.microsoft.com/office/powerpoint/2010/main" val="1897552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3B31-AF1E-4F50-8B0B-870276EDC164}"/>
              </a:ext>
            </a:extLst>
          </p:cNvPr>
          <p:cNvSpPr>
            <a:spLocks noGrp="1"/>
          </p:cNvSpPr>
          <p:nvPr>
            <p:ph type="title"/>
          </p:nvPr>
        </p:nvSpPr>
        <p:spPr>
          <a:xfrm>
            <a:off x="838200" y="138546"/>
            <a:ext cx="10515600" cy="757382"/>
          </a:xfrm>
        </p:spPr>
        <p:txBody>
          <a:bodyPr>
            <a:normAutofit/>
          </a:bodyPr>
          <a:lstStyle/>
          <a:p>
            <a:r>
              <a:rPr lang="en-US" sz="4400" b="1" dirty="0">
                <a:solidFill>
                  <a:srgbClr val="FF0000"/>
                </a:solidFill>
              </a:rPr>
              <a:t>Purpose </a:t>
            </a:r>
          </a:p>
        </p:txBody>
      </p:sp>
      <p:sp>
        <p:nvSpPr>
          <p:cNvPr id="3" name="Content Placeholder 2">
            <a:extLst>
              <a:ext uri="{FF2B5EF4-FFF2-40B4-BE49-F238E27FC236}">
                <a16:creationId xmlns:a16="http://schemas.microsoft.com/office/drawing/2014/main" id="{1826F939-3F63-4EB0-B9D9-D61A8527EEFD}"/>
              </a:ext>
            </a:extLst>
          </p:cNvPr>
          <p:cNvSpPr>
            <a:spLocks noGrp="1"/>
          </p:cNvSpPr>
          <p:nvPr>
            <p:ph idx="1"/>
          </p:nvPr>
        </p:nvSpPr>
        <p:spPr>
          <a:xfrm>
            <a:off x="838200" y="1043709"/>
            <a:ext cx="5734051" cy="5133254"/>
          </a:xfrm>
        </p:spPr>
        <p:txBody>
          <a:bodyPr>
            <a:normAutofit/>
          </a:bodyPr>
          <a:lstStyle/>
          <a:p>
            <a:pPr marL="304815" indent="-304815">
              <a:buFont typeface="Arial" panose="020B0604020202020204" pitchFamily="34" charset="0"/>
              <a:buChar char="•"/>
            </a:pPr>
            <a:r>
              <a:rPr lang="en-US" sz="2800" dirty="0"/>
              <a:t>to fill a gap in regional energy service delivery </a:t>
            </a:r>
          </a:p>
          <a:p>
            <a:pPr marL="304815" indent="-304815">
              <a:buFont typeface="Arial" panose="020B0604020202020204" pitchFamily="34" charset="0"/>
              <a:buChar char="•"/>
            </a:pPr>
            <a:r>
              <a:rPr lang="en-US" sz="2800" dirty="0"/>
              <a:t>private sector, investments, markets &amp; entrepreneurship</a:t>
            </a:r>
          </a:p>
          <a:p>
            <a:pPr marL="304815" indent="-304815">
              <a:buFont typeface="Arial" panose="020B0604020202020204" pitchFamily="34" charset="0"/>
              <a:buChar char="•"/>
            </a:pPr>
            <a:r>
              <a:rPr lang="en-US" sz="2800" dirty="0"/>
              <a:t>Business Plan: 2020-2030 </a:t>
            </a:r>
          </a:p>
          <a:p>
            <a:pPr marL="894337" indent="-600105">
              <a:buFont typeface="Wingdings" panose="05000000000000000000" pitchFamily="2" charset="2"/>
              <a:buChar char="Ø"/>
            </a:pPr>
            <a:r>
              <a:rPr lang="en-US" sz="2800" dirty="0"/>
              <a:t>RE &amp; EE Business start up &amp; entrepreneurship support  </a:t>
            </a:r>
          </a:p>
          <a:p>
            <a:pPr marL="894337" indent="-600105">
              <a:buFont typeface="Wingdings" panose="05000000000000000000" pitchFamily="2" charset="2"/>
              <a:buChar char="Ø"/>
            </a:pPr>
            <a:r>
              <a:rPr lang="en-US" sz="2800" dirty="0"/>
              <a:t>RE mini-grids </a:t>
            </a:r>
          </a:p>
          <a:p>
            <a:pPr marL="894337" indent="-600105">
              <a:buFont typeface="Wingdings" panose="05000000000000000000" pitchFamily="2" charset="2"/>
              <a:buChar char="Ø"/>
            </a:pPr>
            <a:r>
              <a:rPr lang="en-US" sz="2800" dirty="0"/>
              <a:t>EE Investments </a:t>
            </a:r>
          </a:p>
          <a:p>
            <a:pPr marL="894337" indent="-600105">
              <a:buFont typeface="Wingdings" panose="05000000000000000000" pitchFamily="2" charset="2"/>
              <a:buChar char="Ø"/>
            </a:pPr>
            <a:r>
              <a:rPr lang="en-US" sz="2800" dirty="0"/>
              <a:t>RE &amp; EE for Sustainable mobility </a:t>
            </a:r>
          </a:p>
          <a:p>
            <a:pPr marL="514350" indent="-514350">
              <a:buAutoNum type="arabicPeriod"/>
            </a:pPr>
            <a:endParaRPr lang="en-AU" dirty="0"/>
          </a:p>
          <a:p>
            <a:pPr marL="514350" indent="-514350">
              <a:buAutoNum type="arabicPeriod"/>
            </a:pPr>
            <a:endParaRPr lang="en-AU" dirty="0"/>
          </a:p>
          <a:p>
            <a:endParaRPr lang="en-AU" dirty="0"/>
          </a:p>
        </p:txBody>
      </p:sp>
      <p:pic>
        <p:nvPicPr>
          <p:cNvPr id="4" name="Imagen 9">
            <a:extLst>
              <a:ext uri="{FF2B5EF4-FFF2-40B4-BE49-F238E27FC236}">
                <a16:creationId xmlns:a16="http://schemas.microsoft.com/office/drawing/2014/main" id="{0A4702B7-E2BA-45D9-A24E-2B679E586E0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201619" y="6257581"/>
            <a:ext cx="1793267" cy="600419"/>
          </a:xfrm>
          <a:prstGeom prst="rect">
            <a:avLst/>
          </a:prstGeom>
          <a:noFill/>
          <a:ln>
            <a:noFill/>
          </a:ln>
        </p:spPr>
      </p:pic>
      <p:pic>
        <p:nvPicPr>
          <p:cNvPr id="6" name="Picture 5">
            <a:extLst>
              <a:ext uri="{FF2B5EF4-FFF2-40B4-BE49-F238E27FC236}">
                <a16:creationId xmlns:a16="http://schemas.microsoft.com/office/drawing/2014/main" id="{6178BBD5-31DD-41C7-930F-2479A6D0F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895928"/>
            <a:ext cx="5734050" cy="382428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410794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9">
            <a:extLst>
              <a:ext uri="{FF2B5EF4-FFF2-40B4-BE49-F238E27FC236}">
                <a16:creationId xmlns:a16="http://schemas.microsoft.com/office/drawing/2014/main" id="{EF22C7DE-A2E0-49F0-9B7A-844ECC8192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6020725"/>
            <a:ext cx="2467467" cy="837275"/>
          </a:xfrm>
          <a:prstGeom prst="rect">
            <a:avLst/>
          </a:prstGeom>
          <a:noFill/>
          <a:ln>
            <a:noFill/>
          </a:ln>
        </p:spPr>
      </p:pic>
      <p:pic>
        <p:nvPicPr>
          <p:cNvPr id="6" name="Picture 5">
            <a:extLst>
              <a:ext uri="{FF2B5EF4-FFF2-40B4-BE49-F238E27FC236}">
                <a16:creationId xmlns:a16="http://schemas.microsoft.com/office/drawing/2014/main" id="{3F30FD83-225D-F880-91F7-639BD2655A21}"/>
              </a:ext>
            </a:extLst>
          </p:cNvPr>
          <p:cNvPicPr>
            <a:picLocks noChangeAspect="1"/>
          </p:cNvPicPr>
          <p:nvPr/>
        </p:nvPicPr>
        <p:blipFill>
          <a:blip r:embed="rId3"/>
          <a:stretch>
            <a:fillRect/>
          </a:stretch>
        </p:blipFill>
        <p:spPr>
          <a:xfrm>
            <a:off x="3463789" y="1358793"/>
            <a:ext cx="5264421" cy="4140413"/>
          </a:xfrm>
          <a:prstGeom prst="rect">
            <a:avLst/>
          </a:prstGeom>
        </p:spPr>
      </p:pic>
    </p:spTree>
    <p:extLst>
      <p:ext uri="{BB962C8B-B14F-4D97-AF65-F5344CB8AC3E}">
        <p14:creationId xmlns:p14="http://schemas.microsoft.com/office/powerpoint/2010/main" val="2193888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B8D0-C207-4D3B-AAB0-BE1BDF1C3000}"/>
              </a:ext>
            </a:extLst>
          </p:cNvPr>
          <p:cNvSpPr>
            <a:spLocks noGrp="1"/>
          </p:cNvSpPr>
          <p:nvPr>
            <p:ph type="title"/>
          </p:nvPr>
        </p:nvSpPr>
        <p:spPr>
          <a:xfrm>
            <a:off x="339436" y="142329"/>
            <a:ext cx="10515600" cy="678583"/>
          </a:xfrm>
        </p:spPr>
        <p:txBody>
          <a:bodyPr>
            <a:normAutofit/>
          </a:bodyPr>
          <a:lstStyle/>
          <a:p>
            <a:r>
              <a:rPr lang="en-AU" sz="3600" b="1" dirty="0">
                <a:solidFill>
                  <a:srgbClr val="FF0000"/>
                </a:solidFill>
              </a:rPr>
              <a:t>PCREEE’s </a:t>
            </a:r>
            <a:r>
              <a:rPr lang="en-AU" sz="3600" b="1" dirty="0"/>
              <a:t>First Operational Phase </a:t>
            </a:r>
            <a:r>
              <a:rPr lang="en-AU" sz="3600" b="1" dirty="0">
                <a:solidFill>
                  <a:srgbClr val="FF0000"/>
                </a:solidFill>
              </a:rPr>
              <a:t>(2017 - 2020)</a:t>
            </a:r>
          </a:p>
        </p:txBody>
      </p:sp>
      <p:sp>
        <p:nvSpPr>
          <p:cNvPr id="3" name="Content Placeholder 2">
            <a:extLst>
              <a:ext uri="{FF2B5EF4-FFF2-40B4-BE49-F238E27FC236}">
                <a16:creationId xmlns:a16="http://schemas.microsoft.com/office/drawing/2014/main" id="{B683F906-91E4-4168-8C14-A620D5F89DCB}"/>
              </a:ext>
            </a:extLst>
          </p:cNvPr>
          <p:cNvSpPr>
            <a:spLocks noGrp="1"/>
          </p:cNvSpPr>
          <p:nvPr>
            <p:ph idx="1"/>
          </p:nvPr>
        </p:nvSpPr>
        <p:spPr>
          <a:xfrm>
            <a:off x="434109" y="820912"/>
            <a:ext cx="7952509" cy="5829270"/>
          </a:xfrm>
        </p:spPr>
        <p:txBody>
          <a:bodyPr>
            <a:normAutofit lnSpcReduction="10000"/>
          </a:bodyPr>
          <a:lstStyle/>
          <a:p>
            <a:pPr marL="0" indent="0">
              <a:buNone/>
            </a:pPr>
            <a:r>
              <a:rPr lang="en-GB" sz="18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Outcome 1: Enhanced regional institutional capacities </a:t>
            </a:r>
            <a:endParaRPr lang="en-AU" sz="18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PCREEE fully integrated with the established financial and management policies and procedures of the SPC. </a:t>
            </a:r>
            <a:endParaRPr lang="en-AU"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Confirmed seed funding support for its Second Operational Phase (2021 – 2025).</a:t>
            </a:r>
          </a:p>
          <a:p>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Eight Memorandums of Understanding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MoUs</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have been signed  - SEIAPI, ADFIP, CAMCO, OEI, etc</a:t>
            </a:r>
            <a:endParaRPr lang="en-GB" sz="1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Increased SPC staff working fulltime on the PCREEE from one to four </a:t>
            </a:r>
            <a:r>
              <a:rPr lang="en-GB"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p>
          <a:p>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Significant increase in the centre´s recognition and awareness-raising in the region. </a:t>
            </a:r>
            <a:endParaRPr lang="en-AU"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PCREEE comfortably housed with an office space that would cater for the future growth of up to 20 staff. </a:t>
            </a:r>
            <a:endParaRPr lang="en-AU"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r>
              <a:rPr lang="en-GB" sz="18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Outcome 2: Strengthen capacities of local key institutions and stakeholder groups </a:t>
            </a:r>
            <a:endParaRPr lang="en-AU" sz="18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Provided training to more than three hundred trainees throughout the region – </a:t>
            </a:r>
            <a:r>
              <a:rPr lang="en-GB"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centre has supported building the capacity of Energy Regulators to manage Power Purchase Agreements and the reset of power tariffs given their impacts on the private sector investments. </a:t>
            </a: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AU" sz="18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Strengthening local RE&amp;EE capacities of business and industry sector by establishment of national sustainable energy industry associations to introduce professionalism and discipline in the industry. </a:t>
            </a: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AU"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AU"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AU"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en-AU"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AU" dirty="0"/>
          </a:p>
        </p:txBody>
      </p:sp>
      <p:pic>
        <p:nvPicPr>
          <p:cNvPr id="4" name="Imagen 9">
            <a:extLst>
              <a:ext uri="{FF2B5EF4-FFF2-40B4-BE49-F238E27FC236}">
                <a16:creationId xmlns:a16="http://schemas.microsoft.com/office/drawing/2014/main" id="{4E53992C-5FBD-4EDB-9736-4B58B64E91C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62573" y="5878396"/>
            <a:ext cx="2467467" cy="837275"/>
          </a:xfrm>
          <a:prstGeom prst="rect">
            <a:avLst/>
          </a:prstGeom>
          <a:noFill/>
          <a:ln>
            <a:noFill/>
          </a:ln>
        </p:spPr>
      </p:pic>
      <p:pic>
        <p:nvPicPr>
          <p:cNvPr id="7" name="Picture 6">
            <a:extLst>
              <a:ext uri="{FF2B5EF4-FFF2-40B4-BE49-F238E27FC236}">
                <a16:creationId xmlns:a16="http://schemas.microsoft.com/office/drawing/2014/main" id="{F3D2E8DE-FA8C-47D7-B3A7-432ED5EC99EA}"/>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86618" y="142329"/>
            <a:ext cx="3743422" cy="333138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1658ABDA-39BA-D995-0F8D-162B0B40B43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86618" y="3573548"/>
            <a:ext cx="3689133" cy="3284452"/>
          </a:xfrm>
          <a:prstGeom prst="ellipse">
            <a:avLst/>
          </a:prstGeom>
          <a:ln>
            <a:noFill/>
          </a:ln>
          <a:effectLst>
            <a:softEdge rad="112500"/>
          </a:effectLst>
        </p:spPr>
      </p:pic>
    </p:spTree>
    <p:extLst>
      <p:ext uri="{BB962C8B-B14F-4D97-AF65-F5344CB8AC3E}">
        <p14:creationId xmlns:p14="http://schemas.microsoft.com/office/powerpoint/2010/main" val="428850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433FE-FB02-4DEA-B68F-5DF42B66C86C}"/>
              </a:ext>
            </a:extLst>
          </p:cNvPr>
          <p:cNvSpPr>
            <a:spLocks noGrp="1"/>
          </p:cNvSpPr>
          <p:nvPr>
            <p:ph type="title"/>
          </p:nvPr>
        </p:nvSpPr>
        <p:spPr>
          <a:xfrm>
            <a:off x="838200" y="235815"/>
            <a:ext cx="10515600" cy="678585"/>
          </a:xfrm>
        </p:spPr>
        <p:txBody>
          <a:bodyPr>
            <a:normAutofit/>
          </a:bodyPr>
          <a:lstStyle/>
          <a:p>
            <a:r>
              <a:rPr lang="en-AU" sz="3600" b="1" dirty="0">
                <a:solidFill>
                  <a:srgbClr val="FF0000"/>
                </a:solidFill>
              </a:rPr>
              <a:t>PCREEE’s Operational Achievements (2017 - 2020)</a:t>
            </a:r>
          </a:p>
        </p:txBody>
      </p:sp>
      <p:sp>
        <p:nvSpPr>
          <p:cNvPr id="3" name="Content Placeholder 2">
            <a:extLst>
              <a:ext uri="{FF2B5EF4-FFF2-40B4-BE49-F238E27FC236}">
                <a16:creationId xmlns:a16="http://schemas.microsoft.com/office/drawing/2014/main" id="{EAD7D62A-A801-42C5-A560-72FFA0B63845}"/>
              </a:ext>
            </a:extLst>
          </p:cNvPr>
          <p:cNvSpPr>
            <a:spLocks noGrp="1"/>
          </p:cNvSpPr>
          <p:nvPr>
            <p:ph idx="1"/>
          </p:nvPr>
        </p:nvSpPr>
        <p:spPr>
          <a:xfrm>
            <a:off x="838200" y="1043708"/>
            <a:ext cx="7105073" cy="5578477"/>
          </a:xfrm>
        </p:spPr>
        <p:txBody>
          <a:bodyPr>
            <a:normAutofit fontScale="85000" lnSpcReduction="10000"/>
          </a:bodyPr>
          <a:lstStyle/>
          <a:p>
            <a:pPr marL="0" indent="0">
              <a:buNone/>
            </a:pPr>
            <a:r>
              <a:rPr lang="en-GB" sz="16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Outcome 3: Awareness and knowledge base of local key institutions and stakeholder groups</a:t>
            </a:r>
            <a:endParaRPr lang="en-AU" sz="16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0"/>
              </a:spcAft>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Conduct of National Energy Dialogues and capacity building and support workshops to openly discuss the achievements of countries in their RE&amp;EE developments, the challenges, and how they can collectively be addressed as well as raising the business,  investment, and employment opportunities from pursuing the national energy targets in the region. </a:t>
            </a:r>
            <a:r>
              <a:rPr lang="en-GB" sz="1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 </a:t>
            </a:r>
            <a:endParaRPr lang="en-AU" sz="1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Support the further detailing and costing of the PITCs’ Nationally Determined Contributions (NDCs), Energy Roadmaps, Energy Master Plans as well as Investment Plans. </a:t>
            </a:r>
            <a:r>
              <a:rPr lang="en-US" sz="1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AU" sz="16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15000"/>
              </a:lnSpc>
              <a:spcAft>
                <a:spcPts val="600"/>
              </a:spcAft>
              <a:buNone/>
            </a:pPr>
            <a:r>
              <a:rPr lang="en-GB" sz="16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Outcome 4: Increased RE&amp;EE business opportunities for local companies and industry</a:t>
            </a:r>
            <a:endParaRPr lang="en-AU" sz="16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0"/>
              </a:spcAft>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PCREEE launched the PCREEE Sustainable Energy Entrepreneurship Facility (PSEEF), a dedicated regional financing vehicle with a special focus on support to increase RE&amp;EE business opportunities for local Small and Medium Enterprises (SME) companies, Non-Governmental Organisations (NGOs) and industry. </a:t>
            </a:r>
            <a:endParaRPr lang="en-AU" sz="16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PCREEE has supported postgraduate researchers on sustainable energy through its research support fund and competition on sustainable energy innovation. </a:t>
            </a:r>
            <a:r>
              <a:rPr lang="en-US" sz="1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AU" sz="1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Strengthening the capacity of developing and financial institutions in the Pacific - ADFIP. </a:t>
            </a:r>
            <a:r>
              <a:rPr lang="en-GB" sz="1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AU" sz="16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With the support of the United Nations Industrial Development Organisation</a:t>
            </a:r>
            <a:r>
              <a:rPr lang="en-GB" sz="1600" dirty="0">
                <a:effectLst/>
                <a:latin typeface="Calibri" panose="020F0502020204030204" pitchFamily="34" charset="0"/>
                <a:ea typeface="Calibri" panose="020F0502020204030204" pitchFamily="34" charset="0"/>
                <a:cs typeface="Arial" panose="020B0604020202020204" pitchFamily="34" charset="0"/>
              </a:rPr>
              <a:t> </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(UNIDO), PCREEE is currently developing an innovative regional </a:t>
            </a:r>
            <a:r>
              <a:rPr lang="en-GB" sz="1600" dirty="0">
                <a:effectLst/>
                <a:latin typeface="Calibri" panose="020F0502020204030204" pitchFamily="34" charset="0"/>
                <a:ea typeface="Calibri" panose="020F0502020204030204" pitchFamily="34" charset="0"/>
                <a:cs typeface="Arial" panose="020B0604020202020204" pitchFamily="34" charset="0"/>
              </a:rPr>
              <a:t>programme to prepare PICTs  for the eventual uptake of e-mobility within PICTs´ RE expansion and EE plans.</a:t>
            </a:r>
            <a:endParaRPr lang="en-AU" sz="2400" dirty="0"/>
          </a:p>
        </p:txBody>
      </p:sp>
      <p:pic>
        <p:nvPicPr>
          <p:cNvPr id="4" name="Imagen 9">
            <a:extLst>
              <a:ext uri="{FF2B5EF4-FFF2-40B4-BE49-F238E27FC236}">
                <a16:creationId xmlns:a16="http://schemas.microsoft.com/office/drawing/2014/main" id="{34404622-5814-457B-ACC6-94EB6713019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5893262"/>
            <a:ext cx="2467467" cy="837275"/>
          </a:xfrm>
          <a:prstGeom prst="rect">
            <a:avLst/>
          </a:prstGeom>
          <a:noFill/>
          <a:ln>
            <a:noFill/>
          </a:ln>
        </p:spPr>
      </p:pic>
      <p:pic>
        <p:nvPicPr>
          <p:cNvPr id="7" name="Picture 6">
            <a:extLst>
              <a:ext uri="{FF2B5EF4-FFF2-40B4-BE49-F238E27FC236}">
                <a16:creationId xmlns:a16="http://schemas.microsoft.com/office/drawing/2014/main" id="{963EAF5C-73C4-4FFE-A62B-A465561E77B7}"/>
              </a:ext>
            </a:extLst>
          </p:cNvPr>
          <p:cNvPicPr>
            <a:picLocks noChangeAspect="1"/>
          </p:cNvPicPr>
          <p:nvPr/>
        </p:nvPicPr>
        <p:blipFill>
          <a:blip r:embed="rId3"/>
          <a:stretch>
            <a:fillRect/>
          </a:stretch>
        </p:blipFill>
        <p:spPr>
          <a:xfrm>
            <a:off x="8031812" y="3312521"/>
            <a:ext cx="4160188" cy="2580741"/>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B74873D8-5D63-617E-7C94-FBF8A51D0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586" y="826459"/>
            <a:ext cx="3596640" cy="2391383"/>
          </a:xfrm>
          <a:prstGeom prst="rect">
            <a:avLst/>
          </a:prstGeom>
        </p:spPr>
      </p:pic>
    </p:spTree>
    <p:extLst>
      <p:ext uri="{BB962C8B-B14F-4D97-AF65-F5344CB8AC3E}">
        <p14:creationId xmlns:p14="http://schemas.microsoft.com/office/powerpoint/2010/main" val="1887338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165A5-D8C2-4A39-B659-629E2575DEAB}"/>
              </a:ext>
            </a:extLst>
          </p:cNvPr>
          <p:cNvSpPr>
            <a:spLocks noGrp="1"/>
          </p:cNvSpPr>
          <p:nvPr>
            <p:ph type="title"/>
          </p:nvPr>
        </p:nvSpPr>
        <p:spPr>
          <a:xfrm>
            <a:off x="838200" y="365125"/>
            <a:ext cx="10515600" cy="837275"/>
          </a:xfrm>
        </p:spPr>
        <p:txBody>
          <a:bodyPr>
            <a:normAutofit fontScale="90000"/>
          </a:bodyPr>
          <a:lstStyle/>
          <a:p>
            <a:r>
              <a:rPr lang="en-AU" b="1" dirty="0"/>
              <a:t>2</a:t>
            </a:r>
            <a:r>
              <a:rPr lang="en-AU" b="1" baseline="30000" dirty="0"/>
              <a:t>nd</a:t>
            </a:r>
            <a:r>
              <a:rPr lang="en-AU" b="1" dirty="0"/>
              <a:t> Operation Phase (2021-2025)</a:t>
            </a:r>
            <a:br>
              <a:rPr lang="en-AU" b="1" dirty="0">
                <a:solidFill>
                  <a:srgbClr val="FF0000"/>
                </a:solidFill>
              </a:rPr>
            </a:br>
            <a:r>
              <a:rPr lang="en-AU" b="1" dirty="0">
                <a:solidFill>
                  <a:srgbClr val="FF0000"/>
                </a:solidFill>
              </a:rPr>
              <a:t>Strategic Programmes (4)</a:t>
            </a:r>
          </a:p>
        </p:txBody>
      </p:sp>
      <p:sp>
        <p:nvSpPr>
          <p:cNvPr id="3" name="Content Placeholder 2">
            <a:extLst>
              <a:ext uri="{FF2B5EF4-FFF2-40B4-BE49-F238E27FC236}">
                <a16:creationId xmlns:a16="http://schemas.microsoft.com/office/drawing/2014/main" id="{38CA72F9-39C9-4BB5-9D73-1D098BF34959}"/>
              </a:ext>
            </a:extLst>
          </p:cNvPr>
          <p:cNvSpPr>
            <a:spLocks noGrp="1"/>
          </p:cNvSpPr>
          <p:nvPr>
            <p:ph idx="1"/>
          </p:nvPr>
        </p:nvSpPr>
        <p:spPr>
          <a:xfrm>
            <a:off x="838200" y="1413164"/>
            <a:ext cx="5932055" cy="5079711"/>
          </a:xfrm>
        </p:spPr>
        <p:txBody>
          <a:bodyPr>
            <a:normAutofit/>
          </a:bodyPr>
          <a:lstStyle/>
          <a:p>
            <a:pPr marL="0" indent="0" algn="just">
              <a:lnSpc>
                <a:spcPct val="115000"/>
              </a:lnSpc>
              <a:spcAft>
                <a:spcPts val="600"/>
              </a:spcAft>
              <a:buNone/>
            </a:pPr>
            <a:r>
              <a:rPr lang="en-GB" sz="3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Programme 1. RE&amp;EE </a:t>
            </a:r>
            <a:r>
              <a:rPr lang="en-GB" sz="32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Business Start-Up and Entrepreneurship Support</a:t>
            </a:r>
            <a:r>
              <a:rPr lang="en-GB" sz="32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 </a:t>
            </a:r>
          </a:p>
          <a:p>
            <a:pPr marL="0" indent="0">
              <a:buNone/>
            </a:pPr>
            <a:r>
              <a:rPr lang="en-GB" sz="3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Programme 2. RE and EE for Sustainable Mobility</a:t>
            </a:r>
          </a:p>
          <a:p>
            <a:pPr marL="0" indent="0">
              <a:buNone/>
            </a:pPr>
            <a:r>
              <a:rPr lang="en-GB" sz="3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Programme 3. Energy Efficiency Investment</a:t>
            </a:r>
          </a:p>
          <a:p>
            <a:pPr marL="0" indent="0">
              <a:buNone/>
            </a:pPr>
            <a:r>
              <a:rPr lang="en-GB" sz="3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Programme 4. RE mini-grids</a:t>
            </a:r>
          </a:p>
          <a:p>
            <a:pPr marL="0" indent="0">
              <a:buNone/>
            </a:pPr>
            <a:endParaRPr lang="en-AU" sz="32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AU" dirty="0"/>
          </a:p>
        </p:txBody>
      </p:sp>
      <p:pic>
        <p:nvPicPr>
          <p:cNvPr id="4" name="Imagen 9">
            <a:extLst>
              <a:ext uri="{FF2B5EF4-FFF2-40B4-BE49-F238E27FC236}">
                <a16:creationId xmlns:a16="http://schemas.microsoft.com/office/drawing/2014/main" id="{DE4EBBAA-14D8-45B4-870F-857E359C7E5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5893262"/>
            <a:ext cx="2467467" cy="837275"/>
          </a:xfrm>
          <a:prstGeom prst="rect">
            <a:avLst/>
          </a:prstGeom>
          <a:noFill/>
          <a:ln>
            <a:noFill/>
          </a:ln>
        </p:spPr>
      </p:pic>
      <p:pic>
        <p:nvPicPr>
          <p:cNvPr id="6" name="Picture 5">
            <a:extLst>
              <a:ext uri="{FF2B5EF4-FFF2-40B4-BE49-F238E27FC236}">
                <a16:creationId xmlns:a16="http://schemas.microsoft.com/office/drawing/2014/main" id="{748F5A9E-232D-4FF1-A5A3-3D6774D35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017" y="3136543"/>
            <a:ext cx="4084783" cy="27050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95A8677-45DA-4645-93F9-2B436E459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873" y="152757"/>
            <a:ext cx="3943927" cy="2957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4724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99FE-79EF-4E2D-A165-EBFDD81BEF9B}"/>
              </a:ext>
            </a:extLst>
          </p:cNvPr>
          <p:cNvSpPr>
            <a:spLocks noGrp="1"/>
          </p:cNvSpPr>
          <p:nvPr>
            <p:ph type="title"/>
          </p:nvPr>
        </p:nvSpPr>
        <p:spPr/>
        <p:txBody>
          <a:bodyPr/>
          <a:lstStyle/>
          <a:p>
            <a:r>
              <a:rPr lang="en-AU" b="1" dirty="0">
                <a:solidFill>
                  <a:schemeClr val="accent1"/>
                </a:solidFill>
              </a:rPr>
              <a:t>1. Local RE&amp;EE Business Start-Up and Entrepreneurship Support</a:t>
            </a:r>
          </a:p>
        </p:txBody>
      </p:sp>
      <p:sp>
        <p:nvSpPr>
          <p:cNvPr id="3" name="Content Placeholder 2">
            <a:extLst>
              <a:ext uri="{FF2B5EF4-FFF2-40B4-BE49-F238E27FC236}">
                <a16:creationId xmlns:a16="http://schemas.microsoft.com/office/drawing/2014/main" id="{EE436CBF-CE26-4665-8A20-02DC823FBAA8}"/>
              </a:ext>
            </a:extLst>
          </p:cNvPr>
          <p:cNvSpPr>
            <a:spLocks noGrp="1"/>
          </p:cNvSpPr>
          <p:nvPr>
            <p:ph idx="1"/>
          </p:nvPr>
        </p:nvSpPr>
        <p:spPr/>
        <p:txBody>
          <a:bodyPr/>
          <a:lstStyle/>
          <a:p>
            <a:pPr marL="0" indent="0">
              <a:buNone/>
            </a:pPr>
            <a:r>
              <a:rPr lang="en-AU" sz="1800" b="1" dirty="0">
                <a:effectLst/>
                <a:latin typeface="Calibri" panose="020F0502020204030204" pitchFamily="34" charset="0"/>
                <a:ea typeface="Calibri" panose="020F0502020204030204" pitchFamily="34" charset="0"/>
                <a:cs typeface="Calibri" panose="020F0502020204030204" pitchFamily="34" charset="0"/>
              </a:rPr>
              <a:t>Objective:  </a:t>
            </a:r>
            <a:r>
              <a:rPr lang="en-AU" sz="1800" dirty="0">
                <a:effectLst/>
                <a:latin typeface="Calibri" panose="020F0502020204030204" pitchFamily="34" charset="0"/>
                <a:ea typeface="Calibri" panose="020F0502020204030204" pitchFamily="34" charset="0"/>
                <a:cs typeface="Calibri" panose="020F0502020204030204" pitchFamily="34" charset="0"/>
              </a:rPr>
              <a:t>Differentiated support to entrepreneurial RE&amp;EE businesses across the enterprise development life cycle (start-up, early-stage, growth, and maturity). </a:t>
            </a:r>
          </a:p>
          <a:p>
            <a:pPr marL="0" indent="0">
              <a:buNone/>
            </a:pPr>
            <a:r>
              <a:rPr lang="en-AU" sz="1800" b="1" dirty="0">
                <a:effectLst/>
                <a:latin typeface="Calibri" panose="020F0502020204030204" pitchFamily="34" charset="0"/>
                <a:ea typeface="Calibri" panose="020F0502020204030204" pitchFamily="34" charset="0"/>
                <a:cs typeface="Calibri" panose="020F0502020204030204" pitchFamily="34" charset="0"/>
              </a:rPr>
              <a:t>Output 1:  </a:t>
            </a:r>
            <a:r>
              <a:rPr lang="en-AU" sz="1800" dirty="0">
                <a:effectLst/>
                <a:latin typeface="Calibri" panose="020F0502020204030204" pitchFamily="34" charset="0"/>
                <a:ea typeface="Calibri" panose="020F0502020204030204" pitchFamily="34" charset="0"/>
                <a:cs typeface="Calibri" panose="020F0502020204030204" pitchFamily="34" charset="0"/>
              </a:rPr>
              <a:t>Project preparation Technical Assistance (TA) to support companies to progress until achieving financial close.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sz="1800" b="1" dirty="0">
                <a:effectLst/>
                <a:latin typeface="Calibri" panose="020F0502020204030204" pitchFamily="34" charset="0"/>
                <a:ea typeface="Calibri" panose="020F0502020204030204" pitchFamily="34" charset="0"/>
                <a:cs typeface="Calibri" panose="020F0502020204030204" pitchFamily="34" charset="0"/>
              </a:rPr>
              <a:t>Output 2:</a:t>
            </a:r>
            <a:r>
              <a:rPr lang="en-AU" sz="1800" dirty="0">
                <a:effectLst/>
                <a:latin typeface="Calibri" panose="020F0502020204030204" pitchFamily="34" charset="0"/>
                <a:ea typeface="Calibri" panose="020F0502020204030204" pitchFamily="34" charset="0"/>
                <a:cs typeface="Calibri" panose="020F0502020204030204" pitchFamily="34" charset="0"/>
              </a:rPr>
              <a:t> Financial support in the PICTs to increase RE&amp;EE business opportunities for local companies and industry.</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sz="1800" b="1" dirty="0">
                <a:effectLst/>
                <a:latin typeface="Calibri" panose="020F0502020204030204" pitchFamily="34" charset="0"/>
                <a:ea typeface="Calibri" panose="020F0502020204030204" pitchFamily="34" charset="0"/>
                <a:cs typeface="Calibri" panose="020F0502020204030204" pitchFamily="34" charset="0"/>
              </a:rPr>
              <a:t>Output 3: </a:t>
            </a:r>
            <a:r>
              <a:rPr lang="en-AU" sz="1800" dirty="0">
                <a:effectLst/>
                <a:latin typeface="Calibri" panose="020F0502020204030204" pitchFamily="34" charset="0"/>
                <a:ea typeface="Calibri" panose="020F0502020204030204" pitchFamily="34" charset="0"/>
                <a:cs typeface="Calibri" panose="020F0502020204030204" pitchFamily="34" charset="0"/>
              </a:rPr>
              <a:t>access to finance via different instruments, including connecting with existing financing facilities (</a:t>
            </a:r>
            <a:r>
              <a:rPr lang="en-AU" sz="1800" dirty="0" err="1">
                <a:latin typeface="Calibri" panose="020F0502020204030204" pitchFamily="34" charset="0"/>
                <a:ea typeface="Calibri" panose="020F0502020204030204" pitchFamily="34" charset="0"/>
                <a:cs typeface="Calibri" panose="020F0502020204030204" pitchFamily="34" charset="0"/>
              </a:rPr>
              <a:t>e.g</a:t>
            </a:r>
            <a:r>
              <a:rPr lang="en-AU" sz="1800" dirty="0">
                <a:latin typeface="Calibri" panose="020F0502020204030204" pitchFamily="34" charset="0"/>
                <a:ea typeface="Calibri" panose="020F0502020204030204" pitchFamily="34" charset="0"/>
                <a:cs typeface="Calibri" panose="020F0502020204030204" pitchFamily="34" charset="0"/>
              </a:rPr>
              <a:t> Vanuatu NGEF, PCIFP, etc) </a:t>
            </a:r>
            <a:r>
              <a:rPr lang="en-AU" sz="1800" dirty="0">
                <a:effectLst/>
                <a:latin typeface="Calibri" panose="020F0502020204030204" pitchFamily="34" charset="0"/>
                <a:ea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AU" sz="1800" b="1" dirty="0">
                <a:effectLst/>
                <a:latin typeface="Calibri" panose="020F0502020204030204" pitchFamily="34" charset="0"/>
                <a:ea typeface="Calibri" panose="020F0502020204030204" pitchFamily="34" charset="0"/>
                <a:cs typeface="Calibri" panose="020F0502020204030204" pitchFamily="34" charset="0"/>
              </a:rPr>
              <a:t>Output 4:</a:t>
            </a:r>
            <a:r>
              <a:rPr lang="en-AU" sz="1800" dirty="0">
                <a:effectLst/>
                <a:latin typeface="Calibri" panose="020F0502020204030204" pitchFamily="34" charset="0"/>
                <a:ea typeface="Calibri" panose="020F0502020204030204" pitchFamily="34" charset="0"/>
                <a:cs typeface="Calibri" panose="020F0502020204030204" pitchFamily="34" charset="0"/>
              </a:rPr>
              <a:t> Support to improvement of the policy and regulatory frameworks and business enabling environment both at the regional and national levels.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pic>
        <p:nvPicPr>
          <p:cNvPr id="4" name="Imagen 9">
            <a:extLst>
              <a:ext uri="{FF2B5EF4-FFF2-40B4-BE49-F238E27FC236}">
                <a16:creationId xmlns:a16="http://schemas.microsoft.com/office/drawing/2014/main" id="{10A63FCA-5BC6-4427-AC82-E9E88F42903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637173" y="5893262"/>
            <a:ext cx="2467467" cy="837275"/>
          </a:xfrm>
          <a:prstGeom prst="rect">
            <a:avLst/>
          </a:prstGeom>
          <a:noFill/>
          <a:ln>
            <a:noFill/>
          </a:ln>
        </p:spPr>
      </p:pic>
    </p:spTree>
    <p:extLst>
      <p:ext uri="{BB962C8B-B14F-4D97-AF65-F5344CB8AC3E}">
        <p14:creationId xmlns:p14="http://schemas.microsoft.com/office/powerpoint/2010/main" val="2119990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287D3-E593-473E-555B-33EFA0732874}"/>
              </a:ext>
            </a:extLst>
          </p:cNvPr>
          <p:cNvPicPr>
            <a:picLocks noChangeAspect="1"/>
          </p:cNvPicPr>
          <p:nvPr/>
        </p:nvPicPr>
        <p:blipFill>
          <a:blip r:embed="rId2"/>
          <a:stretch>
            <a:fillRect/>
          </a:stretch>
        </p:blipFill>
        <p:spPr>
          <a:xfrm>
            <a:off x="232855" y="446285"/>
            <a:ext cx="6767385" cy="3351743"/>
          </a:xfrm>
          <a:prstGeom prst="rect">
            <a:avLst/>
          </a:prstGeom>
        </p:spPr>
      </p:pic>
      <p:pic>
        <p:nvPicPr>
          <p:cNvPr id="5" name="Picture 4" descr="A person standing at a podium&#10;&#10;Description automatically generated with medium confidence">
            <a:extLst>
              <a:ext uri="{FF2B5EF4-FFF2-40B4-BE49-F238E27FC236}">
                <a16:creationId xmlns:a16="http://schemas.microsoft.com/office/drawing/2014/main" id="{C947E4CF-7679-6627-5AED-8A817574A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83369" y="1003550"/>
            <a:ext cx="6618887" cy="4964165"/>
          </a:xfrm>
          <a:prstGeom prst="rect">
            <a:avLst/>
          </a:prstGeom>
        </p:spPr>
      </p:pic>
      <p:pic>
        <p:nvPicPr>
          <p:cNvPr id="7" name="Picture 6" descr="A person standing at a podium in front of a projector screen&#10;&#10;Description automatically generated with medium confidence">
            <a:extLst>
              <a:ext uri="{FF2B5EF4-FFF2-40B4-BE49-F238E27FC236}">
                <a16:creationId xmlns:a16="http://schemas.microsoft.com/office/drawing/2014/main" id="{AD6F233F-A4F8-632D-A49E-01093D886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61033" y="4302972"/>
            <a:ext cx="2711027" cy="2033270"/>
          </a:xfrm>
          <a:prstGeom prst="rect">
            <a:avLst/>
          </a:prstGeom>
        </p:spPr>
      </p:pic>
    </p:spTree>
    <p:extLst>
      <p:ext uri="{BB962C8B-B14F-4D97-AF65-F5344CB8AC3E}">
        <p14:creationId xmlns:p14="http://schemas.microsoft.com/office/powerpoint/2010/main" val="2119300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71BD-5107-4299-AE8F-52A8B505C662}"/>
              </a:ext>
            </a:extLst>
          </p:cNvPr>
          <p:cNvSpPr>
            <a:spLocks noGrp="1"/>
          </p:cNvSpPr>
          <p:nvPr>
            <p:ph type="title"/>
          </p:nvPr>
        </p:nvSpPr>
        <p:spPr>
          <a:xfrm>
            <a:off x="727364" y="167378"/>
            <a:ext cx="10515600" cy="1325563"/>
          </a:xfrm>
        </p:spPr>
        <p:txBody>
          <a:bodyPr/>
          <a:lstStyle/>
          <a:p>
            <a:r>
              <a:rPr lang="en-AU" b="1" dirty="0">
                <a:solidFill>
                  <a:schemeClr val="accent1"/>
                </a:solidFill>
              </a:rPr>
              <a:t>2. RE&amp;EE For Sustainable Mobility</a:t>
            </a:r>
          </a:p>
        </p:txBody>
      </p:sp>
      <p:sp>
        <p:nvSpPr>
          <p:cNvPr id="3" name="Content Placeholder 2">
            <a:extLst>
              <a:ext uri="{FF2B5EF4-FFF2-40B4-BE49-F238E27FC236}">
                <a16:creationId xmlns:a16="http://schemas.microsoft.com/office/drawing/2014/main" id="{FC8E785C-4232-4DDA-90F9-8255B481E7EC}"/>
              </a:ext>
            </a:extLst>
          </p:cNvPr>
          <p:cNvSpPr>
            <a:spLocks noGrp="1"/>
          </p:cNvSpPr>
          <p:nvPr>
            <p:ph idx="1"/>
          </p:nvPr>
        </p:nvSpPr>
        <p:spPr>
          <a:xfrm>
            <a:off x="838200" y="1492941"/>
            <a:ext cx="6116782" cy="3414339"/>
          </a:xfrm>
        </p:spPr>
        <p:txBody>
          <a:bodyPr>
            <a:normAutofit/>
          </a:bodyPr>
          <a:lstStyle/>
          <a:p>
            <a:pPr marL="0" indent="0" algn="just">
              <a:buNone/>
            </a:pPr>
            <a:r>
              <a:rPr lang="en-GB" sz="2000" b="1" dirty="0">
                <a:effectLst/>
                <a:latin typeface="Calibri" panose="020F0502020204030204" pitchFamily="34" charset="0"/>
                <a:ea typeface="Calibri" panose="020F0502020204030204" pitchFamily="34" charset="0"/>
                <a:cs typeface="Arial" panose="020B0604020202020204" pitchFamily="34" charset="0"/>
              </a:rPr>
              <a:t>Objective:</a:t>
            </a:r>
            <a:r>
              <a:rPr lang="en-GB" sz="2000" dirty="0">
                <a:effectLst/>
                <a:latin typeface="Calibri" panose="020F0502020204030204" pitchFamily="34" charset="0"/>
                <a:ea typeface="Calibri" panose="020F0502020204030204" pitchFamily="34" charset="0"/>
                <a:cs typeface="Arial" panose="020B0604020202020204" pitchFamily="34" charset="0"/>
              </a:rPr>
              <a:t> PICTs are best prepared for their respective </a:t>
            </a:r>
            <a:r>
              <a:rPr lang="en-GB" sz="2000" dirty="0">
                <a:effectLst/>
                <a:latin typeface="Calibri" panose="020F0502020204030204" pitchFamily="34" charset="0"/>
                <a:ea typeface="Calibri" panose="020F0502020204030204" pitchFamily="34" charset="0"/>
                <a:cs typeface="Calibri" panose="020F0502020204030204" pitchFamily="34" charset="0"/>
              </a:rPr>
              <a:t>sustainable mobility futures, including the uptake of EV technology in a wisely and fit-for-purpose manner and under an inclusive and well-coordinated programme, able to generate its own, stable base of capability and capacity for the region. </a:t>
            </a:r>
          </a:p>
          <a:p>
            <a:pPr marL="0" indent="0" algn="just">
              <a:buNone/>
            </a:pPr>
            <a:r>
              <a:rPr lang="en-GB" sz="2000" b="1" dirty="0">
                <a:effectLst/>
                <a:latin typeface="Calibri" panose="020F0502020204030204" pitchFamily="34" charset="0"/>
                <a:ea typeface="Calibri" panose="020F0502020204030204" pitchFamily="34" charset="0"/>
                <a:cs typeface="Arial" panose="020B0604020202020204" pitchFamily="34" charset="0"/>
              </a:rPr>
              <a:t>Output 1:</a:t>
            </a:r>
            <a:r>
              <a:rPr lang="en-GB" sz="2000" dirty="0">
                <a:effectLst/>
                <a:latin typeface="Calibri" panose="020F0502020204030204" pitchFamily="34" charset="0"/>
                <a:ea typeface="Calibri" panose="020F0502020204030204" pitchFamily="34" charset="0"/>
                <a:cs typeface="Arial" panose="020B0604020202020204" pitchFamily="34" charset="0"/>
              </a:rPr>
              <a:t> Central Policy and Administration  </a:t>
            </a:r>
          </a:p>
          <a:p>
            <a:pPr marL="0" indent="0" algn="just">
              <a:buNone/>
            </a:pPr>
            <a:r>
              <a:rPr lang="en-GB" sz="2000" b="1" dirty="0">
                <a:effectLst/>
                <a:latin typeface="Calibri" panose="020F0502020204030204" pitchFamily="34" charset="0"/>
                <a:ea typeface="Calibri" panose="020F0502020204030204" pitchFamily="34" charset="0"/>
                <a:cs typeface="Arial" panose="020B0604020202020204" pitchFamily="34" charset="0"/>
              </a:rPr>
              <a:t>Output 2</a:t>
            </a:r>
            <a:r>
              <a:rPr lang="en-GB" sz="2000" dirty="0">
                <a:effectLst/>
                <a:latin typeface="Calibri" panose="020F0502020204030204" pitchFamily="34" charset="0"/>
                <a:ea typeface="Calibri" panose="020F0502020204030204" pitchFamily="34" charset="0"/>
                <a:cs typeface="Arial" panose="020B0604020202020204" pitchFamily="34" charset="0"/>
              </a:rPr>
              <a:t>: Standards and Guidelines</a:t>
            </a:r>
          </a:p>
          <a:p>
            <a:pPr marL="0" indent="0" algn="just">
              <a:buNone/>
            </a:pPr>
            <a:r>
              <a:rPr lang="en-GB" sz="2000" b="1" dirty="0">
                <a:effectLst/>
                <a:latin typeface="Calibri" panose="020F0502020204030204" pitchFamily="34" charset="0"/>
                <a:ea typeface="Calibri" panose="020F0502020204030204" pitchFamily="34" charset="0"/>
                <a:cs typeface="Arial" panose="020B0604020202020204" pitchFamily="34" charset="0"/>
              </a:rPr>
              <a:t>Output 3</a:t>
            </a:r>
            <a:r>
              <a:rPr lang="en-GB" sz="2000" dirty="0">
                <a:effectLst/>
                <a:latin typeface="Calibri" panose="020F0502020204030204" pitchFamily="34" charset="0"/>
                <a:ea typeface="Calibri" panose="020F0502020204030204" pitchFamily="34" charset="0"/>
                <a:cs typeface="Arial" panose="020B0604020202020204" pitchFamily="34" charset="0"/>
              </a:rPr>
              <a:t>: Awareness and Promotion</a:t>
            </a:r>
          </a:p>
          <a:p>
            <a:pPr marL="0" indent="0" algn="just">
              <a:buNone/>
            </a:pPr>
            <a:r>
              <a:rPr lang="en-US" sz="2000" b="1" dirty="0">
                <a:effectLst/>
                <a:latin typeface="Calibri" panose="020F0502020204030204" pitchFamily="34" charset="0"/>
                <a:ea typeface="Calibri" panose="020F0502020204030204" pitchFamily="34" charset="0"/>
                <a:cs typeface="Arial" panose="020B0604020202020204" pitchFamily="34" charset="0"/>
              </a:rPr>
              <a:t>Output 4:</a:t>
            </a:r>
            <a:r>
              <a:rPr lang="en-US" sz="2000" dirty="0">
                <a:effectLst/>
                <a:latin typeface="Calibri" panose="020F0502020204030204" pitchFamily="34" charset="0"/>
                <a:ea typeface="Calibri" panose="020F0502020204030204" pitchFamily="34" charset="0"/>
                <a:cs typeface="Arial" panose="020B0604020202020204" pitchFamily="34" charset="0"/>
              </a:rPr>
              <a:t> Demonstration and Upscale</a:t>
            </a:r>
            <a:endParaRPr lang="en-AU" sz="20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AU" sz="1800" dirty="0">
              <a:effectLst/>
              <a:latin typeface="Calibri" panose="020F0502020204030204" pitchFamily="34" charset="0"/>
              <a:ea typeface="Calibri" panose="020F0502020204030204" pitchFamily="34" charset="0"/>
              <a:cs typeface="Arial" panose="020B0604020202020204" pitchFamily="34" charset="0"/>
            </a:endParaRPr>
          </a:p>
          <a:p>
            <a:endParaRPr lang="en-AU" dirty="0"/>
          </a:p>
        </p:txBody>
      </p:sp>
      <p:pic>
        <p:nvPicPr>
          <p:cNvPr id="4" name="Imagen 9">
            <a:extLst>
              <a:ext uri="{FF2B5EF4-FFF2-40B4-BE49-F238E27FC236}">
                <a16:creationId xmlns:a16="http://schemas.microsoft.com/office/drawing/2014/main" id="{EF22C7DE-A2E0-49F0-9B7A-844ECC8192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4533" y="6020725"/>
            <a:ext cx="2467467" cy="837275"/>
          </a:xfrm>
          <a:prstGeom prst="rect">
            <a:avLst/>
          </a:prstGeom>
          <a:noFill/>
          <a:ln>
            <a:noFill/>
          </a:ln>
        </p:spPr>
      </p:pic>
      <p:pic>
        <p:nvPicPr>
          <p:cNvPr id="6" name="Picture 5" descr="A group of people standing in a line&#10;&#10;Description automatically generated with low confidence">
            <a:extLst>
              <a:ext uri="{FF2B5EF4-FFF2-40B4-BE49-F238E27FC236}">
                <a16:creationId xmlns:a16="http://schemas.microsoft.com/office/drawing/2014/main" id="{34FB2F0D-DE43-7B57-7F27-9C2A8FBCC474}"/>
              </a:ext>
            </a:extLst>
          </p:cNvPr>
          <p:cNvPicPr>
            <a:picLocks noChangeAspect="1"/>
          </p:cNvPicPr>
          <p:nvPr/>
        </p:nvPicPr>
        <p:blipFill rotWithShape="1">
          <a:blip r:embed="rId3">
            <a:extLst>
              <a:ext uri="{28A0092B-C50C-407E-A947-70E740481C1C}">
                <a14:useLocalDpi xmlns:a14="http://schemas.microsoft.com/office/drawing/2010/main" val="0"/>
              </a:ext>
            </a:extLst>
          </a:blip>
          <a:srcRect l="13988" r="20481" b="-2"/>
          <a:stretch/>
        </p:blipFill>
        <p:spPr>
          <a:xfrm>
            <a:off x="8516637" y="13072"/>
            <a:ext cx="3675363" cy="3743761"/>
          </a:xfrm>
          <a:prstGeom prst="rect">
            <a:avLst/>
          </a:prstGeom>
        </p:spPr>
      </p:pic>
      <p:pic>
        <p:nvPicPr>
          <p:cNvPr id="7" name="Picture 6" descr="A group of men standing in front of a sign&#10;&#10;Description automatically generated with low confidence">
            <a:extLst>
              <a:ext uri="{FF2B5EF4-FFF2-40B4-BE49-F238E27FC236}">
                <a16:creationId xmlns:a16="http://schemas.microsoft.com/office/drawing/2014/main" id="{2C9831AE-1F03-66DF-EFCB-55EABB407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6370" y="3009900"/>
            <a:ext cx="2846070" cy="3794760"/>
          </a:xfrm>
          <a:prstGeom prst="rect">
            <a:avLst/>
          </a:prstGeom>
        </p:spPr>
      </p:pic>
      <p:pic>
        <p:nvPicPr>
          <p:cNvPr id="9" name="Picture 8" descr="A person riding a bike on a sidewalk&#10;&#10;Description automatically generated with low confidence">
            <a:extLst>
              <a:ext uri="{FF2B5EF4-FFF2-40B4-BE49-F238E27FC236}">
                <a16:creationId xmlns:a16="http://schemas.microsoft.com/office/drawing/2014/main" id="{550EEC11-A0AD-1581-F620-494964CCF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0567" y="3093720"/>
            <a:ext cx="2846070" cy="3794760"/>
          </a:xfrm>
          <a:prstGeom prst="rect">
            <a:avLst/>
          </a:prstGeom>
        </p:spPr>
      </p:pic>
    </p:spTree>
    <p:extLst>
      <p:ext uri="{BB962C8B-B14F-4D97-AF65-F5344CB8AC3E}">
        <p14:creationId xmlns:p14="http://schemas.microsoft.com/office/powerpoint/2010/main" val="1183042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94EEE2F12E474590CE858051B1AE70" ma:contentTypeVersion="13" ma:contentTypeDescription="Create a new document." ma:contentTypeScope="" ma:versionID="7ad90dc4ca091376a55e8147b06d7f21">
  <xsd:schema xmlns:xsd="http://www.w3.org/2001/XMLSchema" xmlns:xs="http://www.w3.org/2001/XMLSchema" xmlns:p="http://schemas.microsoft.com/office/2006/metadata/properties" xmlns:ns3="39261355-0095-47f4-8cd2-09b08e9eac6b" xmlns:ns4="7802689c-b3c3-4a3d-9d9b-ce77b26b68ce" targetNamespace="http://schemas.microsoft.com/office/2006/metadata/properties" ma:root="true" ma:fieldsID="96af6572267bf22920358953f2e8a7e0" ns3:_="" ns4:_="">
    <xsd:import namespace="39261355-0095-47f4-8cd2-09b08e9eac6b"/>
    <xsd:import namespace="7802689c-b3c3-4a3d-9d9b-ce77b26b68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261355-0095-47f4-8cd2-09b08e9eac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02689c-b3c3-4a3d-9d9b-ce77b26b68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34D6E1-750C-4F7C-ACE2-DE1E5D3CAB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261355-0095-47f4-8cd2-09b08e9eac6b"/>
    <ds:schemaRef ds:uri="7802689c-b3c3-4a3d-9d9b-ce77b26b68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708ED7-D73E-43B1-8BE2-3B07E1597FFE}">
  <ds:schemaRefs>
    <ds:schemaRef ds:uri="http://schemas.microsoft.com/sharepoint/v3/contenttype/forms"/>
  </ds:schemaRefs>
</ds:datastoreItem>
</file>

<file path=customXml/itemProps3.xml><?xml version="1.0" encoding="utf-8"?>
<ds:datastoreItem xmlns:ds="http://schemas.openxmlformats.org/officeDocument/2006/customXml" ds:itemID="{06006961-6A27-43DE-8CBB-8EC593C9118D}">
  <ds:schemaRefs>
    <ds:schemaRef ds:uri="7802689c-b3c3-4a3d-9d9b-ce77b26b68ce"/>
    <ds:schemaRef ds:uri="http://purl.org/dc/terms/"/>
    <ds:schemaRef ds:uri="http://schemas.openxmlformats.org/package/2006/metadata/core-properties"/>
    <ds:schemaRef ds:uri="39261355-0095-47f4-8cd2-09b08e9eac6b"/>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17230</TotalTime>
  <Words>2813</Words>
  <Application>Microsoft Office PowerPoint</Application>
  <PresentationFormat>Widescreen</PresentationFormat>
  <Paragraphs>258</Paragraphs>
  <Slides>30</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Arial Narrow</vt:lpstr>
      <vt:lpstr>Arial-BoldMT</vt:lpstr>
      <vt:lpstr>Calibri</vt:lpstr>
      <vt:lpstr>Calibri Light</vt:lpstr>
      <vt:lpstr>Segoe UI</vt:lpstr>
      <vt:lpstr>Symbol</vt:lpstr>
      <vt:lpstr>Tw Cen MT</vt:lpstr>
      <vt:lpstr>Wingdings</vt:lpstr>
      <vt:lpstr>Office Theme</vt:lpstr>
      <vt:lpstr>PowerPoint Presentation</vt:lpstr>
      <vt:lpstr>BACKGROUND</vt:lpstr>
      <vt:lpstr>Purpose </vt:lpstr>
      <vt:lpstr>PCREEE’s First Operational Phase (2017 - 2020)</vt:lpstr>
      <vt:lpstr>PCREEE’s Operational Achievements (2017 - 2020)</vt:lpstr>
      <vt:lpstr>2nd Operation Phase (2021-2025) Strategic Programmes (4)</vt:lpstr>
      <vt:lpstr>1. Local RE&amp;EE Business Start-Up and Entrepreneurship Support</vt:lpstr>
      <vt:lpstr>PowerPoint Presentation</vt:lpstr>
      <vt:lpstr>2. RE&amp;EE For Sustainable Mobility</vt:lpstr>
      <vt:lpstr>PowerPoint Presentation</vt:lpstr>
      <vt:lpstr>3. Energy Efficiency Investment</vt:lpstr>
      <vt:lpstr>4. RE Mini-Grids</vt:lpstr>
      <vt:lpstr> Output 1: Market intelligence; enhanced awareness of mini-grid market and strengthen market knowledge through market intelligence development.  </vt:lpstr>
      <vt:lpstr>     Output 2: Capacity building and public and private partnerships; empowered local institutions and private sector and increased project developments through capacity building and reinforced networks and partnerships between stakeholders.    </vt:lpstr>
      <vt:lpstr> Output 3:  Increased entrepreneurship through productive uses of energy.  </vt:lpstr>
      <vt:lpstr> CLEARPICS Clean Energy Access for remote pacific islands countries</vt:lpstr>
      <vt:lpstr>PowerPoint Presentation</vt:lpstr>
      <vt:lpstr>FESRIP Priority Areas</vt:lpstr>
      <vt:lpstr>PowerPoint Presentation</vt:lpstr>
      <vt:lpstr>PowerPoint Presentation</vt:lpstr>
      <vt:lpstr>PowerPoint Presentation</vt:lpstr>
      <vt:lpstr>PowerPoint Presentation</vt:lpstr>
      <vt:lpstr>PowerPoint Presentation</vt:lpstr>
      <vt:lpstr> Vinaka  THANK YOU  </vt:lpstr>
      <vt:lpstr>PowerPoint Presentation</vt:lpstr>
      <vt:lpstr>PowerPoint Presentation</vt:lpstr>
      <vt:lpstr>PowerPoint Presentation</vt:lpstr>
      <vt:lpstr>PowerPoint Presentation</vt:lpstr>
      <vt:lpstr> Output 1: Market intelligence; enhanced awareness of mini-grid market and strengthen market knowledge through market intelligence development.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Benjaman</dc:creator>
  <cp:lastModifiedBy>Solomone Fifita</cp:lastModifiedBy>
  <cp:revision>64</cp:revision>
  <dcterms:created xsi:type="dcterms:W3CDTF">2020-07-05T20:15:08Z</dcterms:created>
  <dcterms:modified xsi:type="dcterms:W3CDTF">2023-06-30T17:36:53Z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0x010100CF94EEE2F12E474590CE858051B1AE70</vt:lpwstr>
  </property>
</Properties>
</file>