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6"/>
  </p:notesMasterIdLst>
  <p:handoutMasterIdLst>
    <p:handoutMasterId r:id="rId17"/>
  </p:handoutMasterIdLst>
  <p:sldIdLst>
    <p:sldId id="256" r:id="rId6"/>
    <p:sldId id="280" r:id="rId7"/>
    <p:sldId id="298" r:id="rId8"/>
    <p:sldId id="282" r:id="rId9"/>
    <p:sldId id="288" r:id="rId10"/>
    <p:sldId id="299" r:id="rId11"/>
    <p:sldId id="300" r:id="rId12"/>
    <p:sldId id="289" r:id="rId13"/>
    <p:sldId id="303" r:id="rId14"/>
    <p:sldId id="304" r:id="rId15"/>
  </p:sldIdLst>
  <p:sldSz cx="12192000" cy="6858000"/>
  <p:notesSz cx="6858000" cy="9144000"/>
  <p:defaultTextStyle>
    <a:defPPr>
      <a:defRPr lang="en-AU"/>
    </a:defPPr>
    <a:lvl1pPr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Wabuke" initials="M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3C5"/>
    <a:srgbClr val="D3FDE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661" autoAdjust="0"/>
  </p:normalViewPr>
  <p:slideViewPr>
    <p:cSldViewPr snapToGrid="0">
      <p:cViewPr varScale="1">
        <p:scale>
          <a:sx n="67" d="100"/>
          <a:sy n="67" d="100"/>
        </p:scale>
        <p:origin x="62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8315EAE-2020-4530-A7FE-436E7C293C44}" type="datetimeFigureOut">
              <a:rPr lang="en-US"/>
              <a:pPr>
                <a:defRPr/>
              </a:pPr>
              <a:t>6/26/2023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8B48032-0C31-4393-BE50-D1D24D90E78C}" type="slidenum">
              <a:rPr lang="en-US"/>
              <a:pPr>
                <a:defRPr/>
              </a:pPr>
              <a:t>‹#›</a:t>
            </a:fld>
            <a:endParaRPr lang="en-US"/>
          </a:p>
        </p:txBody>
      </p:sp>
    </p:spTree>
    <p:extLst>
      <p:ext uri="{BB962C8B-B14F-4D97-AF65-F5344CB8AC3E}">
        <p14:creationId xmlns:p14="http://schemas.microsoft.com/office/powerpoint/2010/main" val="194179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41D8634-7F63-4BD9-91E0-96CC3D8DAF95}" type="datetimeFigureOut">
              <a:rPr lang="en-US"/>
              <a:pPr>
                <a:defRPr/>
              </a:pPr>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9BA3E08-363B-4DFB-BFBE-2A2BA20976C1}" type="slidenum">
              <a:rPr lang="en-US"/>
              <a:pPr>
                <a:defRPr/>
              </a:pPr>
              <a:t>‹#›</a:t>
            </a:fld>
            <a:endParaRPr lang="en-US"/>
          </a:p>
        </p:txBody>
      </p:sp>
    </p:spTree>
    <p:extLst>
      <p:ext uri="{BB962C8B-B14F-4D97-AF65-F5344CB8AC3E}">
        <p14:creationId xmlns:p14="http://schemas.microsoft.com/office/powerpoint/2010/main" val="1578596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a:latin typeface="+mn-lt"/>
              </a:rPr>
              <a:t> </a:t>
            </a:r>
          </a:p>
          <a:p>
            <a:endParaRPr lang="en-AU" sz="1200">
              <a:latin typeface="+mn-lt"/>
            </a:endParaRPr>
          </a:p>
          <a:p>
            <a:r>
              <a:rPr lang="en-AU" sz="1200">
                <a:latin typeface="+mn-lt"/>
              </a:rPr>
              <a:t> </a:t>
            </a:r>
          </a:p>
          <a:p>
            <a:endParaRPr lang="en-AU"/>
          </a:p>
        </p:txBody>
      </p:sp>
      <p:sp>
        <p:nvSpPr>
          <p:cNvPr id="4" name="Slide Number Placeholder 3"/>
          <p:cNvSpPr>
            <a:spLocks noGrp="1"/>
          </p:cNvSpPr>
          <p:nvPr>
            <p:ph type="sldNum" sz="quarter" idx="10"/>
          </p:nvPr>
        </p:nvSpPr>
        <p:spPr/>
        <p:txBody>
          <a:bodyPr/>
          <a:lstStyle/>
          <a:p>
            <a:pPr>
              <a:defRPr/>
            </a:pPr>
            <a:fld id="{D9BA3E08-363B-4DFB-BFBE-2A2BA20976C1}" type="slidenum">
              <a:rPr lang="en-US" smtClean="0"/>
              <a:pPr>
                <a:defRPr/>
              </a:pPr>
              <a:t>1</a:t>
            </a:fld>
            <a:endParaRPr lang="en-US"/>
          </a:p>
        </p:txBody>
      </p:sp>
    </p:spTree>
    <p:extLst>
      <p:ext uri="{BB962C8B-B14F-4D97-AF65-F5344CB8AC3E}">
        <p14:creationId xmlns:p14="http://schemas.microsoft.com/office/powerpoint/2010/main" val="416895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3E08-363B-4DFB-BFBE-2A2BA20976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25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a:defRPr/>
            </a:pPr>
            <a:fld id="{D9BA3E08-363B-4DFB-BFBE-2A2BA20976C1}" type="slidenum">
              <a:rPr lang="en-US" smtClean="0"/>
              <a:pPr>
                <a:defRPr/>
              </a:pPr>
              <a:t>2</a:t>
            </a:fld>
            <a:endParaRPr lang="en-US"/>
          </a:p>
        </p:txBody>
      </p:sp>
    </p:spTree>
    <p:extLst>
      <p:ext uri="{BB962C8B-B14F-4D97-AF65-F5344CB8AC3E}">
        <p14:creationId xmlns:p14="http://schemas.microsoft.com/office/powerpoint/2010/main" val="321428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3E08-363B-4DFB-BFBE-2A2BA20976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76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a:defRPr/>
            </a:pPr>
            <a:fld id="{D9BA3E08-363B-4DFB-BFBE-2A2BA20976C1}" type="slidenum">
              <a:rPr lang="en-US" smtClean="0"/>
              <a:pPr>
                <a:defRPr/>
              </a:pPr>
              <a:t>4</a:t>
            </a:fld>
            <a:endParaRPr lang="en-US"/>
          </a:p>
        </p:txBody>
      </p:sp>
    </p:spTree>
    <p:extLst>
      <p:ext uri="{BB962C8B-B14F-4D97-AF65-F5344CB8AC3E}">
        <p14:creationId xmlns:p14="http://schemas.microsoft.com/office/powerpoint/2010/main" val="2434287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a:defRPr/>
            </a:pPr>
            <a:fld id="{D9BA3E08-363B-4DFB-BFBE-2A2BA20976C1}" type="slidenum">
              <a:rPr lang="en-US" smtClean="0"/>
              <a:pPr>
                <a:defRPr/>
              </a:pPr>
              <a:t>5</a:t>
            </a:fld>
            <a:endParaRPr lang="en-US"/>
          </a:p>
        </p:txBody>
      </p:sp>
    </p:spTree>
    <p:extLst>
      <p:ext uri="{BB962C8B-B14F-4D97-AF65-F5344CB8AC3E}">
        <p14:creationId xmlns:p14="http://schemas.microsoft.com/office/powerpoint/2010/main" val="348089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3E08-363B-4DFB-BFBE-2A2BA20976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3203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3E08-363B-4DFB-BFBE-2A2BA20976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753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a:defRPr/>
            </a:pPr>
            <a:fld id="{D9BA3E08-363B-4DFB-BFBE-2A2BA20976C1}" type="slidenum">
              <a:rPr lang="en-US" smtClean="0"/>
              <a:pPr>
                <a:defRPr/>
              </a:pPr>
              <a:t>8</a:t>
            </a:fld>
            <a:endParaRPr lang="en-US"/>
          </a:p>
        </p:txBody>
      </p:sp>
    </p:spTree>
    <p:extLst>
      <p:ext uri="{BB962C8B-B14F-4D97-AF65-F5344CB8AC3E}">
        <p14:creationId xmlns:p14="http://schemas.microsoft.com/office/powerpoint/2010/main" val="254319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 </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A3E08-363B-4DFB-BFBE-2A2BA20976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2455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71826" y="2000485"/>
            <a:ext cx="8637073" cy="2541431"/>
          </a:xfrm>
        </p:spPr>
        <p:txBody>
          <a:bodyPr bIns="0" anchor="b"/>
          <a:lstStyle>
            <a:lvl1pPr algn="l">
              <a:defRPr sz="6000">
                <a:latin typeface="Calibri" charset="0"/>
                <a:ea typeface="Calibri" charset="0"/>
                <a:cs typeface="Calibri" charset="0"/>
              </a:defRPr>
            </a:lvl1pPr>
          </a:lstStyle>
          <a:p>
            <a:r>
              <a:rPr lang="en-US"/>
              <a:t>Click to edit Master title style</a:t>
            </a:r>
          </a:p>
        </p:txBody>
      </p:sp>
      <p:sp>
        <p:nvSpPr>
          <p:cNvPr id="3" name="Subtitle 2"/>
          <p:cNvSpPr>
            <a:spLocks noGrp="1"/>
          </p:cNvSpPr>
          <p:nvPr>
            <p:ph type="subTitle" idx="1"/>
          </p:nvPr>
        </p:nvSpPr>
        <p:spPr>
          <a:xfrm>
            <a:off x="1771827" y="4965873"/>
            <a:ext cx="8637072" cy="977621"/>
          </a:xfrm>
        </p:spPr>
        <p:txBody>
          <a:bodyPr tIns="91440" bIns="91440">
            <a:normAutofit/>
          </a:bodyPr>
          <a:lstStyle>
            <a:lvl1pPr marL="0" indent="0" algn="l">
              <a:buNone/>
              <a:defRPr sz="1800" b="0" cap="all" baseline="0">
                <a:solidFill>
                  <a:schemeClr val="tx1"/>
                </a:solidFill>
                <a:latin typeface="Calibri" charset="0"/>
                <a:ea typeface="Calibri" charset="0"/>
                <a:cs typeface="Calibri" charset="0"/>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p:cNvSpPr>
            <a:spLocks noGrp="1"/>
          </p:cNvSpPr>
          <p:nvPr>
            <p:ph type="dt" sz="half" idx="10"/>
          </p:nvPr>
        </p:nvSpPr>
        <p:spPr>
          <a:xfrm>
            <a:off x="6908800" y="1528763"/>
            <a:ext cx="3500438" cy="309562"/>
          </a:xfrm>
        </p:spPr>
        <p:txBody>
          <a:bodyPr/>
          <a:lstStyle>
            <a:lvl1pPr>
              <a:defRPr/>
            </a:lvl1pPr>
          </a:lstStyle>
          <a:p>
            <a:pPr>
              <a:defRPr/>
            </a:pPr>
            <a:fld id="{9A5900B5-0A41-4B73-B682-5786D32312D4}" type="datetimeFigureOut">
              <a:rPr lang="en-US"/>
              <a:pPr>
                <a:defRPr/>
              </a:pPr>
              <a:t>6/26/2023</a:t>
            </a:fld>
            <a:endParaRPr lang="en-US"/>
          </a:p>
        </p:txBody>
      </p:sp>
      <p:sp>
        <p:nvSpPr>
          <p:cNvPr id="6" name="Footer Placeholder 4"/>
          <p:cNvSpPr>
            <a:spLocks noGrp="1"/>
          </p:cNvSpPr>
          <p:nvPr>
            <p:ph type="ftr" sz="quarter" idx="11"/>
          </p:nvPr>
        </p:nvSpPr>
        <p:spPr>
          <a:xfrm>
            <a:off x="1770063" y="1527175"/>
            <a:ext cx="4973637" cy="309563"/>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92163" y="1997075"/>
            <a:ext cx="811212" cy="503238"/>
          </a:xfrm>
        </p:spPr>
        <p:txBody>
          <a:bodyPr/>
          <a:lstStyle>
            <a:lvl1pPr>
              <a:defRPr/>
            </a:lvl1pPr>
          </a:lstStyle>
          <a:p>
            <a:pPr>
              <a:defRPr/>
            </a:pPr>
            <a:fld id="{39C1511B-DFE2-40A4-B05A-EC4DE8E4E848}" type="slidenum">
              <a:rPr lang="en-US"/>
              <a:pPr>
                <a:defRPr/>
              </a:pPr>
              <a:t>‹#›</a:t>
            </a:fld>
            <a:endParaRPr lang="en-US"/>
          </a:p>
        </p:txBody>
      </p:sp>
    </p:spTree>
    <p:extLst>
      <p:ext uri="{BB962C8B-B14F-4D97-AF65-F5344CB8AC3E}">
        <p14:creationId xmlns:p14="http://schemas.microsoft.com/office/powerpoint/2010/main" val="203995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3799" y="1528217"/>
            <a:ext cx="9603275" cy="1049235"/>
          </a:xfrm>
        </p:spPr>
        <p:txBody>
          <a:bodyPr/>
          <a:lstStyle/>
          <a:p>
            <a:r>
              <a:rPr lang="en-US"/>
              <a:t>Click to edit Master title style</a:t>
            </a:r>
          </a:p>
        </p:txBody>
      </p:sp>
      <p:sp>
        <p:nvSpPr>
          <p:cNvPr id="3" name="Vertical Text Placeholder 2"/>
          <p:cNvSpPr>
            <a:spLocks noGrp="1"/>
          </p:cNvSpPr>
          <p:nvPr>
            <p:ph type="body" orient="vert" idx="1"/>
          </p:nvPr>
        </p:nvSpPr>
        <p:spPr>
          <a:xfrm>
            <a:off x="1283799" y="2739430"/>
            <a:ext cx="9603275" cy="3450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312738" y="798513"/>
            <a:ext cx="811212" cy="504825"/>
          </a:xfrm>
        </p:spPr>
        <p:txBody>
          <a:bodyPr/>
          <a:lstStyle>
            <a:lvl1pPr>
              <a:defRPr/>
            </a:lvl1pPr>
          </a:lstStyle>
          <a:p>
            <a:pPr>
              <a:defRPr/>
            </a:pPr>
            <a:fld id="{2EA55B8E-C66B-4FBA-A8ED-4D70CFF46938}" type="slidenum">
              <a:rPr lang="en-US"/>
              <a:pPr>
                <a:defRPr/>
              </a:pPr>
              <a:t>‹#›</a:t>
            </a:fld>
            <a:endParaRPr lang="en-US"/>
          </a:p>
        </p:txBody>
      </p:sp>
    </p:spTree>
    <p:extLst>
      <p:ext uri="{BB962C8B-B14F-4D97-AF65-F5344CB8AC3E}">
        <p14:creationId xmlns:p14="http://schemas.microsoft.com/office/powerpoint/2010/main" val="89459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462253" y="1521082"/>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753769" y="1521082"/>
            <a:ext cx="755126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511175" y="1520825"/>
            <a:ext cx="811213" cy="503238"/>
          </a:xfrm>
        </p:spPr>
        <p:txBody>
          <a:bodyPr/>
          <a:lstStyle>
            <a:lvl1pPr>
              <a:defRPr/>
            </a:lvl1pPr>
          </a:lstStyle>
          <a:p>
            <a:pPr>
              <a:defRPr/>
            </a:pPr>
            <a:fld id="{F980B7E0-0667-42F1-BFFA-AE0B1A073C1A}" type="slidenum">
              <a:rPr lang="en-US"/>
              <a:pPr>
                <a:defRPr/>
              </a:pPr>
              <a:t>‹#›</a:t>
            </a:fld>
            <a:endParaRPr lang="en-US"/>
          </a:p>
        </p:txBody>
      </p:sp>
    </p:spTree>
    <p:extLst>
      <p:ext uri="{BB962C8B-B14F-4D97-AF65-F5344CB8AC3E}">
        <p14:creationId xmlns:p14="http://schemas.microsoft.com/office/powerpoint/2010/main" val="353747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2188" y="1763109"/>
            <a:ext cx="9603275" cy="1049235"/>
          </a:xfrm>
        </p:spPr>
        <p:txBody>
          <a:bodyPr/>
          <a:lstStyle/>
          <a:p>
            <a:r>
              <a:rPr lang="en-US"/>
              <a:t>Click to edit Master title style</a:t>
            </a:r>
          </a:p>
        </p:txBody>
      </p:sp>
      <p:sp>
        <p:nvSpPr>
          <p:cNvPr id="3" name="Content Placeholder 2"/>
          <p:cNvSpPr>
            <a:spLocks noGrp="1"/>
          </p:cNvSpPr>
          <p:nvPr>
            <p:ph idx="1"/>
          </p:nvPr>
        </p:nvSpPr>
        <p:spPr>
          <a:xfrm>
            <a:off x="1292188" y="2974322"/>
            <a:ext cx="9603275" cy="34506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361950" y="1008063"/>
            <a:ext cx="811213" cy="504825"/>
          </a:xfrm>
        </p:spPr>
        <p:txBody>
          <a:bodyPr/>
          <a:lstStyle>
            <a:lvl1pPr>
              <a:defRPr/>
            </a:lvl1pPr>
          </a:lstStyle>
          <a:p>
            <a:pPr>
              <a:defRPr/>
            </a:pPr>
            <a:fld id="{4F355FF1-F513-4A83-8BE9-998042C48DE1}" type="slidenum">
              <a:rPr lang="en-US"/>
              <a:pPr>
                <a:defRPr/>
              </a:pPr>
              <a:t>‹#›</a:t>
            </a:fld>
            <a:endParaRPr lang="en-US"/>
          </a:p>
        </p:txBody>
      </p:sp>
    </p:spTree>
    <p:extLst>
      <p:ext uri="{BB962C8B-B14F-4D97-AF65-F5344CB8AC3E}">
        <p14:creationId xmlns:p14="http://schemas.microsoft.com/office/powerpoint/2010/main" val="423854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773238" y="4014788"/>
            <a:ext cx="86296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73021" y="1965855"/>
            <a:ext cx="8643154" cy="1887950"/>
          </a:xfrm>
        </p:spPr>
        <p:txBody>
          <a:bodyPr anchor="b"/>
          <a:lstStyle>
            <a:lvl1pPr algn="l">
              <a:defRPr sz="3600"/>
            </a:lvl1pPr>
          </a:lstStyle>
          <a:p>
            <a:r>
              <a:rPr lang="en-US"/>
              <a:t>Click to edit Master title style</a:t>
            </a:r>
          </a:p>
        </p:txBody>
      </p:sp>
      <p:sp>
        <p:nvSpPr>
          <p:cNvPr id="3" name="Text Placeholder 2"/>
          <p:cNvSpPr>
            <a:spLocks noGrp="1"/>
          </p:cNvSpPr>
          <p:nvPr>
            <p:ph type="body" idx="1"/>
          </p:nvPr>
        </p:nvSpPr>
        <p:spPr>
          <a:xfrm>
            <a:off x="1773021" y="4015920"/>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0"/>
          </p:nvPr>
        </p:nvSpPr>
        <p:spPr>
          <a:xfrm>
            <a:off x="798513" y="1008063"/>
            <a:ext cx="811212" cy="504825"/>
          </a:xfrm>
        </p:spPr>
        <p:txBody>
          <a:bodyPr/>
          <a:lstStyle>
            <a:lvl1pPr>
              <a:defRPr/>
            </a:lvl1pPr>
          </a:lstStyle>
          <a:p>
            <a:pPr>
              <a:defRPr/>
            </a:pPr>
            <a:fld id="{D4E6903B-5A0A-4D27-898B-6587AE889E13}" type="slidenum">
              <a:rPr lang="en-US"/>
              <a:pPr>
                <a:defRPr/>
              </a:pPr>
              <a:t>‹#›</a:t>
            </a:fld>
            <a:endParaRPr lang="en-US"/>
          </a:p>
        </p:txBody>
      </p:sp>
    </p:spTree>
    <p:extLst>
      <p:ext uri="{BB962C8B-B14F-4D97-AF65-F5344CB8AC3E}">
        <p14:creationId xmlns:p14="http://schemas.microsoft.com/office/powerpoint/2010/main" val="185118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89826" y="1316618"/>
            <a:ext cx="9605635" cy="1059305"/>
          </a:xfrm>
        </p:spPr>
        <p:txBody>
          <a:bodyPr/>
          <a:lstStyle/>
          <a:p>
            <a:r>
              <a:rPr lang="en-US"/>
              <a:t>Click to edit Master title style</a:t>
            </a:r>
          </a:p>
        </p:txBody>
      </p:sp>
      <p:sp>
        <p:nvSpPr>
          <p:cNvPr id="3" name="Content Placeholder 2"/>
          <p:cNvSpPr>
            <a:spLocks noGrp="1"/>
          </p:cNvSpPr>
          <p:nvPr>
            <p:ph sz="half" idx="1"/>
          </p:nvPr>
        </p:nvSpPr>
        <p:spPr>
          <a:xfrm>
            <a:off x="1287940" y="2522607"/>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4380" y="2529072"/>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p:cNvSpPr>
            <a:spLocks noGrp="1"/>
          </p:cNvSpPr>
          <p:nvPr>
            <p:ph type="sldNum" sz="quarter" idx="10"/>
          </p:nvPr>
        </p:nvSpPr>
        <p:spPr>
          <a:xfrm>
            <a:off x="320675" y="1311275"/>
            <a:ext cx="811213" cy="503238"/>
          </a:xfrm>
        </p:spPr>
        <p:txBody>
          <a:bodyPr/>
          <a:lstStyle>
            <a:lvl1pPr>
              <a:defRPr/>
            </a:lvl1pPr>
          </a:lstStyle>
          <a:p>
            <a:pPr>
              <a:defRPr/>
            </a:pPr>
            <a:fld id="{FC6733ED-D4CF-4AFD-94AE-004E6B866D88}" type="slidenum">
              <a:rPr lang="en-US"/>
              <a:pPr>
                <a:defRPr/>
              </a:pPr>
              <a:t>‹#›</a:t>
            </a:fld>
            <a:endParaRPr lang="en-US"/>
          </a:p>
        </p:txBody>
      </p:sp>
    </p:spTree>
    <p:extLst>
      <p:ext uri="{BB962C8B-B14F-4D97-AF65-F5344CB8AC3E}">
        <p14:creationId xmlns:p14="http://schemas.microsoft.com/office/powerpoint/2010/main" val="362264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04578" y="1508839"/>
            <a:ext cx="9607661" cy="1056319"/>
          </a:xfrm>
        </p:spPr>
        <p:txBody>
          <a:bodyPr/>
          <a:lstStyle/>
          <a:p>
            <a:r>
              <a:rPr lang="en-US"/>
              <a:t>Click to edit Master title style</a:t>
            </a:r>
          </a:p>
        </p:txBody>
      </p:sp>
      <p:sp>
        <p:nvSpPr>
          <p:cNvPr id="3" name="Text Placeholder 2"/>
          <p:cNvSpPr>
            <a:spLocks noGrp="1"/>
          </p:cNvSpPr>
          <p:nvPr>
            <p:ph type="body" idx="1"/>
          </p:nvPr>
        </p:nvSpPr>
        <p:spPr>
          <a:xfrm>
            <a:off x="1304578" y="2724225"/>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04578" y="3528945"/>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749" y="2727679"/>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749" y="3526167"/>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8"/>
          <p:cNvSpPr>
            <a:spLocks noGrp="1"/>
          </p:cNvSpPr>
          <p:nvPr>
            <p:ph type="sldNum" sz="quarter" idx="10"/>
          </p:nvPr>
        </p:nvSpPr>
        <p:spPr>
          <a:xfrm>
            <a:off x="338138" y="1008063"/>
            <a:ext cx="809625" cy="504825"/>
          </a:xfrm>
        </p:spPr>
        <p:txBody>
          <a:bodyPr/>
          <a:lstStyle>
            <a:lvl1pPr>
              <a:defRPr/>
            </a:lvl1pPr>
          </a:lstStyle>
          <a:p>
            <a:pPr>
              <a:defRPr/>
            </a:pPr>
            <a:fld id="{3EC8149B-01CB-450A-8078-D5C7015B9B19}" type="slidenum">
              <a:rPr lang="en-US"/>
              <a:pPr>
                <a:defRPr/>
              </a:pPr>
              <a:t>‹#›</a:t>
            </a:fld>
            <a:endParaRPr lang="en-US"/>
          </a:p>
        </p:txBody>
      </p:sp>
    </p:spTree>
    <p:extLst>
      <p:ext uri="{BB962C8B-B14F-4D97-AF65-F5344CB8AC3E}">
        <p14:creationId xmlns:p14="http://schemas.microsoft.com/office/powerpoint/2010/main" val="3519544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2188" y="1528217"/>
            <a:ext cx="9603275" cy="1049235"/>
          </a:xfrm>
        </p:spPr>
        <p:txBody>
          <a:bodyPr/>
          <a:lstStyle/>
          <a:p>
            <a:r>
              <a:rPr lang="en-US"/>
              <a:t>Click to edit Master title style</a:t>
            </a:r>
          </a:p>
        </p:txBody>
      </p:sp>
      <p:sp>
        <p:nvSpPr>
          <p:cNvPr id="4" name="Slide Number Placeholder 4"/>
          <p:cNvSpPr>
            <a:spLocks noGrp="1"/>
          </p:cNvSpPr>
          <p:nvPr>
            <p:ph type="sldNum" sz="quarter" idx="10"/>
          </p:nvPr>
        </p:nvSpPr>
        <p:spPr>
          <a:xfrm>
            <a:off x="319088" y="1017588"/>
            <a:ext cx="809625" cy="503237"/>
          </a:xfrm>
        </p:spPr>
        <p:txBody>
          <a:bodyPr/>
          <a:lstStyle>
            <a:lvl1pPr>
              <a:defRPr/>
            </a:lvl1pPr>
          </a:lstStyle>
          <a:p>
            <a:pPr>
              <a:defRPr/>
            </a:pPr>
            <a:fld id="{DC877682-0F3D-4AF3-A825-B46D82AA6C54}" type="slidenum">
              <a:rPr lang="en-US"/>
              <a:pPr>
                <a:defRPr/>
              </a:pPr>
              <a:t>‹#›</a:t>
            </a:fld>
            <a:endParaRPr lang="en-US"/>
          </a:p>
        </p:txBody>
      </p:sp>
    </p:spTree>
    <p:extLst>
      <p:ext uri="{BB962C8B-B14F-4D97-AF65-F5344CB8AC3E}">
        <p14:creationId xmlns:p14="http://schemas.microsoft.com/office/powerpoint/2010/main" val="574262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p:cNvSpPr>
            <a:spLocks noGrp="1"/>
          </p:cNvSpPr>
          <p:nvPr>
            <p:ph type="sldNum" sz="quarter" idx="10"/>
          </p:nvPr>
        </p:nvSpPr>
        <p:spPr>
          <a:xfrm>
            <a:off x="479425" y="1008063"/>
            <a:ext cx="811213" cy="504825"/>
          </a:xfrm>
        </p:spPr>
        <p:txBody>
          <a:bodyPr/>
          <a:lstStyle>
            <a:lvl1pPr>
              <a:defRPr/>
            </a:lvl1pPr>
          </a:lstStyle>
          <a:p>
            <a:pPr>
              <a:defRPr/>
            </a:pPr>
            <a:fld id="{04A43956-4609-49C9-B1E7-A66008AFC9B2}" type="slidenum">
              <a:rPr lang="en-US"/>
              <a:pPr>
                <a:defRPr/>
              </a:pPr>
              <a:t>‹#›</a:t>
            </a:fld>
            <a:endParaRPr lang="en-US"/>
          </a:p>
        </p:txBody>
      </p:sp>
    </p:spTree>
    <p:extLst>
      <p:ext uri="{BB962C8B-B14F-4D97-AF65-F5344CB8AC3E}">
        <p14:creationId xmlns:p14="http://schemas.microsoft.com/office/powerpoint/2010/main" val="2667018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93669" y="1512038"/>
            <a:ext cx="3273099" cy="2247117"/>
          </a:xfrm>
        </p:spPr>
        <p:txBody>
          <a:bodyPr anchor="b"/>
          <a:lstStyle>
            <a:lvl1pPr algn="l">
              <a:defRPr sz="2400"/>
            </a:lvl1pPr>
          </a:lstStyle>
          <a:p>
            <a:r>
              <a:rPr lang="en-US"/>
              <a:t>Click to edit Master title style</a:t>
            </a:r>
          </a:p>
        </p:txBody>
      </p:sp>
      <p:sp>
        <p:nvSpPr>
          <p:cNvPr id="3" name="Content Placeholder 2"/>
          <p:cNvSpPr>
            <a:spLocks noGrp="1"/>
          </p:cNvSpPr>
          <p:nvPr>
            <p:ph idx="1"/>
          </p:nvPr>
        </p:nvSpPr>
        <p:spPr>
          <a:xfrm>
            <a:off x="4892712" y="1512039"/>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669" y="3918556"/>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6"/>
          <p:cNvSpPr>
            <a:spLocks noGrp="1"/>
          </p:cNvSpPr>
          <p:nvPr>
            <p:ph type="sldNum" sz="quarter" idx="10"/>
          </p:nvPr>
        </p:nvSpPr>
        <p:spPr>
          <a:xfrm>
            <a:off x="328613" y="1000125"/>
            <a:ext cx="811212" cy="503238"/>
          </a:xfrm>
        </p:spPr>
        <p:txBody>
          <a:bodyPr/>
          <a:lstStyle>
            <a:lvl1pPr>
              <a:defRPr/>
            </a:lvl1pPr>
          </a:lstStyle>
          <a:p>
            <a:pPr>
              <a:defRPr/>
            </a:pPr>
            <a:fld id="{632F3E9B-557D-4FA4-B437-C110FB0E4862}" type="slidenum">
              <a:rPr lang="en-US"/>
              <a:pPr>
                <a:defRPr/>
              </a:pPr>
              <a:t>‹#›</a:t>
            </a:fld>
            <a:endParaRPr lang="en-US"/>
          </a:p>
        </p:txBody>
      </p:sp>
    </p:spTree>
    <p:extLst>
      <p:ext uri="{BB962C8B-B14F-4D97-AF65-F5344CB8AC3E}">
        <p14:creationId xmlns:p14="http://schemas.microsoft.com/office/powerpoint/2010/main" val="406318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61599" y="1356380"/>
            <a:ext cx="5532328" cy="1830584"/>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446532" y="1371346"/>
            <a:ext cx="3425600" cy="4629734"/>
          </a:xfrm>
          <a:solidFill>
            <a:schemeClr val="bg1">
              <a:lumMod val="85000"/>
            </a:schemeClr>
          </a:solidFill>
          <a:ln w="9525" cap="sq">
            <a:noFill/>
            <a:miter lim="800000"/>
          </a:ln>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60722" y="3372859"/>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a:xfrm>
            <a:off x="1757363" y="5681663"/>
            <a:ext cx="5527675" cy="319087"/>
          </a:xfrm>
        </p:spPr>
        <p:txBody>
          <a:bodyPr/>
          <a:lstStyle>
            <a:lvl1pPr algn="l">
              <a:defRPr/>
            </a:lvl1pPr>
          </a:lstStyle>
          <a:p>
            <a:pPr>
              <a:defRPr/>
            </a:pPr>
            <a:fld id="{AC3D1BD0-5A42-4BE0-8C03-704588DA5BB9}" type="datetimeFigureOut">
              <a:rPr lang="en-US"/>
              <a:pPr>
                <a:defRPr/>
              </a:pPr>
              <a:t>6/26/2023</a:t>
            </a:fld>
            <a:endParaRPr lang="en-US"/>
          </a:p>
        </p:txBody>
      </p:sp>
      <p:sp>
        <p:nvSpPr>
          <p:cNvPr id="7" name="Slide Number Placeholder 6"/>
          <p:cNvSpPr>
            <a:spLocks noGrp="1"/>
          </p:cNvSpPr>
          <p:nvPr>
            <p:ph type="sldNum" sz="quarter" idx="11"/>
          </p:nvPr>
        </p:nvSpPr>
        <p:spPr>
          <a:xfrm>
            <a:off x="790575" y="1009650"/>
            <a:ext cx="811213" cy="503238"/>
          </a:xfrm>
        </p:spPr>
        <p:txBody>
          <a:bodyPr/>
          <a:lstStyle>
            <a:lvl1pPr>
              <a:defRPr/>
            </a:lvl1pPr>
          </a:lstStyle>
          <a:p>
            <a:pPr>
              <a:defRPr/>
            </a:pPr>
            <a:fld id="{71A9C803-E98D-424F-94D7-FF416CB4DF38}" type="slidenum">
              <a:rPr lang="en-US"/>
              <a:pPr>
                <a:defRPr/>
              </a:pPr>
              <a:t>‹#›</a:t>
            </a:fld>
            <a:endParaRPr lang="en-US"/>
          </a:p>
        </p:txBody>
      </p:sp>
    </p:spTree>
    <p:extLst>
      <p:ext uri="{BB962C8B-B14F-4D97-AF65-F5344CB8AC3E}">
        <p14:creationId xmlns:p14="http://schemas.microsoft.com/office/powerpoint/2010/main" val="3187983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0975" y="1554163"/>
            <a:ext cx="9604375" cy="1047750"/>
          </a:xfrm>
          <a:prstGeom prst="rect">
            <a:avLst/>
          </a:prstGeom>
        </p:spPr>
        <p:txBody>
          <a:bodyPr vert="horz" lIns="91440" tIns="45720" rIns="91440" bIns="45720" rtlCol="0" anchor="t">
            <a:normAutofit/>
          </a:bodyPr>
          <a:lstStyle/>
          <a:p>
            <a:r>
              <a:rPr lang="en-US"/>
              <a:t>Click to edit Master title style</a:t>
            </a:r>
          </a:p>
        </p:txBody>
      </p:sp>
      <p:sp>
        <p:nvSpPr>
          <p:cNvPr id="1027" name="Text Placeholder 2"/>
          <p:cNvSpPr>
            <a:spLocks noGrp="1"/>
          </p:cNvSpPr>
          <p:nvPr>
            <p:ph type="body" idx="1"/>
          </p:nvPr>
        </p:nvSpPr>
        <p:spPr bwMode="auto">
          <a:xfrm>
            <a:off x="1450975" y="2763838"/>
            <a:ext cx="9604375"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4" name="Date Placeholder 3"/>
          <p:cNvSpPr>
            <a:spLocks noGrp="1"/>
          </p:cNvSpPr>
          <p:nvPr>
            <p:ph type="dt" sz="half" idx="2"/>
          </p:nvPr>
        </p:nvSpPr>
        <p:spPr>
          <a:xfrm>
            <a:off x="7554913" y="330200"/>
            <a:ext cx="3500437"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B9F9DE0B-11F7-4905-8D10-A32024C1ACE4}" type="datetimeFigureOut">
              <a:rPr lang="en-US"/>
              <a:pPr>
                <a:defRPr/>
              </a:pPr>
              <a:t>6/26/2023</a:t>
            </a:fld>
            <a:endParaRPr lang="en-US"/>
          </a:p>
        </p:txBody>
      </p:sp>
      <p:sp>
        <p:nvSpPr>
          <p:cNvPr id="5" name="Footer Placeholder 4"/>
          <p:cNvSpPr>
            <a:spLocks noGrp="1"/>
          </p:cNvSpPr>
          <p:nvPr>
            <p:ph type="ftr" sz="quarter" idx="3"/>
          </p:nvPr>
        </p:nvSpPr>
        <p:spPr>
          <a:xfrm>
            <a:off x="1450975" y="328613"/>
            <a:ext cx="5938838"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79425" y="798513"/>
            <a:ext cx="811213"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96018070-DB1B-4A9F-A285-473224BAE8CA}" type="slidenum">
              <a:rPr lang="en-US"/>
              <a:pPr>
                <a:defRPr/>
              </a:pPr>
              <a:t>‹#›</a:t>
            </a:fld>
            <a:endParaRPr lang="en-US"/>
          </a:p>
        </p:txBody>
      </p:sp>
      <p:cxnSp>
        <p:nvCxnSpPr>
          <p:cNvPr id="10" name="Straight Connector 9"/>
          <p:cNvCxnSpPr/>
          <p:nvPr/>
        </p:nvCxnSpPr>
        <p:spPr>
          <a:xfrm>
            <a:off x="0" y="6127750"/>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32"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29838" y="331788"/>
            <a:ext cx="16192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fontAlgn="base" hangingPunct="1">
        <a:lnSpc>
          <a:spcPct val="90000"/>
        </a:lnSpc>
        <a:spcBef>
          <a:spcPct val="0"/>
        </a:spcBef>
        <a:spcAft>
          <a:spcPct val="0"/>
        </a:spcAft>
        <a:defRPr sz="32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p:titleStyle>
    <p:bodyStyle>
      <a:lvl1pPr marL="228600" indent="-228600" algn="l" rtl="0" eaLnBrk="1" fontAlgn="base" hangingPunct="1">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Calibri" charset="0"/>
          <a:ea typeface="Calibri" charset="0"/>
          <a:cs typeface="Calibri" charset="0"/>
        </a:defRPr>
      </a:lvl1pPr>
      <a:lvl2pPr marL="6858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kern="1200">
          <a:solidFill>
            <a:schemeClr val="tx1"/>
          </a:solidFill>
          <a:latin typeface="Calibri" charset="0"/>
          <a:ea typeface="Calibri" charset="0"/>
          <a:cs typeface="Calibri" charset="0"/>
        </a:defRPr>
      </a:lvl2pPr>
      <a:lvl3pPr marL="11430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Calibri" charset="0"/>
          <a:ea typeface="Calibri" charset="0"/>
          <a:cs typeface="Calibri" charset="0"/>
        </a:defRPr>
      </a:lvl3pPr>
      <a:lvl4pPr marL="16002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Calibri" charset="0"/>
          <a:ea typeface="Calibri" charset="0"/>
          <a:cs typeface="Calibri" charset="0"/>
        </a:defRPr>
      </a:lvl4pPr>
      <a:lvl5pPr marL="2057400" indent="-228600" algn="l" rtl="0" eaLnBrk="1" fontAlgn="base" hangingPunct="1">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Calibri" charset="0"/>
          <a:ea typeface="Calibri" charset="0"/>
          <a:cs typeface="Calibri"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gem.spc.int/projects/capacity-building-on-the-hazard-and-exposure-database-for-pacific-catastrophe-ris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1B9lxFJ5JUTN_WK_sXs81aXUtDqaBHyrs/view?usp=sharin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risk.spc.int/layers/geonode_data:geonode:PCRAFI_II_Solomon_Electricit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F3D212-1D48-4823-BFDE-1790145AC0EB}"/>
              </a:ext>
            </a:extLst>
          </p:cNvPr>
          <p:cNvSpPr/>
          <p:nvPr/>
        </p:nvSpPr>
        <p:spPr>
          <a:xfrm>
            <a:off x="425514" y="1274564"/>
            <a:ext cx="11340972" cy="4832092"/>
          </a:xfrm>
          <a:prstGeom prst="rect">
            <a:avLst/>
          </a:prstGeom>
        </p:spPr>
        <p:txBody>
          <a:bodyPr wrap="square">
            <a:spAutoFit/>
          </a:bodyPr>
          <a:lstStyle/>
          <a:p>
            <a:pPr algn="ctr">
              <a:spcAft>
                <a:spcPts val="1200"/>
              </a:spcAft>
            </a:pPr>
            <a:r>
              <a:rPr lang="en-AU" sz="3600" b="1" dirty="0">
                <a:solidFill>
                  <a:srgbClr val="AE1732"/>
                </a:solidFill>
                <a:latin typeface="Calibri" panose="020F0502020204030204" pitchFamily="34" charset="0"/>
                <a:ea typeface="Calibri" panose="020F0502020204030204" pitchFamily="34" charset="0"/>
                <a:cs typeface="Calibri" panose="020F0502020204030204" pitchFamily="34" charset="0"/>
              </a:rPr>
              <a:t>UNLOCKING MINI-GRIDS FOR SUSTAINABLE DEVELOPMENT</a:t>
            </a:r>
          </a:p>
          <a:p>
            <a:pPr algn="ctr">
              <a:spcAft>
                <a:spcPts val="1200"/>
              </a:spcAft>
            </a:pPr>
            <a:endParaRPr lang="en-AU" sz="4400" b="1" dirty="0">
              <a:latin typeface="Calibri" panose="020F0502020204030204" pitchFamily="34" charset="0"/>
              <a:ea typeface="Calibri" panose="020F0502020204030204" pitchFamily="34" charset="0"/>
              <a:cs typeface="Calibri" panose="020F0502020204030204" pitchFamily="34" charset="0"/>
            </a:endParaRPr>
          </a:p>
          <a:p>
            <a:pPr algn="ctr">
              <a:spcAft>
                <a:spcPts val="1200"/>
              </a:spcAft>
            </a:pPr>
            <a:r>
              <a:rPr lang="en-AU" sz="4400" b="1" dirty="0">
                <a:latin typeface="Calibri" panose="020F0502020204030204" pitchFamily="34" charset="0"/>
                <a:ea typeface="Calibri" panose="020F0502020204030204" pitchFamily="34" charset="0"/>
                <a:cs typeface="Calibri" panose="020F0502020204030204" pitchFamily="34" charset="0"/>
              </a:rPr>
              <a:t>ELECTRICITY EXPOSURE ASSETS – PCRAFI/PARTneR  </a:t>
            </a:r>
          </a:p>
          <a:p>
            <a:pPr algn="ctr">
              <a:spcAft>
                <a:spcPts val="1200"/>
              </a:spcAft>
            </a:pPr>
            <a:endParaRPr lang="en-AU" sz="4400" b="1" dirty="0">
              <a:latin typeface="Calibri" panose="020F0502020204030204" pitchFamily="34" charset="0"/>
              <a:ea typeface="Calibri" panose="020F0502020204030204" pitchFamily="34" charset="0"/>
              <a:cs typeface="Calibri" panose="020F0502020204030204" pitchFamily="34" charset="0"/>
            </a:endParaRPr>
          </a:p>
          <a:p>
            <a:pPr algn="ctr">
              <a:spcAft>
                <a:spcPts val="1200"/>
              </a:spcAft>
            </a:pPr>
            <a:r>
              <a:rPr lang="fr-FR" sz="2000" b="1" dirty="0">
                <a:effectLst/>
                <a:latin typeface="Calibri" panose="020F0502020204030204" pitchFamily="34" charset="0"/>
                <a:ea typeface="Cambria" panose="02040503050406030204" pitchFamily="18" charset="0"/>
                <a:cs typeface="Times New Roman" panose="02020603050405020304" pitchFamily="18" charset="0"/>
              </a:rPr>
              <a:t>Heilala Conference Room, SPC Narere Campus: Suva</a:t>
            </a:r>
            <a:r>
              <a:rPr lang="fr-FR" sz="2000" b="1" i="0" dirty="0">
                <a:solidFill>
                  <a:srgbClr val="000000"/>
                </a:solidFill>
                <a:effectLst/>
                <a:latin typeface="Calibri-Bold"/>
                <a:ea typeface="Cambria" panose="02040503050406030204" pitchFamily="18" charset="0"/>
                <a:cs typeface="Times New Roman" panose="02020603050405020304" pitchFamily="18" charset="0"/>
              </a:rPr>
              <a:t>, Fiji: 26 – 30 June 2023</a:t>
            </a:r>
            <a:endParaRPr lang="en-AU" sz="2000" b="1" dirty="0">
              <a:solidFill>
                <a:srgbClr val="AE1732"/>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D7E984-966E-FC22-F1E1-C5A273F688F7}"/>
              </a:ext>
            </a:extLst>
          </p:cNvPr>
          <p:cNvSpPr txBox="1">
            <a:spLocks/>
          </p:cNvSpPr>
          <p:nvPr/>
        </p:nvSpPr>
        <p:spPr>
          <a:xfrm>
            <a:off x="3091704" y="274924"/>
            <a:ext cx="6891453" cy="743113"/>
          </a:xfrm>
          <a:prstGeom prst="rect">
            <a:avLst/>
          </a:prstGeom>
        </p:spPr>
        <p:txBody>
          <a:bodyPr vert="horz" lIns="91440" tIns="45720" rIns="91440" bIns="0" rtlCol="0" anchor="b">
            <a:norm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all" spc="0" normalizeH="0" baseline="0" noProof="0" dirty="0">
                <a:ln>
                  <a:noFill/>
                </a:ln>
                <a:solidFill>
                  <a:prstClr val="black"/>
                </a:solidFill>
                <a:effectLst/>
                <a:uLnTx/>
                <a:uFillTx/>
                <a:latin typeface="Calibri"/>
                <a:cs typeface="Calibri"/>
              </a:rPr>
              <a:t>Conclusion</a:t>
            </a:r>
            <a:endParaRPr kumimoji="0" lang="en-US" sz="2400" b="0" i="0" u="none" strike="noStrike" kern="1200" cap="all" spc="0" normalizeH="0" baseline="0" noProof="0" dirty="0">
              <a:ln>
                <a:noFill/>
              </a:ln>
              <a:solidFill>
                <a:prstClr val="black"/>
              </a:solidFill>
              <a:effectLst/>
              <a:uLnTx/>
              <a:uFillTx/>
              <a:latin typeface="Calibri" charset="0"/>
              <a:cs typeface="Calibri" charset="0"/>
            </a:endParaRPr>
          </a:p>
        </p:txBody>
      </p:sp>
      <p:sp>
        <p:nvSpPr>
          <p:cNvPr id="6" name="TextBox 5">
            <a:extLst>
              <a:ext uri="{FF2B5EF4-FFF2-40B4-BE49-F238E27FC236}">
                <a16:creationId xmlns:a16="http://schemas.microsoft.com/office/drawing/2014/main" id="{904E300B-6337-9BF2-D163-2E1C2A62909D}"/>
              </a:ext>
            </a:extLst>
          </p:cNvPr>
          <p:cNvSpPr txBox="1"/>
          <p:nvPr/>
        </p:nvSpPr>
        <p:spPr>
          <a:xfrm>
            <a:off x="457200" y="3026539"/>
            <a:ext cx="10020300" cy="4154984"/>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Symbol" panose="05050102010706020507" pitchFamily="18" charset="2"/>
              <a:buChar char=""/>
              <a:tabLst/>
              <a:defRPr/>
            </a:pPr>
            <a:r>
              <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Planning </a:t>
            </a:r>
          </a:p>
          <a:p>
            <a:pPr marR="0" lvl="0" algn="just" defTabSz="914400" rtl="0" eaLnBrk="0" fontAlgn="base" latinLnBrk="0" hangingPunct="0">
              <a:lnSpc>
                <a:spcPct val="100000"/>
              </a:lnSpc>
              <a:spcBef>
                <a:spcPct val="0"/>
              </a:spcBef>
              <a:spcAft>
                <a:spcPct val="0"/>
              </a:spcAft>
              <a:buClrTx/>
              <a:buSzTx/>
              <a:tabLst/>
              <a:defRPr/>
            </a:pPr>
            <a:r>
              <a:rPr lang="en-AU" sz="2400" dirty="0">
                <a:solidFill>
                  <a:prstClr val="black"/>
                </a:solidFill>
                <a:latin typeface="Calibri" panose="020F0502020204030204" pitchFamily="34" charset="0"/>
                <a:ea typeface="Calibri" panose="020F0502020204030204" pitchFamily="34" charset="0"/>
              </a:rPr>
              <a:t>-    K</a:t>
            </a:r>
            <a:r>
              <a:rPr kumimoji="0" lang="en-AU"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mn-cs"/>
              </a:rPr>
              <a:t>nowing</a:t>
            </a:r>
            <a:r>
              <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where to set up mini-grids</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en-AU" sz="2400" dirty="0">
                <a:solidFill>
                  <a:prstClr val="black"/>
                </a:solidFill>
                <a:latin typeface="Calibri" panose="020F0502020204030204" pitchFamily="34" charset="0"/>
                <a:ea typeface="Calibri" panose="020F0502020204030204" pitchFamily="34" charset="0"/>
              </a:rPr>
              <a:t>Hazard areas and risk involved</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lang="en-AU" sz="2400" dirty="0">
                <a:solidFill>
                  <a:prstClr val="black"/>
                </a:solidFill>
                <a:latin typeface="Calibri" panose="020F0502020204030204" pitchFamily="34" charset="0"/>
                <a:ea typeface="Calibri" panose="020F0502020204030204" pitchFamily="34" charset="0"/>
              </a:rPr>
              <a:t>The presence of infrastructures, utilities, demography, number of houses</a:t>
            </a:r>
          </a:p>
          <a:p>
            <a:pPr marR="0" lvl="0" algn="just" defTabSz="914400" rtl="0" eaLnBrk="0" fontAlgn="base" latinLnBrk="0" hangingPunct="0">
              <a:lnSpc>
                <a:spcPct val="100000"/>
              </a:lnSpc>
              <a:spcBef>
                <a:spcPct val="0"/>
              </a:spcBef>
              <a:spcAft>
                <a:spcPct val="0"/>
              </a:spcAft>
              <a:buClrTx/>
              <a:buSzTx/>
              <a:tabLst/>
              <a:defRPr/>
            </a:pPr>
            <a:endParaRPr lang="en-AU" sz="2400" dirty="0">
              <a:solidFill>
                <a:prstClr val="black"/>
              </a:solidFill>
              <a:latin typeface="Calibri" panose="020F0502020204030204" pitchFamily="34" charset="0"/>
              <a:ea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AU" sz="2400" dirty="0">
                <a:solidFill>
                  <a:prstClr val="black"/>
                </a:solidFill>
                <a:latin typeface="Calibri" panose="020F0502020204030204" pitchFamily="34" charset="0"/>
                <a:ea typeface="Calibri" panose="020F0502020204030204" pitchFamily="34" charset="0"/>
              </a:rPr>
              <a:t>Estimated Cost Replacement  </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lang="en-AU" sz="2400" dirty="0">
              <a:solidFill>
                <a:prstClr val="black"/>
              </a:solidFill>
              <a:latin typeface="Calibri" panose="020F0502020204030204" pitchFamily="34" charset="0"/>
              <a:ea typeface="Calibri" panose="020F050202020403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R="0" lvl="0" algn="just" defTabSz="914400" rtl="0" eaLnBrk="0" fontAlgn="base" latinLnBrk="0" hangingPunct="0">
              <a:lnSpc>
                <a:spcPct val="100000"/>
              </a:lnSpc>
              <a:spcBef>
                <a:spcPct val="0"/>
              </a:spcBef>
              <a:spcAft>
                <a:spcPct val="0"/>
              </a:spcAft>
              <a:buClrTx/>
              <a:buSzTx/>
              <a:tabLst/>
              <a:defRPr/>
            </a:pPr>
            <a:r>
              <a:rPr lang="en-AU" sz="2400" dirty="0">
                <a:solidFill>
                  <a:prstClr val="black"/>
                </a:solidFill>
                <a:latin typeface="Calibri" panose="020F0502020204030204" pitchFamily="34" charset="0"/>
                <a:ea typeface="Calibri" panose="020F0502020204030204" pitchFamily="34" charset="0"/>
              </a:rPr>
              <a:t>                      </a:t>
            </a:r>
            <a:r>
              <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p>
          <a:p>
            <a:pPr marR="0" lvl="0" algn="just" defTabSz="914400" rtl="0" eaLnBrk="0" fontAlgn="base" latinLnBrk="0" hangingPunct="0">
              <a:lnSpc>
                <a:spcPct val="100000"/>
              </a:lnSpc>
              <a:spcBef>
                <a:spcPct val="0"/>
              </a:spcBef>
              <a:spcAft>
                <a:spcPct val="0"/>
              </a:spcAft>
              <a:buClrTx/>
              <a:buSzTx/>
              <a:tabLst/>
              <a:defRPr/>
            </a:pPr>
            <a:r>
              <a:rPr kumimoji="0" lang="en-AU"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lang="en-AU" sz="2400" dirty="0">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DDF54D06-5002-E41C-642D-9536E39DA18E}"/>
              </a:ext>
            </a:extLst>
          </p:cNvPr>
          <p:cNvSpPr txBox="1"/>
          <p:nvPr/>
        </p:nvSpPr>
        <p:spPr>
          <a:xfrm>
            <a:off x="457200" y="2207389"/>
            <a:ext cx="10020300" cy="461665"/>
          </a:xfrm>
          <a:prstGeom prst="rect">
            <a:avLst/>
          </a:prstGeom>
          <a:noFill/>
        </p:spPr>
        <p:txBody>
          <a:bodyPr wrap="square">
            <a:spAutoFit/>
          </a:bodyPr>
          <a:lstStyle/>
          <a:p>
            <a:pPr marR="0" lvl="0" algn="just" defTabSz="914400" rtl="0" eaLnBrk="0" fontAlgn="base" latinLnBrk="0" hangingPunct="0">
              <a:lnSpc>
                <a:spcPct val="100000"/>
              </a:lnSpc>
              <a:spcBef>
                <a:spcPct val="0"/>
              </a:spcBef>
              <a:spcAft>
                <a:spcPct val="0"/>
              </a:spcAft>
              <a:buClrTx/>
              <a:buSzTx/>
              <a:tabLst/>
              <a:defRPr/>
            </a:pPr>
            <a:r>
              <a:rPr lang="en-AU" sz="2400" dirty="0">
                <a:latin typeface="Calibri" panose="020F0502020204030204" pitchFamily="34" charset="0"/>
                <a:ea typeface="Calibri" panose="020F0502020204030204" pitchFamily="34" charset="0"/>
              </a:rPr>
              <a:t>Why hazard risk assessment/assets exposure modelling </a:t>
            </a:r>
          </a:p>
        </p:txBody>
      </p:sp>
    </p:spTree>
    <p:extLst>
      <p:ext uri="{BB962C8B-B14F-4D97-AF65-F5344CB8AC3E}">
        <p14:creationId xmlns:p14="http://schemas.microsoft.com/office/powerpoint/2010/main" val="172468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E5D3E7-035C-44FD-AB7C-1ACBE0188944}"/>
              </a:ext>
            </a:extLst>
          </p:cNvPr>
          <p:cNvPicPr>
            <a:picLocks noChangeAspect="1"/>
          </p:cNvPicPr>
          <p:nvPr/>
        </p:nvPicPr>
        <p:blipFill>
          <a:blip r:embed="rId3"/>
          <a:stretch>
            <a:fillRect/>
          </a:stretch>
        </p:blipFill>
        <p:spPr>
          <a:xfrm>
            <a:off x="0" y="108857"/>
            <a:ext cx="3042168" cy="780356"/>
          </a:xfrm>
          <a:prstGeom prst="rect">
            <a:avLst/>
          </a:prstGeom>
        </p:spPr>
      </p:pic>
      <p:sp>
        <p:nvSpPr>
          <p:cNvPr id="5" name="TextBox 4">
            <a:extLst>
              <a:ext uri="{FF2B5EF4-FFF2-40B4-BE49-F238E27FC236}">
                <a16:creationId xmlns:a16="http://schemas.microsoft.com/office/drawing/2014/main" id="{49D21968-6447-61DF-5553-5E9E9A0251A2}"/>
              </a:ext>
            </a:extLst>
          </p:cNvPr>
          <p:cNvSpPr txBox="1"/>
          <p:nvPr/>
        </p:nvSpPr>
        <p:spPr>
          <a:xfrm>
            <a:off x="281990" y="1783603"/>
            <a:ext cx="10161491" cy="1200329"/>
          </a:xfrm>
          <a:prstGeom prst="rect">
            <a:avLst/>
          </a:prstGeom>
          <a:noFill/>
        </p:spPr>
        <p:txBody>
          <a:bodyPr wrap="square" rtlCol="0">
            <a:spAutoFit/>
          </a:bodyPr>
          <a:lstStyle/>
          <a:p>
            <a:pPr marL="514350" indent="-514350">
              <a:buAutoNum type="arabicPeriod"/>
            </a:pPr>
            <a:r>
              <a:rPr lang="en-AU" dirty="0"/>
              <a:t>BRIEF BACKGROUND OF THE PROJECT</a:t>
            </a:r>
          </a:p>
          <a:p>
            <a:pPr marL="514350" indent="-514350">
              <a:buAutoNum type="arabicPeriod"/>
            </a:pPr>
            <a:r>
              <a:rPr lang="en-AU" dirty="0"/>
              <a:t>OVERVIEW OF EXPOSURE SURVEYS, QA/QC &amp; DATA COLLECTION TEMPLATE </a:t>
            </a:r>
          </a:p>
          <a:p>
            <a:pPr marL="514350" indent="-514350">
              <a:buAutoNum type="arabicPeriod"/>
            </a:pPr>
            <a:r>
              <a:rPr lang="en-AU" dirty="0"/>
              <a:t>MODELLING OVERVIEW (RISK ANALYSIS &amp; REPLACEMENT COSTS)</a:t>
            </a:r>
          </a:p>
          <a:p>
            <a:pPr marL="514350" indent="-514350">
              <a:buAutoNum type="arabicPeriod"/>
            </a:pPr>
            <a:r>
              <a:rPr lang="en-AU" dirty="0"/>
              <a:t>CONCLUSION</a:t>
            </a:r>
          </a:p>
        </p:txBody>
      </p:sp>
      <p:sp>
        <p:nvSpPr>
          <p:cNvPr id="6" name="Title 1">
            <a:extLst>
              <a:ext uri="{FF2B5EF4-FFF2-40B4-BE49-F238E27FC236}">
                <a16:creationId xmlns:a16="http://schemas.microsoft.com/office/drawing/2014/main" id="{1788621D-1F99-4BC9-3D41-217CF79EE889}"/>
              </a:ext>
            </a:extLst>
          </p:cNvPr>
          <p:cNvSpPr txBox="1">
            <a:spLocks/>
          </p:cNvSpPr>
          <p:nvPr/>
        </p:nvSpPr>
        <p:spPr>
          <a:xfrm>
            <a:off x="2938648" y="593294"/>
            <a:ext cx="11343786" cy="743113"/>
          </a:xfrm>
          <a:prstGeom prst="rect">
            <a:avLst/>
          </a:prstGeom>
        </p:spPr>
        <p:txBody>
          <a:bodyPr vert="horz" lIns="91440" tIns="45720" rIns="91440" bIns="0" rtlCol="0" anchor="b">
            <a:no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r>
              <a:rPr lang="en-US" sz="2800" b="1" dirty="0">
                <a:latin typeface="Calibri"/>
                <a:cs typeface="Calibri"/>
              </a:rPr>
              <a:t>PRESENTATION OUTLINE</a:t>
            </a:r>
            <a:endParaRPr lang="en-US" sz="2800" dirty="0"/>
          </a:p>
        </p:txBody>
      </p:sp>
    </p:spTree>
    <p:extLst>
      <p:ext uri="{BB962C8B-B14F-4D97-AF65-F5344CB8AC3E}">
        <p14:creationId xmlns:p14="http://schemas.microsoft.com/office/powerpoint/2010/main" val="75015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3184-7DDC-FF3F-BDFD-F94F0CF60020}"/>
              </a:ext>
            </a:extLst>
          </p:cNvPr>
          <p:cNvSpPr txBox="1">
            <a:spLocks/>
          </p:cNvSpPr>
          <p:nvPr/>
        </p:nvSpPr>
        <p:spPr>
          <a:xfrm>
            <a:off x="2612572" y="436736"/>
            <a:ext cx="9476509" cy="743113"/>
          </a:xfrm>
          <a:prstGeom prst="rect">
            <a:avLst/>
          </a:prstGeom>
        </p:spPr>
        <p:txBody>
          <a:bodyPr vert="horz" lIns="91440" tIns="45720" rIns="91440" bIns="0" rtlCol="0" anchor="b">
            <a:norm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all" spc="0" normalizeH="0" baseline="0" noProof="0" dirty="0">
                <a:ln>
                  <a:noFill/>
                </a:ln>
                <a:solidFill>
                  <a:prstClr val="black"/>
                </a:solidFill>
                <a:effectLst/>
                <a:uLnTx/>
                <a:uFillTx/>
                <a:latin typeface="Calibri"/>
                <a:cs typeface="Calibri"/>
              </a:rPr>
              <a:t> PCRAFI Brief background </a:t>
            </a:r>
            <a:endParaRPr kumimoji="0" lang="en-US" sz="2400" b="0" i="0" u="none" strike="noStrike" kern="1200" cap="all" spc="0" normalizeH="0" baseline="0" noProof="0" dirty="0">
              <a:ln>
                <a:noFill/>
              </a:ln>
              <a:solidFill>
                <a:prstClr val="black"/>
              </a:solidFill>
              <a:effectLst/>
              <a:uLnTx/>
              <a:uFillTx/>
              <a:latin typeface="Calibri" charset="0"/>
              <a:cs typeface="Calibri" charset="0"/>
            </a:endParaRPr>
          </a:p>
        </p:txBody>
      </p:sp>
      <p:sp>
        <p:nvSpPr>
          <p:cNvPr id="4" name="TextBox 3">
            <a:extLst>
              <a:ext uri="{FF2B5EF4-FFF2-40B4-BE49-F238E27FC236}">
                <a16:creationId xmlns:a16="http://schemas.microsoft.com/office/drawing/2014/main" id="{AE269364-318A-4001-CADB-9DAAED0F6470}"/>
              </a:ext>
            </a:extLst>
          </p:cNvPr>
          <p:cNvSpPr txBox="1"/>
          <p:nvPr/>
        </p:nvSpPr>
        <p:spPr>
          <a:xfrm>
            <a:off x="172191" y="1636628"/>
            <a:ext cx="11346873" cy="4563301"/>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Pacific Catastrophic Risk &amp; Financing Initiative (PCRAFI) was launched in launched in 2006</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Phase I started in 2007 &amp; Phase II in 2016/2019</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AU"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Project aims to improve and update PacRIS and contribute towards strengthening the disaster risk finance and insurance capacity of PICs to provide coverage against the potential impacts of natural hazards, through the PCRAFI Program</a:t>
            </a:r>
          </a:p>
          <a:p>
            <a:pPr marL="342900" indent="-342900" eaLnBrk="1" fontAlgn="auto" hangingPunct="1">
              <a:lnSpc>
                <a:spcPct val="90000"/>
              </a:lnSpc>
              <a:spcBef>
                <a:spcPts val="1000"/>
              </a:spcBef>
              <a:spcAft>
                <a:spcPts val="0"/>
              </a:spcAft>
              <a:buFont typeface="Arial" panose="020B0604020202020204" pitchFamily="34" charset="0"/>
              <a:buChar char="•"/>
              <a:defRPr/>
            </a:pPr>
            <a:r>
              <a:rPr kumimoji="0" lang="en-AU"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Develop disaster risk assessments tools and practical technical and financial applications to reduce and mitigate the impacts of natural hazards in 14 Pacific Island Countries</a:t>
            </a:r>
          </a:p>
          <a:p>
            <a:pPr marR="0" lvl="0" algn="l" defTabSz="914400" rtl="0" eaLnBrk="1" fontAlgn="auto" latinLnBrk="0" hangingPunct="1">
              <a:lnSpc>
                <a:spcPct val="90000"/>
              </a:lnSpc>
              <a:spcBef>
                <a:spcPts val="1000"/>
              </a:spcBef>
              <a:spcAft>
                <a:spcPts val="0"/>
              </a:spcAft>
              <a:buClrTx/>
              <a:buSzTx/>
              <a:tabLst/>
              <a:defRPr/>
            </a:pPr>
            <a:endParaRPr kumimoji="0" lang="en-AU" sz="2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For further information on PCRAFI II, please visit: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https://gem.spc.int/projects/capacity-building-on-the-hazard-and-exposure-database-for-pacific-catastrophe-risk</a:t>
            </a:r>
            <a:endPar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AU" sz="2200" b="0" i="0" u="none" strike="noStrike" kern="1200" cap="none" spc="0" normalizeH="0" baseline="0" noProof="0" dirty="0">
              <a:ln>
                <a:noFill/>
              </a:ln>
              <a:solidFill>
                <a:prstClr val="black"/>
              </a:solidFill>
              <a:effectLst/>
              <a:uLnTx/>
              <a:uFillTx/>
              <a:latin typeface="22"/>
              <a:ea typeface="+mn-ea"/>
              <a:cs typeface="+mn-cs"/>
            </a:endParaRPr>
          </a:p>
        </p:txBody>
      </p:sp>
    </p:spTree>
    <p:extLst>
      <p:ext uri="{BB962C8B-B14F-4D97-AF65-F5344CB8AC3E}">
        <p14:creationId xmlns:p14="http://schemas.microsoft.com/office/powerpoint/2010/main" val="48443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407675D-B12C-67C7-1B9A-B324CFD67EE7}"/>
              </a:ext>
            </a:extLst>
          </p:cNvPr>
          <p:cNvSpPr/>
          <p:nvPr/>
        </p:nvSpPr>
        <p:spPr>
          <a:xfrm>
            <a:off x="174953" y="2092112"/>
            <a:ext cx="372758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Desktop Review &amp; Data Preparation</a:t>
            </a:r>
          </a:p>
          <a:p>
            <a:pPr algn="ctr"/>
            <a:r>
              <a:rPr lang="en-AU" dirty="0"/>
              <a:t>(Identify &amp; gather existing geospatial datasets &amp; identify gaps)</a:t>
            </a:r>
          </a:p>
        </p:txBody>
      </p:sp>
      <p:sp>
        <p:nvSpPr>
          <p:cNvPr id="7" name="Rectangle: Rounded Corners 6">
            <a:extLst>
              <a:ext uri="{FF2B5EF4-FFF2-40B4-BE49-F238E27FC236}">
                <a16:creationId xmlns:a16="http://schemas.microsoft.com/office/drawing/2014/main" id="{3CB95690-EB35-3380-F498-7E510A850D8F}"/>
              </a:ext>
            </a:extLst>
          </p:cNvPr>
          <p:cNvSpPr/>
          <p:nvPr/>
        </p:nvSpPr>
        <p:spPr>
          <a:xfrm>
            <a:off x="198694" y="4011045"/>
            <a:ext cx="3727580" cy="78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Conduct Assets Exposure Data Collection Training  </a:t>
            </a:r>
          </a:p>
        </p:txBody>
      </p:sp>
      <p:sp>
        <p:nvSpPr>
          <p:cNvPr id="8" name="Rectangle: Rounded Corners 7">
            <a:extLst>
              <a:ext uri="{FF2B5EF4-FFF2-40B4-BE49-F238E27FC236}">
                <a16:creationId xmlns:a16="http://schemas.microsoft.com/office/drawing/2014/main" id="{C3591EFF-4C07-C379-0726-6FCE4B6BF347}"/>
              </a:ext>
            </a:extLst>
          </p:cNvPr>
          <p:cNvSpPr/>
          <p:nvPr/>
        </p:nvSpPr>
        <p:spPr>
          <a:xfrm>
            <a:off x="4283526" y="2104985"/>
            <a:ext cx="3450774" cy="78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Assets Exposure Data Collection Survey</a:t>
            </a:r>
          </a:p>
        </p:txBody>
      </p:sp>
      <p:sp>
        <p:nvSpPr>
          <p:cNvPr id="9" name="Rectangle: Rounded Corners 8">
            <a:extLst>
              <a:ext uri="{FF2B5EF4-FFF2-40B4-BE49-F238E27FC236}">
                <a16:creationId xmlns:a16="http://schemas.microsoft.com/office/drawing/2014/main" id="{D3A285A2-740A-A53A-916D-A9298328EDF5}"/>
              </a:ext>
            </a:extLst>
          </p:cNvPr>
          <p:cNvSpPr/>
          <p:nvPr/>
        </p:nvSpPr>
        <p:spPr>
          <a:xfrm>
            <a:off x="4311836" y="3586077"/>
            <a:ext cx="3450774" cy="78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QA/QC</a:t>
            </a:r>
          </a:p>
        </p:txBody>
      </p:sp>
      <p:sp>
        <p:nvSpPr>
          <p:cNvPr id="10" name="Rectangle: Rounded Corners 9">
            <a:extLst>
              <a:ext uri="{FF2B5EF4-FFF2-40B4-BE49-F238E27FC236}">
                <a16:creationId xmlns:a16="http://schemas.microsoft.com/office/drawing/2014/main" id="{EAA2DD18-A7B5-6463-1BAC-A7884B0BD617}"/>
              </a:ext>
            </a:extLst>
          </p:cNvPr>
          <p:cNvSpPr/>
          <p:nvPr/>
        </p:nvSpPr>
        <p:spPr>
          <a:xfrm>
            <a:off x="8264589" y="2043746"/>
            <a:ext cx="3450774" cy="78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dirty="0">
                <a:solidFill>
                  <a:prstClr val="white"/>
                </a:solidFill>
              </a:rPr>
              <a:t>Modelling of Exposure data</a:t>
            </a:r>
          </a:p>
        </p:txBody>
      </p:sp>
      <p:cxnSp>
        <p:nvCxnSpPr>
          <p:cNvPr id="14" name="Straight Connector 13">
            <a:extLst>
              <a:ext uri="{FF2B5EF4-FFF2-40B4-BE49-F238E27FC236}">
                <a16:creationId xmlns:a16="http://schemas.microsoft.com/office/drawing/2014/main" id="{59C426FB-5059-A0C1-737C-38592048C20B}"/>
              </a:ext>
            </a:extLst>
          </p:cNvPr>
          <p:cNvCxnSpPr/>
          <p:nvPr/>
        </p:nvCxnSpPr>
        <p:spPr>
          <a:xfrm>
            <a:off x="4093029" y="1421016"/>
            <a:ext cx="0" cy="4517571"/>
          </a:xfrm>
          <a:prstGeom prst="line">
            <a:avLst/>
          </a:prstGeom>
          <a:ln w="571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a:extLst>
              <a:ext uri="{FF2B5EF4-FFF2-40B4-BE49-F238E27FC236}">
                <a16:creationId xmlns:a16="http://schemas.microsoft.com/office/drawing/2014/main" id="{4CFB237D-92C8-793D-49A0-153A617A6DBD}"/>
              </a:ext>
            </a:extLst>
          </p:cNvPr>
          <p:cNvCxnSpPr/>
          <p:nvPr/>
        </p:nvCxnSpPr>
        <p:spPr>
          <a:xfrm>
            <a:off x="8066314" y="1421016"/>
            <a:ext cx="0" cy="4517571"/>
          </a:xfrm>
          <a:prstGeom prst="line">
            <a:avLst/>
          </a:prstGeom>
          <a:ln w="571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2E33E6EA-0D6C-76EF-1880-3642A32FF957}"/>
              </a:ext>
            </a:extLst>
          </p:cNvPr>
          <p:cNvSpPr txBox="1"/>
          <p:nvPr/>
        </p:nvSpPr>
        <p:spPr>
          <a:xfrm>
            <a:off x="1370141" y="1309989"/>
            <a:ext cx="380999" cy="646331"/>
          </a:xfrm>
          <a:prstGeom prst="rect">
            <a:avLst/>
          </a:prstGeom>
          <a:noFill/>
        </p:spPr>
        <p:txBody>
          <a:bodyPr wrap="square" rtlCol="0">
            <a:spAutoFit/>
          </a:bodyPr>
          <a:lstStyle/>
          <a:p>
            <a:r>
              <a:rPr lang="en-AU" sz="3600" dirty="0">
                <a:ln w="0"/>
                <a:effectLst>
                  <a:outerShdw blurRad="38100" dist="19050" dir="2700000" algn="tl" rotWithShape="0">
                    <a:schemeClr val="dk1">
                      <a:alpha val="40000"/>
                    </a:schemeClr>
                  </a:outerShdw>
                </a:effectLst>
                <a:latin typeface="Georgia Pro Black" panose="020B0604020202020204" pitchFamily="18" charset="0"/>
              </a:rPr>
              <a:t>1</a:t>
            </a:r>
          </a:p>
        </p:txBody>
      </p:sp>
      <p:sp>
        <p:nvSpPr>
          <p:cNvPr id="18" name="TextBox 17">
            <a:extLst>
              <a:ext uri="{FF2B5EF4-FFF2-40B4-BE49-F238E27FC236}">
                <a16:creationId xmlns:a16="http://schemas.microsoft.com/office/drawing/2014/main" id="{C8DEADDC-BBDF-D47B-924A-9A669464D536}"/>
              </a:ext>
            </a:extLst>
          </p:cNvPr>
          <p:cNvSpPr txBox="1"/>
          <p:nvPr/>
        </p:nvSpPr>
        <p:spPr>
          <a:xfrm>
            <a:off x="5627914" y="1362881"/>
            <a:ext cx="380999" cy="646331"/>
          </a:xfrm>
          <a:prstGeom prst="rect">
            <a:avLst/>
          </a:prstGeom>
          <a:noFill/>
        </p:spPr>
        <p:txBody>
          <a:bodyPr wrap="square" rtlCol="0">
            <a:spAutoFit/>
          </a:bodyPr>
          <a:lstStyle/>
          <a:p>
            <a:r>
              <a:rPr lang="en-AU" sz="3600" dirty="0">
                <a:ln w="0"/>
                <a:effectLst>
                  <a:outerShdw blurRad="38100" dist="19050" dir="2700000" algn="tl" rotWithShape="0">
                    <a:schemeClr val="dk1">
                      <a:alpha val="40000"/>
                    </a:schemeClr>
                  </a:outerShdw>
                </a:effectLst>
                <a:latin typeface="Georgia Pro Black" panose="020B0604020202020204" pitchFamily="18" charset="0"/>
              </a:rPr>
              <a:t>2</a:t>
            </a:r>
          </a:p>
        </p:txBody>
      </p:sp>
      <p:sp>
        <p:nvSpPr>
          <p:cNvPr id="19" name="TextBox 18">
            <a:extLst>
              <a:ext uri="{FF2B5EF4-FFF2-40B4-BE49-F238E27FC236}">
                <a16:creationId xmlns:a16="http://schemas.microsoft.com/office/drawing/2014/main" id="{7ABAF01A-1D42-664C-5363-B0A8A8844061}"/>
              </a:ext>
            </a:extLst>
          </p:cNvPr>
          <p:cNvSpPr txBox="1"/>
          <p:nvPr/>
        </p:nvSpPr>
        <p:spPr>
          <a:xfrm>
            <a:off x="9568543" y="1362881"/>
            <a:ext cx="380999" cy="646331"/>
          </a:xfrm>
          <a:prstGeom prst="rect">
            <a:avLst/>
          </a:prstGeom>
          <a:noFill/>
        </p:spPr>
        <p:txBody>
          <a:bodyPr wrap="square" rtlCol="0">
            <a:spAutoFit/>
          </a:bodyPr>
          <a:lstStyle/>
          <a:p>
            <a:r>
              <a:rPr lang="en-AU" sz="3600" dirty="0">
                <a:ln w="0"/>
                <a:effectLst>
                  <a:outerShdw blurRad="38100" dist="19050" dir="2700000" algn="tl" rotWithShape="0">
                    <a:schemeClr val="dk1">
                      <a:alpha val="40000"/>
                    </a:schemeClr>
                  </a:outerShdw>
                </a:effectLst>
                <a:latin typeface="Georgia Pro Black" panose="020B0604020202020204" pitchFamily="18" charset="0"/>
              </a:rPr>
              <a:t>3</a:t>
            </a:r>
          </a:p>
        </p:txBody>
      </p:sp>
      <p:sp>
        <p:nvSpPr>
          <p:cNvPr id="20" name="Arrow: Down 19">
            <a:extLst>
              <a:ext uri="{FF2B5EF4-FFF2-40B4-BE49-F238E27FC236}">
                <a16:creationId xmlns:a16="http://schemas.microsoft.com/office/drawing/2014/main" id="{DF0F629C-278C-7848-344B-EAACA0E2F0F5}"/>
              </a:ext>
            </a:extLst>
          </p:cNvPr>
          <p:cNvSpPr/>
          <p:nvPr/>
        </p:nvSpPr>
        <p:spPr>
          <a:xfrm>
            <a:off x="1631597" y="3553964"/>
            <a:ext cx="460115" cy="366829"/>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Arrow: Down 21">
            <a:extLst>
              <a:ext uri="{FF2B5EF4-FFF2-40B4-BE49-F238E27FC236}">
                <a16:creationId xmlns:a16="http://schemas.microsoft.com/office/drawing/2014/main" id="{54887759-4747-2122-FB63-0FC5127D241C}"/>
              </a:ext>
            </a:extLst>
          </p:cNvPr>
          <p:cNvSpPr/>
          <p:nvPr/>
        </p:nvSpPr>
        <p:spPr>
          <a:xfrm>
            <a:off x="5611200" y="3048257"/>
            <a:ext cx="460115" cy="366829"/>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Rounded Corners 24">
            <a:extLst>
              <a:ext uri="{FF2B5EF4-FFF2-40B4-BE49-F238E27FC236}">
                <a16:creationId xmlns:a16="http://schemas.microsoft.com/office/drawing/2014/main" id="{DF52B46C-2F1C-F2DB-9530-35BFD2122914}"/>
              </a:ext>
            </a:extLst>
          </p:cNvPr>
          <p:cNvSpPr/>
          <p:nvPr/>
        </p:nvSpPr>
        <p:spPr>
          <a:xfrm>
            <a:off x="4291304" y="4998974"/>
            <a:ext cx="3450774" cy="78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AU" dirty="0">
                <a:solidFill>
                  <a:prstClr val="white"/>
                </a:solidFill>
              </a:rPr>
              <a:t>Uploading datasets into PacRIS</a:t>
            </a:r>
          </a:p>
        </p:txBody>
      </p:sp>
      <p:sp>
        <p:nvSpPr>
          <p:cNvPr id="27" name="Title 1">
            <a:extLst>
              <a:ext uri="{FF2B5EF4-FFF2-40B4-BE49-F238E27FC236}">
                <a16:creationId xmlns:a16="http://schemas.microsoft.com/office/drawing/2014/main" id="{CE960FCD-0EB8-1FA9-982B-67EDAB27F847}"/>
              </a:ext>
            </a:extLst>
          </p:cNvPr>
          <p:cNvSpPr txBox="1">
            <a:spLocks/>
          </p:cNvSpPr>
          <p:nvPr/>
        </p:nvSpPr>
        <p:spPr>
          <a:xfrm>
            <a:off x="485558" y="456852"/>
            <a:ext cx="14165143" cy="743113"/>
          </a:xfrm>
          <a:prstGeom prst="rect">
            <a:avLst/>
          </a:prstGeom>
        </p:spPr>
        <p:txBody>
          <a:bodyPr vert="horz" lIns="91440" tIns="45720" rIns="91440" bIns="0" rtlCol="0" anchor="b">
            <a:norm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r>
              <a:rPr lang="en-US" sz="2400" b="1" dirty="0">
                <a:latin typeface="Calibri"/>
                <a:cs typeface="Calibri"/>
              </a:rPr>
              <a:t>OVERVIEW OF EXPOSURE SURVEY, DATA PROCESS &amp; RISK/HAZARD Modelling</a:t>
            </a:r>
            <a:endParaRPr lang="en-US" sz="2400" dirty="0"/>
          </a:p>
        </p:txBody>
      </p:sp>
      <p:sp>
        <p:nvSpPr>
          <p:cNvPr id="13" name="Arrow: Down 12">
            <a:extLst>
              <a:ext uri="{FF2B5EF4-FFF2-40B4-BE49-F238E27FC236}">
                <a16:creationId xmlns:a16="http://schemas.microsoft.com/office/drawing/2014/main" id="{A0452701-CDC2-39F3-8B99-9317DBF05EE4}"/>
              </a:ext>
            </a:extLst>
          </p:cNvPr>
          <p:cNvSpPr/>
          <p:nvPr/>
        </p:nvSpPr>
        <p:spPr>
          <a:xfrm>
            <a:off x="5588355" y="4497674"/>
            <a:ext cx="460115" cy="366829"/>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Rounded Corners 1">
            <a:extLst>
              <a:ext uri="{FF2B5EF4-FFF2-40B4-BE49-F238E27FC236}">
                <a16:creationId xmlns:a16="http://schemas.microsoft.com/office/drawing/2014/main" id="{855005F7-8B34-0E04-DE40-CE3EE321CBC6}"/>
              </a:ext>
            </a:extLst>
          </p:cNvPr>
          <p:cNvSpPr/>
          <p:nvPr/>
        </p:nvSpPr>
        <p:spPr>
          <a:xfrm>
            <a:off x="8370019" y="3586077"/>
            <a:ext cx="3450774" cy="780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Risk Tools/Replacement Cost</a:t>
            </a:r>
          </a:p>
        </p:txBody>
      </p:sp>
      <p:sp>
        <p:nvSpPr>
          <p:cNvPr id="3" name="Arrow: Down 2">
            <a:extLst>
              <a:ext uri="{FF2B5EF4-FFF2-40B4-BE49-F238E27FC236}">
                <a16:creationId xmlns:a16="http://schemas.microsoft.com/office/drawing/2014/main" id="{F578185A-04CD-A406-5507-DF36A1EC6206}"/>
              </a:ext>
            </a:extLst>
          </p:cNvPr>
          <p:cNvSpPr/>
          <p:nvPr/>
        </p:nvSpPr>
        <p:spPr>
          <a:xfrm>
            <a:off x="9719484" y="3021675"/>
            <a:ext cx="460115" cy="366829"/>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0496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7" grpId="0"/>
      <p:bldP spid="18" grpId="0"/>
      <p:bldP spid="19" grpId="0"/>
      <p:bldP spid="20" grpId="0" animBg="1"/>
      <p:bldP spid="22" grpId="0" animBg="1"/>
      <p:bldP spid="25" grpId="0" animBg="1"/>
      <p:bldP spid="13" grpId="0"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3BDBC-4E36-5B3F-9592-CCE75DA5961A}"/>
              </a:ext>
            </a:extLst>
          </p:cNvPr>
          <p:cNvSpPr txBox="1"/>
          <p:nvPr/>
        </p:nvSpPr>
        <p:spPr>
          <a:xfrm>
            <a:off x="93306" y="1508813"/>
            <a:ext cx="5262465" cy="2308324"/>
          </a:xfrm>
          <a:prstGeom prst="rect">
            <a:avLst/>
          </a:prstGeom>
          <a:noFill/>
        </p:spPr>
        <p:txBody>
          <a:bodyPr wrap="square" rtlCol="0">
            <a:spAutoFit/>
          </a:bodyPr>
          <a:lstStyle/>
          <a:p>
            <a:endParaRPr lang="en-AU" b="1" dirty="0"/>
          </a:p>
          <a:p>
            <a:r>
              <a:rPr lang="en-AU" dirty="0"/>
              <a:t>KoBo Toolbox (Humanitarian) </a:t>
            </a:r>
          </a:p>
          <a:p>
            <a:endParaRPr lang="en-AU" dirty="0"/>
          </a:p>
          <a:p>
            <a:pPr marL="342900" indent="-342900">
              <a:buAutoNum type="arabicPeriod"/>
            </a:pPr>
            <a:endParaRPr lang="en-AU" dirty="0"/>
          </a:p>
          <a:p>
            <a:pPr marL="342900" indent="-342900">
              <a:buAutoNum type="arabicPeriod"/>
            </a:pPr>
            <a:endParaRPr lang="en-AU" dirty="0"/>
          </a:p>
          <a:p>
            <a:pPr marL="342900" indent="-342900">
              <a:buAutoNum type="arabicPeriod"/>
            </a:pPr>
            <a:endParaRPr lang="en-AU" dirty="0"/>
          </a:p>
          <a:p>
            <a:pPr marL="342900" indent="-342900">
              <a:buAutoNum type="arabicPeriod"/>
            </a:pPr>
            <a:endParaRPr lang="en-AU" dirty="0"/>
          </a:p>
          <a:p>
            <a:pPr marL="342900" indent="-342900">
              <a:buAutoNum type="arabicPeriod"/>
            </a:pPr>
            <a:endParaRPr lang="en-AU" dirty="0"/>
          </a:p>
        </p:txBody>
      </p:sp>
      <p:sp>
        <p:nvSpPr>
          <p:cNvPr id="7" name="Title 1">
            <a:extLst>
              <a:ext uri="{FF2B5EF4-FFF2-40B4-BE49-F238E27FC236}">
                <a16:creationId xmlns:a16="http://schemas.microsoft.com/office/drawing/2014/main" id="{A42BED83-3E1C-B8AA-A9DA-1A2B33E0F895}"/>
              </a:ext>
            </a:extLst>
          </p:cNvPr>
          <p:cNvSpPr txBox="1">
            <a:spLocks/>
          </p:cNvSpPr>
          <p:nvPr/>
        </p:nvSpPr>
        <p:spPr>
          <a:xfrm>
            <a:off x="3166991" y="379415"/>
            <a:ext cx="6891453" cy="743113"/>
          </a:xfrm>
          <a:prstGeom prst="rect">
            <a:avLst/>
          </a:prstGeom>
        </p:spPr>
        <p:txBody>
          <a:bodyPr vert="horz" lIns="91440" tIns="45720" rIns="91440" bIns="0" rtlCol="0" anchor="b">
            <a:norm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r>
              <a:rPr lang="en-US" sz="2400" b="1" dirty="0">
                <a:latin typeface="Calibri"/>
                <a:cs typeface="Calibri"/>
              </a:rPr>
              <a:t>DATA COLLECTION-  AIDS/MATERIALS</a:t>
            </a:r>
            <a:endParaRPr lang="en-US" sz="2400" dirty="0"/>
          </a:p>
        </p:txBody>
      </p:sp>
      <p:sp>
        <p:nvSpPr>
          <p:cNvPr id="8" name="TextBox 7">
            <a:extLst>
              <a:ext uri="{FF2B5EF4-FFF2-40B4-BE49-F238E27FC236}">
                <a16:creationId xmlns:a16="http://schemas.microsoft.com/office/drawing/2014/main" id="{35DDF379-A378-9850-AA93-84EE673FB6AB}"/>
              </a:ext>
            </a:extLst>
          </p:cNvPr>
          <p:cNvSpPr txBox="1"/>
          <p:nvPr/>
        </p:nvSpPr>
        <p:spPr>
          <a:xfrm>
            <a:off x="8788647" y="2180581"/>
            <a:ext cx="6418696" cy="369332"/>
          </a:xfrm>
          <a:prstGeom prst="rect">
            <a:avLst/>
          </a:prstGeom>
          <a:noFill/>
        </p:spPr>
        <p:txBody>
          <a:bodyPr wrap="square" rtlCol="0">
            <a:spAutoFit/>
          </a:bodyPr>
          <a:lstStyle/>
          <a:p>
            <a:pPr lvl="0"/>
            <a:r>
              <a:rPr lang="en-AU" dirty="0">
                <a:solidFill>
                  <a:prstClr val="black"/>
                </a:solidFill>
              </a:rPr>
              <a:t> QGIS software &amp; QField app</a:t>
            </a:r>
          </a:p>
        </p:txBody>
      </p:sp>
      <p:pic>
        <p:nvPicPr>
          <p:cNvPr id="9" name="Picture 8">
            <a:extLst>
              <a:ext uri="{FF2B5EF4-FFF2-40B4-BE49-F238E27FC236}">
                <a16:creationId xmlns:a16="http://schemas.microsoft.com/office/drawing/2014/main" id="{351DD4FA-204C-464F-0CAE-1B25394B44EE}"/>
              </a:ext>
            </a:extLst>
          </p:cNvPr>
          <p:cNvPicPr>
            <a:picLocks noChangeAspect="1"/>
          </p:cNvPicPr>
          <p:nvPr/>
        </p:nvPicPr>
        <p:blipFill>
          <a:blip r:embed="rId3"/>
          <a:stretch>
            <a:fillRect/>
          </a:stretch>
        </p:blipFill>
        <p:spPr>
          <a:xfrm>
            <a:off x="93306" y="2399206"/>
            <a:ext cx="2993570" cy="1572597"/>
          </a:xfrm>
          <a:prstGeom prst="rect">
            <a:avLst/>
          </a:prstGeom>
        </p:spPr>
      </p:pic>
      <p:pic>
        <p:nvPicPr>
          <p:cNvPr id="13" name="Picture 12">
            <a:extLst>
              <a:ext uri="{FF2B5EF4-FFF2-40B4-BE49-F238E27FC236}">
                <a16:creationId xmlns:a16="http://schemas.microsoft.com/office/drawing/2014/main" id="{FCD42E52-4576-26D1-7927-C9200785C848}"/>
              </a:ext>
            </a:extLst>
          </p:cNvPr>
          <p:cNvPicPr>
            <a:picLocks noChangeAspect="1"/>
          </p:cNvPicPr>
          <p:nvPr/>
        </p:nvPicPr>
        <p:blipFill>
          <a:blip r:embed="rId4"/>
          <a:stretch>
            <a:fillRect/>
          </a:stretch>
        </p:blipFill>
        <p:spPr>
          <a:xfrm>
            <a:off x="4120916" y="4729978"/>
            <a:ext cx="2993570" cy="1572598"/>
          </a:xfrm>
          <a:prstGeom prst="rect">
            <a:avLst/>
          </a:prstGeom>
        </p:spPr>
      </p:pic>
      <p:sp>
        <p:nvSpPr>
          <p:cNvPr id="15" name="TextBox 14">
            <a:extLst>
              <a:ext uri="{FF2B5EF4-FFF2-40B4-BE49-F238E27FC236}">
                <a16:creationId xmlns:a16="http://schemas.microsoft.com/office/drawing/2014/main" id="{B9AF4CA6-0AD9-FFBC-7C52-2352B41AC780}"/>
              </a:ext>
            </a:extLst>
          </p:cNvPr>
          <p:cNvSpPr txBox="1"/>
          <p:nvPr/>
        </p:nvSpPr>
        <p:spPr>
          <a:xfrm>
            <a:off x="3243945" y="4088891"/>
            <a:ext cx="500234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Smartphones/ Tablets (or TDG 600 Handheld GPS)</a:t>
            </a:r>
          </a:p>
        </p:txBody>
      </p:sp>
      <p:pic>
        <p:nvPicPr>
          <p:cNvPr id="17" name="Picture 16">
            <a:extLst>
              <a:ext uri="{FF2B5EF4-FFF2-40B4-BE49-F238E27FC236}">
                <a16:creationId xmlns:a16="http://schemas.microsoft.com/office/drawing/2014/main" id="{8B16107C-8436-99B5-7122-6E9168A6FF03}"/>
              </a:ext>
            </a:extLst>
          </p:cNvPr>
          <p:cNvPicPr>
            <a:picLocks noChangeAspect="1"/>
          </p:cNvPicPr>
          <p:nvPr/>
        </p:nvPicPr>
        <p:blipFill>
          <a:blip r:embed="rId5"/>
          <a:stretch>
            <a:fillRect/>
          </a:stretch>
        </p:blipFill>
        <p:spPr>
          <a:xfrm>
            <a:off x="8948056" y="2813795"/>
            <a:ext cx="2710033" cy="1572599"/>
          </a:xfrm>
          <a:prstGeom prst="rect">
            <a:avLst/>
          </a:prstGeom>
        </p:spPr>
      </p:pic>
    </p:spTree>
    <p:extLst>
      <p:ext uri="{BB962C8B-B14F-4D97-AF65-F5344CB8AC3E}">
        <p14:creationId xmlns:p14="http://schemas.microsoft.com/office/powerpoint/2010/main" val="36296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2BED83-3E1C-B8AA-A9DA-1A2B33E0F895}"/>
              </a:ext>
            </a:extLst>
          </p:cNvPr>
          <p:cNvSpPr txBox="1">
            <a:spLocks/>
          </p:cNvSpPr>
          <p:nvPr/>
        </p:nvSpPr>
        <p:spPr>
          <a:xfrm>
            <a:off x="422068" y="340263"/>
            <a:ext cx="8606429" cy="743113"/>
          </a:xfrm>
          <a:prstGeom prst="rect">
            <a:avLst/>
          </a:prstGeom>
        </p:spPr>
        <p:txBody>
          <a:bodyPr vert="horz" lIns="91440" tIns="45720" rIns="91440" bIns="0" rtlCol="0" anchor="b">
            <a:norm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all" spc="0" normalizeH="0" baseline="0" noProof="0" dirty="0">
                <a:ln>
                  <a:noFill/>
                </a:ln>
                <a:solidFill>
                  <a:prstClr val="black"/>
                </a:solidFill>
                <a:effectLst/>
                <a:uLnTx/>
                <a:uFillTx/>
                <a:latin typeface="Calibri"/>
                <a:cs typeface="Calibri"/>
              </a:rPr>
              <a:t>Data collection -ELECTRICITY asset attributes collected  </a:t>
            </a:r>
            <a:endParaRPr kumimoji="0" lang="en-US" sz="2400" b="0" i="0" u="none" strike="noStrike" kern="1200" cap="all" spc="0" normalizeH="0" baseline="0" noProof="0" dirty="0">
              <a:ln>
                <a:noFill/>
              </a:ln>
              <a:solidFill>
                <a:prstClr val="black"/>
              </a:solidFill>
              <a:effectLst/>
              <a:uLnTx/>
              <a:uFillTx/>
              <a:latin typeface="Calibri" charset="0"/>
              <a:cs typeface="Calibri" charset="0"/>
            </a:endParaRPr>
          </a:p>
        </p:txBody>
      </p:sp>
      <p:sp>
        <p:nvSpPr>
          <p:cNvPr id="12" name="Subtitle 2">
            <a:extLst>
              <a:ext uri="{FF2B5EF4-FFF2-40B4-BE49-F238E27FC236}">
                <a16:creationId xmlns:a16="http://schemas.microsoft.com/office/drawing/2014/main" id="{8498EBBB-5E4C-B019-D807-04A35376FC13}"/>
              </a:ext>
            </a:extLst>
          </p:cNvPr>
          <p:cNvSpPr>
            <a:spLocks noGrp="1"/>
          </p:cNvSpPr>
          <p:nvPr>
            <p:ph type="subTitle" idx="1"/>
          </p:nvPr>
        </p:nvSpPr>
        <p:spPr>
          <a:xfrm>
            <a:off x="513607" y="1247632"/>
            <a:ext cx="4383803" cy="4779781"/>
          </a:xfrm>
        </p:spPr>
        <p:txBody>
          <a:bodyPr>
            <a:noAutofit/>
          </a:bodyPr>
          <a:lstStyle/>
          <a:p>
            <a:pPr algn="l"/>
            <a:r>
              <a:rPr lang="en-AU" sz="1400" b="1" dirty="0"/>
              <a:t>1. General Information</a:t>
            </a:r>
          </a:p>
          <a:p>
            <a:pPr marL="457200" indent="-457200" algn="l">
              <a:buAutoNum type="alphaLcPeriod"/>
            </a:pPr>
            <a:r>
              <a:rPr lang="en-AU" sz="1400" cap="none" dirty="0"/>
              <a:t>Global Positioning System (GPS)  Location</a:t>
            </a:r>
          </a:p>
          <a:p>
            <a:pPr marL="457200" indent="-457200" algn="l">
              <a:buAutoNum type="alphaLcPeriod"/>
            </a:pPr>
            <a:r>
              <a:rPr lang="en-AU" sz="1400" cap="none" dirty="0"/>
              <a:t> Name/Description  </a:t>
            </a:r>
          </a:p>
          <a:p>
            <a:pPr marL="457200" indent="-457200" algn="l">
              <a:buAutoNum type="alphaLcPeriod"/>
            </a:pPr>
            <a:r>
              <a:rPr lang="en-AU" sz="1400" cap="none" dirty="0"/>
              <a:t> Minimum Of 2 Photos</a:t>
            </a:r>
          </a:p>
          <a:p>
            <a:pPr algn="l"/>
            <a:endParaRPr lang="en-AU" sz="1400" dirty="0"/>
          </a:p>
          <a:p>
            <a:pPr algn="l"/>
            <a:r>
              <a:rPr lang="en-AU" sz="1400" b="1" dirty="0"/>
              <a:t>2. Asset Type</a:t>
            </a:r>
          </a:p>
          <a:p>
            <a:pPr marL="457200" indent="-457200" algn="l">
              <a:buFont typeface="+mj-lt"/>
              <a:buAutoNum type="alphaLcPeriod"/>
            </a:pPr>
            <a:r>
              <a:rPr lang="en-AU" sz="1400" cap="none" dirty="0"/>
              <a:t>power plant</a:t>
            </a:r>
          </a:p>
          <a:p>
            <a:pPr marL="457200" indent="-457200" algn="l">
              <a:buFont typeface="+mj-lt"/>
              <a:buAutoNum type="alphaLcPeriod"/>
            </a:pPr>
            <a:r>
              <a:rPr lang="en-AU" sz="1400" cap="none" dirty="0"/>
              <a:t>transformer</a:t>
            </a:r>
          </a:p>
          <a:p>
            <a:pPr marL="457200" indent="-457200" algn="l">
              <a:buFont typeface="+mj-lt"/>
              <a:buAutoNum type="alphaLcPeriod"/>
            </a:pPr>
            <a:r>
              <a:rPr lang="en-AU" sz="1400" cap="none" dirty="0"/>
              <a:t>substations</a:t>
            </a:r>
          </a:p>
          <a:p>
            <a:pPr algn="l"/>
            <a:endParaRPr lang="en-AU" sz="14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3. SOURCE TYPE  </a:t>
            </a:r>
          </a:p>
          <a:p>
            <a:pPr marL="457200" marR="0" lvl="0" indent="-457200" algn="l" defTabSz="914400" rtl="0" eaLnBrk="1" fontAlgn="auto" latinLnBrk="0" hangingPunct="1">
              <a:lnSpc>
                <a:spcPct val="90000"/>
              </a:lnSpc>
              <a:spcBef>
                <a:spcPts val="1000"/>
              </a:spcBef>
              <a:spcAft>
                <a:spcPts val="0"/>
              </a:spcAft>
              <a:buClrTx/>
              <a:buSzTx/>
              <a:buFont typeface="+mj-lt"/>
              <a:buAutoNum type="alphaLcPeriod"/>
              <a:tabLst/>
              <a:defRPr/>
            </a:pPr>
            <a:r>
              <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renewable  </a:t>
            </a:r>
          </a:p>
          <a:p>
            <a:pPr marL="457200" marR="0" lvl="0" indent="-457200" algn="l" defTabSz="914400" rtl="0" eaLnBrk="1" fontAlgn="auto" latinLnBrk="0" hangingPunct="1">
              <a:lnSpc>
                <a:spcPct val="90000"/>
              </a:lnSpc>
              <a:spcBef>
                <a:spcPts val="1000"/>
              </a:spcBef>
              <a:spcAft>
                <a:spcPts val="0"/>
              </a:spcAft>
              <a:buClrTx/>
              <a:buSzTx/>
              <a:buFont typeface="+mj-lt"/>
              <a:buAutoNum type="alphaLcPeriod"/>
              <a:tabLst/>
              <a:defRPr/>
            </a:pPr>
            <a:r>
              <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non-renewable</a:t>
            </a:r>
          </a:p>
          <a:p>
            <a:pPr algn="l"/>
            <a:endParaRPr lang="en-AU" sz="1400" dirty="0"/>
          </a:p>
          <a:p>
            <a:pPr algn="l"/>
            <a:r>
              <a:rPr lang="en-AU" sz="1400" dirty="0"/>
              <a:t> </a:t>
            </a:r>
          </a:p>
        </p:txBody>
      </p:sp>
      <p:sp>
        <p:nvSpPr>
          <p:cNvPr id="16" name="Subtitle 2">
            <a:extLst>
              <a:ext uri="{FF2B5EF4-FFF2-40B4-BE49-F238E27FC236}">
                <a16:creationId xmlns:a16="http://schemas.microsoft.com/office/drawing/2014/main" id="{A91189AA-0542-F7B8-D8E7-04F99E675F9D}"/>
              </a:ext>
            </a:extLst>
          </p:cNvPr>
          <p:cNvSpPr txBox="1">
            <a:spLocks/>
          </p:cNvSpPr>
          <p:nvPr/>
        </p:nvSpPr>
        <p:spPr>
          <a:xfrm>
            <a:off x="6075590" y="1323832"/>
            <a:ext cx="5905813" cy="42402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4</a:t>
            </a:r>
            <a:r>
              <a:rPr kumimoji="0" lang="en-AU"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ASSET MATERIAL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 Steel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b. Concrete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c. Steel &amp; Concrete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 Other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5.   TRANSFORMER TYPE – MOUNTING TYPE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a. Pad mounted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1400" dirty="0">
                <a:solidFill>
                  <a:prstClr val="black"/>
                </a:solidFill>
                <a:latin typeface="Calibri" panose="020F0502020204030204"/>
              </a:rPr>
              <a:t>       </a:t>
            </a: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b. Pole mounted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rPr>
              <a:t>6.   OWNERSHIP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a. Private -  individual or organization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b. Government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c. State own enterprise – own by business arm of government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d. Independent Power Producer – private entities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AU" sz="1400" b="1" noProof="0" dirty="0">
                <a:solidFill>
                  <a:prstClr val="black"/>
                </a:solidFill>
                <a:latin typeface="Calibri" panose="020F0502020204030204"/>
              </a:rPr>
              <a:t>7. CONDITION </a:t>
            </a:r>
            <a:endParaRPr kumimoji="0" lang="en-AU"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233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42BED83-3E1C-B8AA-A9DA-1A2B33E0F895}"/>
              </a:ext>
            </a:extLst>
          </p:cNvPr>
          <p:cNvSpPr txBox="1">
            <a:spLocks/>
          </p:cNvSpPr>
          <p:nvPr/>
        </p:nvSpPr>
        <p:spPr>
          <a:xfrm>
            <a:off x="1057335" y="408291"/>
            <a:ext cx="6891453" cy="743113"/>
          </a:xfrm>
          <a:prstGeom prst="rect">
            <a:avLst/>
          </a:prstGeom>
        </p:spPr>
        <p:txBody>
          <a:bodyPr vert="horz" lIns="91440" tIns="45720" rIns="91440" bIns="0" rtlCol="0" anchor="b">
            <a:norm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all" spc="0" normalizeH="0" baseline="0" noProof="0" dirty="0">
                <a:ln>
                  <a:noFill/>
                </a:ln>
                <a:solidFill>
                  <a:prstClr val="black"/>
                </a:solidFill>
                <a:effectLst/>
                <a:uLnTx/>
                <a:uFillTx/>
                <a:latin typeface="Calibri"/>
                <a:cs typeface="Calibri"/>
              </a:rPr>
              <a:t>Data collection – template </a:t>
            </a:r>
            <a:endParaRPr kumimoji="0" lang="en-US" sz="2400" b="0" i="0" u="none" strike="noStrike" kern="1200" cap="all" spc="0" normalizeH="0" baseline="0" noProof="0" dirty="0">
              <a:ln>
                <a:noFill/>
              </a:ln>
              <a:solidFill>
                <a:prstClr val="black"/>
              </a:solidFill>
              <a:effectLst/>
              <a:uLnTx/>
              <a:uFillTx/>
              <a:latin typeface="Calibri" charset="0"/>
              <a:cs typeface="Calibri" charset="0"/>
            </a:endParaRPr>
          </a:p>
        </p:txBody>
      </p:sp>
      <p:sp>
        <p:nvSpPr>
          <p:cNvPr id="12" name="Subtitle 2">
            <a:extLst>
              <a:ext uri="{FF2B5EF4-FFF2-40B4-BE49-F238E27FC236}">
                <a16:creationId xmlns:a16="http://schemas.microsoft.com/office/drawing/2014/main" id="{8498EBBB-5E4C-B019-D807-04A35376FC13}"/>
              </a:ext>
            </a:extLst>
          </p:cNvPr>
          <p:cNvSpPr>
            <a:spLocks noGrp="1"/>
          </p:cNvSpPr>
          <p:nvPr>
            <p:ph type="subTitle" idx="1"/>
          </p:nvPr>
        </p:nvSpPr>
        <p:spPr>
          <a:xfrm>
            <a:off x="624197" y="1658707"/>
            <a:ext cx="10681978" cy="822363"/>
          </a:xfrm>
        </p:spPr>
        <p:txBody>
          <a:bodyPr>
            <a:noAutofit/>
          </a:bodyPr>
          <a:lstStyle/>
          <a:p>
            <a:pPr marL="342900" indent="-342900" algn="l">
              <a:buAutoNum type="arabicPeriod"/>
            </a:pPr>
            <a:r>
              <a:rPr lang="en-AU" b="1" cap="none" dirty="0"/>
              <a:t>Electricity field data collection template : </a:t>
            </a:r>
            <a:r>
              <a:rPr lang="en-AU" sz="1400" b="1" cap="none" dirty="0">
                <a:hlinkClick r:id="rId3"/>
              </a:rPr>
              <a:t>https://drive.google.com/file/d/1B9lxFJ5JUTN_WK_sXs81aXUtDqaBHyrs/view?usp=sharing</a:t>
            </a:r>
            <a:endParaRPr lang="en-AU" sz="1400" b="1" cap="none" dirty="0"/>
          </a:p>
          <a:p>
            <a:pPr marL="342900" indent="-342900" algn="l">
              <a:buAutoNum type="arabicPeriod"/>
            </a:pPr>
            <a:endParaRPr lang="en-AU" b="1" cap="none" dirty="0"/>
          </a:p>
          <a:p>
            <a:pPr marL="342900" indent="-342900" algn="l">
              <a:buAutoNum type="arabicPeriod"/>
            </a:pPr>
            <a:r>
              <a:rPr lang="en-AU" b="1" cap="none" dirty="0"/>
              <a:t>Sample of data collected on PacRIS : </a:t>
            </a:r>
            <a:r>
              <a:rPr lang="en-AU" sz="1400" dirty="0">
                <a:hlinkClick r:id="rId4"/>
              </a:rPr>
              <a:t>Pacific Risk Information System (spc.int)</a:t>
            </a:r>
            <a:endParaRPr lang="en-AU" sz="1400" b="1" cap="none" dirty="0"/>
          </a:p>
          <a:p>
            <a:pPr algn="l"/>
            <a:endParaRPr lang="en-AU" dirty="0"/>
          </a:p>
          <a:p>
            <a:pPr algn="l"/>
            <a:r>
              <a:rPr lang="en-AU" sz="1400" dirty="0"/>
              <a:t> </a:t>
            </a:r>
          </a:p>
        </p:txBody>
      </p:sp>
      <p:sp>
        <p:nvSpPr>
          <p:cNvPr id="3" name="TextBox 2">
            <a:extLst>
              <a:ext uri="{FF2B5EF4-FFF2-40B4-BE49-F238E27FC236}">
                <a16:creationId xmlns:a16="http://schemas.microsoft.com/office/drawing/2014/main" id="{ABF37B32-5C86-757D-73D0-2E273A49BC23}"/>
              </a:ext>
            </a:extLst>
          </p:cNvPr>
          <p:cNvSpPr txBox="1"/>
          <p:nvPr/>
        </p:nvSpPr>
        <p:spPr>
          <a:xfrm>
            <a:off x="624197" y="4007599"/>
            <a:ext cx="6334125" cy="369332"/>
          </a:xfrm>
          <a:prstGeom prst="rect">
            <a:avLst/>
          </a:prstGeom>
          <a:noFill/>
        </p:spPr>
        <p:txBody>
          <a:bodyPr wrap="square" rtlCol="0">
            <a:spAutoFit/>
          </a:bodyPr>
          <a:lstStyle/>
          <a:p>
            <a:r>
              <a:rPr lang="en-AU" dirty="0"/>
              <a:t>3. Other data collected: Demography, Infrastructures, Utilities etc..</a:t>
            </a:r>
          </a:p>
        </p:txBody>
      </p:sp>
    </p:spTree>
    <p:extLst>
      <p:ext uri="{BB962C8B-B14F-4D97-AF65-F5344CB8AC3E}">
        <p14:creationId xmlns:p14="http://schemas.microsoft.com/office/powerpoint/2010/main" val="258197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D7E984-966E-FC22-F1E1-C5A273F688F7}"/>
              </a:ext>
            </a:extLst>
          </p:cNvPr>
          <p:cNvSpPr txBox="1">
            <a:spLocks/>
          </p:cNvSpPr>
          <p:nvPr/>
        </p:nvSpPr>
        <p:spPr>
          <a:xfrm>
            <a:off x="3002232" y="410698"/>
            <a:ext cx="6891453" cy="743113"/>
          </a:xfrm>
          <a:prstGeom prst="rect">
            <a:avLst/>
          </a:prstGeom>
        </p:spPr>
        <p:txBody>
          <a:bodyPr vert="horz" lIns="91440" tIns="45720" rIns="91440" bIns="0" rtlCol="0" anchor="b">
            <a:norm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r>
              <a:rPr lang="en-US" sz="2400" b="1" dirty="0">
                <a:latin typeface="Calibri"/>
                <a:cs typeface="Calibri"/>
              </a:rPr>
              <a:t>MODELLING-Risk analysis  </a:t>
            </a:r>
            <a:endParaRPr lang="en-US" sz="2400" dirty="0"/>
          </a:p>
        </p:txBody>
      </p:sp>
      <p:sp>
        <p:nvSpPr>
          <p:cNvPr id="3" name="TextBox 2">
            <a:extLst>
              <a:ext uri="{FF2B5EF4-FFF2-40B4-BE49-F238E27FC236}">
                <a16:creationId xmlns:a16="http://schemas.microsoft.com/office/drawing/2014/main" id="{686FC366-F241-0E4C-F392-2B2BAAE984D6}"/>
              </a:ext>
            </a:extLst>
          </p:cNvPr>
          <p:cNvSpPr txBox="1"/>
          <p:nvPr/>
        </p:nvSpPr>
        <p:spPr>
          <a:xfrm>
            <a:off x="644891" y="1615947"/>
            <a:ext cx="9432760" cy="646331"/>
          </a:xfrm>
          <a:prstGeom prst="rect">
            <a:avLst/>
          </a:prstGeom>
          <a:noFill/>
        </p:spPr>
        <p:txBody>
          <a:bodyPr wrap="square" rtlCol="0">
            <a:spAutoFit/>
          </a:bodyPr>
          <a:lstStyle/>
          <a:p>
            <a:pPr marL="285750" indent="-285750">
              <a:buFont typeface="Arial" panose="020B0604020202020204" pitchFamily="34" charset="0"/>
              <a:buChar char="•"/>
            </a:pPr>
            <a:r>
              <a:rPr lang="en-AU" dirty="0"/>
              <a:t>Electricity Assets Data – Risk Analysis &amp; Replacement Cost modelling </a:t>
            </a:r>
          </a:p>
          <a:p>
            <a:endParaRPr lang="en-AU" dirty="0"/>
          </a:p>
        </p:txBody>
      </p:sp>
      <p:pic>
        <p:nvPicPr>
          <p:cNvPr id="6" name="Picture 5">
            <a:extLst>
              <a:ext uri="{FF2B5EF4-FFF2-40B4-BE49-F238E27FC236}">
                <a16:creationId xmlns:a16="http://schemas.microsoft.com/office/drawing/2014/main" id="{E7F2D2F7-A4B5-8A0E-A509-705B9325E919}"/>
              </a:ext>
            </a:extLst>
          </p:cNvPr>
          <p:cNvPicPr>
            <a:picLocks noChangeAspect="1"/>
          </p:cNvPicPr>
          <p:nvPr/>
        </p:nvPicPr>
        <p:blipFill>
          <a:blip r:embed="rId3"/>
          <a:stretch>
            <a:fillRect/>
          </a:stretch>
        </p:blipFill>
        <p:spPr>
          <a:xfrm>
            <a:off x="1058778" y="2262278"/>
            <a:ext cx="7744979" cy="4161773"/>
          </a:xfrm>
          <a:prstGeom prst="rect">
            <a:avLst/>
          </a:prstGeom>
          <a:ln w="19050">
            <a:solidFill>
              <a:schemeClr val="tx1"/>
            </a:solidFill>
          </a:ln>
        </p:spPr>
      </p:pic>
    </p:spTree>
    <p:extLst>
      <p:ext uri="{BB962C8B-B14F-4D97-AF65-F5344CB8AC3E}">
        <p14:creationId xmlns:p14="http://schemas.microsoft.com/office/powerpoint/2010/main" val="16739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D7E984-966E-FC22-F1E1-C5A273F688F7}"/>
              </a:ext>
            </a:extLst>
          </p:cNvPr>
          <p:cNvSpPr txBox="1">
            <a:spLocks/>
          </p:cNvSpPr>
          <p:nvPr/>
        </p:nvSpPr>
        <p:spPr>
          <a:xfrm>
            <a:off x="3091704" y="274924"/>
            <a:ext cx="6891453" cy="743113"/>
          </a:xfrm>
          <a:prstGeom prst="rect">
            <a:avLst/>
          </a:prstGeom>
        </p:spPr>
        <p:txBody>
          <a:bodyPr vert="horz" lIns="91440" tIns="45720" rIns="91440" bIns="0" rtlCol="0" anchor="b">
            <a:normAutofit/>
          </a:bodyPr>
          <a:lstStyle>
            <a:lvl1pPr algn="l" rtl="0" eaLnBrk="1" fontAlgn="base" hangingPunct="1">
              <a:lnSpc>
                <a:spcPct val="90000"/>
              </a:lnSpc>
              <a:spcBef>
                <a:spcPct val="0"/>
              </a:spcBef>
              <a:spcAft>
                <a:spcPct val="0"/>
              </a:spcAft>
              <a:defRPr sz="6000" kern="1200" cap="all">
                <a:solidFill>
                  <a:schemeClr val="tx1"/>
                </a:solidFill>
                <a:latin typeface="Calibri" charset="0"/>
                <a:ea typeface="Calibri" charset="0"/>
                <a:cs typeface="Calibri" charset="0"/>
              </a:defRPr>
            </a:lvl1pPr>
            <a:lvl2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2pPr>
            <a:lvl3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3pPr>
            <a:lvl4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4pPr>
            <a:lvl5pPr algn="l" rtl="0" eaLnBrk="1" fontAlgn="base" hangingPunct="1">
              <a:lnSpc>
                <a:spcPct val="90000"/>
              </a:lnSpc>
              <a:spcBef>
                <a:spcPct val="0"/>
              </a:spcBef>
              <a:spcAft>
                <a:spcPct val="0"/>
              </a:spcAft>
              <a:defRPr sz="3200">
                <a:solidFill>
                  <a:schemeClr val="tx1"/>
                </a:solidFill>
                <a:latin typeface="Calibri" charset="0"/>
                <a:ea typeface="Calibri" charset="0"/>
                <a:cs typeface="Calibri" charset="0"/>
              </a:defRPr>
            </a:lvl5pPr>
            <a:lvl6pPr marL="457200" algn="l" rtl="0" eaLnBrk="1" fontAlgn="base" hangingPunct="1">
              <a:lnSpc>
                <a:spcPct val="90000"/>
              </a:lnSpc>
              <a:spcBef>
                <a:spcPct val="0"/>
              </a:spcBef>
              <a:spcAft>
                <a:spcPct val="0"/>
              </a:spcAft>
              <a:defRPr sz="3200">
                <a:solidFill>
                  <a:schemeClr val="tx1"/>
                </a:solidFill>
                <a:latin typeface="Gill Sans MT" charset="0"/>
              </a:defRPr>
            </a:lvl6pPr>
            <a:lvl7pPr marL="914400" algn="l" rtl="0" eaLnBrk="1" fontAlgn="base" hangingPunct="1">
              <a:lnSpc>
                <a:spcPct val="90000"/>
              </a:lnSpc>
              <a:spcBef>
                <a:spcPct val="0"/>
              </a:spcBef>
              <a:spcAft>
                <a:spcPct val="0"/>
              </a:spcAft>
              <a:defRPr sz="3200">
                <a:solidFill>
                  <a:schemeClr val="tx1"/>
                </a:solidFill>
                <a:latin typeface="Gill Sans MT" charset="0"/>
              </a:defRPr>
            </a:lvl7pPr>
            <a:lvl8pPr marL="1371600" algn="l" rtl="0" eaLnBrk="1" fontAlgn="base" hangingPunct="1">
              <a:lnSpc>
                <a:spcPct val="90000"/>
              </a:lnSpc>
              <a:spcBef>
                <a:spcPct val="0"/>
              </a:spcBef>
              <a:spcAft>
                <a:spcPct val="0"/>
              </a:spcAft>
              <a:defRPr sz="3200">
                <a:solidFill>
                  <a:schemeClr val="tx1"/>
                </a:solidFill>
                <a:latin typeface="Gill Sans MT" charset="0"/>
              </a:defRPr>
            </a:lvl8pPr>
            <a:lvl9pPr marL="1828800" algn="l" rtl="0" eaLnBrk="1" fontAlgn="base" hangingPunct="1">
              <a:lnSpc>
                <a:spcPct val="90000"/>
              </a:lnSpc>
              <a:spcBef>
                <a:spcPct val="0"/>
              </a:spcBef>
              <a:spcAft>
                <a:spcPct val="0"/>
              </a:spcAft>
              <a:defRPr sz="3200">
                <a:solidFill>
                  <a:schemeClr val="tx1"/>
                </a:solidFill>
                <a:latin typeface="Gill Sans MT"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1" i="0" u="none" strike="noStrike" kern="1200" cap="all" spc="0" normalizeH="0" baseline="0" noProof="0" dirty="0">
                <a:ln>
                  <a:noFill/>
                </a:ln>
                <a:solidFill>
                  <a:prstClr val="black"/>
                </a:solidFill>
                <a:effectLst/>
                <a:uLnTx/>
                <a:uFillTx/>
                <a:latin typeface="Calibri"/>
                <a:cs typeface="Calibri"/>
              </a:rPr>
              <a:t>MODELLING-Risk analysis  </a:t>
            </a:r>
            <a:endParaRPr kumimoji="0" lang="en-US" sz="2400" b="0" i="0" u="none" strike="noStrike" kern="1200" cap="all" spc="0" normalizeH="0" baseline="0" noProof="0" dirty="0">
              <a:ln>
                <a:noFill/>
              </a:ln>
              <a:solidFill>
                <a:prstClr val="black"/>
              </a:solidFill>
              <a:effectLst/>
              <a:uLnTx/>
              <a:uFillTx/>
              <a:latin typeface="Calibri" charset="0"/>
              <a:cs typeface="Calibri" charset="0"/>
            </a:endParaRPr>
          </a:p>
        </p:txBody>
      </p:sp>
      <p:sp>
        <p:nvSpPr>
          <p:cNvPr id="2" name="Title 2">
            <a:extLst>
              <a:ext uri="{FF2B5EF4-FFF2-40B4-BE49-F238E27FC236}">
                <a16:creationId xmlns:a16="http://schemas.microsoft.com/office/drawing/2014/main" id="{0BDE2C0D-E181-44BF-8DB2-FD3661CEA6A1}"/>
              </a:ext>
            </a:extLst>
          </p:cNvPr>
          <p:cNvSpPr txBox="1">
            <a:spLocks/>
          </p:cNvSpPr>
          <p:nvPr/>
        </p:nvSpPr>
        <p:spPr bwMode="auto">
          <a:xfrm>
            <a:off x="1875362" y="1243461"/>
            <a:ext cx="8575576" cy="382008"/>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rgbClr val="00B0CA"/>
                </a:solidFill>
                <a:latin typeface="+mj-lt"/>
                <a:ea typeface="+mj-ea"/>
                <a:cs typeface="+mj-cs"/>
              </a:defRPr>
            </a:lvl1pPr>
          </a:lstStyle>
          <a:p>
            <a:pPr marL="0" marR="0" lvl="0" indent="0" algn="l" defTabSz="914400" eaLnBrk="1" fontAlgn="auto" latinLnBrk="0" hangingPunct="1">
              <a:lnSpc>
                <a:spcPct val="9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B0CA"/>
                </a:solidFill>
                <a:effectLst/>
                <a:uLnTx/>
                <a:uFillTx/>
                <a:latin typeface="Calibri Light"/>
                <a:cs typeface="Arial"/>
              </a:rPr>
              <a:t>Risk Analysis Workflow via </a:t>
            </a:r>
            <a:r>
              <a:rPr kumimoji="0" lang="en-US" sz="3600" b="0" i="0" u="none" strike="noStrike" kern="0" cap="none" spc="0" normalizeH="0" baseline="0" noProof="0" dirty="0" err="1">
                <a:ln>
                  <a:noFill/>
                </a:ln>
                <a:solidFill>
                  <a:srgbClr val="00B0CA"/>
                </a:solidFill>
                <a:effectLst/>
                <a:uLnTx/>
                <a:uFillTx/>
                <a:latin typeface="Calibri Light"/>
                <a:cs typeface="Arial"/>
              </a:rPr>
              <a:t>Riskscape</a:t>
            </a:r>
            <a:endParaRPr kumimoji="0" lang="en-US" sz="3600" b="0" i="0" u="none" strike="noStrike" kern="0" cap="none" spc="0" normalizeH="0" baseline="0" noProof="0" dirty="0">
              <a:ln>
                <a:noFill/>
              </a:ln>
              <a:solidFill>
                <a:srgbClr val="00B0CA"/>
              </a:solidFill>
              <a:effectLst/>
              <a:uLnTx/>
              <a:uFillTx/>
              <a:latin typeface="Calibri Light"/>
              <a:cs typeface="Arial"/>
            </a:endParaRPr>
          </a:p>
        </p:txBody>
      </p:sp>
      <p:sp>
        <p:nvSpPr>
          <p:cNvPr id="4" name="Text Box 1">
            <a:extLst>
              <a:ext uri="{FF2B5EF4-FFF2-40B4-BE49-F238E27FC236}">
                <a16:creationId xmlns:a16="http://schemas.microsoft.com/office/drawing/2014/main" id="{E918BCBD-CE06-54E4-1876-A3B4A26EDAC1}"/>
              </a:ext>
            </a:extLst>
          </p:cNvPr>
          <p:cNvSpPr txBox="1"/>
          <p:nvPr/>
        </p:nvSpPr>
        <p:spPr bwMode="auto">
          <a:xfrm>
            <a:off x="3861641" y="1838324"/>
            <a:ext cx="3688779" cy="640440"/>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Calibri"/>
                <a:cs typeface="Arial"/>
              </a:rPr>
              <a:t>Modelled Exposure Layer </a:t>
            </a:r>
            <a:endParaRPr kumimoji="0" sz="1800" b="0" i="0" u="none" strike="noStrike" kern="0" cap="none" spc="0" normalizeH="0" baseline="0" noProof="0" dirty="0">
              <a:ln>
                <a:noFill/>
              </a:ln>
              <a:solidFill>
                <a:srgbClr val="C00000"/>
              </a:solidFill>
              <a:effectLst/>
              <a:uLnTx/>
              <a:uFillTx/>
              <a:latin typeface="Calibri"/>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Calibri"/>
                <a:cs typeface="Arial"/>
              </a:rPr>
              <a:t>PCRAFI 1/2</a:t>
            </a:r>
            <a:endParaRPr kumimoji="0" sz="1800" b="0" i="0" u="none" strike="noStrike" kern="0" cap="none" spc="0" normalizeH="0" baseline="0" noProof="0" dirty="0">
              <a:ln>
                <a:noFill/>
              </a:ln>
              <a:solidFill>
                <a:srgbClr val="C00000"/>
              </a:solidFill>
              <a:effectLst/>
              <a:uLnTx/>
              <a:uFillTx/>
              <a:latin typeface="Calibri"/>
              <a:cs typeface="Arial"/>
            </a:endParaRPr>
          </a:p>
        </p:txBody>
      </p:sp>
      <p:sp>
        <p:nvSpPr>
          <p:cNvPr id="7" name="Down Arrow 2">
            <a:extLst>
              <a:ext uri="{FF2B5EF4-FFF2-40B4-BE49-F238E27FC236}">
                <a16:creationId xmlns:a16="http://schemas.microsoft.com/office/drawing/2014/main" id="{B69CB867-B5CA-EDE7-5499-00EE9EF7A401}"/>
              </a:ext>
            </a:extLst>
          </p:cNvPr>
          <p:cNvSpPr/>
          <p:nvPr/>
        </p:nvSpPr>
        <p:spPr bwMode="auto">
          <a:xfrm>
            <a:off x="5478352" y="2600960"/>
            <a:ext cx="290830" cy="779145"/>
          </a:xfrm>
          <a:prstGeom prst="downArrow">
            <a:avLst>
              <a:gd name="adj1" fmla="val 50000"/>
              <a:gd name="adj2" fmla="val 50000"/>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cs typeface="Arial"/>
            </a:endParaRPr>
          </a:p>
        </p:txBody>
      </p:sp>
      <p:sp>
        <p:nvSpPr>
          <p:cNvPr id="8" name="Text Box 3">
            <a:extLst>
              <a:ext uri="{FF2B5EF4-FFF2-40B4-BE49-F238E27FC236}">
                <a16:creationId xmlns:a16="http://schemas.microsoft.com/office/drawing/2014/main" id="{E01640FA-7358-321C-D66C-7F0D6AB60C2B}"/>
              </a:ext>
            </a:extLst>
          </p:cNvPr>
          <p:cNvSpPr txBox="1"/>
          <p:nvPr/>
        </p:nvSpPr>
        <p:spPr bwMode="auto">
          <a:xfrm>
            <a:off x="3861642" y="3463925"/>
            <a:ext cx="3685540" cy="645159"/>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a:cs typeface="Arial"/>
              </a:rPr>
              <a:t>Replacement Cost (UUC) Modelling</a:t>
            </a:r>
          </a:p>
        </p:txBody>
      </p:sp>
      <p:sp>
        <p:nvSpPr>
          <p:cNvPr id="9" name="Text Box 4">
            <a:extLst>
              <a:ext uri="{FF2B5EF4-FFF2-40B4-BE49-F238E27FC236}">
                <a16:creationId xmlns:a16="http://schemas.microsoft.com/office/drawing/2014/main" id="{88B0DCBD-B7F2-39DD-CF99-42CCC437D999}"/>
              </a:ext>
            </a:extLst>
          </p:cNvPr>
          <p:cNvSpPr txBox="1"/>
          <p:nvPr/>
        </p:nvSpPr>
        <p:spPr bwMode="auto">
          <a:xfrm>
            <a:off x="3861641" y="5022214"/>
            <a:ext cx="3686259" cy="366119"/>
          </a:xfrm>
          <a:prstGeom prst="rect">
            <a:avLst/>
          </a:prstGeom>
          <a:solidFill>
            <a:sysClr val="window" lastClr="FFFFFF"/>
          </a:solidFill>
          <a:ln w="12700" cap="flat" cmpd="sng" algn="ctr">
            <a:solidFill>
              <a:srgbClr val="4472C4"/>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latin typeface="Calibri"/>
                <a:cs typeface="Arial"/>
              </a:rPr>
              <a:t>RiskScape Hazard Analysis</a:t>
            </a:r>
          </a:p>
        </p:txBody>
      </p:sp>
      <p:sp>
        <p:nvSpPr>
          <p:cNvPr id="10" name="Down Arrow 6">
            <a:extLst>
              <a:ext uri="{FF2B5EF4-FFF2-40B4-BE49-F238E27FC236}">
                <a16:creationId xmlns:a16="http://schemas.microsoft.com/office/drawing/2014/main" id="{0DA81680-220C-6171-F97F-1027E6D10760}"/>
              </a:ext>
            </a:extLst>
          </p:cNvPr>
          <p:cNvSpPr/>
          <p:nvPr/>
        </p:nvSpPr>
        <p:spPr bwMode="auto">
          <a:xfrm>
            <a:off x="5478352" y="4192905"/>
            <a:ext cx="290830" cy="779145"/>
          </a:xfrm>
          <a:prstGeom prst="downArrow">
            <a:avLst>
              <a:gd name="adj1" fmla="val 50000"/>
              <a:gd name="adj2" fmla="val 50000"/>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cs typeface="Arial"/>
            </a:endParaRPr>
          </a:p>
        </p:txBody>
      </p:sp>
      <p:sp>
        <p:nvSpPr>
          <p:cNvPr id="11" name="Down Arrow 7">
            <a:extLst>
              <a:ext uri="{FF2B5EF4-FFF2-40B4-BE49-F238E27FC236}">
                <a16:creationId xmlns:a16="http://schemas.microsoft.com/office/drawing/2014/main" id="{E85611F7-E593-6506-CCC8-49243D2F0E5F}"/>
              </a:ext>
            </a:extLst>
          </p:cNvPr>
          <p:cNvSpPr/>
          <p:nvPr/>
        </p:nvSpPr>
        <p:spPr bwMode="auto">
          <a:xfrm>
            <a:off x="5478352" y="5476240"/>
            <a:ext cx="290830" cy="779145"/>
          </a:xfrm>
          <a:prstGeom prst="downArrow">
            <a:avLst>
              <a:gd name="adj1" fmla="val 50000"/>
              <a:gd name="adj2" fmla="val 50000"/>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cs typeface="Arial"/>
            </a:endParaRPr>
          </a:p>
        </p:txBody>
      </p:sp>
      <p:sp>
        <p:nvSpPr>
          <p:cNvPr id="12" name="Text Box 8">
            <a:extLst>
              <a:ext uri="{FF2B5EF4-FFF2-40B4-BE49-F238E27FC236}">
                <a16:creationId xmlns:a16="http://schemas.microsoft.com/office/drawing/2014/main" id="{95D116CA-C174-8D89-CFD4-B701800BACF0}"/>
              </a:ext>
            </a:extLst>
          </p:cNvPr>
          <p:cNvSpPr txBox="1"/>
          <p:nvPr/>
        </p:nvSpPr>
        <p:spPr bwMode="auto">
          <a:xfrm>
            <a:off x="8742887" y="2023109"/>
            <a:ext cx="1909404" cy="274679"/>
          </a:xfrm>
          <a:prstGeom prst="rect">
            <a:avLst/>
          </a:prstGeom>
          <a:noFill/>
        </p:spPr>
        <p:txBody>
          <a:bodyPr wrap="square" rtlCol="0">
            <a:spAutoFit/>
          </a:bodyPr>
          <a:lstStyle/>
          <a:p>
            <a:pPr eaLnBrk="1" fontAlgn="auto" hangingPunct="1">
              <a:spcBef>
                <a:spcPts val="0"/>
              </a:spcBef>
              <a:spcAft>
                <a:spcPts val="0"/>
              </a:spcAft>
              <a:defRPr/>
            </a:pPr>
            <a:r>
              <a:rPr lang="en-US" sz="1200" kern="0">
                <a:solidFill>
                  <a:prstClr val="black"/>
                </a:solidFill>
                <a:latin typeface="Calibri"/>
                <a:cs typeface="Arial"/>
              </a:rPr>
              <a:t>Nexus/risk.spc.int</a:t>
            </a:r>
          </a:p>
        </p:txBody>
      </p:sp>
      <p:sp>
        <p:nvSpPr>
          <p:cNvPr id="13" name="Text Box 9">
            <a:extLst>
              <a:ext uri="{FF2B5EF4-FFF2-40B4-BE49-F238E27FC236}">
                <a16:creationId xmlns:a16="http://schemas.microsoft.com/office/drawing/2014/main" id="{39BB4C02-699E-3D88-A4B0-AC8EA5A889C4}"/>
              </a:ext>
            </a:extLst>
          </p:cNvPr>
          <p:cNvSpPr txBox="1"/>
          <p:nvPr/>
        </p:nvSpPr>
        <p:spPr bwMode="auto">
          <a:xfrm>
            <a:off x="8742887" y="3614420"/>
            <a:ext cx="2738755" cy="275590"/>
          </a:xfrm>
          <a:prstGeom prst="rect">
            <a:avLst/>
          </a:prstGeom>
          <a:noFill/>
        </p:spPr>
        <p:txBody>
          <a:bodyPr wrap="square" rtlCol="0">
            <a:spAutoFit/>
          </a:bodyPr>
          <a:lstStyle/>
          <a:p>
            <a:pPr eaLnBrk="1" fontAlgn="auto" hangingPunct="1">
              <a:spcBef>
                <a:spcPts val="0"/>
              </a:spcBef>
              <a:spcAft>
                <a:spcPts val="0"/>
              </a:spcAft>
              <a:defRPr/>
            </a:pPr>
            <a:r>
              <a:rPr lang="en-US" sz="1200" kern="0">
                <a:solidFill>
                  <a:prstClr val="black"/>
                </a:solidFill>
                <a:latin typeface="Calibri"/>
                <a:cs typeface="Arial"/>
              </a:rPr>
              <a:t>Standalone Python Process</a:t>
            </a:r>
          </a:p>
        </p:txBody>
      </p:sp>
      <p:sp>
        <p:nvSpPr>
          <p:cNvPr id="14" name="Text Box 10">
            <a:extLst>
              <a:ext uri="{FF2B5EF4-FFF2-40B4-BE49-F238E27FC236}">
                <a16:creationId xmlns:a16="http://schemas.microsoft.com/office/drawing/2014/main" id="{88FCA1C1-17CE-C40D-FC02-61EBA84EAA7F}"/>
              </a:ext>
            </a:extLst>
          </p:cNvPr>
          <p:cNvSpPr txBox="1"/>
          <p:nvPr/>
        </p:nvSpPr>
        <p:spPr bwMode="auto">
          <a:xfrm>
            <a:off x="8742887" y="5114925"/>
            <a:ext cx="2738755" cy="275590"/>
          </a:xfrm>
          <a:prstGeom prst="rect">
            <a:avLst/>
          </a:prstGeom>
          <a:noFill/>
        </p:spPr>
        <p:txBody>
          <a:bodyPr wrap="square" rtlCol="0">
            <a:spAutoFit/>
          </a:bodyPr>
          <a:lstStyle/>
          <a:p>
            <a:pPr eaLnBrk="1" fontAlgn="auto" hangingPunct="1">
              <a:spcBef>
                <a:spcPts val="0"/>
              </a:spcBef>
              <a:spcAft>
                <a:spcPts val="0"/>
              </a:spcAft>
              <a:defRPr/>
            </a:pPr>
            <a:r>
              <a:rPr lang="en-US" sz="1200" kern="0">
                <a:solidFill>
                  <a:prstClr val="black"/>
                </a:solidFill>
                <a:latin typeface="Calibri"/>
                <a:cs typeface="Arial"/>
              </a:rPr>
              <a:t>Riskscape/QGIS</a:t>
            </a:r>
          </a:p>
        </p:txBody>
      </p:sp>
      <p:sp>
        <p:nvSpPr>
          <p:cNvPr id="15" name="Text Box 11">
            <a:extLst>
              <a:ext uri="{FF2B5EF4-FFF2-40B4-BE49-F238E27FC236}">
                <a16:creationId xmlns:a16="http://schemas.microsoft.com/office/drawing/2014/main" id="{E3BEB070-1129-027B-478E-BFAECDFCFA0C}"/>
              </a:ext>
            </a:extLst>
          </p:cNvPr>
          <p:cNvSpPr txBox="1"/>
          <p:nvPr/>
        </p:nvSpPr>
        <p:spPr bwMode="auto">
          <a:xfrm>
            <a:off x="8742887" y="6525894"/>
            <a:ext cx="2743074" cy="274679"/>
          </a:xfrm>
          <a:prstGeom prst="rect">
            <a:avLst/>
          </a:prstGeom>
          <a:noFill/>
        </p:spPr>
        <p:txBody>
          <a:bodyPr wrap="square" rtlCol="0">
            <a:spAutoFit/>
          </a:bodyPr>
          <a:lstStyle/>
          <a:p>
            <a:pPr eaLnBrk="1" fontAlgn="auto" hangingPunct="1">
              <a:spcBef>
                <a:spcPts val="0"/>
              </a:spcBef>
              <a:spcAft>
                <a:spcPts val="0"/>
              </a:spcAft>
              <a:defRPr/>
            </a:pPr>
            <a:r>
              <a:rPr lang="en-US" sz="1200" kern="0">
                <a:solidFill>
                  <a:prstClr val="black"/>
                </a:solidFill>
                <a:latin typeface="Calibri"/>
                <a:cs typeface="Arial"/>
              </a:rPr>
              <a:t>Nexus/risk.spc.int</a:t>
            </a:r>
          </a:p>
        </p:txBody>
      </p:sp>
      <p:cxnSp>
        <p:nvCxnSpPr>
          <p:cNvPr id="16" name="Straight Arrow Connector 15">
            <a:extLst>
              <a:ext uri="{FF2B5EF4-FFF2-40B4-BE49-F238E27FC236}">
                <a16:creationId xmlns:a16="http://schemas.microsoft.com/office/drawing/2014/main" id="{A397A520-A36D-701F-A6F2-4E742D027CDC}"/>
              </a:ext>
            </a:extLst>
          </p:cNvPr>
          <p:cNvCxnSpPr>
            <a:cxnSpLocks/>
          </p:cNvCxnSpPr>
          <p:nvPr/>
        </p:nvCxnSpPr>
        <p:spPr bwMode="auto">
          <a:xfrm>
            <a:off x="9343596" y="2645410"/>
            <a:ext cx="0" cy="685165"/>
          </a:xfrm>
          <a:prstGeom prst="straightConnector1">
            <a:avLst/>
          </a:prstGeom>
          <a:noFill/>
          <a:ln w="6350" cap="flat" cmpd="sng" algn="ctr">
            <a:solidFill>
              <a:srgbClr val="4472C4"/>
            </a:solidFill>
            <a:prstDash val="solid"/>
            <a:miter lim="800000"/>
            <a:tailEnd type="arrow"/>
          </a:ln>
          <a:effectLst/>
        </p:spPr>
      </p:cxnSp>
      <p:cxnSp>
        <p:nvCxnSpPr>
          <p:cNvPr id="17" name="Straight Arrow Connector 16">
            <a:extLst>
              <a:ext uri="{FF2B5EF4-FFF2-40B4-BE49-F238E27FC236}">
                <a16:creationId xmlns:a16="http://schemas.microsoft.com/office/drawing/2014/main" id="{E119C7CB-1891-AE09-C7AA-17B37B568AB3}"/>
              </a:ext>
            </a:extLst>
          </p:cNvPr>
          <p:cNvCxnSpPr>
            <a:cxnSpLocks/>
          </p:cNvCxnSpPr>
          <p:nvPr/>
        </p:nvCxnSpPr>
        <p:spPr bwMode="auto">
          <a:xfrm>
            <a:off x="9343596" y="4109085"/>
            <a:ext cx="0" cy="685165"/>
          </a:xfrm>
          <a:prstGeom prst="straightConnector1">
            <a:avLst/>
          </a:prstGeom>
          <a:noFill/>
          <a:ln w="6350" cap="flat" cmpd="sng" algn="ctr">
            <a:solidFill>
              <a:srgbClr val="4472C4"/>
            </a:solidFill>
            <a:prstDash val="solid"/>
            <a:miter lim="800000"/>
            <a:tailEnd type="arrow"/>
          </a:ln>
          <a:effectLst/>
        </p:spPr>
      </p:cxnSp>
      <p:cxnSp>
        <p:nvCxnSpPr>
          <p:cNvPr id="18" name="Straight Arrow Connector 17">
            <a:extLst>
              <a:ext uri="{FF2B5EF4-FFF2-40B4-BE49-F238E27FC236}">
                <a16:creationId xmlns:a16="http://schemas.microsoft.com/office/drawing/2014/main" id="{EB147960-7635-2C69-966A-03593A55EAB2}"/>
              </a:ext>
            </a:extLst>
          </p:cNvPr>
          <p:cNvCxnSpPr>
            <a:cxnSpLocks/>
          </p:cNvCxnSpPr>
          <p:nvPr/>
        </p:nvCxnSpPr>
        <p:spPr bwMode="auto">
          <a:xfrm>
            <a:off x="9343596" y="5615305"/>
            <a:ext cx="0" cy="685165"/>
          </a:xfrm>
          <a:prstGeom prst="straightConnector1">
            <a:avLst/>
          </a:prstGeom>
          <a:noFill/>
          <a:ln w="6350" cap="flat" cmpd="sng" algn="ctr">
            <a:solidFill>
              <a:srgbClr val="4472C4"/>
            </a:solidFill>
            <a:prstDash val="solid"/>
            <a:miter lim="800000"/>
            <a:tailEnd type="arrow"/>
          </a:ln>
          <a:effectLst/>
        </p:spPr>
      </p:cxnSp>
      <p:sp>
        <p:nvSpPr>
          <p:cNvPr id="19" name="Curved Right Arrow 16">
            <a:extLst>
              <a:ext uri="{FF2B5EF4-FFF2-40B4-BE49-F238E27FC236}">
                <a16:creationId xmlns:a16="http://schemas.microsoft.com/office/drawing/2014/main" id="{D2E053D3-6481-7387-4B95-1EFA4CCAB95C}"/>
              </a:ext>
            </a:extLst>
          </p:cNvPr>
          <p:cNvSpPr/>
          <p:nvPr/>
        </p:nvSpPr>
        <p:spPr bwMode="auto">
          <a:xfrm rot="10800000">
            <a:off x="10151316" y="1838324"/>
            <a:ext cx="1330960" cy="4828289"/>
          </a:xfrm>
          <a:prstGeom prst="curvedRightArrow">
            <a:avLst>
              <a:gd name="adj1" fmla="val 25000"/>
              <a:gd name="adj2" fmla="val 50000"/>
              <a:gd name="adj3" fmla="val 25000"/>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cs typeface="Arial"/>
            </a:endParaRPr>
          </a:p>
        </p:txBody>
      </p:sp>
      <p:pic>
        <p:nvPicPr>
          <p:cNvPr id="20" name="Picture 19">
            <a:extLst>
              <a:ext uri="{FF2B5EF4-FFF2-40B4-BE49-F238E27FC236}">
                <a16:creationId xmlns:a16="http://schemas.microsoft.com/office/drawing/2014/main" id="{D7364F70-AEAA-024A-D7DA-4D75858E8F64}"/>
              </a:ext>
            </a:extLst>
          </p:cNvPr>
          <p:cNvPicPr>
            <a:picLocks noChangeAspect="1"/>
          </p:cNvPicPr>
          <p:nvPr/>
        </p:nvPicPr>
        <p:blipFill>
          <a:blip r:embed="rId3"/>
          <a:stretch/>
        </p:blipFill>
        <p:spPr bwMode="auto">
          <a:xfrm>
            <a:off x="887302" y="2600960"/>
            <a:ext cx="1854200" cy="560070"/>
          </a:xfrm>
          <a:prstGeom prst="rect">
            <a:avLst/>
          </a:prstGeom>
        </p:spPr>
      </p:pic>
      <p:pic>
        <p:nvPicPr>
          <p:cNvPr id="21" name="Picture 20">
            <a:extLst>
              <a:ext uri="{FF2B5EF4-FFF2-40B4-BE49-F238E27FC236}">
                <a16:creationId xmlns:a16="http://schemas.microsoft.com/office/drawing/2014/main" id="{9DCAF76F-E98F-5296-D125-813B90EBBBA3}"/>
              </a:ext>
            </a:extLst>
          </p:cNvPr>
          <p:cNvPicPr>
            <a:picLocks noChangeAspect="1"/>
          </p:cNvPicPr>
          <p:nvPr/>
        </p:nvPicPr>
        <p:blipFill>
          <a:blip r:embed="rId4"/>
          <a:stretch/>
        </p:blipFill>
        <p:spPr bwMode="auto">
          <a:xfrm>
            <a:off x="751094" y="4918075"/>
            <a:ext cx="2340610" cy="669290"/>
          </a:xfrm>
          <a:prstGeom prst="rect">
            <a:avLst/>
          </a:prstGeom>
        </p:spPr>
      </p:pic>
      <p:sp>
        <p:nvSpPr>
          <p:cNvPr id="22" name="Text Box 17">
            <a:extLst>
              <a:ext uri="{FF2B5EF4-FFF2-40B4-BE49-F238E27FC236}">
                <a16:creationId xmlns:a16="http://schemas.microsoft.com/office/drawing/2014/main" id="{879B52A5-039D-91C5-1A5A-82D41CE269C1}"/>
              </a:ext>
            </a:extLst>
          </p:cNvPr>
          <p:cNvSpPr txBox="1"/>
          <p:nvPr/>
        </p:nvSpPr>
        <p:spPr bwMode="auto">
          <a:xfrm>
            <a:off x="11481642" y="4081780"/>
            <a:ext cx="459740" cy="712470"/>
          </a:xfrm>
          <a:prstGeom prst="rect">
            <a:avLst/>
          </a:prstGeom>
          <a:noFill/>
        </p:spPr>
        <p:txBody>
          <a:bodyPr vert="eaVert" wrap="square" rtlCol="0">
            <a:spAutoFit/>
          </a:bodyPr>
          <a:lstStyle/>
          <a:p>
            <a:pPr eaLnBrk="1" fontAlgn="auto" hangingPunct="1">
              <a:spcBef>
                <a:spcPts val="0"/>
              </a:spcBef>
              <a:spcAft>
                <a:spcPts val="0"/>
              </a:spcAft>
              <a:defRPr/>
            </a:pPr>
            <a:r>
              <a:rPr lang="en-US" kern="0">
                <a:solidFill>
                  <a:prstClr val="black"/>
                </a:solidFill>
                <a:latin typeface="Calibri"/>
                <a:cs typeface="Arial"/>
              </a:rPr>
              <a:t>Tools</a:t>
            </a:r>
          </a:p>
        </p:txBody>
      </p:sp>
      <p:sp>
        <p:nvSpPr>
          <p:cNvPr id="23" name="TextBox 22">
            <a:extLst>
              <a:ext uri="{FF2B5EF4-FFF2-40B4-BE49-F238E27FC236}">
                <a16:creationId xmlns:a16="http://schemas.microsoft.com/office/drawing/2014/main" id="{F90BA634-5834-96C0-C210-836CA568E604}"/>
              </a:ext>
            </a:extLst>
          </p:cNvPr>
          <p:cNvSpPr txBox="1"/>
          <p:nvPr/>
        </p:nvSpPr>
        <p:spPr>
          <a:xfrm>
            <a:off x="751094" y="5701387"/>
            <a:ext cx="2381980" cy="553998"/>
          </a:xfrm>
          <a:prstGeom prst="rect">
            <a:avLst/>
          </a:prstGeom>
          <a:noFill/>
        </p:spPr>
        <p:txBody>
          <a:bodyPr wrap="square" rtlCol="0">
            <a:spAutoFit/>
          </a:bodyPr>
          <a:lstStyle/>
          <a:p>
            <a:r>
              <a:rPr kumimoji="0" lang="en-US" sz="1000" b="0" i="0" u="none" strike="noStrike" kern="0" cap="none" spc="0" normalizeH="0" baseline="0" noProof="0" dirty="0">
                <a:ln>
                  <a:noFill/>
                </a:ln>
                <a:solidFill>
                  <a:srgbClr val="4B4B4B"/>
                </a:solidFill>
                <a:effectLst/>
                <a:uLnTx/>
                <a:uFillTx/>
                <a:latin typeface="Quattrocento Sans" panose="020B0502050000020003" pitchFamily="34" charset="0"/>
                <a:ea typeface="+mn-ea"/>
                <a:cs typeface="+mn-cs"/>
              </a:rPr>
              <a:t>RiskScape software provides a risk analysis framework for calculating </a:t>
            </a:r>
            <a:r>
              <a:rPr kumimoji="0" lang="en-US" sz="1000" b="1" i="0" u="none" strike="noStrike" kern="0" cap="none" spc="0" normalizeH="0" baseline="0" noProof="0" dirty="0">
                <a:ln>
                  <a:noFill/>
                </a:ln>
                <a:solidFill>
                  <a:srgbClr val="4B4B4B"/>
                </a:solidFill>
                <a:effectLst/>
                <a:uLnTx/>
                <a:uFillTx/>
                <a:latin typeface="Quattrocento Sans" panose="020B0502050000020003" pitchFamily="34" charset="0"/>
                <a:ea typeface="+mn-ea"/>
                <a:cs typeface="+mn-cs"/>
              </a:rPr>
              <a:t>natural hazards consequences</a:t>
            </a:r>
            <a:endParaRPr lang="en-AU" sz="1000" dirty="0"/>
          </a:p>
        </p:txBody>
      </p:sp>
    </p:spTree>
    <p:extLst>
      <p:ext uri="{BB962C8B-B14F-4D97-AF65-F5344CB8AC3E}">
        <p14:creationId xmlns:p14="http://schemas.microsoft.com/office/powerpoint/2010/main" val="185451075"/>
      </p:ext>
    </p:extLst>
  </p:cSld>
  <p:clrMapOvr>
    <a:masterClrMapping/>
  </p:clrMapOvr>
</p:sld>
</file>

<file path=ppt/theme/theme1.xml><?xml version="1.0" encoding="utf-8"?>
<a:theme xmlns:a="http://schemas.openxmlformats.org/drawingml/2006/main" name="SPC 2018">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C PPT 2018 Template [Compatibility Mode]" id="{E43AD86D-21D1-4885-AD0B-EE2C6732FF67}" vid="{2CF5B0A1-AD41-4B61-AC82-297BDB7D72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090c10-6074-4fe2-acda-72011f424fd3">
      <Terms xmlns="http://schemas.microsoft.com/office/infopath/2007/PartnerControls"/>
    </lcf76f155ced4ddcb4097134ff3c332f>
    <TaxCatchAll xmlns="91c509ad-91dd-42e3-b495-69c91eb6b5f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C98FDDC514DDF4BB7550469C03B732A" ma:contentTypeVersion="16" ma:contentTypeDescription="Create a new document." ma:contentTypeScope="" ma:versionID="9d474d125cba055b1592f939af3a3505">
  <xsd:schema xmlns:xsd="http://www.w3.org/2001/XMLSchema" xmlns:xs="http://www.w3.org/2001/XMLSchema" xmlns:p="http://schemas.microsoft.com/office/2006/metadata/properties" xmlns:ns2="4c090c10-6074-4fe2-acda-72011f424fd3" xmlns:ns3="91c509ad-91dd-42e3-b495-69c91eb6b5f7" targetNamespace="http://schemas.microsoft.com/office/2006/metadata/properties" ma:root="true" ma:fieldsID="b3ef4546a0f6ad11d1839caa5669aad4" ns2:_="" ns3:_="">
    <xsd:import namespace="4c090c10-6074-4fe2-acda-72011f424fd3"/>
    <xsd:import namespace="91c509ad-91dd-42e3-b495-69c91eb6b5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90c10-6074-4fe2-acda-72011f424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e002d73-fcbf-44f2-bb02-7941846832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c509ad-91dd-42e3-b495-69c91eb6b5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bc8628d-57c1-4cd6-98c0-c6e2e6868a66}" ma:internalName="TaxCatchAll" ma:showField="CatchAllData" ma:web="91c509ad-91dd-42e3-b495-69c91eb6b5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91C716-A4C0-4007-93E5-44BF911CE653}">
  <ds:schemaRefs>
    <ds:schemaRef ds:uri="http://schemas.microsoft.com/office/2006/metadata/longProperties"/>
  </ds:schemaRefs>
</ds:datastoreItem>
</file>

<file path=customXml/itemProps2.xml><?xml version="1.0" encoding="utf-8"?>
<ds:datastoreItem xmlns:ds="http://schemas.openxmlformats.org/officeDocument/2006/customXml" ds:itemID="{0A5587D0-26FA-4B7F-AB71-603D7BBC0CDD}">
  <ds:schemaRefs>
    <ds:schemaRef ds:uri="http://schemas.microsoft.com/office/2006/metadata/properties"/>
    <ds:schemaRef ds:uri="http://schemas.microsoft.com/office/infopath/2007/PartnerControls"/>
    <ds:schemaRef ds:uri="4c090c10-6074-4fe2-acda-72011f424fd3"/>
    <ds:schemaRef ds:uri="91c509ad-91dd-42e3-b495-69c91eb6b5f7"/>
  </ds:schemaRefs>
</ds:datastoreItem>
</file>

<file path=customXml/itemProps3.xml><?xml version="1.0" encoding="utf-8"?>
<ds:datastoreItem xmlns:ds="http://schemas.openxmlformats.org/officeDocument/2006/customXml" ds:itemID="{877EBE81-FB28-4F1A-9B5A-E9206120D5EA}">
  <ds:schemaRefs>
    <ds:schemaRef ds:uri="http://schemas.microsoft.com/sharepoint/v3/contenttype/forms"/>
  </ds:schemaRefs>
</ds:datastoreItem>
</file>

<file path=customXml/itemProps4.xml><?xml version="1.0" encoding="utf-8"?>
<ds:datastoreItem xmlns:ds="http://schemas.openxmlformats.org/officeDocument/2006/customXml" ds:itemID="{FE027492-0772-4465-B34E-F3837DF44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090c10-6074-4fe2-acda-72011f424fd3"/>
    <ds:schemaRef ds:uri="91c509ad-91dd-42e3-b495-69c91eb6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15823</TotalTime>
  <Words>566</Words>
  <Application>Microsoft Office PowerPoint</Application>
  <PresentationFormat>Widescreen</PresentationFormat>
  <Paragraphs>130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22</vt:lpstr>
      <vt:lpstr>Arial</vt:lpstr>
      <vt:lpstr>Calibri</vt:lpstr>
      <vt:lpstr>Calibri Light</vt:lpstr>
      <vt:lpstr>Calibri-Bold</vt:lpstr>
      <vt:lpstr>Georgia Pro Black</vt:lpstr>
      <vt:lpstr>Gill Sans MT</vt:lpstr>
      <vt:lpstr>Quattrocento Sans</vt:lpstr>
      <vt:lpstr>Symbol</vt:lpstr>
      <vt:lpstr>SPC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Support mission  PREP I</dc:title>
  <dc:creator>Litea Biukoto</dc:creator>
  <cp:lastModifiedBy>Thompson Auri</cp:lastModifiedBy>
  <cp:revision>51</cp:revision>
  <dcterms:created xsi:type="dcterms:W3CDTF">2021-02-19T02:50:17Z</dcterms:created>
  <dcterms:modified xsi:type="dcterms:W3CDTF">2023-06-25T23:51:43Z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0x010100EC98FDDC514DDF4BB7550469C03B732A</vt:lpwstr>
  </property>
</Properties>
</file>