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95" r:id="rId6"/>
  </p:sldMasterIdLst>
  <p:notesMasterIdLst>
    <p:notesMasterId r:id="rId38"/>
  </p:notesMasterIdLst>
  <p:sldIdLst>
    <p:sldId id="295" r:id="rId7"/>
    <p:sldId id="510" r:id="rId8"/>
    <p:sldId id="500" r:id="rId9"/>
    <p:sldId id="505" r:id="rId10"/>
    <p:sldId id="504" r:id="rId11"/>
    <p:sldId id="496" r:id="rId12"/>
    <p:sldId id="506" r:id="rId13"/>
    <p:sldId id="512" r:id="rId14"/>
    <p:sldId id="501" r:id="rId15"/>
    <p:sldId id="507" r:id="rId16"/>
    <p:sldId id="508" r:id="rId17"/>
    <p:sldId id="509" r:id="rId18"/>
    <p:sldId id="511" r:id="rId19"/>
    <p:sldId id="538" r:id="rId20"/>
    <p:sldId id="539" r:id="rId21"/>
    <p:sldId id="514" r:id="rId22"/>
    <p:sldId id="540" r:id="rId23"/>
    <p:sldId id="541" r:id="rId24"/>
    <p:sldId id="542" r:id="rId25"/>
    <p:sldId id="543" r:id="rId26"/>
    <p:sldId id="544" r:id="rId27"/>
    <p:sldId id="545" r:id="rId28"/>
    <p:sldId id="546" r:id="rId29"/>
    <p:sldId id="547" r:id="rId30"/>
    <p:sldId id="261" r:id="rId31"/>
    <p:sldId id="513" r:id="rId32"/>
    <p:sldId id="521" r:id="rId33"/>
    <p:sldId id="548" r:id="rId34"/>
    <p:sldId id="559" r:id="rId35"/>
    <p:sldId id="565" r:id="rId36"/>
    <p:sldId id="260" r:id="rId3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Johnston" initials="PJ" lastIdx="1" clrIdx="0">
    <p:extLst>
      <p:ext uri="{19B8F6BF-5375-455C-9EA6-DF929625EA0E}">
        <p15:presenceInfo xmlns:p15="http://schemas.microsoft.com/office/powerpoint/2012/main" userId="829a1e482c66ce37" providerId="Windows Live"/>
      </p:ext>
    </p:extLst>
  </p:cmAuthor>
  <p:cmAuthor id="2" name="Akuila Tawake" initials="AT" lastIdx="1" clrIdx="1">
    <p:extLst>
      <p:ext uri="{19B8F6BF-5375-455C-9EA6-DF929625EA0E}">
        <p15:presenceInfo xmlns:p15="http://schemas.microsoft.com/office/powerpoint/2012/main" userId="S::akuilat@spc.int::1558d467-427c-4afb-8a08-0ac6972e24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424" autoAdjust="0"/>
  </p:normalViewPr>
  <p:slideViewPr>
    <p:cSldViewPr snapToGrid="0">
      <p:cViewPr varScale="1">
        <p:scale>
          <a:sx n="60" d="100"/>
          <a:sy n="60" d="100"/>
        </p:scale>
        <p:origin x="8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DAE39-39FA-40AA-948A-2E0F568F3509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16CE7-1CE0-4A91-A67E-84F873D436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837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5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123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05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269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16CE7-1CE0-4A91-A67E-84F873D436C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66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53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595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540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013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095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96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540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52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267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767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53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16CE7-1CE0-4A91-A67E-84F873D436C0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629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16CE7-1CE0-4A91-A67E-84F873D436C0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33862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16CE7-1CE0-4A91-A67E-84F873D436C0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937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16CE7-1CE0-4A91-A67E-84F873D436C0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899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16CE7-1CE0-4A91-A67E-84F873D436C0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9549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16CE7-1CE0-4A91-A67E-84F873D436C0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35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01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09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969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5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267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Calibri" panose="020F0502020204030204" pitchFamily="34" charset="0"/>
              </a:rPr>
              <a:t>Staff expertise, capabilities and organisational sustainability underpin the implementation of the strategic plan.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Calibri" panose="020F0502020204030204" pitchFamily="34" charset="0"/>
              </a:rPr>
              <a:t>Integrated teams for greater effectiveness.</a:t>
            </a:r>
            <a:endParaRPr lang="en-AU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76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47BC2-F8B4-44D6-9B57-3D4343E9CC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20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826" y="2000485"/>
            <a:ext cx="8637073" cy="2541431"/>
          </a:xfrm>
        </p:spPr>
        <p:txBody>
          <a:bodyPr bIns="0" anchor="b"/>
          <a:lstStyle>
            <a:lvl1pPr algn="l">
              <a:defRPr sz="60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827" y="4965873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08800" y="1528763"/>
            <a:ext cx="35004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4BE8E-5D15-4F63-92D7-23794FE54693}" type="datetimeFigureOut">
              <a:rPr lang="en-US"/>
              <a:pPr>
                <a:defRPr/>
              </a:pPr>
              <a:t>6/30/2023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0063" y="1527175"/>
            <a:ext cx="4973637" cy="309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63" y="199707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B0A2B-E215-4A60-92B1-8D73871A1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799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3799" y="2739430"/>
            <a:ext cx="9603275" cy="3450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2738" y="79851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46229-153E-4DA3-9301-FAAB46DCE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2253" y="1521082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3769" y="1521082"/>
            <a:ext cx="755126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11175" y="152082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D5CDB-14DC-4E25-9D80-529469455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5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87" y="260648"/>
            <a:ext cx="9614859" cy="864096"/>
          </a:xfrm>
        </p:spPr>
        <p:txBody>
          <a:bodyPr>
            <a:noAutofit/>
          </a:bodyPr>
          <a:lstStyle>
            <a:lvl1pPr>
              <a:defRPr sz="2400" baseline="0">
                <a:solidFill>
                  <a:srgbClr val="A7193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5732" y="1628775"/>
            <a:ext cx="10225619" cy="4679950"/>
          </a:xfrm>
        </p:spPr>
        <p:txBody>
          <a:bodyPr>
            <a:normAutofit/>
          </a:bodyPr>
          <a:lstStyle>
            <a:lvl1pPr marL="342875" indent="-342875">
              <a:buFont typeface="Arial" pitchFamily="34" charset="0"/>
              <a:buNone/>
              <a:tabLst/>
              <a:defRPr lang="en-AU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12" indent="-258744">
              <a:buFont typeface="Trebuchet MS" pitchFamily="34" charset="0"/>
              <a:buChar char="–"/>
              <a:tabLst>
                <a:tab pos="4128792" algn="l"/>
              </a:tabLst>
              <a:defRPr/>
            </a:lvl2pPr>
            <a:lvl3pPr marL="914334" indent="0">
              <a:buFont typeface="+mj-lt"/>
              <a:buNone/>
              <a:tabLst>
                <a:tab pos="4128792" algn="l"/>
              </a:tabLst>
              <a:defRPr/>
            </a:lvl3pPr>
            <a:lvl4pPr marL="1714377" indent="-342875">
              <a:buFont typeface="+mj-lt"/>
              <a:buAutoNum type="arabicPeriod"/>
              <a:tabLst>
                <a:tab pos="4128792" algn="l"/>
              </a:tabLst>
              <a:defRPr/>
            </a:lvl4pPr>
            <a:lvl5pPr marL="2171545" indent="-342875">
              <a:buFont typeface="+mj-lt"/>
              <a:buAutoNum type="arabicPeriod"/>
              <a:tabLst>
                <a:tab pos="4128792" algn="l"/>
              </a:tabLs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-10584" y="6511926"/>
            <a:ext cx="825501" cy="365125"/>
          </a:xfrm>
          <a:prstGeom prst="rect">
            <a:avLst/>
          </a:prstGeom>
        </p:spPr>
        <p:txBody>
          <a:bodyPr lIns="91433" tIns="45717" rIns="91433" bIns="45717" rtlCol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67F431F-A4A7-495F-9F05-B1B8B96C7D31}" type="slidenum">
              <a:rPr lang="en-AU"/>
              <a:pPr>
                <a:defRPr/>
              </a:pPr>
              <a:t>‹#›</a:t>
            </a:fld>
            <a:r>
              <a:rPr lang="en-AU" dirty="0"/>
              <a:t> |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865717" y="6505576"/>
            <a:ext cx="3945467" cy="360363"/>
          </a:xfrm>
          <a:prstGeom prst="rect">
            <a:avLst/>
          </a:prstGeom>
        </p:spPr>
        <p:txBody>
          <a:bodyPr lIns="0" tIns="45717" rIns="91433" bIns="45717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 dirty="0"/>
              <a:t>Type footer details here  |  </a:t>
            </a:r>
            <a:fld id="{BC023221-C73A-4E38-A637-77CEEB483035}" type="datetime4">
              <a:rPr lang="en-AU"/>
              <a:pPr>
                <a:defRPr/>
              </a:pPr>
              <a:t>30 June 2023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6488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5035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122289" y="431602"/>
            <a:ext cx="11626453" cy="58132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71986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42306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0886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3830836" y="1818680"/>
            <a:ext cx="8840391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82129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21681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84385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262688" y="3536156"/>
            <a:ext cx="5676326" cy="28396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096000" y="625079"/>
            <a:ext cx="5500688" cy="27503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226469" y="625078"/>
            <a:ext cx="11233547" cy="56167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4893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88" y="1763109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188" y="2974322"/>
            <a:ext cx="9603275" cy="3450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1950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B3AB-4AD8-430A-A6B9-CDE009B56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03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e Bloggs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–Joe Bloggs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2979431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09680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90487" y="0"/>
            <a:ext cx="13972974" cy="6991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72772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609600" y="92076"/>
            <a:ext cx="10972800" cy="1508124"/>
          </a:xfrm>
          <a:prstGeom prst="rect">
            <a:avLst/>
          </a:prstGeom>
        </p:spPr>
        <p:txBody>
          <a:bodyPr lIns="48767" tIns="48767" rIns="48767" bIns="48767">
            <a:noAutofit/>
          </a:bodyPr>
          <a:lstStyle>
            <a:lvl1pPr defTabSz="714350">
              <a:defRPr sz="421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 lIns="48767" tIns="48767" rIns="48767" bIns="48767" anchor="t">
            <a:noAutofit/>
          </a:bodyPr>
          <a:lstStyle>
            <a:lvl1pPr marL="297821" indent="-297821" defTabSz="714350">
              <a:spcBef>
                <a:spcPts val="562"/>
              </a:spcBef>
              <a:buClr>
                <a:srgbClr val="000000"/>
              </a:buClr>
              <a:buSzPct val="100000"/>
              <a:buFont typeface="Arial"/>
              <a:defRPr sz="2953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575944" indent="-254487" defTabSz="714350">
              <a:spcBef>
                <a:spcPts val="492"/>
              </a:spcBef>
              <a:buClr>
                <a:srgbClr val="000000"/>
              </a:buClr>
              <a:buSzPct val="100000"/>
              <a:buFont typeface="Arial"/>
              <a:buAutoNum type="arabicPeriod"/>
              <a:defRPr sz="2672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840734" indent="-197819" defTabSz="714350">
              <a:spcBef>
                <a:spcPts val="422"/>
              </a:spcBef>
              <a:buClr>
                <a:srgbClr val="000000"/>
              </a:buClr>
              <a:buSzPct val="100000"/>
              <a:buFont typeface="Arial"/>
              <a:defRPr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168935" indent="-204563" defTabSz="714350">
              <a:spcBef>
                <a:spcPts val="352"/>
              </a:spcBef>
              <a:buClr>
                <a:srgbClr val="000000"/>
              </a:buClr>
              <a:buSzPct val="100000"/>
              <a:buFont typeface="Arial"/>
              <a:buChar char="–"/>
              <a:defRPr sz="196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1490393" indent="-204563" defTabSz="714350">
              <a:spcBef>
                <a:spcPts val="352"/>
              </a:spcBef>
              <a:buClr>
                <a:srgbClr val="000000"/>
              </a:buClr>
              <a:buSzPct val="100000"/>
              <a:buFont typeface="Arial"/>
              <a:buChar char="»"/>
              <a:defRPr sz="196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34835" y="6479666"/>
            <a:ext cx="247565" cy="249938"/>
          </a:xfrm>
          <a:prstGeom prst="rect">
            <a:avLst/>
          </a:prstGeom>
          <a:ln>
            <a:round/>
          </a:ln>
        </p:spPr>
        <p:txBody>
          <a:bodyPr lIns="48767" tIns="48767" rIns="48767" bIns="48767" anchor="ctr"/>
          <a:lstStyle>
            <a:lvl1pPr algn="r" defTabSz="714350">
              <a:buClr>
                <a:srgbClr val="9A9A9A"/>
              </a:buClr>
              <a:defRPr sz="984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41217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1" cy="2321719"/>
          </a:xfrm>
          <a:prstGeom prst="rect">
            <a:avLst/>
          </a:prstGeom>
        </p:spPr>
        <p:txBody>
          <a:bodyPr anchor="b"/>
          <a:lstStyle>
            <a:lvl1pPr>
              <a:defRPr sz="548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1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60729" algn="ctr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21457" algn="ctr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482186" algn="ctr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642915" algn="ctr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0550" y="6509742"/>
            <a:ext cx="282129" cy="275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21607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609600" y="876225"/>
            <a:ext cx="10972800" cy="1143001"/>
          </a:xfrm>
          <a:prstGeom prst="rect">
            <a:avLst/>
          </a:prstGeom>
        </p:spPr>
        <p:txBody>
          <a:bodyPr lIns="64996" tIns="64996" rIns="64996" bIns="64996"/>
          <a:lstStyle>
            <a:lvl1pPr defTabSz="456973">
              <a:defRPr sz="443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201794"/>
            <a:ext cx="10972800" cy="4525963"/>
          </a:xfrm>
          <a:prstGeom prst="rect">
            <a:avLst/>
          </a:prstGeom>
        </p:spPr>
        <p:txBody>
          <a:bodyPr lIns="64996" tIns="64996" rIns="64996" bIns="64996" anchor="t"/>
          <a:lstStyle>
            <a:lvl1pPr marL="342729" indent="-342729" defTabSz="456973">
              <a:spcBef>
                <a:spcPts val="773"/>
              </a:spcBef>
              <a:buSzPct val="100000"/>
              <a:buFont typeface="Arial"/>
              <a:defRPr sz="3305">
                <a:latin typeface="Calibri"/>
                <a:ea typeface="Calibri"/>
                <a:cs typeface="Calibri"/>
                <a:sym typeface="Calibri"/>
              </a:defRPr>
            </a:lvl1pPr>
            <a:lvl2pPr marL="810226" indent="-353255" defTabSz="456973">
              <a:spcBef>
                <a:spcPts val="773"/>
              </a:spcBef>
              <a:buSzPct val="100000"/>
              <a:buFont typeface="Arial"/>
              <a:buChar char="–"/>
              <a:defRPr sz="3305">
                <a:latin typeface="Calibri"/>
                <a:ea typeface="Calibri"/>
                <a:cs typeface="Calibri"/>
                <a:sym typeface="Calibri"/>
              </a:defRPr>
            </a:lvl2pPr>
            <a:lvl3pPr marL="1239368" indent="-325420" defTabSz="456973">
              <a:spcBef>
                <a:spcPts val="773"/>
              </a:spcBef>
              <a:buSzPct val="100000"/>
              <a:buFont typeface="Arial"/>
              <a:defRPr sz="3305">
                <a:latin typeface="Calibri"/>
                <a:ea typeface="Calibri"/>
                <a:cs typeface="Calibri"/>
                <a:sym typeface="Calibri"/>
              </a:defRPr>
            </a:lvl3pPr>
            <a:lvl4pPr marL="1768656" indent="-397735" defTabSz="456973">
              <a:spcBef>
                <a:spcPts val="773"/>
              </a:spcBef>
              <a:buSzPct val="100000"/>
              <a:buFont typeface="Arial"/>
              <a:buChar char="–"/>
              <a:defRPr sz="3305">
                <a:latin typeface="Calibri"/>
                <a:ea typeface="Calibri"/>
                <a:cs typeface="Calibri"/>
                <a:sym typeface="Calibri"/>
              </a:defRPr>
            </a:lvl4pPr>
            <a:lvl5pPr marL="2225631" indent="-397735" defTabSz="456973">
              <a:spcBef>
                <a:spcPts val="773"/>
              </a:spcBef>
              <a:buSzPct val="100000"/>
              <a:buFont typeface="Arial"/>
              <a:buChar char="»"/>
              <a:defRPr sz="3305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3" y="6356357"/>
            <a:ext cx="408581" cy="412557"/>
          </a:xfrm>
          <a:prstGeom prst="rect">
            <a:avLst/>
          </a:prstGeom>
        </p:spPr>
        <p:txBody>
          <a:bodyPr lIns="64996" tIns="64996" rIns="64996" bIns="64996"/>
          <a:lstStyle>
            <a:lvl1pPr algn="l" defTabSz="456973">
              <a:defRPr sz="182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0246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60729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21457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482186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642915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17310" y="6505277"/>
            <a:ext cx="304571" cy="297389"/>
          </a:xfrm>
          <a:prstGeom prst="rect">
            <a:avLst/>
          </a:prstGeom>
        </p:spPr>
        <p:txBody>
          <a:bodyPr/>
          <a:lstStyle>
            <a:lvl1pPr>
              <a:defRPr sz="1266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577499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1188720" y="1154430"/>
            <a:ext cx="9814561" cy="2320291"/>
          </a:xfrm>
          <a:prstGeom prst="rect">
            <a:avLst/>
          </a:prstGeom>
        </p:spPr>
        <p:txBody>
          <a:bodyPr lIns="48767" tIns="48767" rIns="48767" bIns="48767" anchor="b">
            <a:noAutofit/>
          </a:bodyPr>
          <a:lstStyle>
            <a:lvl1pPr defTabSz="321457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8720" y="3531870"/>
            <a:ext cx="9814561" cy="800101"/>
          </a:xfrm>
          <a:prstGeom prst="rect">
            <a:avLst/>
          </a:prstGeom>
        </p:spPr>
        <p:txBody>
          <a:bodyPr lIns="48767" tIns="48767" rIns="48767" bIns="48767" anchor="t">
            <a:noAutofit/>
          </a:bodyPr>
          <a:lstStyle>
            <a:lvl1pPr marL="0" indent="0" algn="ctr" defTabSz="321457">
              <a:spcBef>
                <a:spcPts val="0"/>
              </a:spcBef>
              <a:buSzTx/>
              <a:buNone/>
              <a:defRPr sz="2391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321457">
              <a:spcBef>
                <a:spcPts val="0"/>
              </a:spcBef>
              <a:buSzTx/>
              <a:buNone/>
              <a:defRPr sz="2391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321457">
              <a:spcBef>
                <a:spcPts val="0"/>
              </a:spcBef>
              <a:buSzTx/>
              <a:buNone/>
              <a:defRPr sz="2391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321457">
              <a:spcBef>
                <a:spcPts val="0"/>
              </a:spcBef>
              <a:buSzTx/>
              <a:buNone/>
              <a:defRPr sz="2391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321457">
              <a:spcBef>
                <a:spcPts val="0"/>
              </a:spcBef>
              <a:buSzTx/>
              <a:buNone/>
              <a:defRPr sz="239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1457" y="6526530"/>
            <a:ext cx="266802" cy="271611"/>
          </a:xfrm>
          <a:prstGeom prst="rect">
            <a:avLst/>
          </a:prstGeom>
        </p:spPr>
        <p:txBody>
          <a:bodyPr lIns="48767" tIns="48767" rIns="48767" bIns="48767"/>
          <a:lstStyle>
            <a:lvl1pPr defTabSz="321457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62502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1188720" y="1154430"/>
            <a:ext cx="9814561" cy="2320291"/>
          </a:xfrm>
          <a:prstGeom prst="rect">
            <a:avLst/>
          </a:prstGeom>
        </p:spPr>
        <p:txBody>
          <a:bodyPr lIns="48767" tIns="48767" rIns="48767" bIns="48767" anchor="b">
            <a:noAutofit/>
          </a:bodyPr>
          <a:lstStyle>
            <a:lvl1pPr defTabSz="321457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8720" y="3531870"/>
            <a:ext cx="9814561" cy="800101"/>
          </a:xfrm>
          <a:prstGeom prst="rect">
            <a:avLst/>
          </a:prstGeom>
        </p:spPr>
        <p:txBody>
          <a:bodyPr lIns="48767" tIns="48767" rIns="48767" bIns="48767" anchor="t">
            <a:noAutofit/>
          </a:bodyPr>
          <a:lstStyle>
            <a:lvl1pPr marL="0" indent="0" algn="ctr" defTabSz="321457">
              <a:spcBef>
                <a:spcPts val="0"/>
              </a:spcBef>
              <a:buSzTx/>
              <a:buNone/>
              <a:defRPr sz="239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321457">
              <a:spcBef>
                <a:spcPts val="0"/>
              </a:spcBef>
              <a:buSzTx/>
              <a:buNone/>
              <a:defRPr sz="239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321457">
              <a:spcBef>
                <a:spcPts val="0"/>
              </a:spcBef>
              <a:buSzTx/>
              <a:buNone/>
              <a:defRPr sz="239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321457">
              <a:spcBef>
                <a:spcPts val="0"/>
              </a:spcBef>
              <a:buSzTx/>
              <a:buNone/>
              <a:defRPr sz="239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321457">
              <a:spcBef>
                <a:spcPts val="0"/>
              </a:spcBef>
              <a:buSzTx/>
              <a:buNone/>
              <a:defRPr sz="239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1457" y="6526530"/>
            <a:ext cx="266802" cy="271611"/>
          </a:xfrm>
          <a:prstGeom prst="rect">
            <a:avLst/>
          </a:prstGeom>
        </p:spPr>
        <p:txBody>
          <a:bodyPr lIns="48767" tIns="48767" rIns="48767" bIns="48767"/>
          <a:lstStyle>
            <a:lvl1pPr defTabSz="321457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22940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1188720" y="1154430"/>
            <a:ext cx="9814561" cy="2320291"/>
          </a:xfrm>
          <a:prstGeom prst="rect">
            <a:avLst/>
          </a:prstGeom>
        </p:spPr>
        <p:txBody>
          <a:bodyPr lIns="48767" tIns="48767" rIns="48767" bIns="48767" anchor="b">
            <a:noAutofit/>
          </a:bodyPr>
          <a:lstStyle>
            <a:lvl1pPr defTabSz="321457">
              <a:defRPr sz="5484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8720" y="3531870"/>
            <a:ext cx="9814561" cy="800101"/>
          </a:xfrm>
          <a:prstGeom prst="rect">
            <a:avLst/>
          </a:prstGeom>
        </p:spPr>
        <p:txBody>
          <a:bodyPr lIns="48767" tIns="48767" rIns="48767" bIns="48767" anchor="t">
            <a:noAutofit/>
          </a:bodyPr>
          <a:lstStyle>
            <a:lvl1pPr marL="0" indent="0" algn="ctr" defTabSz="321457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321457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321457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321457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321457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3363" y="6526530"/>
            <a:ext cx="247566" cy="249938"/>
          </a:xfrm>
          <a:prstGeom prst="rect">
            <a:avLst/>
          </a:prstGeom>
        </p:spPr>
        <p:txBody>
          <a:bodyPr lIns="48767" tIns="48767" rIns="48767" bIns="48767"/>
          <a:lstStyle>
            <a:lvl1pPr defTabSz="321457">
              <a:defRPr sz="984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488511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>
            <a:spLocks noGrp="1"/>
          </p:cNvSpPr>
          <p:nvPr>
            <p:ph type="title"/>
          </p:nvPr>
        </p:nvSpPr>
        <p:spPr>
          <a:xfrm>
            <a:off x="1188719" y="1154430"/>
            <a:ext cx="9814562" cy="2320291"/>
          </a:xfrm>
          <a:prstGeom prst="rect">
            <a:avLst/>
          </a:prstGeom>
        </p:spPr>
        <p:txBody>
          <a:bodyPr lIns="48766" tIns="48766" rIns="48766" bIns="48766" anchor="b"/>
          <a:lstStyle>
            <a:lvl1pPr defTabSz="411465">
              <a:defRPr sz="5484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8719" y="3531870"/>
            <a:ext cx="9814562" cy="800101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0" indent="0" algn="ctr" defTabSz="411465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411465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411465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411465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411465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3364" y="6526531"/>
            <a:ext cx="247564" cy="249936"/>
          </a:xfrm>
          <a:prstGeom prst="rect">
            <a:avLst/>
          </a:prstGeom>
        </p:spPr>
        <p:txBody>
          <a:bodyPr lIns="48766" tIns="48766" rIns="48766" bIns="48766"/>
          <a:lstStyle>
            <a:lvl1pPr defTabSz="411465">
              <a:defRPr sz="984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8435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73238" y="4014788"/>
            <a:ext cx="86296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21" y="1965855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021" y="4015920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8513" y="100806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F4F1-06C8-4307-8EE4-A3ACA08AA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6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1" cy="2321719"/>
          </a:xfrm>
          <a:prstGeom prst="rect">
            <a:avLst/>
          </a:prstGeom>
        </p:spPr>
        <p:txBody>
          <a:bodyPr anchor="b"/>
          <a:lstStyle>
            <a:lvl1pPr>
              <a:defRPr sz="5484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1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09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60729" algn="ctr">
              <a:spcBef>
                <a:spcPts val="0"/>
              </a:spcBef>
              <a:buSzTx/>
              <a:buNone/>
              <a:defRPr sz="2109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21457" algn="ctr">
              <a:spcBef>
                <a:spcPts val="0"/>
              </a:spcBef>
              <a:buSzTx/>
              <a:buNone/>
              <a:defRPr sz="2109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482186" algn="ctr">
              <a:spcBef>
                <a:spcPts val="0"/>
              </a:spcBef>
              <a:buSzTx/>
              <a:buNone/>
              <a:defRPr sz="2109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642915" algn="ctr">
              <a:spcBef>
                <a:spcPts val="0"/>
              </a:spcBef>
              <a:buSzTx/>
              <a:buNone/>
              <a:defRPr sz="2109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0550" y="6505277"/>
            <a:ext cx="282129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411297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0753-FB21-4BD3-AA09-D2B3E7CA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C8D26-B1E4-473E-BFF4-88D69A748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0888C-0CEE-46EB-8142-1FD514035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7EEE0-D503-46C2-A69B-ADF71A925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E23FD-9563-4C8D-A380-0401ACFAB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3F47F-D34D-44F8-A4C7-08591404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80783-FC5E-4A67-8104-4FB7A8D4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6090D-A3EB-4FDF-A21C-83AB4FD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4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0753-FB21-4BD3-AA09-D2B3E7CA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C8D26-B1E4-473E-BFF4-88D69A748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0888C-0CEE-46EB-8142-1FD514035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7EEE0-D503-46C2-A69B-ADF71A925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E23FD-9563-4C8D-A380-0401ACFAB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3F47F-D34D-44F8-A4C7-08591404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80783-FC5E-4A67-8104-4FB7A8D4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6090D-A3EB-4FDF-A21C-83AB4FD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888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76DA5-349A-4EE5-ADB2-D962087D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B3472-A959-4F60-8F58-DC0E7696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9847C-A74E-4C7E-B70C-9C108306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98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A714-9302-4F78-8284-842B920E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0" y="2646363"/>
            <a:ext cx="6736080" cy="23876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BE79B-66B3-4535-868E-13C4FF6E6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0" y="5126038"/>
            <a:ext cx="6736080" cy="58388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2576-EA73-40E8-A2F2-A62B73E3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CD9-36E9-4809-B113-D53B5EBE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451D-CA62-47FA-92B4-ED2D8FCD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121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43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26" y="1316618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940" y="2522607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380" y="2529072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0675" y="131127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F87B9-64FB-442A-8866-ED26F765F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78" y="1508839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578" y="272422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4578" y="3528945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749" y="272767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749" y="3526167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38138" y="100806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907CE-B4D1-4914-B2ED-E1F453A63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2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88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19088" y="1017588"/>
            <a:ext cx="80962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401E-42AA-4011-A703-5E6C7287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9425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317AD-F305-4A2E-86EC-541980F72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669" y="1512038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712" y="1512039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669" y="3918556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8613" y="100012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E46C-C47E-4023-98B0-2080897BB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5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599" y="1356380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6532" y="1371346"/>
            <a:ext cx="3425600" cy="4629734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722" y="3372859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757363" y="5681663"/>
            <a:ext cx="5527675" cy="3190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C04A977-CBAB-4178-AC6B-E38B7A0C2CD6}" type="datetimeFigureOut">
              <a:rPr lang="en-US"/>
              <a:pPr>
                <a:defRPr/>
              </a:pPr>
              <a:t>6/30/2023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0575" y="1009650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BF345-B41C-4A76-8376-A6B938526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8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1554163"/>
            <a:ext cx="9604375" cy="104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763838"/>
            <a:ext cx="96043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E1DF6B-CBE9-4801-8C10-F2BEC6933A68}" type="datetimeFigureOut">
              <a:rPr lang="en-US"/>
              <a:pPr>
                <a:defRPr/>
              </a:pPr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BCF0AF1C-F2BD-4563-98AB-B77913E4C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305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700" r:id="rId19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19846-29D1-46FA-A4B4-F5104567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294C-9B27-49AE-9128-3696CDEB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56F4-F81B-4402-9B07-9F7FD5977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880D-16D1-4539-9948-C2240ACC59CA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CE74-D5F7-4C92-B871-71638BD5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9639-0815-4873-A2C3-3182144E7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723" y="1386348"/>
            <a:ext cx="11754464" cy="17810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AU" sz="4900" b="1" dirty="0">
                <a:solidFill>
                  <a:schemeClr val="accent1"/>
                </a:solidFill>
              </a:rPr>
              <a:t>Pacific Adoption of Waste-to-Energy Solutions (PAWES)</a:t>
            </a:r>
            <a:endParaRPr lang="en-US" sz="31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895" y="5205975"/>
            <a:ext cx="425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Nixon Kua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GEM Division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Pacific Community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9292" y="4005855"/>
            <a:ext cx="8006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PCREEE Workshop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30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June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4844C-7C1C-4589-8BB8-6EEB54D64BED}"/>
              </a:ext>
            </a:extLst>
          </p:cNvPr>
          <p:cNvSpPr txBox="1"/>
          <p:nvPr/>
        </p:nvSpPr>
        <p:spPr>
          <a:xfrm>
            <a:off x="3985478" y="3298178"/>
            <a:ext cx="4467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PROJECT OVERVIEW</a:t>
            </a:r>
            <a:endParaRPr lang="en-FJ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078" y="374010"/>
            <a:ext cx="5389562" cy="631713"/>
          </a:xfrm>
        </p:spPr>
        <p:txBody>
          <a:bodyPr>
            <a:noAutofit/>
          </a:bodyPr>
          <a:lstStyle/>
          <a:p>
            <a:pPr algn="ctr"/>
            <a:r>
              <a:rPr lang="en-AU" b="1" dirty="0">
                <a:solidFill>
                  <a:srgbClr val="0070C0"/>
                </a:solidFill>
              </a:rPr>
              <a:t>Logical Framework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62334-1C77-439A-8D31-7FD57FF62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260" y="1022322"/>
            <a:ext cx="9000000" cy="5461668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343F853-0118-46C6-81C4-E83B28CE69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4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259" y="282570"/>
            <a:ext cx="7035482" cy="631713"/>
          </a:xfrm>
        </p:spPr>
        <p:txBody>
          <a:bodyPr>
            <a:noAutofit/>
          </a:bodyPr>
          <a:lstStyle/>
          <a:p>
            <a:pPr algn="ctr"/>
            <a:r>
              <a:rPr lang="en-AU" b="1" dirty="0">
                <a:solidFill>
                  <a:srgbClr val="0070C0"/>
                </a:solidFill>
              </a:rPr>
              <a:t>Logical Framework (cont.)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5F70F-5BF6-4558-9AD5-5304538E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350" y="914283"/>
            <a:ext cx="8640000" cy="566189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7B0CE3B8-47B0-41DC-AE5D-BA7DEF34F4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8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58" y="282570"/>
            <a:ext cx="6281102" cy="631713"/>
          </a:xfrm>
        </p:spPr>
        <p:txBody>
          <a:bodyPr>
            <a:noAutofit/>
          </a:bodyPr>
          <a:lstStyle/>
          <a:p>
            <a:pPr algn="ctr"/>
            <a:r>
              <a:rPr lang="en-AU" b="1" dirty="0">
                <a:solidFill>
                  <a:srgbClr val="0070C0"/>
                </a:solidFill>
              </a:rPr>
              <a:t>Logical Framework (cont.)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5ED51-0FFE-4841-A386-426DB254A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468" y="1048239"/>
            <a:ext cx="9000000" cy="5527191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0949704B-55A6-4B39-81E7-DF91A754CD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1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30" y="503706"/>
            <a:ext cx="10882048" cy="765024"/>
          </a:xfrm>
        </p:spPr>
        <p:txBody>
          <a:bodyPr>
            <a:no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Project Steering Committee and Official Launch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927ED9-44EF-41D7-A48A-63C4BF733264}"/>
              </a:ext>
            </a:extLst>
          </p:cNvPr>
          <p:cNvSpPr txBox="1">
            <a:spLocks/>
          </p:cNvSpPr>
          <p:nvPr/>
        </p:nvSpPr>
        <p:spPr>
          <a:xfrm>
            <a:off x="699136" y="1828800"/>
            <a:ext cx="723519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Project Steering Committee: 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AU" sz="24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SC meeting will be held on 28</a:t>
            </a:r>
            <a:r>
              <a:rPr lang="en-AU" sz="24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April 2022.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Official launch of the Project will be held during this event.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Country-presentations by national technical focal points on their country priorities aligned to Project Work Packages;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Finalise and sign LOA and Grant Agreements.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Revise and agree on ways forward and next steps.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2C48F-8080-4C43-AE36-67E5299A4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864" y="1828800"/>
            <a:ext cx="3600000" cy="350025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0299AE91-4FE0-4DB0-83EC-AB1603A9B4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6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822854" y="3143011"/>
            <a:ext cx="7797684" cy="43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3"/>
              </a:lnSpc>
            </a:pPr>
            <a:endParaRPr lang="en-US" sz="2712" spc="54" dirty="0">
              <a:solidFill>
                <a:srgbClr val="00B0CA"/>
              </a:solidFill>
              <a:latin typeface="Calibri"/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537029" y="2311995"/>
            <a:ext cx="11654971" cy="15052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AU" sz="3200" b="1" dirty="0">
              <a:solidFill>
                <a:schemeClr val="accent1"/>
              </a:solidFill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3200" b="1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Waste-to-Energy Definitions and Terminologies</a:t>
            </a:r>
            <a:endParaRPr lang="en-NZ" sz="4000" dirty="0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2A54FFA3-9C95-43FC-ABD8-B63BEC50ADDB}"/>
              </a:ext>
            </a:extLst>
          </p:cNvPr>
          <p:cNvSpPr txBox="1">
            <a:spLocks/>
          </p:cNvSpPr>
          <p:nvPr/>
        </p:nvSpPr>
        <p:spPr>
          <a:xfrm>
            <a:off x="643194" y="4970206"/>
            <a:ext cx="10698316" cy="857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Inia Saula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Geoscience, Energy and, Maritime (GEM) Division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NZ" sz="2400" dirty="0">
                <a:solidFill>
                  <a:schemeClr val="accent1"/>
                </a:solidFill>
              </a:rPr>
              <a:t>Pacific Community (SPC)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1E185ED-D18D-4187-901A-30424B8C79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8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9" y="514384"/>
            <a:ext cx="5389562" cy="631713"/>
          </a:xfrm>
        </p:spPr>
        <p:txBody>
          <a:bodyPr>
            <a:normAutofit/>
          </a:bodyPr>
          <a:lstStyle/>
          <a:p>
            <a:r>
              <a:rPr lang="en-AU" sz="3600" b="1" dirty="0">
                <a:latin typeface="+mn-lt"/>
              </a:rPr>
              <a:t>What is Waste to Energy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927ED9-44EF-41D7-A48A-63C4BF733264}"/>
              </a:ext>
            </a:extLst>
          </p:cNvPr>
          <p:cNvSpPr txBox="1">
            <a:spLocks/>
          </p:cNvSpPr>
          <p:nvPr/>
        </p:nvSpPr>
        <p:spPr>
          <a:xfrm>
            <a:off x="640080" y="1371600"/>
            <a:ext cx="723519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endParaRPr lang="en-A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5F1AE4-4392-4F7D-8697-D16135248C6D}"/>
              </a:ext>
            </a:extLst>
          </p:cNvPr>
          <p:cNvSpPr txBox="1"/>
          <p:nvPr/>
        </p:nvSpPr>
        <p:spPr>
          <a:xfrm>
            <a:off x="825499" y="1720840"/>
            <a:ext cx="86385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400" dirty="0"/>
              <a:t> Is a broad term (same meaning as Energy from Waste);</a:t>
            </a:r>
          </a:p>
          <a:p>
            <a:endParaRPr lang="en-A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400" dirty="0"/>
              <a:t> Any process or treatment that takes waste and converts it into energy (for the primary purpose of producing electricity – or electricity and heat – for sale or own use ) using thermal or biological technology;</a:t>
            </a:r>
          </a:p>
          <a:p>
            <a:endParaRPr lang="en-A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400" dirty="0"/>
              <a:t> A variety of ‘processes’ are used, each of which has its own proprietary and intellectual property rights;</a:t>
            </a:r>
          </a:p>
          <a:p>
            <a:endParaRPr lang="en-A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400" dirty="0"/>
              <a:t>Each of these processes tends to be referred to as a “technology”;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AU" sz="2400" dirty="0"/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C7EB7703-8AE4-4A41-8F1B-39C867645D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5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9" y="514384"/>
            <a:ext cx="6867388" cy="631713"/>
          </a:xfrm>
        </p:spPr>
        <p:txBody>
          <a:bodyPr>
            <a:normAutofit fontScale="90000"/>
          </a:bodyPr>
          <a:lstStyle/>
          <a:p>
            <a:r>
              <a:rPr lang="en-AU" sz="3600" b="1" dirty="0">
                <a:latin typeface="+mn-lt"/>
              </a:rPr>
              <a:t>What is Waste to Energy Technologies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927ED9-44EF-41D7-A48A-63C4BF733264}"/>
              </a:ext>
            </a:extLst>
          </p:cNvPr>
          <p:cNvSpPr txBox="1">
            <a:spLocks/>
          </p:cNvSpPr>
          <p:nvPr/>
        </p:nvSpPr>
        <p:spPr>
          <a:xfrm>
            <a:off x="640080" y="1371600"/>
            <a:ext cx="723519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endParaRPr lang="en-A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5F1AE4-4392-4F7D-8697-D16135248C6D}"/>
              </a:ext>
            </a:extLst>
          </p:cNvPr>
          <p:cNvSpPr txBox="1"/>
          <p:nvPr/>
        </p:nvSpPr>
        <p:spPr>
          <a:xfrm>
            <a:off x="825499" y="1720840"/>
            <a:ext cx="86385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400" dirty="0"/>
              <a:t> Waste-to-Energy (</a:t>
            </a:r>
            <a:r>
              <a:rPr lang="en-AU" sz="2400" dirty="0" err="1"/>
              <a:t>WtE</a:t>
            </a:r>
            <a:r>
              <a:rPr lang="en-AU" sz="2400" dirty="0"/>
              <a:t>) technologies that process non-renewable waste can reduce environmental and health damages, while generating sustainable energy;</a:t>
            </a:r>
          </a:p>
          <a:p>
            <a:endParaRPr lang="en-A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400" dirty="0"/>
              <a:t> The World Energy Council (2016) reports that according to the current rate of waste generation, global waste is estimated to reach 6 million tonnes/day by 2025.</a:t>
            </a:r>
          </a:p>
          <a:p>
            <a:endParaRPr lang="en-AU" sz="2400" dirty="0"/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F99179B8-55AC-4BDB-AF68-D80F696555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2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9F4EC1-BC8F-4509-BA79-1BDFDAF3B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95419" y="1546945"/>
            <a:ext cx="10222224" cy="4587634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Irrespective of the technology used, we have two same outcomes result: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Reduction in the mass and volume of waste disposed of to landfill; and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A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Production of energy from the non-reusable and non-recyclable fractions of the waste stream .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642619"/>
            <a:ext cx="7018020" cy="622404"/>
          </a:xfrm>
        </p:spPr>
        <p:txBody>
          <a:bodyPr>
            <a:normAutofit fontScale="90000"/>
          </a:bodyPr>
          <a:lstStyle/>
          <a:p>
            <a:r>
              <a:rPr lang="en-AU" sz="4000" b="1" dirty="0">
                <a:solidFill>
                  <a:schemeClr val="tx1"/>
                </a:solidFill>
              </a:rPr>
              <a:t>Waste to Energy Technology</a:t>
            </a:r>
            <a:endParaRPr lang="fr-FR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BC70CB61-4751-4169-9090-8983F7405F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9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61B9F3D-6173-401C-81F2-8F68773FEBA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47303105"/>
              </p:ext>
            </p:extLst>
          </p:nvPr>
        </p:nvGraphicFramePr>
        <p:xfrm>
          <a:off x="547919" y="1354404"/>
          <a:ext cx="8218038" cy="520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019">
                  <a:extLst>
                    <a:ext uri="{9D8B030D-6E8A-4147-A177-3AD203B41FA5}">
                      <a16:colId xmlns:a16="http://schemas.microsoft.com/office/drawing/2014/main" val="1245960851"/>
                    </a:ext>
                  </a:extLst>
                </a:gridCol>
                <a:gridCol w="4109019">
                  <a:extLst>
                    <a:ext uri="{9D8B030D-6E8A-4147-A177-3AD203B41FA5}">
                      <a16:colId xmlns:a16="http://schemas.microsoft.com/office/drawing/2014/main" val="14034244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272088"/>
                  </a:ext>
                </a:extLst>
              </a:tr>
              <a:tr h="514497">
                <a:tc>
                  <a:txBody>
                    <a:bodyPr/>
                    <a:lstStyle/>
                    <a:p>
                      <a:pPr algn="l"/>
                      <a:r>
                        <a:rPr lang="en-AU" sz="1800" dirty="0">
                          <a:solidFill>
                            <a:srgbClr val="FF0000"/>
                          </a:solidFill>
                        </a:rPr>
                        <a:t>Municipal Solid Waste (MSW)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dirty="0">
                          <a:solidFill>
                            <a:srgbClr val="FF0000"/>
                          </a:solidFill>
                        </a:rPr>
                        <a:t>Bagasse &amp; Biomass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8134"/>
                  </a:ext>
                </a:extLst>
              </a:tr>
              <a:tr h="617367">
                <a:tc>
                  <a:txBody>
                    <a:bodyPr/>
                    <a:lstStyle/>
                    <a:p>
                      <a:pPr algn="l"/>
                      <a:r>
                        <a:rPr lang="en-AU" sz="1800" dirty="0"/>
                        <a:t>Commercial and Industrial Waste (C&amp;IM)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dirty="0"/>
                        <a:t>Food Waste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95916"/>
                  </a:ext>
                </a:extLst>
              </a:tr>
              <a:tr h="514497">
                <a:tc>
                  <a:txBody>
                    <a:bodyPr/>
                    <a:lstStyle/>
                    <a:p>
                      <a:pPr algn="l"/>
                      <a:r>
                        <a:rPr lang="en-AU" sz="1800" dirty="0"/>
                        <a:t>Construction and Demolition Waste (C&amp;CW)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dirty="0">
                          <a:solidFill>
                            <a:srgbClr val="FF0000"/>
                          </a:solidFill>
                        </a:rPr>
                        <a:t>Hazardous Waste</a:t>
                      </a:r>
                    </a:p>
                    <a:p>
                      <a:pPr algn="l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40622"/>
                  </a:ext>
                </a:extLst>
              </a:tr>
              <a:tr h="514497">
                <a:tc>
                  <a:txBody>
                    <a:bodyPr/>
                    <a:lstStyle/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ileron Heavy Bold"/>
                        </a:rPr>
                        <a:t>Events Waste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dirty="0"/>
                        <a:t>E-Waste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27131"/>
                  </a:ext>
                </a:extLst>
              </a:tr>
              <a:tr h="514497">
                <a:tc>
                  <a:txBody>
                    <a:bodyPr/>
                    <a:lstStyle/>
                    <a:p>
                      <a:pPr algn="l"/>
                      <a:r>
                        <a:rPr lang="en-AU" sz="1800" dirty="0">
                          <a:solidFill>
                            <a:srgbClr val="FF0000"/>
                          </a:solidFill>
                        </a:rPr>
                        <a:t>Green Waste</a:t>
                      </a:r>
                    </a:p>
                    <a:p>
                      <a:pPr algn="l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dirty="0"/>
                        <a:t>Medical Waste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591010"/>
                  </a:ext>
                </a:extLst>
              </a:tr>
              <a:tr h="514497">
                <a:tc>
                  <a:txBody>
                    <a:bodyPr/>
                    <a:lstStyle/>
                    <a:p>
                      <a:pPr algn="l"/>
                      <a:r>
                        <a:rPr lang="en-AU" sz="1800" dirty="0"/>
                        <a:t>Organic Waste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dirty="0">
                          <a:solidFill>
                            <a:srgbClr val="FF0000"/>
                          </a:solidFill>
                        </a:rPr>
                        <a:t>Bio-solid and Slurry Waste</a:t>
                      </a:r>
                    </a:p>
                    <a:p>
                      <a:pPr algn="l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063247"/>
                  </a:ext>
                </a:extLst>
              </a:tr>
              <a:tr h="514497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14546"/>
                  </a:ext>
                </a:extLst>
              </a:tr>
            </a:tbl>
          </a:graphicData>
        </a:graphic>
      </p:graphicFrame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59" y="514384"/>
            <a:ext cx="6229350" cy="622404"/>
          </a:xfrm>
        </p:spPr>
        <p:txBody>
          <a:bodyPr>
            <a:normAutofit fontScale="90000"/>
          </a:bodyPr>
          <a:lstStyle/>
          <a:p>
            <a:r>
              <a:rPr lang="en-AU" sz="4000" b="1" dirty="0">
                <a:solidFill>
                  <a:schemeClr val="tx1"/>
                </a:solidFill>
              </a:rPr>
              <a:t>       Key Waste Streams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6909B-0AAD-4CAC-ABF4-07FBD6291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658" y="1354404"/>
            <a:ext cx="3249450" cy="2177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B779B9-29B6-46EF-9119-6D38DEBF0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658" y="3656604"/>
            <a:ext cx="3249450" cy="2427332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65279B44-4CE4-4F03-B3F6-19AE5D191D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26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9F4EC1-BC8F-4509-BA79-1BDFDAF3B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164" y="1204804"/>
            <a:ext cx="8617787" cy="522071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SzPct val="100000"/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Biological or Thermal Technologies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Generate energy from waste take two forms (biological and thermal);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Biological technology use anaerobic digestion (AD);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Requires a consistent type of organic waste and a highly controlled environment in which to produce and combust methane gas;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Waste streams for AD are limited to Food Waste and Bio-solid and Slurry Waste;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Overall energy output is low comparison to  thermal </a:t>
            </a:r>
            <a: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technologies.</a:t>
            </a:r>
            <a:endParaRPr lang="en-A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890" y="514384"/>
            <a:ext cx="6949440" cy="622404"/>
          </a:xfrm>
        </p:spPr>
        <p:txBody>
          <a:bodyPr>
            <a:normAutofit fontScale="90000"/>
          </a:bodyPr>
          <a:lstStyle/>
          <a:p>
            <a:r>
              <a:rPr lang="en-AU" sz="4000" b="1" dirty="0">
                <a:solidFill>
                  <a:schemeClr val="tx1"/>
                </a:solidFill>
              </a:rPr>
              <a:t>Waste-to-Energy Technologies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E85BF2-2750-47FE-8CAE-3B2D99E4F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293" y="1618350"/>
            <a:ext cx="2564985" cy="1810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6AF5E3-0E80-4421-B33D-8BE9571D0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955" y="4178314"/>
            <a:ext cx="2585323" cy="1849522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F947D4F7-FF2D-42AB-B822-4527A2F5AC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7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908" y="362697"/>
            <a:ext cx="4934362" cy="631713"/>
          </a:xfrm>
        </p:spPr>
        <p:txBody>
          <a:bodyPr>
            <a:no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Workshop Objectives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927ED9-44EF-41D7-A48A-63C4BF733264}"/>
              </a:ext>
            </a:extLst>
          </p:cNvPr>
          <p:cNvSpPr txBox="1">
            <a:spLocks/>
          </p:cNvSpPr>
          <p:nvPr/>
        </p:nvSpPr>
        <p:spPr>
          <a:xfrm>
            <a:off x="640080" y="1371600"/>
            <a:ext cx="723519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Objectives of this Technical Inception Workshop are to: 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Present the project to in-country technical counterparts and other partners;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Discuss project work packages, activities, partnership, work plan and budget;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Identify project partners and national technical focal points;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Discuss steering committee meeting and official launch;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Agree on ways forward and next steps.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984530-3BA9-4142-825C-992FD57D9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920" y="1824000"/>
            <a:ext cx="3600000" cy="3210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42D0B67F-4DB0-4C67-987B-448AA23477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4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9F4EC1-BC8F-4509-BA79-1BDFDAF3B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18591" y="1314385"/>
            <a:ext cx="5923279" cy="44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b="0" i="0" u="none" strike="noStrike" baseline="0" dirty="0">
                <a:latin typeface="Calibri" panose="020F0502020204030204" pitchFamily="34" charset="0"/>
              </a:rPr>
              <a:t> Large scale </a:t>
            </a:r>
            <a:r>
              <a:rPr lang="en-AU" b="0" i="0" u="none" strike="noStrike" baseline="0" dirty="0" err="1">
                <a:latin typeface="Calibri" panose="020F0502020204030204" pitchFamily="34" charset="0"/>
              </a:rPr>
              <a:t>WtE</a:t>
            </a:r>
            <a:r>
              <a:rPr lang="en-AU" b="0" i="0" u="none" strike="noStrike" baseline="0" dirty="0">
                <a:latin typeface="Calibri" panose="020F0502020204030204" pitchFamily="34" charset="0"/>
              </a:rPr>
              <a:t> project;</a:t>
            </a:r>
          </a:p>
          <a:p>
            <a:pPr marL="0" indent="0">
              <a:buNone/>
            </a:pPr>
            <a:r>
              <a:rPr lang="en-AU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b="0" i="0" u="none" strike="noStrike" baseline="0" dirty="0">
                <a:latin typeface="Calibri" panose="020F0502020204030204" pitchFamily="34" charset="0"/>
              </a:rPr>
              <a:t>The list includes:</a:t>
            </a:r>
          </a:p>
          <a:p>
            <a:pPr marL="0" indent="0">
              <a:buNone/>
            </a:pPr>
            <a:endParaRPr lang="en-AU" sz="1800" b="0" i="0" u="none" strike="noStrike" baseline="0" dirty="0">
              <a:latin typeface="Calibri" panose="020F0502020204030204" pitchFamily="34" charset="0"/>
            </a:endParaRPr>
          </a:p>
          <a:p>
            <a:pPr lvl="1"/>
            <a:r>
              <a:rPr lang="en-AU" sz="2800" b="0" i="0" u="none" strike="noStrike" baseline="0" dirty="0">
                <a:latin typeface="Calibri" panose="020F0502020204030204" pitchFamily="34" charset="0"/>
              </a:rPr>
              <a:t>Mass combustion; </a:t>
            </a:r>
          </a:p>
          <a:p>
            <a:pPr lvl="1"/>
            <a:r>
              <a:rPr lang="en-AU" sz="2800" b="0" i="0" u="none" strike="noStrike" baseline="0" dirty="0">
                <a:latin typeface="Calibri" panose="020F0502020204030204" pitchFamily="34" charset="0"/>
              </a:rPr>
              <a:t>Gasification;</a:t>
            </a:r>
          </a:p>
          <a:p>
            <a:pPr lvl="1"/>
            <a:r>
              <a:rPr lang="en-AU" sz="2800" b="0" i="0" u="none" strike="noStrike" baseline="0" dirty="0">
                <a:latin typeface="Calibri" panose="020F0502020204030204" pitchFamily="34" charset="0"/>
              </a:rPr>
              <a:t>Pyrolysis.</a:t>
            </a:r>
          </a:p>
          <a:p>
            <a:endParaRPr lang="en-AU" sz="1600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558" y="514384"/>
            <a:ext cx="6406832" cy="639918"/>
          </a:xfrm>
        </p:spPr>
        <p:txBody>
          <a:bodyPr>
            <a:normAutofit fontScale="90000"/>
          </a:bodyPr>
          <a:lstStyle/>
          <a:p>
            <a:r>
              <a:rPr lang="en-US" sz="3100" b="1" i="0" u="none" strike="noStrike" baseline="0" dirty="0">
                <a:solidFill>
                  <a:srgbClr val="000000"/>
                </a:solidFill>
                <a:latin typeface="Calibri-Bold"/>
              </a:rPr>
              <a:t>Waste to Energy - Thermal Technologies</a:t>
            </a:r>
            <a:endParaRPr lang="fr-FR" sz="3100" dirty="0">
              <a:solidFill>
                <a:srgbClr val="00B0C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A839A-20C6-4666-800D-C35315C9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161" y="1566698"/>
            <a:ext cx="4800600" cy="3724603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469B779F-55CB-4355-BA7B-F700E5F55C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5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9F4EC1-BC8F-4509-BA79-1BDFDAF3B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06171" y="1474470"/>
            <a:ext cx="5923279" cy="44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sz="20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AU" sz="2400" b="0" i="0" u="none" strike="noStrike" baseline="0" dirty="0">
                <a:latin typeface="Calibri" panose="020F0502020204030204" pitchFamily="34" charset="0"/>
              </a:rPr>
              <a:t>Taking large volumes of waste without any form of prior systemised sorting, separation or treatment is referred to as a "mass burn" or "mass combustion" </a:t>
            </a:r>
            <a:r>
              <a:rPr lang="en-AU" sz="2400" b="0" i="0" u="none" strike="noStrike" baseline="0" dirty="0" err="1">
                <a:latin typeface="Calibri" panose="020F0502020204030204" pitchFamily="34" charset="0"/>
              </a:rPr>
              <a:t>WtE</a:t>
            </a:r>
            <a:r>
              <a:rPr lang="en-AU" sz="2400" b="0" i="0" u="none" strike="noStrike" baseline="0" dirty="0">
                <a:latin typeface="Calibri" panose="020F0502020204030204" pitchFamily="34" charset="0"/>
              </a:rPr>
              <a:t> project;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400" b="0" i="0" u="none" strike="noStrike" baseline="0" dirty="0">
                <a:latin typeface="Calibri" panose="020F0502020204030204" pitchFamily="34" charset="0"/>
              </a:rPr>
              <a:t> Moving grate and fluidised bed are the main combustion technologies used;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400" b="0" i="0" u="none" strike="noStrike" baseline="0" dirty="0">
                <a:latin typeface="Calibri" panose="020F0502020204030204" pitchFamily="34" charset="0"/>
              </a:rPr>
              <a:t> Both having low emissions and high thermal efficiency.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558" y="798963"/>
            <a:ext cx="6406832" cy="639918"/>
          </a:xfrm>
        </p:spPr>
        <p:txBody>
          <a:bodyPr>
            <a:normAutofit fontScale="90000"/>
          </a:bodyPr>
          <a:lstStyle/>
          <a:p>
            <a:r>
              <a:rPr lang="en-US" sz="3100" b="1" i="0" u="none" strike="noStrike" baseline="0" dirty="0">
                <a:solidFill>
                  <a:srgbClr val="000000"/>
                </a:solidFill>
                <a:latin typeface="Calibri-Bold"/>
              </a:rPr>
              <a:t>Thermal Technology – Mass Combustion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4E6F1-E2AB-451C-8A9D-84C6212DE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295" y="1474470"/>
            <a:ext cx="5251613" cy="323469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33ADEE5D-CF56-411A-96E6-A528ACA99E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27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879" y="447273"/>
            <a:ext cx="7235190" cy="721763"/>
          </a:xfrm>
        </p:spPr>
        <p:txBody>
          <a:bodyPr>
            <a:normAutofit/>
          </a:bodyPr>
          <a:lstStyle/>
          <a:p>
            <a:r>
              <a:rPr lang="en-AU" sz="2800" b="1" dirty="0">
                <a:latin typeface="+mn-lt"/>
              </a:rPr>
              <a:t>Thermal Technology - Gasification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927ED9-44EF-41D7-A48A-63C4BF733264}"/>
              </a:ext>
            </a:extLst>
          </p:cNvPr>
          <p:cNvSpPr txBox="1">
            <a:spLocks/>
          </p:cNvSpPr>
          <p:nvPr/>
        </p:nvSpPr>
        <p:spPr>
          <a:xfrm>
            <a:off x="467619" y="1492694"/>
            <a:ext cx="7113395" cy="4363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endParaRPr lang="en-A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 Gasification involves deriving synthesis gas (syngas) from waste in low oxygen, high temperature chambers, and then combusting the syngas;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 Type: Close-coupled gasification, slagging and plasma;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 5 steps – Drying, Pyrolysis, combustion, cracking and Reduction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 The use of gasification as a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</a:rPr>
              <a:t>WtE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 technology continues to be developed for large-scale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</a:rPr>
              <a:t>WtE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 project. 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1EFE7E54-823B-4554-8D81-3B2EEEE8B7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F5CE82-2FFD-A793-9682-264289CEC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516698"/>
            <a:ext cx="47625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9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9F4EC1-BC8F-4509-BA79-1BDFDAF3B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7160" y="1099754"/>
            <a:ext cx="7443854" cy="361188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endParaRPr lang="en-A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Pyrolysis involves deriving gas (and char or tar) from the sublimation of waste at high temperatures in the absence of oxygen, with the gas then being combusted;</a:t>
            </a:r>
          </a:p>
          <a:p>
            <a:pPr marL="625056" lvl="2" indent="0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endParaRPr lang="en-A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While pyrolysis WtE plants do exist, they are not as prevalent as mass combustion or gasification plant.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Plastic Pyrolysis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9" y="700884"/>
            <a:ext cx="6229350" cy="622404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chemeClr val="tx1"/>
                </a:solidFill>
              </a:rPr>
              <a:t>Thermal Technology - Pyrolysis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15EB7B-59CE-40F4-BE31-B01F269EE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388" y="4343400"/>
            <a:ext cx="3066554" cy="2490173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73265429-BC7D-4338-9A7E-C99181E870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1E81A4-9E7F-B7CB-A4BA-4F86CE7B1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434" y="914400"/>
            <a:ext cx="4182900" cy="54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41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9" y="458448"/>
            <a:ext cx="7648441" cy="622404"/>
          </a:xfrm>
        </p:spPr>
        <p:txBody>
          <a:bodyPr>
            <a:normAutofit fontScale="90000"/>
          </a:bodyPr>
          <a:lstStyle/>
          <a:p>
            <a:pPr algn="l"/>
            <a:r>
              <a:rPr lang="en-AU" sz="4000" b="1" dirty="0">
                <a:solidFill>
                  <a:schemeClr val="tx1"/>
                </a:solidFill>
              </a:rPr>
              <a:t>       </a:t>
            </a:r>
            <a:r>
              <a:rPr lang="en-AU" sz="2700" b="1" dirty="0">
                <a:solidFill>
                  <a:schemeClr val="tx1"/>
                </a:solidFill>
              </a:rPr>
              <a:t>Waste Stream and Preferred  Technology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773CB61-3F0D-4A92-B936-4E045DA9EA3B}"/>
              </a:ext>
            </a:extLst>
          </p:cNvPr>
          <p:cNvGraphicFramePr>
            <a:graphicFrameLocks noGrp="1"/>
          </p:cNvGraphicFramePr>
          <p:nvPr/>
        </p:nvGraphicFramePr>
        <p:xfrm>
          <a:off x="948690" y="1238656"/>
          <a:ext cx="10417811" cy="468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843">
                  <a:extLst>
                    <a:ext uri="{9D8B030D-6E8A-4147-A177-3AD203B41FA5}">
                      <a16:colId xmlns:a16="http://schemas.microsoft.com/office/drawing/2014/main" val="237218585"/>
                    </a:ext>
                  </a:extLst>
                </a:gridCol>
                <a:gridCol w="3464984">
                  <a:extLst>
                    <a:ext uri="{9D8B030D-6E8A-4147-A177-3AD203B41FA5}">
                      <a16:colId xmlns:a16="http://schemas.microsoft.com/office/drawing/2014/main" val="2406525025"/>
                    </a:ext>
                  </a:extLst>
                </a:gridCol>
                <a:gridCol w="3464984">
                  <a:extLst>
                    <a:ext uri="{9D8B030D-6E8A-4147-A177-3AD203B41FA5}">
                      <a16:colId xmlns:a16="http://schemas.microsoft.com/office/drawing/2014/main" val="1931290966"/>
                    </a:ext>
                  </a:extLst>
                </a:gridCol>
              </a:tblGrid>
              <a:tr h="471545">
                <a:tc>
                  <a:txBody>
                    <a:bodyPr/>
                    <a:lstStyle/>
                    <a:p>
                      <a:pPr algn="l"/>
                      <a:r>
                        <a:rPr lang="en-AU" sz="1800" dirty="0"/>
                        <a:t>Waste Stream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Type of Waste Resource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Technology Considered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631580"/>
                  </a:ext>
                </a:extLst>
              </a:tr>
              <a:tr h="642349"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Municipal Solid Waste (MSW)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Solid wastes dumped at landfills &amp; dumps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Thermo-chemical conversion or Landfill Gas Recovery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12314"/>
                  </a:ext>
                </a:extLst>
              </a:tr>
              <a:tr h="405391"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Sewerage Sludge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Sewerage or domestic wastewater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Anaerobic Digestion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682738"/>
                  </a:ext>
                </a:extLst>
              </a:tr>
              <a:tr h="641305"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Livestock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Waste from cattle, goats, sheep, poultry &amp; pigs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Anaerobic Digestion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972736"/>
                  </a:ext>
                </a:extLst>
              </a:tr>
              <a:tr h="641305"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Biomass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Bagasse, logging &amp; forestry industry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Thermo-chemical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780094"/>
                  </a:ext>
                </a:extLst>
              </a:tr>
              <a:tr h="641305"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Non-hazardous Industrial Waste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Organic waste from abattoirs, distilleries &amp; breweries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Anaerobic Digestion</a:t>
                      </a:r>
                    </a:p>
                    <a:p>
                      <a:pPr algn="l"/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03279"/>
                  </a:ext>
                </a:extLst>
              </a:tr>
              <a:tr h="448331">
                <a:tc>
                  <a:txBody>
                    <a:bodyPr/>
                    <a:lstStyle/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Agriculture Crop Residues</a:t>
                      </a:r>
                    </a:p>
                    <a:p>
                      <a:pPr algn="l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Organic waste residues from agricultural &amp; farming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Thermo-chemical conversion </a:t>
                      </a:r>
                    </a:p>
                    <a:p>
                      <a:pPr algn="l"/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40466"/>
                  </a:ext>
                </a:extLst>
              </a:tr>
              <a:tr h="665060"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Food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Left over food, kitchen wastes, pilling from vegetables, fruits and root crops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Anaerobic Digestion</a:t>
                      </a:r>
                    </a:p>
                    <a:p>
                      <a:pPr algn="l"/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616606"/>
                  </a:ext>
                </a:extLst>
              </a:tr>
            </a:tbl>
          </a:graphicData>
        </a:graphic>
      </p:graphicFrame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02561A36-1BEE-4EA1-8F6E-51C025E3C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05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822854" y="3143011"/>
            <a:ext cx="7797684" cy="43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3"/>
              </a:lnSpc>
            </a:pPr>
            <a:endParaRPr lang="en-US" sz="2712" spc="54" dirty="0">
              <a:solidFill>
                <a:srgbClr val="00B0CA"/>
              </a:solidFill>
              <a:latin typeface="Calibri"/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640080" y="1014823"/>
            <a:ext cx="11551920" cy="16620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b="1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Work Package 1</a:t>
            </a:r>
            <a:r>
              <a:rPr lang="en-AU" sz="3200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: Capacity strengthening of government entities in the application of support tools for evidence-based decision-making in </a:t>
            </a:r>
            <a:r>
              <a:rPr lang="en-AU" sz="32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Waste to Energy (</a:t>
            </a:r>
            <a:r>
              <a:rPr lang="en-AU" sz="3200" dirty="0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WtE</a:t>
            </a:r>
            <a:r>
              <a:rPr lang="en-AU" sz="32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) </a:t>
            </a:r>
            <a:endParaRPr lang="en-NZ" sz="4000" dirty="0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2A54FFA3-9C95-43FC-ABD8-B63BEC50ADDB}"/>
              </a:ext>
            </a:extLst>
          </p:cNvPr>
          <p:cNvSpPr txBox="1">
            <a:spLocks/>
          </p:cNvSpPr>
          <p:nvPr/>
        </p:nvSpPr>
        <p:spPr>
          <a:xfrm>
            <a:off x="746842" y="3581080"/>
            <a:ext cx="10698316" cy="1871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AU" sz="3600" dirty="0">
                <a:solidFill>
                  <a:schemeClr val="accent1"/>
                </a:solidFill>
                <a:ea typeface="Arial" panose="020B0604020202020204" pitchFamily="34" charset="0"/>
              </a:rPr>
              <a:t>Baseline Assessment</a:t>
            </a:r>
          </a:p>
          <a:p>
            <a:pPr>
              <a:spcBef>
                <a:spcPts val="600"/>
              </a:spcBef>
            </a:pPr>
            <a:r>
              <a:rPr lang="en-AU" sz="3600" dirty="0">
                <a:solidFill>
                  <a:schemeClr val="accent1"/>
                </a:solidFill>
              </a:rPr>
              <a:t>Feasibility Assessment</a:t>
            </a:r>
          </a:p>
          <a:p>
            <a:pPr>
              <a:spcBef>
                <a:spcPts val="600"/>
              </a:spcBef>
            </a:pPr>
            <a:r>
              <a:rPr lang="en-AU" sz="3600" dirty="0">
                <a:solidFill>
                  <a:schemeClr val="accent1"/>
                </a:solidFill>
              </a:rPr>
              <a:t>CBA of Potential WtE Technologies</a:t>
            </a:r>
          </a:p>
          <a:p>
            <a:pPr>
              <a:spcBef>
                <a:spcPts val="600"/>
              </a:spcBef>
            </a:pPr>
            <a:r>
              <a:rPr lang="en-AU" sz="3600" dirty="0">
                <a:solidFill>
                  <a:schemeClr val="accent1"/>
                </a:solidFill>
              </a:rPr>
              <a:t>WtE Training on Policy Making</a:t>
            </a:r>
            <a:endParaRPr lang="en-NZ" sz="3600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1E185ED-D18D-4187-901A-30424B8C79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10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822854" y="3143011"/>
            <a:ext cx="7797684" cy="43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3"/>
              </a:lnSpc>
            </a:pPr>
            <a:endParaRPr lang="en-US" sz="2712" spc="54" dirty="0">
              <a:solidFill>
                <a:srgbClr val="00B0CA"/>
              </a:solidFill>
              <a:latin typeface="Calibri"/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640080" y="864801"/>
            <a:ext cx="11654971" cy="15052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b="1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Work Package 2</a:t>
            </a:r>
            <a:r>
              <a:rPr lang="en-AU" sz="3200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: Collection and consolidation of data on Solid Waste Management (SWM) and Renewable Energy Technologies (RET) in the Pacific region</a:t>
            </a:r>
            <a:endParaRPr lang="en-NZ" sz="4000" dirty="0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2A54FFA3-9C95-43FC-ABD8-B63BEC50ADDB}"/>
              </a:ext>
            </a:extLst>
          </p:cNvPr>
          <p:cNvSpPr txBox="1">
            <a:spLocks/>
          </p:cNvSpPr>
          <p:nvPr/>
        </p:nvSpPr>
        <p:spPr>
          <a:xfrm>
            <a:off x="643194" y="4970206"/>
            <a:ext cx="10698316" cy="1313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AU" dirty="0">
                <a:solidFill>
                  <a:schemeClr val="accent1"/>
                </a:solidFill>
                <a:ea typeface="Arial" panose="020B0604020202020204" pitchFamily="34" charset="0"/>
              </a:rPr>
              <a:t>Updating of existing data/databases</a:t>
            </a:r>
          </a:p>
          <a:p>
            <a:pPr>
              <a:spcBef>
                <a:spcPts val="600"/>
              </a:spcBef>
            </a:pPr>
            <a:r>
              <a:rPr lang="en-AU" dirty="0">
                <a:solidFill>
                  <a:schemeClr val="accent1"/>
                </a:solidFill>
              </a:rPr>
              <a:t>Development of new data/databases</a:t>
            </a:r>
          </a:p>
          <a:p>
            <a:pPr>
              <a:spcBef>
                <a:spcPts val="600"/>
              </a:spcBef>
            </a:pPr>
            <a:r>
              <a:rPr lang="en-AU" dirty="0">
                <a:solidFill>
                  <a:schemeClr val="accent1"/>
                </a:solidFill>
              </a:rPr>
              <a:t>Analysis of use of data</a:t>
            </a:r>
          </a:p>
          <a:p>
            <a:pPr>
              <a:spcBef>
                <a:spcPts val="600"/>
              </a:spcBef>
            </a:pPr>
            <a:endParaRPr lang="en-AU" sz="2400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endParaRPr lang="en-NZ" sz="2400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1E185ED-D18D-4187-901A-30424B8C79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7A7D48-B1B4-2FD1-E566-0173E84BD29A}"/>
              </a:ext>
            </a:extLst>
          </p:cNvPr>
          <p:cNvSpPr txBox="1"/>
          <p:nvPr/>
        </p:nvSpPr>
        <p:spPr>
          <a:xfrm>
            <a:off x="911294" y="2739626"/>
            <a:ext cx="104302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/>
              <a:t>Objective – update existing databases including Pacific Regional Data Repository (PRDR) with all available Waste to Energy (WtE) data for the purpose of baseline, feasibility assessments and development of training materials.</a:t>
            </a:r>
          </a:p>
        </p:txBody>
      </p:sp>
    </p:spTree>
    <p:extLst>
      <p:ext uri="{BB962C8B-B14F-4D97-AF65-F5344CB8AC3E}">
        <p14:creationId xmlns:p14="http://schemas.microsoft.com/office/powerpoint/2010/main" val="2742662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822854" y="3143011"/>
            <a:ext cx="7797684" cy="43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3"/>
              </a:lnSpc>
            </a:pPr>
            <a:endParaRPr lang="en-US" sz="2712" spc="54" dirty="0">
              <a:solidFill>
                <a:srgbClr val="00B0CA"/>
              </a:solidFill>
              <a:latin typeface="Calibri"/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643194" y="805183"/>
            <a:ext cx="11548806" cy="21652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AU" sz="3200" b="1" dirty="0">
              <a:solidFill>
                <a:schemeClr val="accent1"/>
              </a:solidFill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3200" b="1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Work Package 3</a:t>
            </a:r>
            <a:r>
              <a:rPr lang="en-AU" sz="3200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: Promotion of cross-sectoral collaboration among government entities and the educational, research and private sector.</a:t>
            </a:r>
            <a:endParaRPr lang="en-NZ" sz="4000" dirty="0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2A54FFA3-9C95-43FC-ABD8-B63BEC50ADDB}"/>
              </a:ext>
            </a:extLst>
          </p:cNvPr>
          <p:cNvSpPr txBox="1">
            <a:spLocks/>
          </p:cNvSpPr>
          <p:nvPr/>
        </p:nvSpPr>
        <p:spPr>
          <a:xfrm>
            <a:off x="746842" y="3627885"/>
            <a:ext cx="10698316" cy="857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Deliver Pacific WtE presentations at international/regional conferences</a:t>
            </a:r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Build Pacific WtE website </a:t>
            </a:r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</a:rPr>
              <a:t>Strengthening existing Private Sector-Government-Partnership initiatives </a:t>
            </a:r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</a:rPr>
              <a:t>Undertake WtE Trade Missions</a:t>
            </a:r>
          </a:p>
          <a:p>
            <a:pPr>
              <a:spcBef>
                <a:spcPts val="600"/>
              </a:spcBef>
            </a:pPr>
            <a:endParaRPr lang="en-NZ" sz="2400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1E185ED-D18D-4187-901A-30424B8C79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75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822854" y="3143011"/>
            <a:ext cx="7797684" cy="43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3"/>
              </a:lnSpc>
            </a:pPr>
            <a:endParaRPr lang="en-US" sz="2712" spc="54" dirty="0">
              <a:solidFill>
                <a:srgbClr val="00B0CA"/>
              </a:solidFill>
              <a:latin typeface="Calibri"/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643194" y="996146"/>
            <a:ext cx="11548806" cy="22736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AU" sz="3200" b="1" dirty="0">
              <a:solidFill>
                <a:schemeClr val="accent1"/>
              </a:solidFill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3200" b="1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Work Package </a:t>
            </a:r>
            <a:r>
              <a:rPr lang="en-AU" sz="3200" b="1" dirty="0">
                <a:solidFill>
                  <a:schemeClr val="accent1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4</a:t>
            </a:r>
            <a:r>
              <a:rPr lang="en-AU" sz="3200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: Adapting &amp; developing </a:t>
            </a:r>
            <a:r>
              <a:rPr lang="en-AU" sz="3200" dirty="0" err="1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WtE</a:t>
            </a:r>
            <a:r>
              <a:rPr lang="en-AU" sz="3200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 training courses for tertiary education providers</a:t>
            </a:r>
            <a:endParaRPr lang="en-NZ" sz="4000" dirty="0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2A54FFA3-9C95-43FC-ABD8-B63BEC50ADDB}"/>
              </a:ext>
            </a:extLst>
          </p:cNvPr>
          <p:cNvSpPr txBox="1">
            <a:spLocks/>
          </p:cNvSpPr>
          <p:nvPr/>
        </p:nvSpPr>
        <p:spPr>
          <a:xfrm>
            <a:off x="746842" y="3837158"/>
            <a:ext cx="10698316" cy="2638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Adaption of RET qualifications</a:t>
            </a:r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Co-development of short courses on WtE with tertiary education providers</a:t>
            </a:r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Co-development and facilitation of research demonstration projects with tertiary education providers</a:t>
            </a:r>
          </a:p>
          <a:p>
            <a:pPr>
              <a:spcBef>
                <a:spcPts val="600"/>
              </a:spcBef>
            </a:pPr>
            <a:endParaRPr lang="en-AU" sz="2400" dirty="0">
              <a:solidFill>
                <a:schemeClr val="accent1"/>
              </a:solidFill>
              <a:ea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AU" sz="2400" dirty="0">
              <a:solidFill>
                <a:schemeClr val="accent1"/>
              </a:solidFill>
              <a:ea typeface="Arial" panose="020B0604020202020204" pitchFamily="34" charset="0"/>
            </a:endParaRP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1E185ED-D18D-4187-901A-30424B8C79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04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822854" y="3143011"/>
            <a:ext cx="7797684" cy="43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3"/>
              </a:lnSpc>
            </a:pPr>
            <a:endParaRPr lang="en-US" sz="2712" spc="54" dirty="0">
              <a:solidFill>
                <a:srgbClr val="00B0CA"/>
              </a:solidFill>
              <a:latin typeface="Calibri"/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643194" y="2311994"/>
            <a:ext cx="11548806" cy="202934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AU" sz="3200" b="1" dirty="0">
              <a:solidFill>
                <a:schemeClr val="accent1"/>
              </a:solidFill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3200" b="1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Work Package 5</a:t>
            </a:r>
            <a:r>
              <a:rPr lang="en-AU" sz="3200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: Developing </a:t>
            </a:r>
            <a:r>
              <a:rPr lang="en-AU" sz="3200" dirty="0" err="1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WtE</a:t>
            </a:r>
            <a:r>
              <a:rPr lang="en-AU" sz="3200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 solutions through tertiary education providers</a:t>
            </a:r>
            <a:endParaRPr lang="en-NZ" sz="4000" dirty="0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2A54FFA3-9C95-43FC-ABD8-B63BEC50ADDB}"/>
              </a:ext>
            </a:extLst>
          </p:cNvPr>
          <p:cNvSpPr txBox="1">
            <a:spLocks/>
          </p:cNvSpPr>
          <p:nvPr/>
        </p:nvSpPr>
        <p:spPr>
          <a:xfrm>
            <a:off x="643194" y="4970206"/>
            <a:ext cx="10698316" cy="857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Co-design and development of pilot projects with tertiary education providers</a:t>
            </a:r>
            <a:endParaRPr lang="en-NZ" sz="2400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1E185ED-D18D-4187-901A-30424B8C79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5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9F4EC1-BC8F-4509-BA79-1BDFDAF3B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95499" y="1362265"/>
            <a:ext cx="7603488" cy="4587634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Title: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Pacific Adoption of Waste-to-Energy Solutions (PAWES) Project</a:t>
            </a:r>
          </a:p>
          <a:p>
            <a:pPr>
              <a:buSzPct val="100000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Duration: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14 December 2021 – 13 December 2024</a:t>
            </a:r>
          </a:p>
          <a:p>
            <a:pPr>
              <a:buSzPct val="100000"/>
            </a:pPr>
            <a:r>
              <a:rPr lang="en-A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Consortium</a:t>
            </a: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SPC &amp; SPREP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SzPct val="100000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Beneficiary Countries: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Papua New Guinea, Republic of the Marshall Islands, Samoa, Solomon Islands, Tuvalu</a:t>
            </a:r>
          </a:p>
          <a:p>
            <a:pPr>
              <a:buSzPct val="100000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Total Budget: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2,871,342 EUR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980" y="514384"/>
            <a:ext cx="6229350" cy="622404"/>
          </a:xfrm>
        </p:spPr>
        <p:txBody>
          <a:bodyPr>
            <a:noAutofit/>
          </a:bodyPr>
          <a:lstStyle/>
          <a:p>
            <a:r>
              <a:rPr lang="en-AU" sz="4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Introduction</a:t>
            </a:r>
            <a:endParaRPr lang="fr-FR" sz="4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C2CBE990-8056-497C-B058-ECF162CA2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972" y="1841462"/>
            <a:ext cx="2160000" cy="951310"/>
          </a:xfrm>
          <a:prstGeom prst="rect">
            <a:avLst/>
          </a:prstGeom>
          <a:noFill/>
        </p:spPr>
      </p:pic>
      <p:pic>
        <p:nvPicPr>
          <p:cNvPr id="11" name="Picture 10" descr="See the source image">
            <a:extLst>
              <a:ext uri="{FF2B5EF4-FFF2-40B4-BE49-F238E27FC236}">
                <a16:creationId xmlns:a16="http://schemas.microsoft.com/office/drawing/2014/main" id="{5BC0FBA4-E386-4155-BE3E-C2D4DFDAA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972" y="2868708"/>
            <a:ext cx="1440000" cy="109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FF5995-34C1-44C7-9513-59D74E5112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12" y="4109756"/>
            <a:ext cx="2160000" cy="582301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DD3E3C6-482D-4FFC-8CB1-19B22A4A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061" y="4989262"/>
            <a:ext cx="1800000" cy="141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See the source image">
            <a:extLst>
              <a:ext uri="{FF2B5EF4-FFF2-40B4-BE49-F238E27FC236}">
                <a16:creationId xmlns:a16="http://schemas.microsoft.com/office/drawing/2014/main" id="{0B66EB4F-2497-4D02-BFE9-30DD0C3C37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061" y="668933"/>
            <a:ext cx="2160000" cy="93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80F2D185-F793-4872-97E0-4D2154CC5A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9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822854" y="3143011"/>
            <a:ext cx="7797684" cy="43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3"/>
              </a:lnSpc>
            </a:pPr>
            <a:endParaRPr lang="en-US" sz="2712" spc="54" dirty="0">
              <a:solidFill>
                <a:srgbClr val="00B0CA"/>
              </a:solidFill>
              <a:latin typeface="Calibri"/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643194" y="259911"/>
            <a:ext cx="11548806" cy="15052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AU" sz="3200" b="1" dirty="0">
              <a:solidFill>
                <a:schemeClr val="accent1"/>
              </a:solidFill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3200" b="1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Work Package 6</a:t>
            </a:r>
            <a:r>
              <a:rPr lang="en-AU" sz="3200" dirty="0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: Project Management</a:t>
            </a:r>
            <a:endParaRPr lang="en-NZ" sz="4000" dirty="0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2A54FFA3-9C95-43FC-ABD8-B63BEC50ADDB}"/>
              </a:ext>
            </a:extLst>
          </p:cNvPr>
          <p:cNvSpPr txBox="1">
            <a:spLocks/>
          </p:cNvSpPr>
          <p:nvPr/>
        </p:nvSpPr>
        <p:spPr>
          <a:xfrm>
            <a:off x="746842" y="2285465"/>
            <a:ext cx="10698316" cy="857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Setting up of the project management structure</a:t>
            </a:r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Project meetings </a:t>
            </a:r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Support to local multipliers</a:t>
            </a:r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Financial management</a:t>
            </a:r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Monitoring, Evaluation and Learning (MEL)</a:t>
            </a:r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Communication and Visibility Strategy</a:t>
            </a:r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accent1"/>
                </a:solidFill>
                <a:ea typeface="Arial" panose="020B0604020202020204" pitchFamily="34" charset="0"/>
              </a:rPr>
              <a:t>Reporting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1E185ED-D18D-4187-901A-30424B8C79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7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822854" y="3143011"/>
            <a:ext cx="7797684" cy="43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3"/>
              </a:lnSpc>
            </a:pPr>
            <a:endParaRPr lang="en-US" sz="2712" spc="54" dirty="0">
              <a:solidFill>
                <a:srgbClr val="00B0CA"/>
              </a:solidFill>
              <a:latin typeface="Calibri"/>
            </a:endParaRPr>
          </a:p>
        </p:txBody>
      </p:sp>
      <p:pic>
        <p:nvPicPr>
          <p:cNvPr id="13" name="Picture 12" descr="A picture containing drawing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6255077"/>
            <a:ext cx="965200" cy="462511"/>
          </a:xfrm>
          <a:prstGeom prst="rect">
            <a:avLst/>
          </a:prstGeom>
        </p:spPr>
      </p:pic>
      <p:pic>
        <p:nvPicPr>
          <p:cNvPr id="14" name="Picture 13" descr="Logo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90" y="6255077"/>
            <a:ext cx="809310" cy="408643"/>
          </a:xfrm>
          <a:prstGeom prst="rect">
            <a:avLst/>
          </a:prstGeom>
        </p:spPr>
      </p:pic>
      <p:pic>
        <p:nvPicPr>
          <p:cNvPr id="15" name="Picture 14" descr="See the source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77" y="6294084"/>
            <a:ext cx="606111" cy="39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picture containing text, clipart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52" y="6264371"/>
            <a:ext cx="921173" cy="390054"/>
          </a:xfrm>
          <a:prstGeom prst="rect">
            <a:avLst/>
          </a:prstGeom>
        </p:spPr>
      </p:pic>
      <p:pic>
        <p:nvPicPr>
          <p:cNvPr id="17" name="Picture 16" descr="A picture containing flower&#10;&#10;Description automatically generate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23000"/>
            <a:ext cx="711200" cy="5291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46AE17-0920-4BD3-B8B9-BD2081D77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92" y="194280"/>
            <a:ext cx="6013622" cy="2178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100" dirty="0">
                <a:solidFill>
                  <a:schemeClr val="accent1"/>
                </a:solidFill>
              </a:rPr>
              <a:t>Pacific Adoption of Waste-to-Energy Solutions (PAWES) Project</a:t>
            </a:r>
          </a:p>
          <a:p>
            <a:pPr marL="0" indent="0">
              <a:buNone/>
            </a:pPr>
            <a:endParaRPr lang="en-FJ" dirty="0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A0E1491D-10A5-4CE1-8A08-B047659D4F47}"/>
              </a:ext>
            </a:extLst>
          </p:cNvPr>
          <p:cNvGrpSpPr/>
          <p:nvPr/>
        </p:nvGrpSpPr>
        <p:grpSpPr>
          <a:xfrm>
            <a:off x="1361897" y="2282395"/>
            <a:ext cx="4734103" cy="2024753"/>
            <a:chOff x="-645088" y="-1003974"/>
            <a:chExt cx="9468206" cy="4049507"/>
          </a:xfrm>
        </p:grpSpPr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4B305C43-09B6-4ACC-BB0A-811018F9B694}"/>
                </a:ext>
              </a:extLst>
            </p:cNvPr>
            <p:cNvSpPr txBox="1"/>
            <p:nvPr/>
          </p:nvSpPr>
          <p:spPr>
            <a:xfrm>
              <a:off x="-629910" y="-52368"/>
              <a:ext cx="9453028" cy="3097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1567" dirty="0">
                  <a:solidFill>
                    <a:srgbClr val="000000"/>
                  </a:solidFill>
                  <a:latin typeface="Calibri"/>
                </a:rPr>
                <a:t>For more information please contact: </a:t>
              </a:r>
              <a:endParaRPr lang="en-US" sz="1571" dirty="0">
                <a:solidFill>
                  <a:srgbClr val="000000"/>
                </a:solidFill>
                <a:latin typeface="Calibri"/>
              </a:endParaRPr>
            </a:p>
            <a:p>
              <a:pPr algn="ctr">
                <a:lnSpc>
                  <a:spcPts val="2034"/>
                </a:lnSpc>
              </a:pPr>
              <a:r>
                <a:rPr lang="en-US" sz="1567" dirty="0">
                  <a:solidFill>
                    <a:srgbClr val="000000"/>
                  </a:solidFill>
                  <a:latin typeface="Calibri"/>
                </a:rPr>
                <a:t>The Pacific Community (SPC)</a:t>
              </a:r>
              <a:endParaRPr lang="en-US" sz="1567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>
                <a:lnSpc>
                  <a:spcPts val="2034"/>
                </a:lnSpc>
              </a:pPr>
              <a:r>
                <a:rPr lang="en-US" sz="1433" dirty="0">
                  <a:solidFill>
                    <a:srgbClr val="000000"/>
                  </a:solidFill>
                  <a:latin typeface="Calibri"/>
                </a:rPr>
                <a:t>Nixon Kua – Energy Expert/Project Manager</a:t>
              </a:r>
            </a:p>
            <a:p>
              <a:pPr algn="ctr">
                <a:lnSpc>
                  <a:spcPts val="2034"/>
                </a:lnSpc>
              </a:pPr>
              <a:r>
                <a:rPr lang="en-US" sz="1433" dirty="0">
                  <a:solidFill>
                    <a:srgbClr val="000000"/>
                  </a:solidFill>
                  <a:latin typeface="Calibri"/>
                </a:rPr>
                <a:t>Georesources and Energy Programme</a:t>
              </a:r>
              <a:endParaRPr lang="en-US" sz="1567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>
                <a:lnSpc>
                  <a:spcPts val="2034"/>
                </a:lnSpc>
              </a:pPr>
              <a:r>
                <a:rPr lang="en-US" sz="1433" dirty="0">
                  <a:solidFill>
                    <a:srgbClr val="000000"/>
                  </a:solidFill>
                  <a:latin typeface="Calibri"/>
                </a:rPr>
                <a:t>Akuila Tawake</a:t>
              </a:r>
              <a:endParaRPr lang="en-US" sz="1433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>
                <a:lnSpc>
                  <a:spcPts val="2034"/>
                </a:lnSpc>
              </a:pPr>
              <a:r>
                <a:rPr lang="en-US" sz="1433" dirty="0">
                  <a:solidFill>
                    <a:srgbClr val="000000"/>
                  </a:solidFill>
                  <a:latin typeface="Calibri"/>
                </a:rPr>
                <a:t>nixonk@spc.int | +679 337 0733</a:t>
              </a:r>
              <a:endParaRPr lang="en-US" sz="1433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5C5BFF4D-08A9-479C-A2EC-DF075158ED39}"/>
                </a:ext>
              </a:extLst>
            </p:cNvPr>
            <p:cNvSpPr txBox="1"/>
            <p:nvPr/>
          </p:nvSpPr>
          <p:spPr>
            <a:xfrm>
              <a:off x="-645088" y="-1003974"/>
              <a:ext cx="9453028" cy="51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0"/>
                </a:lnSpc>
              </a:pPr>
              <a:r>
                <a:rPr lang="en-US" sz="1535" dirty="0">
                  <a:solidFill>
                    <a:srgbClr val="0047A7"/>
                  </a:solidFill>
                  <a:latin typeface="Glacial Indifference Bold"/>
                </a:rPr>
                <a:t>CONTACT INFORMATION</a:t>
              </a:r>
            </a:p>
          </p:txBody>
        </p:sp>
      </p:grp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60A0CA1C-623C-4367-9E8E-DE48B7D17F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532932-EFB2-2DAF-4AF1-EBB88D962D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591" y="1839611"/>
            <a:ext cx="5791702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8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9F4EC1-BC8F-4509-BA79-1BDFDAF3B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9870" y="1417321"/>
            <a:ext cx="6764020" cy="492629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en-A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Overall Objective: 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Enhanced solid waste management and energy security in the Pacific region.</a:t>
            </a:r>
          </a:p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Specific Objectives: </a:t>
            </a:r>
          </a:p>
          <a:p>
            <a:pPr marL="648000" indent="-360000">
              <a:lnSpc>
                <a:spcPct val="120000"/>
              </a:lnSpc>
              <a:spcBef>
                <a:spcPts val="1200"/>
              </a:spcBef>
              <a:buSzPct val="100000"/>
              <a:buNone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(i) National and subnational government entities able to make informed decisions on developing a sustainable Waste-to-Energy (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WtE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) sector. </a:t>
            </a:r>
          </a:p>
          <a:p>
            <a:pPr marL="648000" indent="-360000">
              <a:lnSpc>
                <a:spcPct val="110000"/>
              </a:lnSpc>
              <a:spcBef>
                <a:spcPts val="1200"/>
              </a:spcBef>
              <a:buSzPct val="100000"/>
              <a:buNone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(ii) Tertiary education providers providing updated training and performing state-of-the-art research on Solid Waste Management (SWM), Renewable Energy Technologies (RET) and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WtE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980" y="514384"/>
            <a:ext cx="6229350" cy="622404"/>
          </a:xfrm>
        </p:spPr>
        <p:txBody>
          <a:bodyPr>
            <a:noAutofit/>
          </a:bodyPr>
          <a:lstStyle/>
          <a:p>
            <a:r>
              <a:rPr lang="en-AU" sz="4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Objectives</a:t>
            </a:r>
            <a:endParaRPr lang="fr-FR" sz="4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62F85-5E61-42CA-ADCA-FDD1A5E51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80" y="1715077"/>
            <a:ext cx="3960000" cy="3091826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5474932E-9700-43AF-A081-332C2A0DF5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9F4EC1-BC8F-4509-BA79-1BDFDAF3B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29031" y="1392452"/>
            <a:ext cx="9432289" cy="456678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the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South Pacific (USP)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Sustainable Energy Industry Association of the Pacific Islands (SEIAPI)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University of Papua New Guinea (UPNG)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AU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PNG National Energy Authority, 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AU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Samoa Ministry of Natural Resources and Environment, 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AU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Solomon Islands Ministry of Mines, Energy and Rural Electrification, and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AU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Tuvalu Department of Energy, Ministry of Transport, Energy and Tourism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A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RMI Energy Office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980" y="514384"/>
            <a:ext cx="6229350" cy="622404"/>
          </a:xfrm>
        </p:spPr>
        <p:txBody>
          <a:bodyPr>
            <a:noAutofit/>
          </a:bodyPr>
          <a:lstStyle/>
          <a:p>
            <a:r>
              <a:rPr lang="en-AU" sz="4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Multipliers</a:t>
            </a:r>
            <a:endParaRPr lang="fr-FR" sz="4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4DA2C090-B4AF-4B44-BE5E-A9C118F4D6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9F4EC1-BC8F-4509-BA79-1BDFDAF3B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4891" y="1474470"/>
            <a:ext cx="6220459" cy="4069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AU" b="0" i="0" u="none" strike="noStrike" baseline="0" dirty="0">
                <a:latin typeface="Calibri" panose="020F0502020204030204" pitchFamily="34" charset="0"/>
              </a:rPr>
              <a:t>National Ministries of Environment; </a:t>
            </a:r>
          </a:p>
          <a:p>
            <a:r>
              <a:rPr lang="en-AU" b="0" i="0" u="none" strike="noStrike" baseline="0" dirty="0">
                <a:latin typeface="Calibri" panose="020F0502020204030204" pitchFamily="34" charset="0"/>
              </a:rPr>
              <a:t>Industry involved in municipal waste management, green waste management and renewable energy; </a:t>
            </a:r>
          </a:p>
          <a:p>
            <a:r>
              <a:rPr lang="en-AU" b="0" i="0" u="none" strike="noStrike" baseline="0" dirty="0">
                <a:latin typeface="Calibri" panose="020F0502020204030204" pitchFamily="34" charset="0"/>
              </a:rPr>
              <a:t>Businesses that produce a significant volume of waste; </a:t>
            </a:r>
          </a:p>
          <a:p>
            <a:r>
              <a:rPr lang="en-AU" b="0" i="0" u="none" strike="noStrike" baseline="0" dirty="0">
                <a:latin typeface="Calibri" panose="020F0502020204030204" pitchFamily="34" charset="0"/>
              </a:rPr>
              <a:t>Urban and rural communities exposed to health and environmental impacts of poorly managed landfills; </a:t>
            </a:r>
          </a:p>
          <a:p>
            <a:endParaRPr lang="en-AU" sz="1600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033" y="447812"/>
            <a:ext cx="6406832" cy="639918"/>
          </a:xfrm>
        </p:spPr>
        <p:txBody>
          <a:bodyPr>
            <a:noAutofit/>
          </a:bodyPr>
          <a:lstStyle/>
          <a:p>
            <a:pPr algn="ctr"/>
            <a:r>
              <a:rPr lang="en-US" b="1" i="0" u="none" strike="noStrike" baseline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Beneficiaries</a:t>
            </a:r>
            <a:endParaRPr lang="fr-FR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96E71-C2DC-4BB8-80E3-4E226F18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20" y="1474470"/>
            <a:ext cx="3028950" cy="4391025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A48F86EF-DCE1-46BB-9DCF-B3CD3CF05A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1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9F4EC1-BC8F-4509-BA79-1BDFDAF3B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0431" y="1819119"/>
            <a:ext cx="5740399" cy="3747291"/>
          </a:xfrm>
        </p:spPr>
        <p:txBody>
          <a:bodyPr>
            <a:normAutofit/>
          </a:bodyPr>
          <a:lstStyle/>
          <a:p>
            <a:r>
              <a:rPr lang="en-AU" b="0" i="0" u="none" strike="noStrike" baseline="0" dirty="0">
                <a:latin typeface="Calibri" panose="020F0502020204030204" pitchFamily="34" charset="0"/>
              </a:rPr>
              <a:t>Urban and rural communities lacking secure energy or a source of renewable energy;</a:t>
            </a:r>
          </a:p>
          <a:p>
            <a:r>
              <a:rPr lang="en-AU" dirty="0">
                <a:latin typeface="Calibri" panose="020F0502020204030204" pitchFamily="34" charset="0"/>
              </a:rPr>
              <a:t>L</a:t>
            </a:r>
            <a:r>
              <a:rPr lang="en-AU" b="0" i="0" u="none" strike="noStrike" baseline="0" dirty="0">
                <a:latin typeface="Calibri" panose="020F0502020204030204" pitchFamily="34" charset="0"/>
              </a:rPr>
              <a:t>and and marine-based ecosystems; </a:t>
            </a:r>
          </a:p>
          <a:p>
            <a:r>
              <a:rPr lang="en-AU" b="0" i="0" u="none" strike="noStrike" baseline="0" dirty="0">
                <a:latin typeface="Calibri" panose="020F0502020204030204" pitchFamily="34" charset="0"/>
              </a:rPr>
              <a:t>General public; </a:t>
            </a:r>
          </a:p>
          <a:p>
            <a:r>
              <a:rPr lang="en-AU" b="0" i="0" u="none" strike="noStrike" baseline="0" dirty="0">
                <a:latin typeface="Calibri" panose="020F0502020204030204" pitchFamily="34" charset="0"/>
              </a:rPr>
              <a:t>Other atoll nations and Small Island Developing States (SIDS); </a:t>
            </a:r>
          </a:p>
          <a:p>
            <a:r>
              <a:rPr lang="en-AU" b="0" i="0" u="none" strike="noStrike" baseline="0" dirty="0">
                <a:latin typeface="Calibri" panose="020F0502020204030204" pitchFamily="34" charset="0"/>
              </a:rPr>
              <a:t>Regional research institutions.</a:t>
            </a:r>
            <a:endParaRPr lang="en-AU" sz="1600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838" y="537116"/>
            <a:ext cx="6406832" cy="639918"/>
          </a:xfrm>
        </p:spPr>
        <p:txBody>
          <a:bodyPr>
            <a:noAutofit/>
          </a:bodyPr>
          <a:lstStyle/>
          <a:p>
            <a:pPr algn="ctr"/>
            <a:r>
              <a:rPr lang="en-US" b="1" i="0" u="none" strike="noStrike" baseline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Beneficiaries (cont.)</a:t>
            </a:r>
            <a:endParaRPr lang="fr-FR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A0682-175B-4B52-B19D-2E7CC0362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131" y="1966410"/>
            <a:ext cx="4474282" cy="3600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A78F2BA6-A4C9-420A-9355-3BDB58CB83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7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590" y="413182"/>
            <a:ext cx="7235190" cy="721763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Main Activities</a:t>
            </a:r>
            <a:endParaRPr lang="fr-FR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927ED9-44EF-41D7-A48A-63C4BF733264}"/>
              </a:ext>
            </a:extLst>
          </p:cNvPr>
          <p:cNvSpPr txBox="1">
            <a:spLocks/>
          </p:cNvSpPr>
          <p:nvPr/>
        </p:nvSpPr>
        <p:spPr>
          <a:xfrm>
            <a:off x="773430" y="1591946"/>
            <a:ext cx="10126980" cy="466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WP1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– Capacity strengthening of government entities in the application of support tools for evidence-based decision-making in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WtE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WP2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– Collection and consolidation of data on SWM and RET in the Pacific region.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WP3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– Promotion of cross-sectoral collaboration among government entities and the educational, research and private sector.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WP4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– Adapting and developing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WtE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training courses for tertiary education providers.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WP5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– Developing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WtE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solutions through tertiary education providers.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WP6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– Project management.</a:t>
            </a: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A0CB2DB-BFE2-4C22-B586-05F19F939A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6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9F4EC1-BC8F-4509-BA79-1BDFDAF3B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0120" y="1611630"/>
            <a:ext cx="9978390" cy="449199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Output 1 (O1.1):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Enhanced capacity of government entities in the application of support tools for evidence-based decision-making in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WtE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  <a:buSzPct val="100000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Output 2 (O1.2):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Increased access to data on SWM and RET.</a:t>
            </a:r>
          </a:p>
          <a:p>
            <a:pPr>
              <a:spcBef>
                <a:spcPts val="1200"/>
              </a:spcBef>
              <a:buSzPct val="100000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Output 3 (O1.3): 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Enhanced cross-sectoral collaboration among government entities and the educational, research and private sector on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WtE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  <a:buSzPct val="100000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Output 4 (O2.1):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Tertiary education providers adapting and developing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WtE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training courses on preparing students for jobs matching existing and future market demands.</a:t>
            </a:r>
          </a:p>
          <a:p>
            <a:pPr>
              <a:spcBef>
                <a:spcPts val="1200"/>
              </a:spcBef>
              <a:buSzPct val="100000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</a:rPr>
              <a:t>Output 5 (O2.2):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Tertiary education providers adapting and developing innovative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WtE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 solutions.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D47208-77CA-4692-BECC-A43A6B4C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980" y="514384"/>
            <a:ext cx="6229350" cy="622404"/>
          </a:xfrm>
        </p:spPr>
        <p:txBody>
          <a:bodyPr>
            <a:noAutofit/>
          </a:bodyPr>
          <a:lstStyle/>
          <a:p>
            <a:r>
              <a:rPr lang="en-AU" sz="4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Expected Outputs</a:t>
            </a:r>
            <a:endParaRPr lang="fr-FR" sz="4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204A0E19-B778-4C7B-B6F6-A1B40F987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08960" y="3108963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24250"/>
      </p:ext>
    </p:extLst>
  </p:cSld>
  <p:clrMapOvr>
    <a:masterClrMapping/>
  </p:clrMapOvr>
</p:sld>
</file>

<file path=ppt/theme/theme1.xml><?xml version="1.0" encoding="utf-8"?>
<a:theme xmlns:a="http://schemas.openxmlformats.org/drawingml/2006/main" name="SPC 2018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cific Community Presentation-2018" id="{3EF59528-DDD3-9D4E-8BDA-C9CA22DBF977}" vid="{C7CA1BC8-0AA1-9444-B498-E9D48FD3B99D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1D0E0B1-33DF-44A9-9E6E-FEF934A8343D}" vid="{49B10B83-0468-4B30-9CEA-CF962F73240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A240CD997DD4449ADF3E260E227EB0" ma:contentTypeVersion="31" ma:contentTypeDescription="Create a new document." ma:contentTypeScope="" ma:versionID="5be1b90cd832e67693561f5223960a19">
  <xsd:schema xmlns:xsd="http://www.w3.org/2001/XMLSchema" xmlns:xs="http://www.w3.org/2001/XMLSchema" xmlns:p="http://schemas.microsoft.com/office/2006/metadata/properties" xmlns:ns2="505a09f0-18c6-4c96-a2f4-5b7275d60094" xmlns:ns3="3fda51f6-fa43-4c6b-bc07-7f85216b9460" targetNamespace="http://schemas.microsoft.com/office/2006/metadata/properties" ma:root="true" ma:fieldsID="4b6ca131294cc9c35ca709637c0bdbe8" ns2:_="" ns3:_="">
    <xsd:import namespace="505a09f0-18c6-4c96-a2f4-5b7275d60094"/>
    <xsd:import namespace="3fda51f6-fa43-4c6b-bc07-7f85216b9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Award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WorkPackage" minOccurs="0"/>
                <xsd:element ref="ns2:WPDetail" minOccurs="0"/>
                <xsd:element ref="ns2:DocumentType" minOccurs="0"/>
                <xsd:element ref="ns2:lcf76f155ced4ddcb4097134ff3c332f" minOccurs="0"/>
                <xsd:element ref="ns3:TaxCatchAll" minOccurs="0"/>
                <xsd:element ref="ns2:Count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a09f0-18c6-4c96-a2f4-5b7275d60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ward" ma:index="10" nillable="true" ma:displayName="Award" ma:default="Post-Award" ma:format="Dropdown" ma:internalName="Award">
      <xsd:simpleType>
        <xsd:restriction base="dms:Choice">
          <xsd:enumeration value="Pre-Award"/>
          <xsd:enumeration value="Post-Award"/>
        </xsd:restriction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WorkPackage" ma:index="22" nillable="true" ma:displayName="Work Package" ma:format="Dropdown" ma:internalName="WorkPack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"/>
                    <xsd:enumeration value="2"/>
                    <xsd:enumeration value="3"/>
                    <xsd:enumeration value="4"/>
                    <xsd:enumeration value="5"/>
                    <xsd:enumeration value="6"/>
                  </xsd:restriction>
                </xsd:simpleType>
              </xsd:element>
            </xsd:sequence>
          </xsd:extension>
        </xsd:complexContent>
      </xsd:complexType>
    </xsd:element>
    <xsd:element name="WPDetail" ma:index="23" nillable="true" ma:displayName="WP Activity No" ma:format="Dropdown" ma:internalName="WPDeta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.1"/>
                    <xsd:enumeration value="1.2"/>
                    <xsd:enumeration value="1.3"/>
                    <xsd:enumeration value="2.1"/>
                    <xsd:enumeration value="2.2"/>
                    <xsd:enumeration value="2.3"/>
                    <xsd:enumeration value="2.4"/>
                    <xsd:enumeration value="2.5"/>
                    <xsd:enumeration value="3.1"/>
                    <xsd:enumeration value="3.2"/>
                    <xsd:enumeration value="3.3"/>
                    <xsd:enumeration value="4.1"/>
                    <xsd:enumeration value="4.2"/>
                    <xsd:enumeration value="4.3"/>
                    <xsd:enumeration value="4.4"/>
                    <xsd:enumeration value="4.5"/>
                    <xsd:enumeration value="6.1"/>
                    <xsd:enumeration value="6.2"/>
                    <xsd:enumeration value="3.3"/>
                    <xsd:enumeration value="6.3"/>
                    <xsd:enumeration value="6.4"/>
                    <xsd:enumeration value="6.5"/>
                    <xsd:enumeration value="6.6"/>
                    <xsd:enumeration value="6.7"/>
                  </xsd:restriction>
                </xsd:simpleType>
              </xsd:element>
            </xsd:sequence>
          </xsd:extension>
        </xsd:complexContent>
      </xsd:complexType>
    </xsd:element>
    <xsd:element name="DocumentType" ma:index="24" nillable="true" ma:displayName="Document Type" ma:format="Dropdown" ma:internalName="Docum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iterature"/>
                    <xsd:enumeration value="Data"/>
                    <xsd:enumeration value="Technical Publications"/>
                    <xsd:enumeration value="Management Documents"/>
                    <xsd:enumeration value="Travel Administration"/>
                    <xsd:enumeration value="Project Year 2022-24"/>
                    <xsd:enumeration value="Meeting Documents"/>
                    <xsd:enumeration value="Media and Communications"/>
                    <xsd:enumeration value="Financial Documents"/>
                  </xsd:restriction>
                </xsd:simpleType>
              </xsd:element>
            </xsd:sequence>
          </xsd:extension>
        </xsd:complexContent>
      </xsd:complex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e002d73-fcbf-44f2-bb02-7941846832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ry" ma:index="28" nillable="true" ma:displayName="Country" ma:format="Dropdown" ma:internalName="Count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amoa"/>
                    <xsd:enumeration value="Solomon Islands"/>
                    <xsd:enumeration value="Marshall Islands"/>
                    <xsd:enumeration value="PNG"/>
                    <xsd:enumeration value="Tuvalu"/>
                    <xsd:enumeration value="Regional"/>
                    <xsd:enumeration value="International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a51f6-fa43-4c6b-bc07-7f85216b946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1189c802-940f-40b0-a081-7b5d48e9bea8}" ma:internalName="TaxCatchAll" ma:showField="CatchAllData" ma:web="3fda51f6-fa43-4c6b-bc07-7f85216b94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ward xmlns="505a09f0-18c6-4c96-a2f4-5b7275d60094">Post-Award</Award>
    <WorkPackage xmlns="505a09f0-18c6-4c96-a2f4-5b7275d60094">
      <Value>6</Value>
    </WorkPackage>
    <DocumentType xmlns="505a09f0-18c6-4c96-a2f4-5b7275d60094">
      <Value>Meeting Documents</Value>
    </DocumentType>
    <WPDetail xmlns="505a09f0-18c6-4c96-a2f4-5b7275d60094">
      <Value>6.2</Value>
    </WPDetail>
    <lcf76f155ced4ddcb4097134ff3c332f xmlns="505a09f0-18c6-4c96-a2f4-5b7275d60094">
      <Terms xmlns="http://schemas.microsoft.com/office/infopath/2007/PartnerControls"/>
    </lcf76f155ced4ddcb4097134ff3c332f>
    <TaxCatchAll xmlns="3fda51f6-fa43-4c6b-bc07-7f85216b9460" xsi:nil="true"/>
    <Country xmlns="505a09f0-18c6-4c96-a2f4-5b7275d60094">
      <Value>Regional</Value>
    </Country>
  </documentManagement>
</p:properties>
</file>

<file path=customXml/itemProps1.xml><?xml version="1.0" encoding="utf-8"?>
<ds:datastoreItem xmlns:ds="http://schemas.openxmlformats.org/officeDocument/2006/customXml" ds:itemID="{9525D7F2-3057-4CEA-A85E-E2FE281317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a09f0-18c6-4c96-a2f4-5b7275d60094"/>
    <ds:schemaRef ds:uri="3fda51f6-fa43-4c6b-bc07-7f85216b94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CAF2F0-DE77-468E-8B1D-8615822D17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D5D5A3-75DC-4E36-A5B8-D850137A82B6}">
  <ds:schemaRefs>
    <ds:schemaRef ds:uri="http://schemas.openxmlformats.org/package/2006/metadata/core-properties"/>
    <ds:schemaRef ds:uri="3fda51f6-fa43-4c6b-bc07-7f85216b946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505a09f0-18c6-4c96-a2f4-5b7275d600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4808</TotalTime>
  <Words>1647</Words>
  <Application>Microsoft Office PowerPoint</Application>
  <PresentationFormat>Widescreen</PresentationFormat>
  <Paragraphs>233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Aileron Heavy Bold</vt:lpstr>
      <vt:lpstr>Arial</vt:lpstr>
      <vt:lpstr>Calibri</vt:lpstr>
      <vt:lpstr>Calibri Light</vt:lpstr>
      <vt:lpstr>Calibri-Bold</vt:lpstr>
      <vt:lpstr>Gill Sans</vt:lpstr>
      <vt:lpstr>Gill Sans MT</vt:lpstr>
      <vt:lpstr>Glacial Indifference Bold</vt:lpstr>
      <vt:lpstr>Helvetica Light</vt:lpstr>
      <vt:lpstr>Helvetica Neue</vt:lpstr>
      <vt:lpstr>Helvetica Neue Light</vt:lpstr>
      <vt:lpstr>Helvetica Neue Medium</vt:lpstr>
      <vt:lpstr>Trebuchet MS</vt:lpstr>
      <vt:lpstr>Wingdings</vt:lpstr>
      <vt:lpstr>SPC 2018</vt:lpstr>
      <vt:lpstr>White</vt:lpstr>
      <vt:lpstr>1_Office Theme</vt:lpstr>
      <vt:lpstr>Pacific Adoption of Waste-to-Energy Solutions (PAWES)</vt:lpstr>
      <vt:lpstr>Workshop Objectives</vt:lpstr>
      <vt:lpstr>Introduction</vt:lpstr>
      <vt:lpstr>Objectives</vt:lpstr>
      <vt:lpstr>Project Multipliers</vt:lpstr>
      <vt:lpstr>Beneficiaries</vt:lpstr>
      <vt:lpstr>Beneficiaries (cont.)</vt:lpstr>
      <vt:lpstr>Main Activities</vt:lpstr>
      <vt:lpstr>Expected Outputs</vt:lpstr>
      <vt:lpstr>Logical Framework</vt:lpstr>
      <vt:lpstr>Logical Framework (cont.)</vt:lpstr>
      <vt:lpstr>Logical Framework (cont.)</vt:lpstr>
      <vt:lpstr>Project Steering Committee and Official Launch </vt:lpstr>
      <vt:lpstr>PowerPoint Presentation</vt:lpstr>
      <vt:lpstr>What is Waste to Energy</vt:lpstr>
      <vt:lpstr>What is Waste to Energy Technologies </vt:lpstr>
      <vt:lpstr>Waste to Energy Technology</vt:lpstr>
      <vt:lpstr>       Key Waste Streams</vt:lpstr>
      <vt:lpstr>Waste-to-Energy Technologies</vt:lpstr>
      <vt:lpstr>Waste to Energy - Thermal Technologies</vt:lpstr>
      <vt:lpstr>Thermal Technology – Mass Combustion</vt:lpstr>
      <vt:lpstr>Thermal Technology - Gasification</vt:lpstr>
      <vt:lpstr>Thermal Technology - Pyrolysis</vt:lpstr>
      <vt:lpstr>       Waste Stream and Preferred 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2021-2030 Regional Energy Framework</dc:title>
  <dc:creator>Peter Johnston</dc:creator>
  <cp:lastModifiedBy>Nixon Kua</cp:lastModifiedBy>
  <cp:revision>293</cp:revision>
  <cp:lastPrinted>2020-10-05T21:37:38Z</cp:lastPrinted>
  <dcterms:created xsi:type="dcterms:W3CDTF">2020-09-18T01:01:32Z</dcterms:created>
  <dcterms:modified xsi:type="dcterms:W3CDTF">2023-06-29T20:20:05Z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0x01010054A240CD997DD4449ADF3E260E227EB0</vt:lpwstr>
  </property>
  <property fmtid="{D5CDD505-2E9C-101B-9397-08002B2CF9AE}" pid="3" name="Audit">
    <vt:bool>false</vt:bool>
  </property>
  <property fmtid="{D5CDD505-2E9C-101B-9397-08002B2CF9AE}" pid="4" name="MediaServiceImageTags">
    <vt:lpwstr/>
  </property>
</Properties>
</file>