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9" r:id="rId1"/>
  </p:sldMasterIdLst>
  <p:sldIdLst>
    <p:sldId id="256" r:id="rId2"/>
    <p:sldId id="262" r:id="rId3"/>
    <p:sldId id="265" r:id="rId4"/>
    <p:sldId id="258" r:id="rId5"/>
    <p:sldId id="264" r:id="rId6"/>
    <p:sldId id="268" r:id="rId7"/>
    <p:sldId id="267" r:id="rId8"/>
    <p:sldId id="263" r:id="rId9"/>
    <p:sldId id="26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AF3F1-7F97-436F-8ACA-375FD4A23E75}" v="1" dt="2023-02-13T22:35:22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44" d="100"/>
          <a:sy n="44" d="100"/>
        </p:scale>
        <p:origin x="9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celi Nakavulevu" userId="8fc4179e-790d-4eff-8571-aede409032f4" providerId="ADAL" clId="{242AF3F1-7F97-436F-8ACA-375FD4A23E75}"/>
    <pc:docChg chg="custSel modSld sldOrd">
      <pc:chgData name="Peceli Nakavulevu" userId="8fc4179e-790d-4eff-8571-aede409032f4" providerId="ADAL" clId="{242AF3F1-7F97-436F-8ACA-375FD4A23E75}" dt="2023-02-13T22:47:20.295" v="172" actId="6549"/>
      <pc:docMkLst>
        <pc:docMk/>
      </pc:docMkLst>
      <pc:sldChg chg="modSp mod">
        <pc:chgData name="Peceli Nakavulevu" userId="8fc4179e-790d-4eff-8571-aede409032f4" providerId="ADAL" clId="{242AF3F1-7F97-436F-8ACA-375FD4A23E75}" dt="2023-02-13T22:47:20.295" v="172" actId="6549"/>
        <pc:sldMkLst>
          <pc:docMk/>
          <pc:sldMk cId="2226962000" sldId="256"/>
        </pc:sldMkLst>
        <pc:spChg chg="mod">
          <ac:chgData name="Peceli Nakavulevu" userId="8fc4179e-790d-4eff-8571-aede409032f4" providerId="ADAL" clId="{242AF3F1-7F97-436F-8ACA-375FD4A23E75}" dt="2023-02-13T22:37:47.320" v="68" actId="255"/>
          <ac:spMkLst>
            <pc:docMk/>
            <pc:sldMk cId="2226962000" sldId="256"/>
            <ac:spMk id="2" creationId="{2172FCF0-5882-4FCA-AE48-5390B58D059B}"/>
          </ac:spMkLst>
        </pc:spChg>
        <pc:spChg chg="mod">
          <ac:chgData name="Peceli Nakavulevu" userId="8fc4179e-790d-4eff-8571-aede409032f4" providerId="ADAL" clId="{242AF3F1-7F97-436F-8ACA-375FD4A23E75}" dt="2023-02-13T22:47:20.295" v="172" actId="6549"/>
          <ac:spMkLst>
            <pc:docMk/>
            <pc:sldMk cId="2226962000" sldId="256"/>
            <ac:spMk id="3" creationId="{F53264CD-B961-43CF-84A6-88A4E96B7BCF}"/>
          </ac:spMkLst>
        </pc:spChg>
      </pc:sldChg>
      <pc:sldChg chg="modSp mod ord">
        <pc:chgData name="Peceli Nakavulevu" userId="8fc4179e-790d-4eff-8571-aede409032f4" providerId="ADAL" clId="{242AF3F1-7F97-436F-8ACA-375FD4A23E75}" dt="2023-02-13T22:43:19.964" v="86" actId="20577"/>
        <pc:sldMkLst>
          <pc:docMk/>
          <pc:sldMk cId="344587954" sldId="258"/>
        </pc:sldMkLst>
        <pc:spChg chg="mod">
          <ac:chgData name="Peceli Nakavulevu" userId="8fc4179e-790d-4eff-8571-aede409032f4" providerId="ADAL" clId="{242AF3F1-7F97-436F-8ACA-375FD4A23E75}" dt="2023-02-13T22:43:19.964" v="86" actId="20577"/>
          <ac:spMkLst>
            <pc:docMk/>
            <pc:sldMk cId="344587954" sldId="258"/>
            <ac:spMk id="2" creationId="{51BEA6BD-5F60-4AF1-B266-37DDA660F271}"/>
          </ac:spMkLst>
        </pc:spChg>
      </pc:sldChg>
      <pc:sldChg chg="modSp mod">
        <pc:chgData name="Peceli Nakavulevu" userId="8fc4179e-790d-4eff-8571-aede409032f4" providerId="ADAL" clId="{242AF3F1-7F97-436F-8ACA-375FD4A23E75}" dt="2023-02-13T22:39:52.461" v="72" actId="14100"/>
        <pc:sldMkLst>
          <pc:docMk/>
          <pc:sldMk cId="4011183525" sldId="262"/>
        </pc:sldMkLst>
        <pc:spChg chg="mod">
          <ac:chgData name="Peceli Nakavulevu" userId="8fc4179e-790d-4eff-8571-aede409032f4" providerId="ADAL" clId="{242AF3F1-7F97-436F-8ACA-375FD4A23E75}" dt="2023-02-13T22:39:52.461" v="72" actId="14100"/>
          <ac:spMkLst>
            <pc:docMk/>
            <pc:sldMk cId="4011183525" sldId="262"/>
            <ac:spMk id="2" creationId="{A36D2560-4D2D-4DFD-A5A4-E260C2EBF912}"/>
          </ac:spMkLst>
        </pc:spChg>
        <pc:spChg chg="mod">
          <ac:chgData name="Peceli Nakavulevu" userId="8fc4179e-790d-4eff-8571-aede409032f4" providerId="ADAL" clId="{242AF3F1-7F97-436F-8ACA-375FD4A23E75}" dt="2023-02-13T22:39:43.388" v="70" actId="14100"/>
          <ac:spMkLst>
            <pc:docMk/>
            <pc:sldMk cId="4011183525" sldId="262"/>
            <ac:spMk id="3" creationId="{AEA3ED7F-6A67-4B97-9D01-7F9DA5BEC30C}"/>
          </ac:spMkLst>
        </pc:spChg>
      </pc:sldChg>
      <pc:sldChg chg="modSp mod">
        <pc:chgData name="Peceli Nakavulevu" userId="8fc4179e-790d-4eff-8571-aede409032f4" providerId="ADAL" clId="{242AF3F1-7F97-436F-8ACA-375FD4A23E75}" dt="2023-02-13T22:44:24.525" v="128" actId="20577"/>
        <pc:sldMkLst>
          <pc:docMk/>
          <pc:sldMk cId="2651896090" sldId="263"/>
        </pc:sldMkLst>
        <pc:spChg chg="mod">
          <ac:chgData name="Peceli Nakavulevu" userId="8fc4179e-790d-4eff-8571-aede409032f4" providerId="ADAL" clId="{242AF3F1-7F97-436F-8ACA-375FD4A23E75}" dt="2023-02-13T22:44:24.525" v="128" actId="20577"/>
          <ac:spMkLst>
            <pc:docMk/>
            <pc:sldMk cId="2651896090" sldId="263"/>
            <ac:spMk id="2" creationId="{CBE769A8-120E-4077-A275-9EB05B700E66}"/>
          </ac:spMkLst>
        </pc:spChg>
      </pc:sldChg>
      <pc:sldChg chg="modSp mod">
        <pc:chgData name="Peceli Nakavulevu" userId="8fc4179e-790d-4eff-8571-aede409032f4" providerId="ADAL" clId="{242AF3F1-7F97-436F-8ACA-375FD4A23E75}" dt="2023-02-13T22:44:07.528" v="126" actId="20577"/>
        <pc:sldMkLst>
          <pc:docMk/>
          <pc:sldMk cId="3745059750" sldId="264"/>
        </pc:sldMkLst>
        <pc:spChg chg="mod">
          <ac:chgData name="Peceli Nakavulevu" userId="8fc4179e-790d-4eff-8571-aede409032f4" providerId="ADAL" clId="{242AF3F1-7F97-436F-8ACA-375FD4A23E75}" dt="2023-02-13T22:44:07.528" v="126" actId="20577"/>
          <ac:spMkLst>
            <pc:docMk/>
            <pc:sldMk cId="3745059750" sldId="264"/>
            <ac:spMk id="2" creationId="{E9119FCD-1787-4E95-BF3A-96C94C2D64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8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5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1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4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DD9EB4-8BF4-471E-949A-07230EC52E1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D79990-FA8B-4631-88B5-B284EC7FD4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13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ena.org/-/media/Files/IRENA/Agency/Statistics/Statistical_Profiles/Oceania/Micronesia-Federa,ted-States-of_Oceania_RE_SP.pdf?rev=d3aa66c3889945d0909dd6cb5e72985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FCF0-5882-4FCA-AE48-5390B58D0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200" dirty="0"/>
              <a:t>Pacific Regional Capacity Building </a:t>
            </a:r>
            <a:br>
              <a:rPr lang="en-US" sz="5200" dirty="0"/>
            </a:br>
            <a:r>
              <a:rPr lang="en-US" sz="5200" dirty="0"/>
              <a:t>Energy Audit &amp; Energy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264CD-B961-43CF-84A6-88A4E96B7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smtClean="0"/>
              <a:t>Federated </a:t>
            </a:r>
            <a:r>
              <a:rPr lang="en-US" dirty="0" smtClean="0"/>
              <a:t>States of Micronesia</a:t>
            </a:r>
            <a:endParaRPr lang="en-US" dirty="0"/>
          </a:p>
          <a:p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Feb – 3</a:t>
            </a:r>
            <a:r>
              <a:rPr lang="en-US" baseline="30000" dirty="0"/>
              <a:t>rd</a:t>
            </a:r>
            <a:r>
              <a:rPr lang="en-US" dirty="0"/>
              <a:t> Mar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224" y="487623"/>
            <a:ext cx="1978667" cy="13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6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437"/>
            <a:ext cx="609601" cy="5080000"/>
          </a:xfrm>
        </p:spPr>
        <p:txBody>
          <a:bodyPr vert="wordArtVert">
            <a:normAutofit/>
          </a:bodyPr>
          <a:lstStyle/>
          <a:p>
            <a:pPr algn="ctr"/>
            <a:r>
              <a:rPr lang="en-US" sz="2400" b="1" dirty="0"/>
              <a:t>Way Forward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807" y="0"/>
            <a:ext cx="11226065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3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2560-4D2D-4DFD-A5A4-E260C2EB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732" y="290669"/>
            <a:ext cx="6769669" cy="91159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ED7F-6A67-4B97-9D01-7F9DA5BEC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99" y="2065338"/>
            <a:ext cx="4917301" cy="34549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Yap, Chuuk, Pohnpei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&amp; Kosrae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Total population 113,000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in </a:t>
            </a:r>
            <a:r>
              <a:rPr lang="en-US" sz="2400" dirty="0" smtClean="0"/>
              <a:t>2021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98% fossil fuel &amp; 2% 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209" y="2663636"/>
            <a:ext cx="5968444" cy="28566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1866" y="6564305"/>
            <a:ext cx="955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https://www.irena.org/-/media/Files/IRENA/Agency/Statistics/Statistical_Profiles/Oceania/Micronesia-Federa,ted-States-of_Oceania_RE_SP.pdf?rev=d3aa66c3889945d0909dd6cb5e729859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(latest update: 24th August, 2022)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118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GOVERNANCE OF THE ENERGY SECTOR IN THE FSM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7533" cy="415184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Division of Energy, Dept. of R&amp;D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Develop policies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Promote EE&amp;RE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Coordination of governments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Work with regional &amp; international counter parts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National Energy Policy (NEP) est. 2012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National Energy Workgroup</a:t>
            </a:r>
            <a:r>
              <a:rPr lang="en-US" sz="2800" dirty="0"/>
              <a:t> (NEW</a:t>
            </a:r>
            <a:r>
              <a:rPr lang="en-US" sz="28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four </a:t>
            </a:r>
            <a:r>
              <a:rPr lang="en-US" sz="2800" b="1" dirty="0"/>
              <a:t>State Energy Workgroups</a:t>
            </a:r>
            <a:r>
              <a:rPr lang="en-US" sz="2800" dirty="0"/>
              <a:t> (SEW). 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3" y="2391591"/>
            <a:ext cx="4989377" cy="3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3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A6BD-5F60-4AF1-B266-37DDA660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&amp; Achievements for the Last 3 Years (on EE &amp; </a:t>
            </a:r>
            <a:r>
              <a:rPr lang="en-US" dirty="0" smtClean="0"/>
              <a:t>EC </a:t>
            </a:r>
            <a:r>
              <a:rPr lang="en-US" dirty="0"/>
              <a:t>Initiatives)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7728-2153-4BE4-BDB1-E0B5FE63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36" y="19179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FSM this knowledge has recently been developing thanks to dedicated </a:t>
            </a:r>
            <a:r>
              <a:rPr lang="en-US" sz="2400" dirty="0" smtClean="0"/>
              <a:t>projects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ACSE Project (EU)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FSM Energy Efficiency  Retrofitting Project, NDC Hub (EU)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current </a:t>
            </a:r>
            <a:r>
              <a:rPr lang="en-US" sz="2400" dirty="0" smtClean="0"/>
              <a:t>project</a:t>
            </a:r>
            <a:r>
              <a:rPr lang="en-US" sz="2400" dirty="0"/>
              <a:t>, the </a:t>
            </a:r>
            <a:r>
              <a:rPr lang="en-US" sz="2400" dirty="0" smtClean="0"/>
              <a:t>EU.FSM.SE, SEDAP </a:t>
            </a:r>
            <a:r>
              <a:rPr lang="en-US" sz="2400" dirty="0" smtClean="0"/>
              <a:t>(WB), &amp; REDP (ADB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8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9FCD-1787-4E95-BF3A-96C94C2D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67" y="355600"/>
            <a:ext cx="10258213" cy="1381760"/>
          </a:xfrm>
        </p:spPr>
        <p:txBody>
          <a:bodyPr/>
          <a:lstStyle/>
          <a:p>
            <a:r>
              <a:rPr lang="en-US" dirty="0" smtClean="0"/>
              <a:t>Current Awareness </a:t>
            </a:r>
            <a:r>
              <a:rPr lang="en-US" dirty="0"/>
              <a:t>/ </a:t>
            </a:r>
            <a:r>
              <a:rPr lang="en-US" dirty="0" smtClean="0"/>
              <a:t>Productivity in EC&amp;EE Initiatives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479" y="3549228"/>
            <a:ext cx="3777521" cy="2783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267" y="1812296"/>
            <a:ext cx="75014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Micronesia Public Sector Building Energy Efficiency (MPSBEE) </a:t>
            </a:r>
            <a:r>
              <a:rPr lang="en-US" sz="2400" dirty="0" smtClean="0"/>
              <a:t>Project, GEF/UNDP</a:t>
            </a:r>
            <a:endParaRPr lang="en-US" sz="2400" dirty="0" smtClean="0"/>
          </a:p>
          <a:p>
            <a:endParaRPr lang="en-US" b="1" dirty="0" smtClean="0"/>
          </a:p>
          <a:p>
            <a:r>
              <a:rPr lang="en-US" b="1" dirty="0" smtClean="0"/>
              <a:t>Goal</a:t>
            </a:r>
            <a:r>
              <a:rPr lang="en-US" b="1" dirty="0"/>
              <a:t>: </a:t>
            </a:r>
            <a:r>
              <a:rPr lang="en-US" dirty="0"/>
              <a:t>Improved specific energy consumption and reduced GHG emissions in the buildings sector of the country.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Objective: </a:t>
            </a:r>
            <a:r>
              <a:rPr lang="en-US" dirty="0"/>
              <a:t>Improved application of energy conserving and energy efficient techniques and practices in the design, retrofit, operation &amp; maintenance of public sector buildings.</a:t>
            </a:r>
          </a:p>
          <a:p>
            <a:pPr algn="just"/>
            <a:r>
              <a:rPr lang="en-US" b="1" dirty="0"/>
              <a:t>Project Components:</a:t>
            </a:r>
          </a:p>
          <a:p>
            <a:pPr algn="just"/>
            <a:r>
              <a:rPr lang="en-US" dirty="0"/>
              <a:t>1. EC&amp;EE Policies &amp; Regulations Improvements in Public Sector Buildings</a:t>
            </a:r>
          </a:p>
          <a:p>
            <a:pPr algn="just"/>
            <a:r>
              <a:rPr lang="en-US" dirty="0" smtClean="0"/>
              <a:t>2</a:t>
            </a:r>
            <a:r>
              <a:rPr lang="en-US" dirty="0"/>
              <a:t>. Energy Performance Monitoring and Evaluation of Public Sector Buildings</a:t>
            </a:r>
          </a:p>
          <a:p>
            <a:pPr algn="just"/>
            <a:r>
              <a:rPr lang="en-US" dirty="0" smtClean="0"/>
              <a:t>3</a:t>
            </a:r>
            <a:r>
              <a:rPr lang="en-US" dirty="0"/>
              <a:t>. EC&amp;EE Improvements in Public Sector Buildings</a:t>
            </a:r>
          </a:p>
          <a:p>
            <a:pPr algn="just"/>
            <a:r>
              <a:rPr lang="en-US" dirty="0" smtClean="0"/>
              <a:t>4</a:t>
            </a:r>
            <a:r>
              <a:rPr lang="en-US" dirty="0"/>
              <a:t>. EC&amp;EE Capacity Building in Public Sector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505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46" y="517249"/>
            <a:ext cx="11551921" cy="1142218"/>
          </a:xfrm>
        </p:spPr>
        <p:txBody>
          <a:bodyPr/>
          <a:lstStyle/>
          <a:p>
            <a:pPr algn="ctr"/>
            <a:r>
              <a:rPr lang="en-US" b="1" dirty="0"/>
              <a:t>Lesson learned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103" y="2349712"/>
            <a:ext cx="7779897" cy="360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346" y="2349712"/>
            <a:ext cx="3396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Stakeholder buy in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Technical capacity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Market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093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28853" cy="145752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081" y="1744133"/>
            <a:ext cx="5667586" cy="3776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FSM National and State Energy Policy and Action Plans (2012) have a target of a 50% improvement in EE by </a:t>
            </a:r>
            <a:r>
              <a:rPr lang="en-US" dirty="0" smtClean="0"/>
              <a:t>2020. </a:t>
            </a:r>
            <a:r>
              <a:rPr lang="en-US" dirty="0" smtClean="0"/>
              <a:t>The </a:t>
            </a:r>
            <a:r>
              <a:rPr lang="en-US" dirty="0" smtClean="0"/>
              <a:t>key barriers: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Policy/Regulatory/Institutional </a:t>
            </a:r>
            <a:r>
              <a:rPr lang="en-US" dirty="0" smtClean="0"/>
              <a:t>Barriers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Technical Barriers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Energy Monitoring &amp; Reporting Barrier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Capacity Development Barriers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Financial Barriers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6" y="2302935"/>
            <a:ext cx="5621867" cy="3599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9867" y="491067"/>
            <a:ext cx="7467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Challenges &amp; Opportunities Encountered</a:t>
            </a:r>
          </a:p>
        </p:txBody>
      </p:sp>
    </p:spTree>
    <p:extLst>
      <p:ext uri="{BB962C8B-B14F-4D97-AF65-F5344CB8AC3E}">
        <p14:creationId xmlns:p14="http://schemas.microsoft.com/office/powerpoint/2010/main" val="366938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69A8-120E-4077-A275-9EB05B70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2023 - 2030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A1A8-3DA4-46C2-A704-6C4BA284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013" y="1879601"/>
            <a:ext cx="10058400" cy="4023360"/>
          </a:xfrm>
        </p:spPr>
        <p:txBody>
          <a:bodyPr/>
          <a:lstStyle/>
          <a:p>
            <a:r>
              <a:rPr lang="en-US" sz="2400" b="1" dirty="0" smtClean="0"/>
              <a:t>Energy Master Plan and NDC Target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dirty="0" smtClean="0"/>
              <a:t>RE increase 70% by 2030 and 100% by 2050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dirty="0" smtClean="0"/>
              <a:t>EC&amp;EE increase 70% 2030 and 100% by 2050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9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B0D7-2578-4DC7-A9AF-8E3BDA1F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999EB-914B-472B-968B-CF19ACEDB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Energy Efficiency in all sectors including all buildings and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RE contribution to the grid by way of increasing BESS and active system control (SCADA)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Strong support from community and government leaders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 public private partnership through incentive programs for RE&amp;EE initiative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Technical and financial support from development partners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1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2665</TotalTime>
  <Words>423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Retrospect</vt:lpstr>
      <vt:lpstr>Pacific Regional Capacity Building  Energy Audit &amp; Energy Management</vt:lpstr>
      <vt:lpstr>Introduction </vt:lpstr>
      <vt:lpstr>THE GOVERNANCE OF THE ENERGY SECTOR IN THE FSM</vt:lpstr>
      <vt:lpstr>Progress &amp; Achievements for the Last 3 Years (on EE &amp; EC Initiatives)</vt:lpstr>
      <vt:lpstr>Current Awareness / Productivity in EC&amp;EE Initiatives</vt:lpstr>
      <vt:lpstr>Lesson learned</vt:lpstr>
      <vt:lpstr> </vt:lpstr>
      <vt:lpstr>Plans for 2023 - 2030</vt:lpstr>
      <vt:lpstr>Recommendations</vt:lpstr>
      <vt:lpstr>Way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Audit &amp; Energy Management</dc:title>
  <dc:creator>Peceli Nakavulevu</dc:creator>
  <cp:lastModifiedBy>Admin</cp:lastModifiedBy>
  <cp:revision>49</cp:revision>
  <dcterms:created xsi:type="dcterms:W3CDTF">2023-02-06T02:41:18Z</dcterms:created>
  <dcterms:modified xsi:type="dcterms:W3CDTF">2023-02-26T10:04:15Z</dcterms:modified>
</cp:coreProperties>
</file>