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34665E-731C-4E31-B189-46762984CF9C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F2985E-4B62-4C2C-9E8F-364AE8E23C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6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4665E-731C-4E31-B189-46762984CF9C}" type="datetimeFigureOut">
              <a:rPr lang="en-US" smtClean="0">
                <a:solidFill>
                  <a:prstClr val="black"/>
                </a:solidFill>
              </a:rPr>
              <a:pPr/>
              <a:t>2/19/2020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F2985E-4B62-4C2C-9E8F-364AE8E23C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40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4665E-731C-4E31-B189-46762984CF9C}" type="datetimeFigureOut">
              <a:rPr lang="en-US" smtClean="0">
                <a:solidFill>
                  <a:prstClr val="black"/>
                </a:solidFill>
              </a:rPr>
              <a:pPr/>
              <a:t>2/19/2020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F2985E-4B62-4C2C-9E8F-364AE8E23C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70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4665E-731C-4E31-B189-46762984CF9C}" type="datetimeFigureOut">
              <a:rPr lang="en-US" smtClean="0">
                <a:solidFill>
                  <a:prstClr val="black"/>
                </a:solidFill>
              </a:rPr>
              <a:pPr/>
              <a:t>2/19/2020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F2985E-4B62-4C2C-9E8F-364AE8E23C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1257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4665E-731C-4E31-B189-46762984CF9C}" type="datetimeFigureOut">
              <a:rPr lang="en-US" smtClean="0">
                <a:solidFill>
                  <a:prstClr val="white"/>
                </a:solidFill>
              </a:rPr>
              <a:pPr/>
              <a:t>2/19/2020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F2985E-4B62-4C2C-9E8F-364AE8E23CE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493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4665E-731C-4E31-B189-46762984CF9C}" type="datetimeFigureOut">
              <a:rPr lang="en-US" smtClean="0">
                <a:solidFill>
                  <a:prstClr val="white"/>
                </a:solidFill>
              </a:rPr>
              <a:pPr/>
              <a:t>2/19/2020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F2985E-4B62-4C2C-9E8F-364AE8E23CE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51864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4665E-731C-4E31-B189-46762984CF9C}" type="datetimeFigureOut">
              <a:rPr lang="en-US" smtClean="0">
                <a:solidFill>
                  <a:prstClr val="black"/>
                </a:solidFill>
              </a:rPr>
              <a:pPr/>
              <a:t>2/19/2020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F2985E-4B62-4C2C-9E8F-364AE8E23C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9705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4665E-731C-4E31-B189-46762984CF9C}" type="datetimeFigureOut">
              <a:rPr lang="en-US" smtClean="0">
                <a:solidFill>
                  <a:prstClr val="white"/>
                </a:solidFill>
              </a:rPr>
              <a:pPr/>
              <a:t>2/19/2020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F2985E-4B62-4C2C-9E8F-364AE8E23CE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98839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4665E-731C-4E31-B189-46762984CF9C}" type="datetimeFigureOut">
              <a:rPr lang="en-US" smtClean="0">
                <a:solidFill>
                  <a:prstClr val="black"/>
                </a:solidFill>
              </a:rPr>
              <a:pPr/>
              <a:t>2/19/2020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F2985E-4B62-4C2C-9E8F-364AE8E23C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9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4034665E-731C-4E31-B189-46762984CF9C}" type="datetimeFigureOut">
              <a:rPr lang="en-US" smtClean="0">
                <a:solidFill>
                  <a:prstClr val="black"/>
                </a:solidFill>
              </a:rPr>
              <a:pPr/>
              <a:t>2/19/2020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F2985E-4B62-4C2C-9E8F-364AE8E23C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577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34665E-731C-4E31-B189-46762984CF9C}" type="datetimeFigureOut">
              <a:rPr lang="en-US" smtClean="0">
                <a:solidFill>
                  <a:prstClr val="white"/>
                </a:solidFill>
              </a:rPr>
              <a:pPr/>
              <a:t>2/19/2020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F2985E-4B62-4C2C-9E8F-364AE8E23CE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39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034665E-731C-4E31-B189-46762984CF9C}" type="datetimeFigureOut">
              <a:rPr lang="en-US" smtClean="0">
                <a:solidFill>
                  <a:prstClr val="black"/>
                </a:solidFill>
              </a:rPr>
              <a:pPr/>
              <a:t>2/19/2020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F2985E-4B62-4C2C-9E8F-364AE8E23C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1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8478" y="3159881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22169"/>
                </a:solidFill>
                <a:latin typeface="GillSansMT-Bold"/>
              </a:rPr>
              <a:t>5.2 Electricity </a:t>
            </a:r>
            <a:r>
              <a:rPr lang="en-US" sz="4400" dirty="0">
                <a:solidFill>
                  <a:srgbClr val="022169"/>
                </a:solidFill>
                <a:latin typeface="GillSansMT-Bold"/>
              </a:rPr>
              <a:t>Energy Efficiency Policies and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103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Organization: </a:t>
            </a:r>
            <a:r>
              <a:rPr lang="en-US" sz="2800" dirty="0" smtClean="0">
                <a:latin typeface="TimesNewRomanPSMT"/>
              </a:rPr>
              <a:t>TPL.</a:t>
            </a:r>
            <a:endParaRPr lang="en-US" sz="2800" dirty="0">
              <a:latin typeface="TimesNewRomanPSMT"/>
            </a:endParaRPr>
          </a:p>
          <a:p>
            <a:pPr lvl="1"/>
            <a:endParaRPr lang="en-US" sz="2400" dirty="0">
              <a:latin typeface="TimesNewRomanPSMT"/>
            </a:endParaRPr>
          </a:p>
          <a:p>
            <a:r>
              <a:rPr lang="en-US" sz="2800" dirty="0">
                <a:latin typeface="TimesNewRomanPSMT"/>
              </a:rPr>
              <a:t>Create or implement a </a:t>
            </a:r>
            <a:r>
              <a:rPr lang="en-US" sz="2800" b="1" dirty="0">
                <a:latin typeface="TimesNewRomanPS-BoldMT"/>
              </a:rPr>
              <a:t>certification process for sustainable/green hotels</a:t>
            </a:r>
          </a:p>
          <a:p>
            <a:r>
              <a:rPr lang="en-US" sz="2800" dirty="0">
                <a:latin typeface="TimesNewRomanPSMT"/>
              </a:rPr>
              <a:t>for the tourist industry</a:t>
            </a:r>
            <a:endParaRPr lang="en-US" sz="8000" dirty="0" smtClean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61199"/>
          </a:xfrm>
        </p:spPr>
        <p:txBody>
          <a:bodyPr>
            <a:noAutofit/>
          </a:bodyPr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3200" b="0" dirty="0" smtClean="0">
                <a:latin typeface="TimesNewRomanPSMT"/>
              </a:rPr>
              <a:t>9. </a:t>
            </a:r>
            <a:r>
              <a:rPr lang="en-US" sz="3200" b="0" dirty="0">
                <a:latin typeface="TimesNewRomanPSMT"/>
              </a:rPr>
              <a:t>Continue to </a:t>
            </a:r>
            <a:r>
              <a:rPr lang="en-US" sz="3200" dirty="0">
                <a:latin typeface="TimesNewRomanPS-BoldMT"/>
              </a:rPr>
              <a:t>reduce T&amp;D losses</a:t>
            </a:r>
            <a:r>
              <a:rPr lang="en-US" sz="3200" b="0" dirty="0">
                <a:solidFill>
                  <a:prstClr val="black"/>
                </a:solidFill>
                <a:effectLst/>
              </a:rPr>
              <a:t/>
            </a:r>
            <a:br>
              <a:rPr lang="en-US" sz="3200" b="0" dirty="0">
                <a:solidFill>
                  <a:prstClr val="black"/>
                </a:solidFill>
                <a:effectLst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5343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</a:t>
            </a:r>
            <a:r>
              <a:rPr lang="en-US" sz="2800" i="1" dirty="0" smtClean="0">
                <a:latin typeface="TimesNewRomanPS-ItalicMT"/>
              </a:rPr>
              <a:t>: Tourism</a:t>
            </a:r>
            <a:r>
              <a:rPr lang="en-US" sz="2800" dirty="0" smtClean="0">
                <a:latin typeface="TimesNewRomanPSMT"/>
              </a:rPr>
              <a:t>.</a:t>
            </a:r>
            <a:endParaRPr lang="en-US" sz="2800" dirty="0">
              <a:latin typeface="TimesNewRomanPSMT"/>
            </a:endParaRPr>
          </a:p>
          <a:p>
            <a:pPr lvl="1"/>
            <a:endParaRPr lang="en-US" sz="2400" dirty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61199"/>
          </a:xfrm>
        </p:spPr>
        <p:txBody>
          <a:bodyPr>
            <a:noAutofit/>
          </a:bodyPr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3200" b="0" dirty="0" smtClean="0">
                <a:latin typeface="TimesNewRomanPSMT"/>
              </a:rPr>
              <a:t>10. </a:t>
            </a:r>
            <a:r>
              <a:rPr lang="en-US" sz="2800" b="0" dirty="0">
                <a:solidFill>
                  <a:prstClr val="black"/>
                </a:solidFill>
                <a:effectLst/>
                <a:latin typeface="TimesNewRomanPSMT"/>
              </a:rPr>
              <a:t>Create or implement a </a:t>
            </a:r>
            <a:r>
              <a:rPr lang="en-US" sz="2800" dirty="0">
                <a:solidFill>
                  <a:prstClr val="black"/>
                </a:solidFill>
                <a:effectLst/>
                <a:latin typeface="TimesNewRomanPS-BoldMT"/>
              </a:rPr>
              <a:t>certification process for sustainable/green </a:t>
            </a:r>
            <a:r>
              <a:rPr lang="en-US" sz="2800" dirty="0" smtClean="0">
                <a:solidFill>
                  <a:prstClr val="black"/>
                </a:solidFill>
                <a:effectLst/>
                <a:latin typeface="TimesNewRomanPS-BoldMT"/>
              </a:rPr>
              <a:t>hotels </a:t>
            </a:r>
            <a:r>
              <a:rPr lang="en-US" sz="2800" b="0" dirty="0" smtClean="0">
                <a:solidFill>
                  <a:prstClr val="black"/>
                </a:solidFill>
                <a:effectLst/>
                <a:latin typeface="TimesNewRomanPSMT"/>
              </a:rPr>
              <a:t>for </a:t>
            </a:r>
            <a:r>
              <a:rPr lang="en-US" sz="2800" b="0" dirty="0">
                <a:solidFill>
                  <a:prstClr val="black"/>
                </a:solidFill>
                <a:effectLst/>
                <a:latin typeface="TimesNewRomanPSMT"/>
              </a:rPr>
              <a:t>the tourist industry</a:t>
            </a:r>
            <a:endParaRPr lang="en-US" sz="8000" b="0" dirty="0">
              <a:solidFill>
                <a:prstClr val="black"/>
              </a:solidFill>
              <a:effectLst/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1469583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</a:t>
            </a:r>
            <a:r>
              <a:rPr lang="en-US" sz="2800" i="1" dirty="0" smtClean="0">
                <a:latin typeface="TimesNewRomanPS-ItalicMT"/>
              </a:rPr>
              <a:t>: TPL/MEIDECC</a:t>
            </a:r>
            <a:r>
              <a:rPr lang="en-US" sz="2800" dirty="0" smtClean="0">
                <a:latin typeface="TimesNewRomanPSMT"/>
              </a:rPr>
              <a:t>.</a:t>
            </a:r>
            <a:endParaRPr lang="en-US" sz="2800" dirty="0">
              <a:latin typeface="TimesNewRomanPSMT"/>
            </a:endParaRPr>
          </a:p>
          <a:p>
            <a:pPr lvl="1"/>
            <a:endParaRPr lang="en-US" sz="2400" dirty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61199"/>
          </a:xfrm>
        </p:spPr>
        <p:txBody>
          <a:bodyPr>
            <a:noAutofit/>
          </a:bodyPr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3200" b="0" dirty="0" smtClean="0">
                <a:latin typeface="TimesNewRomanPSMT"/>
              </a:rPr>
              <a:t>11. </a:t>
            </a:r>
            <a:r>
              <a:rPr lang="en-US" sz="2800" b="0" dirty="0">
                <a:latin typeface="TimesNewRomanPSMT"/>
              </a:rPr>
              <a:t>Continue the </a:t>
            </a:r>
            <a:r>
              <a:rPr lang="en-US" sz="2800" dirty="0">
                <a:latin typeface="TimesNewRomanPS-BoldMT"/>
              </a:rPr>
              <a:t>street lighting upgrade </a:t>
            </a:r>
            <a:r>
              <a:rPr lang="en-US" sz="2800" b="0" dirty="0">
                <a:latin typeface="TimesNewRomanPSMT"/>
              </a:rPr>
              <a:t>program</a:t>
            </a:r>
            <a:endParaRPr lang="en-US" sz="8000" b="0" dirty="0">
              <a:solidFill>
                <a:prstClr val="black"/>
              </a:solidFill>
              <a:effectLst/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2648566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</a:t>
            </a:r>
            <a:r>
              <a:rPr lang="en-US" sz="2800" i="1" dirty="0" smtClean="0">
                <a:latin typeface="TimesNewRomanPS-ItalicMT"/>
              </a:rPr>
              <a:t>: MOI</a:t>
            </a:r>
            <a:endParaRPr lang="en-US" sz="2800" dirty="0">
              <a:latin typeface="TimesNewRomanPSMT"/>
            </a:endParaRPr>
          </a:p>
          <a:p>
            <a:pPr lvl="1"/>
            <a:endParaRPr lang="en-US" sz="2400" dirty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61199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latin typeface="TimesNewRomanPSMT"/>
              </a:rPr>
              <a:t>12. </a:t>
            </a:r>
            <a:r>
              <a:rPr lang="en-US" sz="2800" b="0" dirty="0">
                <a:latin typeface="TimesNewRomanPSMT"/>
              </a:rPr>
              <a:t>Create a </a:t>
            </a:r>
            <a:r>
              <a:rPr lang="en-US" sz="2800" dirty="0">
                <a:latin typeface="TimesNewRomanPS-BoldMT"/>
              </a:rPr>
              <a:t>cool roof program </a:t>
            </a:r>
            <a:r>
              <a:rPr lang="en-US" sz="2800" b="0" dirty="0">
                <a:latin typeface="TimesNewRomanPSMT"/>
              </a:rPr>
              <a:t>to reflect heat from rooftops and save </a:t>
            </a:r>
            <a:r>
              <a:rPr lang="en-US" sz="2800" b="0" dirty="0" smtClean="0">
                <a:latin typeface="TimesNewRomanPSMT"/>
              </a:rPr>
              <a:t>energy on </a:t>
            </a:r>
            <a:r>
              <a:rPr lang="en-US" sz="2800" b="0" dirty="0">
                <a:latin typeface="TimesNewRomanPSMT"/>
              </a:rPr>
              <a:t>air conditioning loads where buildings are air tight and have AC </a:t>
            </a:r>
            <a:r>
              <a:rPr lang="en-US" sz="2800" b="0" dirty="0" smtClean="0">
                <a:latin typeface="TimesNewRomanPSMT"/>
              </a:rPr>
              <a:t>units installed</a:t>
            </a:r>
            <a:endParaRPr lang="en-US" sz="8000" b="0" dirty="0">
              <a:solidFill>
                <a:prstClr val="black"/>
              </a:solidFill>
              <a:effectLst/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3137939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</a:t>
            </a:r>
            <a:r>
              <a:rPr lang="en-US" sz="2800" i="1" dirty="0" smtClean="0">
                <a:latin typeface="TimesNewRomanPS-ItalicMT"/>
              </a:rPr>
              <a:t>: MEIDECC</a:t>
            </a:r>
            <a:endParaRPr lang="en-US" sz="2800" dirty="0">
              <a:latin typeface="TimesNewRomanPSMT"/>
            </a:endParaRPr>
          </a:p>
          <a:p>
            <a:pPr lvl="1"/>
            <a:endParaRPr lang="en-US" sz="2400" dirty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61199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latin typeface="TimesNewRomanPSMT"/>
              </a:rPr>
              <a:t>13. </a:t>
            </a:r>
            <a:r>
              <a:rPr lang="en-US" sz="2800" b="0" dirty="0">
                <a:latin typeface="TimesNewRomanPSMT"/>
              </a:rPr>
              <a:t>Explore </a:t>
            </a:r>
            <a:r>
              <a:rPr lang="en-US" sz="2800" dirty="0">
                <a:latin typeface="TimesNewRomanPS-BoldMT"/>
              </a:rPr>
              <a:t>waste-to-energy </a:t>
            </a:r>
            <a:r>
              <a:rPr lang="en-US" sz="2800" b="0" dirty="0">
                <a:latin typeface="TimesNewRomanPSMT"/>
              </a:rPr>
              <a:t>options to reduce the landfill capacity challenges</a:t>
            </a:r>
            <a:endParaRPr lang="en-US" sz="8000" b="0" dirty="0">
              <a:solidFill>
                <a:prstClr val="black"/>
              </a:solidFill>
              <a:effectLst/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765460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</a:t>
            </a:r>
            <a:r>
              <a:rPr lang="en-US" sz="2800" i="1" dirty="0" smtClean="0">
                <a:latin typeface="TimesNewRomanPS-ItalicMT"/>
              </a:rPr>
              <a:t>: MEIDECC/MLED</a:t>
            </a:r>
            <a:endParaRPr lang="en-US" sz="2800" dirty="0">
              <a:latin typeface="TimesNewRomanPSMT"/>
            </a:endParaRPr>
          </a:p>
          <a:p>
            <a:pPr lvl="1"/>
            <a:endParaRPr lang="en-US" sz="2400" dirty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61199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latin typeface="TimesNewRomanPSMT"/>
              </a:rPr>
              <a:t>14. Implement </a:t>
            </a:r>
            <a:r>
              <a:rPr lang="en-US" sz="2800" dirty="0" smtClean="0">
                <a:latin typeface="TimesNewRomanPS-BoldMT"/>
              </a:rPr>
              <a:t>MEPs </a:t>
            </a:r>
            <a:r>
              <a:rPr lang="en-US" sz="2800" b="0" dirty="0">
                <a:latin typeface="TimesNewRomanPSMT"/>
              </a:rPr>
              <a:t>for equipment and appliances</a:t>
            </a:r>
            <a:endParaRPr lang="en-US" sz="8000" b="0" dirty="0">
              <a:solidFill>
                <a:prstClr val="black"/>
              </a:solidFill>
              <a:effectLst/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80006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</a:t>
            </a:r>
            <a:r>
              <a:rPr lang="en-US" sz="2800" i="1" dirty="0" smtClean="0">
                <a:latin typeface="TimesNewRomanPS-ItalicMT"/>
              </a:rPr>
              <a:t>: MEIDECC</a:t>
            </a:r>
            <a:endParaRPr lang="en-US" sz="2800" dirty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61199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latin typeface="TimesNewRomanPSMT"/>
              </a:rPr>
              <a:t>15. </a:t>
            </a:r>
            <a:r>
              <a:rPr lang="en-US" sz="3200" b="0" dirty="0">
                <a:latin typeface="TimesNewRomanPSMT"/>
              </a:rPr>
              <a:t>Set </a:t>
            </a:r>
            <a:r>
              <a:rPr lang="en-US" sz="3200" dirty="0">
                <a:latin typeface="TimesNewRomanPS-BoldMT"/>
              </a:rPr>
              <a:t>packaging and recycling standards </a:t>
            </a:r>
            <a:r>
              <a:rPr lang="en-US" sz="3200" b="0" dirty="0">
                <a:latin typeface="TimesNewRomanPSMT"/>
              </a:rPr>
              <a:t>to limit the amount of </a:t>
            </a:r>
            <a:r>
              <a:rPr lang="en-US" sz="3200" b="0" dirty="0" smtClean="0">
                <a:latin typeface="TimesNewRomanPSMT"/>
              </a:rPr>
              <a:t>waste imported </a:t>
            </a:r>
            <a:r>
              <a:rPr lang="en-US" sz="3200" b="0" dirty="0">
                <a:latin typeface="TimesNewRomanPSMT"/>
              </a:rPr>
              <a:t>to Tonga</a:t>
            </a:r>
            <a:endParaRPr lang="en-US" sz="8000" b="0" dirty="0">
              <a:solidFill>
                <a:prstClr val="black"/>
              </a:solidFill>
              <a:effectLst/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2252934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</a:t>
            </a:r>
            <a:r>
              <a:rPr lang="en-US" sz="2800" i="1" dirty="0" smtClean="0">
                <a:latin typeface="TimesNewRomanPS-ItalicMT"/>
              </a:rPr>
              <a:t>: TPL</a:t>
            </a:r>
            <a:endParaRPr lang="en-US" sz="2800" dirty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563040"/>
          </a:xfrm>
        </p:spPr>
        <p:txBody>
          <a:bodyPr>
            <a:noAutofit/>
          </a:bodyPr>
          <a:lstStyle/>
          <a:p>
            <a:pPr marL="10972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en-US" sz="3200" b="0" dirty="0" smtClean="0">
                <a:latin typeface="TimesNewRomanPSMT"/>
              </a:rPr>
              <a:t>16. </a:t>
            </a:r>
            <a:r>
              <a:rPr lang="en-US" sz="2800" b="0" dirty="0">
                <a:solidFill>
                  <a:prstClr val="black"/>
                </a:solidFill>
                <a:effectLst/>
                <a:latin typeface="TimesNewRomanPSMT"/>
              </a:rPr>
              <a:t>Prioritize </a:t>
            </a:r>
            <a:r>
              <a:rPr lang="en-US" sz="2800" dirty="0">
                <a:solidFill>
                  <a:prstClr val="black"/>
                </a:solidFill>
                <a:effectLst/>
                <a:latin typeface="TimesNewRomanPS-BoldMT"/>
              </a:rPr>
              <a:t>on-site RE </a:t>
            </a:r>
            <a:r>
              <a:rPr lang="en-US" sz="2800" b="0" dirty="0">
                <a:solidFill>
                  <a:prstClr val="black"/>
                </a:solidFill>
                <a:effectLst/>
                <a:latin typeface="TimesNewRomanPSMT"/>
              </a:rPr>
              <a:t>with islanding controls and energy storage </a:t>
            </a:r>
            <a:r>
              <a:rPr lang="en-US" sz="2800" b="0" dirty="0" smtClean="0">
                <a:solidFill>
                  <a:prstClr val="black"/>
                </a:solidFill>
                <a:effectLst/>
                <a:latin typeface="TimesNewRomanPSMT"/>
              </a:rPr>
              <a:t>within critical </a:t>
            </a:r>
            <a:r>
              <a:rPr lang="en-US" sz="2800" b="0" dirty="0">
                <a:solidFill>
                  <a:prstClr val="black"/>
                </a:solidFill>
                <a:effectLst/>
                <a:latin typeface="TimesNewRomanPSMT"/>
              </a:rPr>
              <a:t>infrastructure</a:t>
            </a:r>
            <a:r>
              <a:rPr lang="en-US" sz="8000" b="0" dirty="0">
                <a:solidFill>
                  <a:prstClr val="black"/>
                </a:solidFill>
                <a:effectLst/>
                <a:latin typeface="TimesNewRomanPSMT"/>
              </a:rPr>
              <a:t/>
            </a:r>
            <a:br>
              <a:rPr lang="en-US" sz="8000" b="0" dirty="0">
                <a:solidFill>
                  <a:prstClr val="black"/>
                </a:solidFill>
                <a:effectLst/>
                <a:latin typeface="TimesNewRomanPSMT"/>
              </a:rPr>
            </a:br>
            <a:endParaRPr lang="en-US" sz="8000" b="0" dirty="0">
              <a:solidFill>
                <a:prstClr val="black"/>
              </a:solidFill>
              <a:effectLst/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3096152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63805"/>
            <a:ext cx="10972800" cy="4483223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</a:t>
            </a:r>
            <a:r>
              <a:rPr lang="en-US" sz="2800" i="1" dirty="0" smtClean="0">
                <a:latin typeface="TimesNewRomanPS-ItalicMT"/>
              </a:rPr>
              <a:t>Organization: MEIDECC/ TPL</a:t>
            </a:r>
          </a:p>
          <a:p>
            <a:pPr lvl="1"/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Solar photovoltaic panels</a:t>
            </a:r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pPr lvl="1"/>
            <a:r>
              <a:rPr lang="en-US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Small 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wind turbines</a:t>
            </a:r>
            <a:endParaRPr lang="en-US" sz="2400" dirty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767226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latin typeface="TimesNewRomanPSMT"/>
              </a:rPr>
              <a:t>17. </a:t>
            </a:r>
            <a:r>
              <a:rPr lang="en-US" sz="2800" b="0" dirty="0">
                <a:latin typeface="TimesNewRomanPSMT"/>
              </a:rPr>
              <a:t>Implement </a:t>
            </a:r>
            <a:r>
              <a:rPr lang="en-US" sz="2800" dirty="0">
                <a:latin typeface="TimesNewRomanPS-BoldMT"/>
              </a:rPr>
              <a:t>distributed energy generation </a:t>
            </a:r>
            <a:r>
              <a:rPr lang="en-US" sz="2800" b="0" dirty="0">
                <a:latin typeface="TimesNewRomanPSMT"/>
              </a:rPr>
              <a:t>projects that incorporate RE </a:t>
            </a:r>
            <a:r>
              <a:rPr lang="en-US" sz="2800" b="0" dirty="0" smtClean="0">
                <a:latin typeface="TimesNewRomanPSMT"/>
              </a:rPr>
              <a:t>and fossil </a:t>
            </a:r>
            <a:r>
              <a:rPr lang="en-US" sz="2800" b="0" dirty="0">
                <a:latin typeface="TimesNewRomanPSMT"/>
              </a:rPr>
              <a:t>fuels to enhance resilience and reduce emissions associated </a:t>
            </a:r>
            <a:r>
              <a:rPr lang="en-US" sz="2800" b="0" dirty="0" smtClean="0">
                <a:latin typeface="TimesNewRomanPSMT"/>
              </a:rPr>
              <a:t>with diesel </a:t>
            </a:r>
            <a:r>
              <a:rPr lang="en-US" sz="2800" b="0" dirty="0">
                <a:latin typeface="TimesNewRomanPSMT"/>
              </a:rPr>
              <a:t>generation, particularly when electrifying new areas or islands</a:t>
            </a:r>
            <a:endParaRPr lang="en-US" sz="8000" b="0" dirty="0">
              <a:solidFill>
                <a:prstClr val="black"/>
              </a:solidFill>
              <a:effectLst/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2567060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60629"/>
            <a:ext cx="10972800" cy="5317724"/>
          </a:xfrm>
        </p:spPr>
        <p:txBody>
          <a:bodyPr>
            <a:normAutofit/>
          </a:bodyPr>
          <a:lstStyle/>
          <a:p>
            <a:r>
              <a:rPr lang="en-US" sz="2800" i="1" dirty="0" smtClean="0">
                <a:latin typeface="TimesNewRomanPS-ItalicMT"/>
              </a:rPr>
              <a:t>Leading </a:t>
            </a:r>
            <a:r>
              <a:rPr lang="en-US" sz="2800" i="1" dirty="0">
                <a:latin typeface="TimesNewRomanPS-ItalicMT"/>
              </a:rPr>
              <a:t>Organization: </a:t>
            </a:r>
            <a:r>
              <a:rPr lang="en-US" sz="2800" dirty="0">
                <a:latin typeface="TimesNewRomanPSMT"/>
              </a:rPr>
              <a:t>MEIDECC develops energy components of codes, the MOI implements, </a:t>
            </a:r>
            <a:r>
              <a:rPr lang="en-US" sz="2800" dirty="0" smtClean="0">
                <a:latin typeface="TimesNewRomanPSMT"/>
              </a:rPr>
              <a:t>and the </a:t>
            </a:r>
            <a:r>
              <a:rPr lang="en-US" sz="2800" dirty="0">
                <a:latin typeface="TimesNewRomanPSMT"/>
              </a:rPr>
              <a:t>attorney general’s office approves permits.</a:t>
            </a:r>
          </a:p>
          <a:p>
            <a:r>
              <a:rPr lang="en-US" sz="2800" i="1" dirty="0" smtClean="0">
                <a:latin typeface="TimesNewRomanPS-ItalicMT"/>
              </a:rPr>
              <a:t>Modeled </a:t>
            </a:r>
            <a:r>
              <a:rPr lang="en-US" sz="2800" i="1" dirty="0">
                <a:latin typeface="TimesNewRomanPS-ItalicMT"/>
              </a:rPr>
              <a:t>Impact: </a:t>
            </a:r>
            <a:r>
              <a:rPr lang="en-US" sz="2800" dirty="0">
                <a:latin typeface="TimesNewRomanPSMT"/>
              </a:rPr>
              <a:t>1,100 metric </a:t>
            </a:r>
            <a:r>
              <a:rPr lang="en-US" sz="2800" dirty="0" err="1">
                <a:latin typeface="TimesNewRomanPSMT"/>
              </a:rPr>
              <a:t>tonnes</a:t>
            </a:r>
            <a:r>
              <a:rPr lang="en-US" sz="2800" dirty="0">
                <a:latin typeface="TimesNewRomanPSMT"/>
              </a:rPr>
              <a:t> </a:t>
            </a:r>
            <a:r>
              <a:rPr lang="en-US" sz="2800" dirty="0" smtClean="0">
                <a:latin typeface="TimesNewRomanPSMT"/>
              </a:rPr>
              <a:t>CO</a:t>
            </a:r>
            <a:r>
              <a:rPr lang="en-US" sz="800" dirty="0" smtClean="0">
                <a:latin typeface="TimesNewRomanPSMT"/>
              </a:rPr>
              <a:t>2</a:t>
            </a:r>
            <a:r>
              <a:rPr lang="en-US" sz="2800" dirty="0" smtClean="0">
                <a:latin typeface="TimesNewRomanPSMT"/>
              </a:rPr>
              <a:t>e.</a:t>
            </a:r>
            <a:endParaRPr lang="en-US" dirty="0" smtClean="0"/>
          </a:p>
          <a:p>
            <a:pPr lvl="1"/>
            <a:r>
              <a:rPr lang="en-US" sz="2400" dirty="0" smtClean="0">
                <a:latin typeface="TimesNewRomanPSMT"/>
              </a:rPr>
              <a:t>orienting </a:t>
            </a:r>
            <a:r>
              <a:rPr lang="en-US" sz="2400" dirty="0">
                <a:latin typeface="TimesNewRomanPSMT"/>
              </a:rPr>
              <a:t>windows to optimize passive ventilation</a:t>
            </a:r>
            <a:r>
              <a:rPr lang="en-US" sz="2400" dirty="0" smtClean="0">
                <a:latin typeface="TimesNewRomanPSMT"/>
              </a:rPr>
              <a:t>,</a:t>
            </a:r>
          </a:p>
          <a:p>
            <a:pPr lvl="1"/>
            <a:r>
              <a:rPr lang="en-US" sz="2400" dirty="0" smtClean="0">
                <a:latin typeface="TimesNewRomanPSMT"/>
              </a:rPr>
              <a:t>Strategic shading</a:t>
            </a:r>
          </a:p>
          <a:p>
            <a:pPr lvl="1"/>
            <a:r>
              <a:rPr lang="en-US" sz="2400" dirty="0" smtClean="0">
                <a:latin typeface="TimesNewRomanPSMT"/>
              </a:rPr>
              <a:t>insulating </a:t>
            </a:r>
            <a:r>
              <a:rPr lang="en-US" sz="2400" dirty="0">
                <a:latin typeface="TimesNewRomanPSMT"/>
              </a:rPr>
              <a:t>building shells if air conditioning is to be </a:t>
            </a:r>
            <a:r>
              <a:rPr lang="en-US" sz="2400" dirty="0" smtClean="0">
                <a:latin typeface="TimesNewRomanPSMT"/>
              </a:rPr>
              <a:t>installed</a:t>
            </a:r>
          </a:p>
          <a:p>
            <a:pPr lvl="1"/>
            <a:r>
              <a:rPr lang="en-US" sz="2400" dirty="0">
                <a:latin typeface="TimesNewRomanPSMT"/>
              </a:rPr>
              <a:t>r</a:t>
            </a:r>
            <a:r>
              <a:rPr lang="en-US" sz="2400" dirty="0" smtClean="0">
                <a:latin typeface="TimesNewRomanPSMT"/>
              </a:rPr>
              <a:t>eviewing building </a:t>
            </a:r>
            <a:r>
              <a:rPr lang="en-US" sz="2400" dirty="0">
                <a:latin typeface="TimesNewRomanPSMT"/>
              </a:rPr>
              <a:t>codes provides an opportunity to ensure that new construction is well-engineered to </a:t>
            </a:r>
            <a:r>
              <a:rPr lang="en-US" sz="2400" dirty="0" smtClean="0">
                <a:latin typeface="TimesNewRomanPSMT"/>
              </a:rPr>
              <a:t>withstand the </a:t>
            </a:r>
            <a:r>
              <a:rPr lang="en-US" sz="2400" dirty="0">
                <a:latin typeface="TimesNewRomanPSMT"/>
              </a:rPr>
              <a:t>worsening effects of tropical cyclones</a:t>
            </a:r>
            <a:r>
              <a:rPr lang="en-US" sz="2400" dirty="0" smtClean="0">
                <a:latin typeface="TimesNewRomanPSMT"/>
              </a:rPr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859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0" dirty="0" smtClean="0">
                <a:latin typeface="TimesNewRomanPSMT"/>
              </a:rPr>
              <a:t>1. Implement </a:t>
            </a:r>
            <a:r>
              <a:rPr lang="en-US" sz="4400" dirty="0">
                <a:latin typeface="TimesNewRomanPS-BoldMT"/>
              </a:rPr>
              <a:t>building standards </a:t>
            </a:r>
            <a:r>
              <a:rPr lang="en-US" sz="4400" b="0" dirty="0">
                <a:latin typeface="TimesNewRomanPSMT"/>
              </a:rPr>
              <a:t>for resilience and 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8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60629"/>
            <a:ext cx="10972800" cy="5317724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Organization: </a:t>
            </a:r>
            <a:r>
              <a:rPr lang="en-US" sz="2800" dirty="0">
                <a:latin typeface="TimesNewRomanPSMT"/>
              </a:rPr>
              <a:t>MET</a:t>
            </a:r>
          </a:p>
          <a:p>
            <a:r>
              <a:rPr lang="en-US" sz="2800" i="1" dirty="0" smtClean="0">
                <a:latin typeface="TimesNewRomanPS-ItalicMT"/>
              </a:rPr>
              <a:t>Modeled </a:t>
            </a:r>
            <a:r>
              <a:rPr lang="en-US" sz="2800" i="1" dirty="0">
                <a:latin typeface="TimesNewRomanPS-ItalicMT"/>
              </a:rPr>
              <a:t>Impact: </a:t>
            </a:r>
            <a:r>
              <a:rPr lang="en-US" sz="2800" dirty="0">
                <a:latin typeface="TimesNewRomanPSMT"/>
              </a:rPr>
              <a:t>600 metric </a:t>
            </a:r>
            <a:r>
              <a:rPr lang="en-US" sz="2800" dirty="0" err="1">
                <a:latin typeface="TimesNewRomanPSMT"/>
              </a:rPr>
              <a:t>tonnes</a:t>
            </a:r>
            <a:r>
              <a:rPr lang="en-US" sz="2800" dirty="0">
                <a:latin typeface="TimesNewRomanPSMT"/>
              </a:rPr>
              <a:t> CO</a:t>
            </a:r>
            <a:r>
              <a:rPr lang="en-US" sz="800" dirty="0">
                <a:latin typeface="TimesNewRomanPSMT"/>
              </a:rPr>
              <a:t>2</a:t>
            </a:r>
            <a:r>
              <a:rPr lang="en-US" sz="2800" dirty="0">
                <a:latin typeface="TimesNewRomanPSMT"/>
              </a:rPr>
              <a:t>e, with several secondary effects (identifying other </a:t>
            </a:r>
            <a:r>
              <a:rPr lang="en-US" sz="2800" dirty="0" smtClean="0">
                <a:latin typeface="TimesNewRomanPSMT"/>
              </a:rPr>
              <a:t>EE options</a:t>
            </a:r>
            <a:r>
              <a:rPr lang="en-US" sz="2800" dirty="0">
                <a:latin typeface="TimesNewRomanPSMT"/>
              </a:rPr>
              <a:t>). 10,100 metric </a:t>
            </a:r>
            <a:r>
              <a:rPr lang="en-US" sz="2800" dirty="0" err="1">
                <a:latin typeface="TimesNewRomanPSMT"/>
              </a:rPr>
              <a:t>tonnes</a:t>
            </a:r>
            <a:r>
              <a:rPr lang="en-US" sz="2800" dirty="0">
                <a:latin typeface="TimesNewRomanPSMT"/>
              </a:rPr>
              <a:t> CO</a:t>
            </a:r>
            <a:r>
              <a:rPr lang="en-US" sz="800" dirty="0">
                <a:latin typeface="TimesNewRomanPSMT"/>
              </a:rPr>
              <a:t>2</a:t>
            </a:r>
            <a:r>
              <a:rPr lang="en-US" sz="2800" dirty="0">
                <a:latin typeface="TimesNewRomanPSMT"/>
              </a:rPr>
              <a:t>e possible </a:t>
            </a:r>
            <a:r>
              <a:rPr lang="en-US" sz="2800" dirty="0" smtClean="0">
                <a:latin typeface="TimesNewRomanPSMT"/>
              </a:rPr>
              <a:t>through:</a:t>
            </a:r>
          </a:p>
          <a:p>
            <a:endParaRPr lang="en-US" sz="2400" dirty="0" smtClean="0">
              <a:latin typeface="TimesNewRomanPSMT"/>
            </a:endParaRPr>
          </a:p>
          <a:p>
            <a:pPr lvl="1"/>
            <a:r>
              <a:rPr lang="en-US" sz="2400" dirty="0" smtClean="0">
                <a:latin typeface="TimesNewRomanPSMT"/>
              </a:rPr>
              <a:t>creating </a:t>
            </a:r>
            <a:r>
              <a:rPr lang="en-US" sz="2400" dirty="0">
                <a:latin typeface="TimesNewRomanPSMT"/>
              </a:rPr>
              <a:t>an EE public awareness campaign focusing on both the environmental and </a:t>
            </a:r>
            <a:r>
              <a:rPr lang="en-US" sz="2400" dirty="0" smtClean="0">
                <a:latin typeface="TimesNewRomanPSMT"/>
              </a:rPr>
              <a:t>socio-economics</a:t>
            </a:r>
            <a:endParaRPr lang="en-US" sz="2400" dirty="0">
              <a:latin typeface="TimesNewRomanPSMT"/>
            </a:endParaRPr>
          </a:p>
          <a:p>
            <a:pPr lvl="1"/>
            <a:r>
              <a:rPr lang="en-US" sz="2400" dirty="0" smtClean="0">
                <a:latin typeface="TimesNewRomanPSMT"/>
              </a:rPr>
              <a:t>introducing </a:t>
            </a:r>
            <a:r>
              <a:rPr lang="en-US" sz="2400" dirty="0">
                <a:latin typeface="TimesNewRomanPSMT"/>
              </a:rPr>
              <a:t>a program that is easy to understand and educating customers as part of </a:t>
            </a:r>
            <a:r>
              <a:rPr lang="en-US" sz="2400" dirty="0" smtClean="0">
                <a:latin typeface="TimesNewRomanPSMT"/>
              </a:rPr>
              <a:t>a broader </a:t>
            </a:r>
            <a:r>
              <a:rPr lang="en-US" sz="2400" dirty="0">
                <a:latin typeface="TimesNewRomanPSMT"/>
              </a:rPr>
              <a:t>EE public awareness campaign is critical</a:t>
            </a:r>
            <a:r>
              <a:rPr lang="en-US" sz="2400" dirty="0" smtClean="0">
                <a:latin typeface="TimesNewRomanPSMT"/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859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0" dirty="0" smtClean="0">
                <a:latin typeface="TimesNewRomanPSMT"/>
              </a:rPr>
              <a:t>2. </a:t>
            </a:r>
            <a:r>
              <a:rPr lang="en-US" sz="4400" b="0" dirty="0">
                <a:latin typeface="TimesNewRomanPSMT"/>
              </a:rPr>
              <a:t>Implement a </a:t>
            </a:r>
            <a:r>
              <a:rPr lang="en-US" sz="4400" dirty="0">
                <a:latin typeface="TimesNewRomanPS-BoldMT"/>
              </a:rPr>
              <a:t>public awareness campaign </a:t>
            </a:r>
            <a:r>
              <a:rPr lang="en-US" sz="4400" b="0" dirty="0">
                <a:latin typeface="TimesNewRomanPSMT"/>
              </a:rPr>
              <a:t>on EE and conservation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00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35837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Organization: </a:t>
            </a:r>
            <a:r>
              <a:rPr lang="en-US" sz="2800" dirty="0">
                <a:latin typeface="TimesNewRomanPSMT"/>
              </a:rPr>
              <a:t>Tonga Development Bank</a:t>
            </a:r>
          </a:p>
          <a:p>
            <a:pPr lvl="1"/>
            <a:r>
              <a:rPr lang="en-US" sz="2400" dirty="0" smtClean="0">
                <a:latin typeface="TimesNewRomanPSMT"/>
              </a:rPr>
              <a:t>provide </a:t>
            </a:r>
            <a:r>
              <a:rPr lang="en-US" sz="2400" dirty="0">
                <a:latin typeface="TimesNewRomanPSMT"/>
              </a:rPr>
              <a:t>ultra-low interest loans </a:t>
            </a:r>
            <a:r>
              <a:rPr lang="en-US" sz="2400" dirty="0" smtClean="0">
                <a:latin typeface="TimesNewRomanPSMT"/>
              </a:rPr>
              <a:t>to projects </a:t>
            </a:r>
            <a:r>
              <a:rPr lang="en-US" sz="2400" dirty="0">
                <a:latin typeface="TimesNewRomanPSMT"/>
              </a:rPr>
              <a:t>that demonstrate they can generate energy </a:t>
            </a:r>
            <a:r>
              <a:rPr lang="en-US" sz="2400" dirty="0" smtClean="0">
                <a:latin typeface="TimesNewRomanPSMT"/>
              </a:rPr>
              <a:t>savings</a:t>
            </a:r>
          </a:p>
          <a:p>
            <a:pPr lvl="1"/>
            <a:r>
              <a:rPr lang="en-US" sz="2400" dirty="0" smtClean="0">
                <a:latin typeface="TimesNewRomanPSMT"/>
              </a:rPr>
              <a:t>These </a:t>
            </a:r>
            <a:r>
              <a:rPr lang="en-US" sz="2400" dirty="0">
                <a:latin typeface="TimesNewRomanPSMT"/>
              </a:rPr>
              <a:t>savings are used to pay off the </a:t>
            </a:r>
            <a:r>
              <a:rPr lang="en-US" sz="2400" dirty="0" smtClean="0">
                <a:latin typeface="TimesNewRomanPSMT"/>
              </a:rPr>
              <a:t>full amount </a:t>
            </a:r>
            <a:r>
              <a:rPr lang="en-US" sz="2400" dirty="0">
                <a:latin typeface="TimesNewRomanPSMT"/>
              </a:rPr>
              <a:t>of the loan in a 5 to 10-year period, at which point the fund is redistributed to </a:t>
            </a:r>
            <a:r>
              <a:rPr lang="en-US" sz="2400" dirty="0" smtClean="0">
                <a:latin typeface="TimesNewRomanPSMT"/>
              </a:rPr>
              <a:t>subsequent projects</a:t>
            </a:r>
            <a:r>
              <a:rPr lang="en-US" sz="2800" dirty="0" smtClean="0">
                <a:latin typeface="TimesNewRomanPSMT"/>
              </a:rPr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85991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latin typeface="TimesNewRomanPSMT"/>
              </a:rPr>
              <a:t>3. </a:t>
            </a:r>
            <a:r>
              <a:rPr lang="en-US" sz="3200" b="0" dirty="0">
                <a:latin typeface="TimesNewRomanPSMT"/>
              </a:rPr>
              <a:t>Establish a demand-side management </a:t>
            </a:r>
            <a:r>
              <a:rPr lang="en-US" sz="3200" dirty="0">
                <a:latin typeface="TimesNewRomanPS-BoldMT"/>
              </a:rPr>
              <a:t>revolving loan or rebate program </a:t>
            </a:r>
            <a:r>
              <a:rPr lang="en-US" sz="3200" b="0" dirty="0">
                <a:latin typeface="TimesNewRomanPSMT"/>
              </a:rPr>
              <a:t>to aid in financing more efficient</a:t>
            </a:r>
            <a:br>
              <a:rPr lang="en-US" sz="3200" b="0" dirty="0">
                <a:latin typeface="TimesNewRomanPSMT"/>
              </a:rPr>
            </a:br>
            <a:r>
              <a:rPr lang="en-US" sz="3200" b="0" dirty="0">
                <a:latin typeface="TimesNewRomanPSMT"/>
              </a:rPr>
              <a:t>equipment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30251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Organization: </a:t>
            </a:r>
            <a:r>
              <a:rPr lang="en-US" sz="2800" dirty="0">
                <a:latin typeface="TimesNewRomanPSMT"/>
              </a:rPr>
              <a:t>MEIDECC, Tonga Electricity Commission, TPL</a:t>
            </a:r>
          </a:p>
          <a:p>
            <a:r>
              <a:rPr lang="en-US" sz="2800" dirty="0" smtClean="0">
                <a:latin typeface="TimesNewRomanPSMT"/>
              </a:rPr>
              <a:t>provides </a:t>
            </a:r>
            <a:r>
              <a:rPr lang="en-US" sz="2800" dirty="0">
                <a:latin typeface="TimesNewRomanPSMT"/>
              </a:rPr>
              <a:t>an opportunity for </a:t>
            </a:r>
            <a:r>
              <a:rPr lang="en-US" sz="2800" dirty="0" smtClean="0">
                <a:latin typeface="TimesNewRomanPSMT"/>
              </a:rPr>
              <a:t>the company </a:t>
            </a:r>
            <a:r>
              <a:rPr lang="en-US" sz="2800" dirty="0">
                <a:latin typeface="TimesNewRomanPSMT"/>
              </a:rPr>
              <a:t>to lay out a long-term, realistic framework outlining how goals will be </a:t>
            </a:r>
            <a:r>
              <a:rPr lang="en-US" sz="2800" dirty="0" smtClean="0">
                <a:latin typeface="TimesNewRomanPSMT"/>
              </a:rPr>
              <a:t>met.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61199"/>
          </a:xfrm>
        </p:spPr>
        <p:txBody>
          <a:bodyPr>
            <a:noAutofit/>
          </a:bodyPr>
          <a:lstStyle/>
          <a:p>
            <a:r>
              <a:rPr lang="en-US" sz="3200" b="0" dirty="0">
                <a:latin typeface="TimesNewRomanPSMT"/>
              </a:rPr>
              <a:t>4</a:t>
            </a:r>
            <a:r>
              <a:rPr lang="en-US" sz="3200" b="0" dirty="0" smtClean="0">
                <a:latin typeface="TimesNewRomanPSMT"/>
              </a:rPr>
              <a:t>. Create </a:t>
            </a:r>
            <a:r>
              <a:rPr lang="en-US" sz="3200" b="0" dirty="0">
                <a:latin typeface="TimesNewRomanPSMT"/>
              </a:rPr>
              <a:t>an </a:t>
            </a:r>
            <a:r>
              <a:rPr lang="en-US" sz="3200" b="0" dirty="0" smtClean="0">
                <a:latin typeface="TimesNewRomanPSMT"/>
              </a:rPr>
              <a:t>Integrated Resource Plan-</a:t>
            </a:r>
            <a:r>
              <a:rPr lang="en-US" sz="3200" dirty="0" smtClean="0">
                <a:latin typeface="TimesNewRomanPS-BoldMT"/>
              </a:rPr>
              <a:t>IRP </a:t>
            </a:r>
            <a:r>
              <a:rPr lang="en-US" sz="3200" b="0" dirty="0">
                <a:latin typeface="TimesNewRomanPSMT"/>
              </a:rPr>
              <a:t>to incorporate RE, EE, and more efficient reciprocating engines that can </a:t>
            </a:r>
            <a:r>
              <a:rPr lang="en-US" sz="3200" b="0" dirty="0" smtClean="0">
                <a:latin typeface="TimesNewRomanPSMT"/>
              </a:rPr>
              <a:t>be dual </a:t>
            </a:r>
            <a:r>
              <a:rPr lang="en-US" sz="3200" b="0" dirty="0">
                <a:latin typeface="TimesNewRomanPSMT"/>
              </a:rPr>
              <a:t>fuel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76055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Organization: </a:t>
            </a:r>
            <a:r>
              <a:rPr lang="en-US" sz="2800" dirty="0">
                <a:latin typeface="TimesNewRomanPSMT"/>
              </a:rPr>
              <a:t>MEIDECC, with consultation of the attorney general’s office (which </a:t>
            </a:r>
            <a:r>
              <a:rPr lang="en-US" sz="2800" dirty="0" smtClean="0">
                <a:latin typeface="TimesNewRomanPSMT"/>
              </a:rPr>
              <a:t>approves and </a:t>
            </a:r>
            <a:r>
              <a:rPr lang="en-US" sz="2800" dirty="0">
                <a:latin typeface="TimesNewRomanPSMT"/>
              </a:rPr>
              <a:t>enforces the building code)</a:t>
            </a:r>
          </a:p>
          <a:p>
            <a:r>
              <a:rPr lang="en-US" sz="2800" i="1" dirty="0" smtClean="0">
                <a:latin typeface="TimesNewRomanPS-ItalicMT"/>
              </a:rPr>
              <a:t>Modeled </a:t>
            </a:r>
            <a:r>
              <a:rPr lang="en-US" sz="2800" i="1" dirty="0">
                <a:latin typeface="TimesNewRomanPS-ItalicMT"/>
              </a:rPr>
              <a:t>Impact: </a:t>
            </a:r>
            <a:r>
              <a:rPr lang="en-US" sz="2800" dirty="0">
                <a:latin typeface="TimesNewRomanPSMT"/>
              </a:rPr>
              <a:t>700 metric </a:t>
            </a:r>
            <a:r>
              <a:rPr lang="en-US" sz="2800" dirty="0" err="1">
                <a:latin typeface="TimesNewRomanPSMT"/>
              </a:rPr>
              <a:t>tonnes</a:t>
            </a:r>
            <a:r>
              <a:rPr lang="en-US" sz="2800" dirty="0">
                <a:latin typeface="TimesNewRomanPSMT"/>
              </a:rPr>
              <a:t> CO</a:t>
            </a:r>
            <a:r>
              <a:rPr lang="en-US" sz="800" dirty="0">
                <a:latin typeface="TimesNewRomanPSMT"/>
              </a:rPr>
              <a:t>2</a:t>
            </a:r>
            <a:r>
              <a:rPr lang="en-US" sz="2800" dirty="0">
                <a:latin typeface="TimesNewRomanPSMT"/>
              </a:rPr>
              <a:t>e, with several secondary effects (identifying other </a:t>
            </a:r>
            <a:r>
              <a:rPr lang="en-US" sz="2800" dirty="0" smtClean="0">
                <a:latin typeface="TimesNewRomanPSMT"/>
              </a:rPr>
              <a:t>EE </a:t>
            </a:r>
            <a:r>
              <a:rPr lang="en-US" sz="2800" dirty="0" err="1" smtClean="0">
                <a:latin typeface="TimesNewRomanPSMT"/>
              </a:rPr>
              <a:t>oppurtunities</a:t>
            </a:r>
            <a:r>
              <a:rPr lang="en-US" sz="2800" dirty="0">
                <a:latin typeface="TimesNewRomanPSMT"/>
              </a:rPr>
              <a:t>, encouraging net metering).</a:t>
            </a:r>
          </a:p>
          <a:p>
            <a:pPr lvl="1"/>
            <a:r>
              <a:rPr lang="en-US" sz="2400" dirty="0" smtClean="0">
                <a:latin typeface="TimesNewRomanPSMT"/>
              </a:rPr>
              <a:t>Strengthening energy efficient building </a:t>
            </a:r>
            <a:r>
              <a:rPr lang="en-US" sz="2400" dirty="0">
                <a:latin typeface="TimesNewRomanPSMT"/>
              </a:rPr>
              <a:t>standards and performing audits on the largest consumers—including </a:t>
            </a:r>
            <a:r>
              <a:rPr lang="en-US" sz="2400" dirty="0" smtClean="0">
                <a:latin typeface="TimesNewRomanPSMT"/>
              </a:rPr>
              <a:t>government buildings—can </a:t>
            </a:r>
            <a:r>
              <a:rPr lang="en-US" sz="2400" dirty="0">
                <a:latin typeface="TimesNewRomanPSMT"/>
              </a:rPr>
              <a:t>play a large role in reducing overall demand.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61199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latin typeface="TimesNewRomanPSMT"/>
              </a:rPr>
              <a:t>5. </a:t>
            </a:r>
            <a:r>
              <a:rPr lang="en-US" sz="3200" b="0" dirty="0">
                <a:latin typeface="TimesNewRomanPSMT"/>
              </a:rPr>
              <a:t>Perform </a:t>
            </a:r>
            <a:r>
              <a:rPr lang="en-US" sz="3200" dirty="0">
                <a:latin typeface="TimesNewRomanPS-BoldMT"/>
              </a:rPr>
              <a:t>energy audits </a:t>
            </a:r>
            <a:r>
              <a:rPr lang="en-US" sz="3200" b="0" dirty="0">
                <a:latin typeface="TimesNewRomanPSMT"/>
              </a:rPr>
              <a:t>of buildings to create baselines and implement energy conservation measures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44259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Organization: </a:t>
            </a:r>
            <a:r>
              <a:rPr lang="en-US" sz="2800" dirty="0">
                <a:latin typeface="TimesNewRomanPSMT"/>
              </a:rPr>
              <a:t>MEIDECC (to potentially house the data), Ministry of Statistics, </a:t>
            </a:r>
            <a:r>
              <a:rPr lang="en-US" sz="2800" dirty="0" smtClean="0">
                <a:latin typeface="TimesNewRomanPSMT"/>
              </a:rPr>
              <a:t>MCCTIL,TPL—working </a:t>
            </a:r>
            <a:r>
              <a:rPr lang="en-US" sz="2800" dirty="0">
                <a:latin typeface="TimesNewRomanPSMT"/>
              </a:rPr>
              <a:t>with regional organizations like PCREEE and the PRDR.</a:t>
            </a:r>
          </a:p>
          <a:p>
            <a:pPr lvl="1"/>
            <a:r>
              <a:rPr lang="en-US" sz="2400" dirty="0" smtClean="0">
                <a:latin typeface="TimesNewRomanPSMT"/>
              </a:rPr>
              <a:t>Standardize </a:t>
            </a:r>
            <a:r>
              <a:rPr lang="en-US" sz="2400" dirty="0">
                <a:latin typeface="TimesNewRomanPSMT"/>
              </a:rPr>
              <a:t>annual reports and increase reporting of data to include figures such as </a:t>
            </a:r>
            <a:r>
              <a:rPr lang="en-US" sz="2400" dirty="0" err="1" smtClean="0">
                <a:latin typeface="TimesNewRomanPSMT"/>
              </a:rPr>
              <a:t>sectoral</a:t>
            </a:r>
            <a:r>
              <a:rPr lang="en-US" sz="2400" dirty="0" smtClean="0">
                <a:latin typeface="TimesNewRomanPSMT"/>
              </a:rPr>
              <a:t> consumption </a:t>
            </a:r>
            <a:r>
              <a:rPr lang="en-US" sz="2400" dirty="0">
                <a:latin typeface="TimesNewRomanPSMT"/>
              </a:rPr>
              <a:t>and load profiles by source of </a:t>
            </a:r>
            <a:r>
              <a:rPr lang="en-US" sz="2400" dirty="0" smtClean="0">
                <a:latin typeface="TimesNewRomanPSMT"/>
              </a:rPr>
              <a:t>generation.</a:t>
            </a:r>
          </a:p>
          <a:p>
            <a:pPr lvl="1"/>
            <a:endParaRPr lang="en-US" sz="2400" dirty="0">
              <a:latin typeface="TimesNewRomanPSMT"/>
            </a:endParaRPr>
          </a:p>
          <a:p>
            <a:pPr lvl="1"/>
            <a:endParaRPr lang="en-US" sz="2400" dirty="0" smtClean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61199"/>
          </a:xfrm>
        </p:spPr>
        <p:txBody>
          <a:bodyPr>
            <a:noAutofit/>
          </a:bodyPr>
          <a:lstStyle/>
          <a:p>
            <a:r>
              <a:rPr lang="en-US" sz="3200" b="0" dirty="0">
                <a:latin typeface="TimesNewRomanPSMT"/>
              </a:rPr>
              <a:t>6</a:t>
            </a:r>
            <a:r>
              <a:rPr lang="en-US" sz="3200" b="0" dirty="0" smtClean="0">
                <a:latin typeface="TimesNewRomanPSMT"/>
              </a:rPr>
              <a:t>. </a:t>
            </a:r>
            <a:r>
              <a:rPr lang="en-US" sz="3200" dirty="0">
                <a:latin typeface="TimesNewRomanPS-BoldMT"/>
              </a:rPr>
              <a:t>Data collection exercise/database </a:t>
            </a:r>
            <a:r>
              <a:rPr lang="en-US" sz="3200" b="0" dirty="0">
                <a:latin typeface="TimesNewRomanPSMT"/>
              </a:rPr>
              <a:t>to manage energy data by sector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7565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3710865"/>
            <a:ext cx="10972800" cy="3036163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Organization: </a:t>
            </a:r>
            <a:r>
              <a:rPr lang="en-US" sz="2800" dirty="0" smtClean="0">
                <a:latin typeface="TimesNewRomanPSMT"/>
              </a:rPr>
              <a:t>TPL.</a:t>
            </a:r>
            <a:endParaRPr lang="en-US" sz="2800" dirty="0">
              <a:latin typeface="TimesNewRomanPSMT"/>
            </a:endParaRPr>
          </a:p>
          <a:p>
            <a:pPr lvl="1"/>
            <a:endParaRPr lang="en-US" sz="2400" dirty="0">
              <a:latin typeface="TimesNewRomanPSMT"/>
            </a:endParaRPr>
          </a:p>
          <a:p>
            <a:pPr lvl="1"/>
            <a:endParaRPr lang="en-US" sz="2400" dirty="0" smtClean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0920"/>
            <a:ext cx="10972800" cy="2015231"/>
          </a:xfrm>
        </p:spPr>
        <p:txBody>
          <a:bodyPr>
            <a:noAutofit/>
          </a:bodyPr>
          <a:lstStyle/>
          <a:p>
            <a:pPr marL="365760" lvl="0" indent="-256032" algn="ctr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3200" b="0" dirty="0" smtClean="0">
                <a:latin typeface="TimesNewRomanPSMT"/>
              </a:rPr>
              <a:t/>
            </a:r>
            <a:br>
              <a:rPr lang="en-US" sz="3200" b="0" dirty="0" smtClean="0">
                <a:latin typeface="TimesNewRomanPSMT"/>
              </a:rPr>
            </a:br>
            <a:r>
              <a:rPr lang="en-US" sz="3200" b="0" dirty="0" smtClean="0">
                <a:latin typeface="TimesNewRomanPSMT"/>
              </a:rPr>
              <a:t>OTHER PROJECTS</a:t>
            </a:r>
            <a:r>
              <a:rPr lang="en-US" sz="3200" b="0" dirty="0">
                <a:latin typeface="TimesNewRomanPSMT"/>
              </a:rPr>
              <a:t/>
            </a:r>
            <a:br>
              <a:rPr lang="en-US" sz="3200" b="0" dirty="0">
                <a:latin typeface="TimesNewRomanPSMT"/>
              </a:rPr>
            </a:br>
            <a:r>
              <a:rPr lang="en-US" sz="3200" b="0" dirty="0" smtClean="0">
                <a:latin typeface="TimesNewRomanPSMT"/>
              </a:rPr>
              <a:t/>
            </a:r>
            <a:br>
              <a:rPr lang="en-US" sz="3200" b="0" dirty="0" smtClean="0">
                <a:latin typeface="TimesNewRomanPSMT"/>
              </a:rPr>
            </a:br>
            <a:r>
              <a:rPr lang="en-US" sz="3200" b="0" dirty="0" smtClean="0">
                <a:latin typeface="TimesNewRomanPSMT"/>
              </a:rPr>
              <a:t>7</a:t>
            </a:r>
            <a:r>
              <a:rPr lang="en-US" sz="3200" b="0" dirty="0" smtClean="0">
                <a:latin typeface="TimesNewRomanPSMT"/>
              </a:rPr>
              <a:t>. </a:t>
            </a:r>
            <a:r>
              <a:rPr lang="en-US" sz="3200" b="0" dirty="0">
                <a:solidFill>
                  <a:prstClr val="black"/>
                </a:solidFill>
                <a:effectLst/>
                <a:latin typeface="TimesNewRomanPSMT"/>
              </a:rPr>
              <a:t>Work with TPL to </a:t>
            </a:r>
            <a:r>
              <a:rPr lang="en-US" sz="3200" dirty="0">
                <a:solidFill>
                  <a:prstClr val="black"/>
                </a:solidFill>
                <a:effectLst/>
                <a:latin typeface="TimesNewRomanPS-BoldMT"/>
              </a:rPr>
              <a:t>underground lines </a:t>
            </a:r>
            <a:r>
              <a:rPr lang="en-US" sz="3200" b="0" dirty="0">
                <a:solidFill>
                  <a:prstClr val="black"/>
                </a:solidFill>
                <a:effectLst/>
                <a:latin typeface="TimesNewRomanPSMT"/>
              </a:rPr>
              <a:t>along the coast that are </a:t>
            </a:r>
            <a:r>
              <a:rPr lang="en-US" sz="3200" b="0" dirty="0" smtClean="0">
                <a:solidFill>
                  <a:prstClr val="black"/>
                </a:solidFill>
                <a:effectLst/>
                <a:latin typeface="TimesNewRomanPSMT"/>
              </a:rPr>
              <a:t>susceptible to </a:t>
            </a:r>
            <a:r>
              <a:rPr lang="en-US" sz="3200" b="0" dirty="0">
                <a:solidFill>
                  <a:prstClr val="black"/>
                </a:solidFill>
                <a:effectLst/>
                <a:latin typeface="TimesNewRomanPSMT"/>
              </a:rPr>
              <a:t>cyclone </a:t>
            </a:r>
            <a:r>
              <a:rPr lang="en-US" sz="3200" b="0" dirty="0" smtClean="0">
                <a:solidFill>
                  <a:prstClr val="black"/>
                </a:solidFill>
                <a:effectLst/>
                <a:latin typeface="TimesNewRomanPSMT"/>
              </a:rPr>
              <a:t>damage.</a:t>
            </a:r>
            <a:r>
              <a:rPr lang="en-US" sz="3200" b="0" dirty="0">
                <a:solidFill>
                  <a:prstClr val="black"/>
                </a:solidFill>
                <a:effectLst/>
              </a:rPr>
              <a:t/>
            </a:r>
            <a:br>
              <a:rPr lang="en-US" sz="3200" b="0" dirty="0">
                <a:solidFill>
                  <a:prstClr val="black"/>
                </a:solidFill>
                <a:effectLst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886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04513"/>
            <a:ext cx="10972800" cy="5042516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NewRomanPS-ItalicMT"/>
              </a:rPr>
              <a:t>Leading Organization: </a:t>
            </a:r>
            <a:r>
              <a:rPr lang="en-US" sz="2800" dirty="0" smtClean="0">
                <a:latin typeface="TimesNewRomanPSMT"/>
              </a:rPr>
              <a:t>TPL.</a:t>
            </a:r>
            <a:endParaRPr lang="en-US" sz="2800" dirty="0">
              <a:latin typeface="TimesNewRomanPSMT"/>
            </a:endParaRPr>
          </a:p>
          <a:p>
            <a:pPr lvl="1"/>
            <a:endParaRPr lang="en-US" sz="2400" dirty="0">
              <a:latin typeface="TimesNewRomanPSMT"/>
            </a:endParaRPr>
          </a:p>
          <a:p>
            <a:pPr lvl="1"/>
            <a:endParaRPr lang="en-US" sz="2400" dirty="0" smtClean="0">
              <a:latin typeface="TimesNewRomanPS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61199"/>
          </a:xfrm>
        </p:spPr>
        <p:txBody>
          <a:bodyPr>
            <a:noAutofit/>
          </a:bodyPr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3200" b="0" dirty="0">
                <a:latin typeface="TimesNewRomanPSMT"/>
              </a:rPr>
              <a:t>8</a:t>
            </a:r>
            <a:r>
              <a:rPr lang="en-US" sz="3200" b="0" dirty="0" smtClean="0">
                <a:latin typeface="TimesNewRomanPSMT"/>
              </a:rPr>
              <a:t>. Ensure </a:t>
            </a:r>
            <a:r>
              <a:rPr lang="en-US" sz="3200" dirty="0">
                <a:latin typeface="TimesNewRomanPS-BoldMT"/>
              </a:rPr>
              <a:t>grid hardening </a:t>
            </a:r>
            <a:r>
              <a:rPr lang="en-US" sz="3200" b="0" dirty="0">
                <a:latin typeface="TimesNewRomanPSMT"/>
              </a:rPr>
              <a:t>is adequately carried out</a:t>
            </a:r>
            <a:r>
              <a:rPr lang="en-US" sz="3200" b="0" dirty="0">
                <a:solidFill>
                  <a:prstClr val="black"/>
                </a:solidFill>
                <a:effectLst/>
              </a:rPr>
              <a:t/>
            </a:r>
            <a:br>
              <a:rPr lang="en-US" sz="3200" b="0" dirty="0">
                <a:solidFill>
                  <a:prstClr val="black"/>
                </a:solidFill>
                <a:effectLst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0633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643</Words>
  <Application>Microsoft Office PowerPoint</Application>
  <PresentationFormat>Widescreen</PresentationFormat>
  <Paragraphs>55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GillSansMT-Bold</vt:lpstr>
      <vt:lpstr>Lucida Sans Unicode</vt:lpstr>
      <vt:lpstr>TimesNewRomanPS-BoldMT</vt:lpstr>
      <vt:lpstr>TimesNewRomanPS-ItalicMT</vt:lpstr>
      <vt:lpstr>TimesNewRomanPSMT</vt:lpstr>
      <vt:lpstr>Verdana</vt:lpstr>
      <vt:lpstr>Wingdings 2</vt:lpstr>
      <vt:lpstr>Wingdings 3</vt:lpstr>
      <vt:lpstr>Concourse</vt:lpstr>
      <vt:lpstr>5.2 Electricity Energy Efficiency Policies and Projects</vt:lpstr>
      <vt:lpstr>1. Implement building standards for resilience and EE</vt:lpstr>
      <vt:lpstr>2. Implement a public awareness campaign on EE and conservation</vt:lpstr>
      <vt:lpstr>3. Establish a demand-side management revolving loan or rebate program to aid in financing more efficient equipment</vt:lpstr>
      <vt:lpstr>4. Create an Integrated Resource Plan-IRP to incorporate RE, EE, and more efficient reciprocating engines that can be dual fuel</vt:lpstr>
      <vt:lpstr>5. Perform energy audits of buildings to create baselines and implement energy conservation measures</vt:lpstr>
      <vt:lpstr>6. Data collection exercise/database to manage energy data by sector</vt:lpstr>
      <vt:lpstr> OTHER PROJECTS  7. Work with TPL to underground lines along the coast that are susceptible to cyclone damage. </vt:lpstr>
      <vt:lpstr>8. Ensure grid hardening is adequately carried out </vt:lpstr>
      <vt:lpstr>9. Continue to reduce T&amp;D losses </vt:lpstr>
      <vt:lpstr>10. Create or implement a certification process for sustainable/green hotels for the tourist industry</vt:lpstr>
      <vt:lpstr>11. Continue the street lighting upgrade program</vt:lpstr>
      <vt:lpstr>12. Create a cool roof program to reflect heat from rooftops and save energy on air conditioning loads where buildings are air tight and have AC units installed</vt:lpstr>
      <vt:lpstr>13. Explore waste-to-energy options to reduce the landfill capacity challenges</vt:lpstr>
      <vt:lpstr>14. Implement MEPs for equipment and appliances</vt:lpstr>
      <vt:lpstr>15. Set packaging and recycling standards to limit the amount of waste imported to Tonga</vt:lpstr>
      <vt:lpstr>16. Prioritize on-site RE with islanding controls and energy storage within critical infrastructure </vt:lpstr>
      <vt:lpstr>17. Implement distributed energy generation projects that incorporate RE and fossil fuels to enhance resilience and reduce emissions associated with diesel generation, particularly when electrifying new areas or islands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20</cp:revision>
  <dcterms:created xsi:type="dcterms:W3CDTF">2020-02-17T20:07:18Z</dcterms:created>
  <dcterms:modified xsi:type="dcterms:W3CDTF">2020-02-18T20:16:59Z</dcterms:modified>
</cp:coreProperties>
</file>