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8"/>
  </p:notesMasterIdLst>
  <p:sldIdLst>
    <p:sldId id="299" r:id="rId2"/>
    <p:sldId id="256" r:id="rId3"/>
    <p:sldId id="258" r:id="rId4"/>
    <p:sldId id="257" r:id="rId5"/>
    <p:sldId id="265" r:id="rId6"/>
    <p:sldId id="261" r:id="rId7"/>
    <p:sldId id="264" r:id="rId8"/>
    <p:sldId id="266" r:id="rId9"/>
    <p:sldId id="267" r:id="rId10"/>
    <p:sldId id="268" r:id="rId11"/>
    <p:sldId id="274" r:id="rId12"/>
    <p:sldId id="275" r:id="rId13"/>
    <p:sldId id="276" r:id="rId14"/>
    <p:sldId id="277" r:id="rId15"/>
    <p:sldId id="278" r:id="rId16"/>
    <p:sldId id="269" r:id="rId17"/>
    <p:sldId id="270" r:id="rId18"/>
    <p:sldId id="271" r:id="rId19"/>
    <p:sldId id="272" r:id="rId20"/>
    <p:sldId id="273" r:id="rId21"/>
    <p:sldId id="279" r:id="rId22"/>
    <p:sldId id="280" r:id="rId23"/>
    <p:sldId id="282" r:id="rId24"/>
    <p:sldId id="286" r:id="rId25"/>
    <p:sldId id="283" r:id="rId26"/>
    <p:sldId id="284" r:id="rId27"/>
    <p:sldId id="285" r:id="rId28"/>
    <p:sldId id="287" r:id="rId29"/>
    <p:sldId id="288" r:id="rId30"/>
    <p:sldId id="289" r:id="rId31"/>
    <p:sldId id="290" r:id="rId32"/>
    <p:sldId id="291" r:id="rId33"/>
    <p:sldId id="292" r:id="rId34"/>
    <p:sldId id="293" r:id="rId35"/>
    <p:sldId id="294" r:id="rId36"/>
    <p:sldId id="28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3C973388-AA1F-423E-B4A7-A5E84B4D742E}">
          <p14:sldIdLst>
            <p14:sldId id="299"/>
          </p14:sldIdLst>
        </p14:section>
        <p14:section name="E-mobility Meeting" id="{764BA8ED-96AE-413C-978D-1E0CB8B344A0}">
          <p14:sldIdLst>
            <p14:sldId id="256"/>
          </p14:sldIdLst>
        </p14:section>
        <p14:section name="Section 2" id="{A073E89F-52A9-4DBA-9869-EC6D0165B757}">
          <p14:sldIdLst>
            <p14:sldId id="258"/>
          </p14:sldIdLst>
        </p14:section>
        <p14:section name="Section 3" id="{FD0E1E04-278C-4E3F-9B2A-19CA12C70775}">
          <p14:sldIdLst>
            <p14:sldId id="257"/>
          </p14:sldIdLst>
        </p14:section>
        <p14:section name="Section 4" id="{C6C7FCF3-BA66-4FB6-AB04-181D2E8EDE59}">
          <p14:sldIdLst>
            <p14:sldId id="265"/>
          </p14:sldIdLst>
        </p14:section>
        <p14:section name="Section 5" id="{BDFA18C9-0D00-4BCF-ADAC-41FE8BC42AF4}">
          <p14:sldIdLst>
            <p14:sldId id="261"/>
          </p14:sldIdLst>
        </p14:section>
        <p14:section name="CONTEXT AND BASELINE" id="{5D9461ED-C29E-49BD-990D-175F66B3A72C}">
          <p14:sldIdLst>
            <p14:sldId id="264"/>
          </p14:sldIdLst>
        </p14:section>
        <p14:section name="1. VULNERABILITY TO CLIMATE CHANGE" id="{F0AA5F09-5A9F-4955-B413-2C184F5E9A24}">
          <p14:sldIdLst>
            <p14:sldId id="266"/>
          </p14:sldIdLst>
        </p14:section>
        <p14:section name="2. HEAVY RELIANCE ON IMPORTED FUELS" id="{59CBB0B0-29CE-4B67-9A35-6965DD82D812}">
          <p14:sldIdLst>
            <p14:sldId id="267"/>
          </p14:sldIdLst>
        </p14:section>
        <p14:section name="3. NEED FOR ESTABLISHMEMENT OF AN INSTITUTIONAL FRAMEWORK" id="{0971C7DA-BC92-45E5-8BE3-A1F4B226678F}">
          <p14:sldIdLst>
            <p14:sldId id="268"/>
          </p14:sldIdLst>
        </p14:section>
        <p14:section name="4. CURRENT LAND TRANSPORT SYSTEM" id="{5632515F-3F03-42C8-B978-8D05D71B3684}">
          <p14:sldIdLst>
            <p14:sldId id="274"/>
          </p14:sldIdLst>
        </p14:section>
        <p14:section name="5. NEEDS FOR CLIMATE CHANGE MITIGATION" id="{72748623-045A-4CA9-8BDF-9782DAC1EA7B}">
          <p14:sldIdLst>
            <p14:sldId id="275"/>
          </p14:sldIdLst>
        </p14:section>
        <p14:section name="6. POLICY LEGISLATION" id="{2EEA3BC4-C388-40DA-A80A-534F74B8ACF6}">
          <p14:sldIdLst>
            <p14:sldId id="276"/>
          </p14:sldIdLst>
        </p14:section>
        <p14:section name="7. FINANCIAL BARRIERS" id="{D4AA77EC-5AA1-46F4-87E4-FDA5D0037A28}">
          <p14:sldIdLst>
            <p14:sldId id="277"/>
          </p14:sldIdLst>
        </p14:section>
        <p14:section name="8. EDUCATION AND AWAFRENESS" id="{8CF4E470-0534-44DE-BA51-A1C79370553B}">
          <p14:sldIdLst>
            <p14:sldId id="278"/>
          </p14:sldIdLst>
        </p14:section>
        <p14:section name="Drivers for Change" id="{11B5B80C-9B14-4422-B183-841FEA36A858}">
          <p14:sldIdLst>
            <p14:sldId id="269"/>
          </p14:sldIdLst>
        </p14:section>
        <p14:section name="Fuel and Vehicle Emission Standards Project (current)" id="{2AA60F1A-33AA-447E-945C-B3DAA091D425}">
          <p14:sldIdLst>
            <p14:sldId id="270"/>
          </p14:sldIdLst>
        </p14:section>
        <p14:section name="Some key findings" id="{0D478E12-FB0A-4BBB-83CD-39F05B798443}">
          <p14:sldIdLst>
            <p14:sldId id="271"/>
          </p14:sldIdLst>
        </p14:section>
        <p14:section name="Some key findings" id="{78986064-AF9B-4115-B37B-E8BE6FE7D95E}">
          <p14:sldIdLst>
            <p14:sldId id="272"/>
          </p14:sldIdLst>
        </p14:section>
        <p14:section name="Proposal" id="{4D4EF85F-9E93-4521-B718-9B7F7C718551}">
          <p14:sldIdLst>
            <p14:sldId id="273"/>
            <p14:sldId id="279"/>
          </p14:sldIdLst>
        </p14:section>
        <p14:section name="Section 20" id="{4C61CD13-D67C-428A-8438-49DE0D8D7802}">
          <p14:sldIdLst>
            <p14:sldId id="280"/>
          </p14:sldIdLst>
        </p14:section>
        <p14:section name="MEASURES ON EV UPTAKE In Vanuatu, some measures related to EV are stipulated as “additional measures of NDC” in the government document.  However, currently strategies, plans or common direction have not been established for EV uptake. The identified barr" id="{003EA20B-99E9-4FB9-97C4-46752F50F129}">
          <p14:sldIdLst>
            <p14:sldId id="282"/>
          </p14:sldIdLst>
        </p14:section>
        <p14:section name="Details of each pillar" id="{F1E48E53-F834-4B5D-8696-2FBCD02A5FC1}">
          <p14:sldIdLst>
            <p14:sldId id="286"/>
            <p14:sldId id="283"/>
          </p14:sldIdLst>
        </p14:section>
        <p14:section name="2. Coordination body to promote EV:" id="{75CAD250-A013-41B2-BC5A-74394E2A2713}">
          <p14:sldIdLst>
            <p14:sldId id="284"/>
          </p14:sldIdLst>
        </p14:section>
        <p14:section name="3. Regulations on EV and other vehicles:" id="{CC716552-CA53-4498-8844-B5E7AF94548C}">
          <p14:sldIdLst>
            <p14:sldId id="285"/>
          </p14:sldIdLst>
        </p14:section>
        <p14:section name="4. Incentives to promote EV:" id="{2994582E-FA0A-4382-AE37-D5F907111F6F}">
          <p14:sldIdLst>
            <p14:sldId id="287"/>
          </p14:sldIdLst>
        </p14:section>
        <p14:section name="5. Awareness raising:" id="{A0D2C0A8-E440-41CA-BED8-561B1A302DCB}">
          <p14:sldIdLst>
            <p14:sldId id="288"/>
          </p14:sldIdLst>
        </p14:section>
        <p14:section name="6. Demonstrative pilot project:" id="{C88FEA9C-1856-400C-9E4C-81DB2A88F521}">
          <p14:sldIdLst>
            <p14:sldId id="289"/>
          </p14:sldIdLst>
        </p14:section>
        <p14:section name="7. Training programs on EV maintenance:" id="{B84826D5-8D26-4699-8C2A-0595303BCFD2}">
          <p14:sldIdLst>
            <p14:sldId id="290"/>
          </p14:sldIdLst>
        </p14:section>
        <p14:section name="8. Developing public charging stations:" id="{BB79BE55-645B-46EE-BFDB-61CF16BF7FB6}">
          <p14:sldIdLst>
            <p14:sldId id="291"/>
          </p14:sldIdLst>
        </p14:section>
        <p14:section name="9. Improvement of electricity supply:" id="{A55B36AC-C4C0-4ED8-AE22-FEEC17347EA8}">
          <p14:sldIdLst>
            <p14:sldId id="292"/>
          </p14:sldIdLst>
        </p14:section>
        <p14:section name="10. Improvement of road infrastructure:" id="{37E3F0E0-4C3D-4557-8CE5-88B2AF862CE8}">
          <p14:sldIdLst>
            <p14:sldId id="293"/>
          </p14:sldIdLst>
        </p14:section>
        <p14:section name="11. Studies and research:" id="{E72D00F1-6912-4C9E-B222-4F5E58B765BB}">
          <p14:sldIdLst>
            <p14:sldId id="294"/>
          </p14:sldIdLst>
        </p14:section>
        <p14:section name="Section 35" id="{F80494A8-A834-4B2C-B14B-AF49FF837EC2}">
          <p14:sldIdLst/>
        </p14:section>
        <p14:section name="Section 36" id="{A51A942B-2779-44AD-9E0F-D7D8C38DB6A2}">
          <p14:sldIdLst>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5126D-CB83-4636-A95A-F28CDF460B4C}" type="datetimeFigureOut">
              <a:rPr lang="en-GB" smtClean="0"/>
              <a:t>22/06/2023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22627-9B0A-4218-AE20-84587166A3E9}" type="slidenum">
              <a:rPr lang="en-GB" smtClean="0"/>
              <a:t>‹#›</a:t>
            </a:fld>
            <a:endParaRPr lang="en-GB"/>
          </a:p>
        </p:txBody>
      </p:sp>
    </p:spTree>
    <p:extLst>
      <p:ext uri="{BB962C8B-B14F-4D97-AF65-F5344CB8AC3E}">
        <p14:creationId xmlns:p14="http://schemas.microsoft.com/office/powerpoint/2010/main" val="230595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SDG Goal 7: Affordable and Clean Energy (Ensure access to affordable, reliable, sustainable and modern energy for all) ;  SDG Goal 9: Industry, Innovation and Infrastructure (Build resilient infrastructure, promote inclusive and sustainable industrialization and foster innovation)</a:t>
            </a:r>
            <a:endParaRPr lang="en-GB" dirty="0"/>
          </a:p>
        </p:txBody>
      </p:sp>
      <p:sp>
        <p:nvSpPr>
          <p:cNvPr id="4" name="Slide Number Placeholder 3"/>
          <p:cNvSpPr>
            <a:spLocks noGrp="1"/>
          </p:cNvSpPr>
          <p:nvPr>
            <p:ph type="sldNum" sz="quarter" idx="5"/>
          </p:nvPr>
        </p:nvSpPr>
        <p:spPr/>
        <p:txBody>
          <a:bodyPr/>
          <a:lstStyle/>
          <a:p>
            <a:fld id="{98422627-9B0A-4218-AE20-84587166A3E9}" type="slidenum">
              <a:rPr lang="en-GB" smtClean="0"/>
              <a:t>6</a:t>
            </a:fld>
            <a:endParaRPr lang="en-GB"/>
          </a:p>
        </p:txBody>
      </p:sp>
    </p:spTree>
    <p:extLst>
      <p:ext uri="{BB962C8B-B14F-4D97-AF65-F5344CB8AC3E}">
        <p14:creationId xmlns:p14="http://schemas.microsoft.com/office/powerpoint/2010/main" val="362060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Thses</a:t>
            </a:r>
            <a:r>
              <a:rPr lang="en-US" dirty="0"/>
              <a:t> impacts will continue to worsen in the future if the drivers of climate change are not addressed and if the most vulnerable sector are not supported.</a:t>
            </a:r>
            <a:endParaRPr lang="en-GB" dirty="0"/>
          </a:p>
        </p:txBody>
      </p:sp>
      <p:sp>
        <p:nvSpPr>
          <p:cNvPr id="4" name="Slide Number Placeholder 3"/>
          <p:cNvSpPr>
            <a:spLocks noGrp="1"/>
          </p:cNvSpPr>
          <p:nvPr>
            <p:ph type="sldNum" sz="quarter" idx="5"/>
          </p:nvPr>
        </p:nvSpPr>
        <p:spPr/>
        <p:txBody>
          <a:bodyPr/>
          <a:lstStyle/>
          <a:p>
            <a:fld id="{98422627-9B0A-4218-AE20-84587166A3E9}" type="slidenum">
              <a:rPr lang="en-GB" smtClean="0"/>
              <a:t>8</a:t>
            </a:fld>
            <a:endParaRPr lang="en-GB"/>
          </a:p>
        </p:txBody>
      </p:sp>
    </p:spTree>
    <p:extLst>
      <p:ext uri="{BB962C8B-B14F-4D97-AF65-F5344CB8AC3E}">
        <p14:creationId xmlns:p14="http://schemas.microsoft.com/office/powerpoint/2010/main" val="342925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LT-LEDS</a:t>
            </a:r>
            <a:r>
              <a:rPr lang="en-AU" dirty="0"/>
              <a:t> stands for </a:t>
            </a:r>
            <a:r>
              <a:rPr lang="en-AU" b="1" dirty="0"/>
              <a:t>Long-Term Low Greenhouse Gas Emission Development Strategies</a:t>
            </a:r>
            <a:r>
              <a:rPr lang="en-AU" b="0" dirty="0"/>
              <a:t>. It is a term used by the United Nations Framework Convention on Climate Change (UNFCCC) to describe the long-term strategies that countries develop to reduce their greenhouse gas emissions and adapt to the impacts of climate change.</a:t>
            </a:r>
            <a:endParaRPr lang="en-AU" dirty="0"/>
          </a:p>
        </p:txBody>
      </p:sp>
      <p:sp>
        <p:nvSpPr>
          <p:cNvPr id="4" name="Slide Number Placeholder 3"/>
          <p:cNvSpPr>
            <a:spLocks noGrp="1"/>
          </p:cNvSpPr>
          <p:nvPr>
            <p:ph type="sldNum" sz="quarter" idx="5"/>
          </p:nvPr>
        </p:nvSpPr>
        <p:spPr/>
        <p:txBody>
          <a:bodyPr/>
          <a:lstStyle/>
          <a:p>
            <a:fld id="{98422627-9B0A-4218-AE20-84587166A3E9}" type="slidenum">
              <a:rPr lang="en-GB" smtClean="0"/>
              <a:t>16</a:t>
            </a:fld>
            <a:endParaRPr lang="en-GB"/>
          </a:p>
        </p:txBody>
      </p:sp>
    </p:spTree>
    <p:extLst>
      <p:ext uri="{BB962C8B-B14F-4D97-AF65-F5344CB8AC3E}">
        <p14:creationId xmlns:p14="http://schemas.microsoft.com/office/powerpoint/2010/main" val="273436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422627-9B0A-4218-AE20-84587166A3E9}" type="slidenum">
              <a:rPr lang="en-GB" smtClean="0"/>
              <a:t>23</a:t>
            </a:fld>
            <a:endParaRPr lang="en-GB"/>
          </a:p>
        </p:txBody>
      </p:sp>
    </p:spTree>
    <p:extLst>
      <p:ext uri="{BB962C8B-B14F-4D97-AF65-F5344CB8AC3E}">
        <p14:creationId xmlns:p14="http://schemas.microsoft.com/office/powerpoint/2010/main" val="1199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422627-9B0A-4218-AE20-84587166A3E9}" type="slidenum">
              <a:rPr lang="en-GB" smtClean="0"/>
              <a:t>36</a:t>
            </a:fld>
            <a:endParaRPr lang="en-GB"/>
          </a:p>
        </p:txBody>
      </p:sp>
    </p:spTree>
    <p:extLst>
      <p:ext uri="{BB962C8B-B14F-4D97-AF65-F5344CB8AC3E}">
        <p14:creationId xmlns:p14="http://schemas.microsoft.com/office/powerpoint/2010/main" val="169669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A21D-1ADF-E805-75FD-6701E6A769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DBBB07-F5D6-1CEA-171A-57539F619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978BDA-8A6C-F787-548B-43D297E60EC4}"/>
              </a:ext>
            </a:extLst>
          </p:cNvPr>
          <p:cNvSpPr>
            <a:spLocks noGrp="1"/>
          </p:cNvSpPr>
          <p:nvPr>
            <p:ph type="dt" sz="half" idx="10"/>
          </p:nvPr>
        </p:nvSpPr>
        <p:spPr/>
        <p:txBody>
          <a:bodyPr/>
          <a:lstStyle/>
          <a:p>
            <a:fld id="{A6CAA277-86F6-4081-92B6-2D630E7872CF}" type="datetimeFigureOut">
              <a:rPr lang="en-GB" smtClean="0"/>
              <a:t>22/06/2023</a:t>
            </a:fld>
            <a:endParaRPr lang="en-GB"/>
          </a:p>
        </p:txBody>
      </p:sp>
      <p:sp>
        <p:nvSpPr>
          <p:cNvPr id="5" name="Footer Placeholder 4">
            <a:extLst>
              <a:ext uri="{FF2B5EF4-FFF2-40B4-BE49-F238E27FC236}">
                <a16:creationId xmlns:a16="http://schemas.microsoft.com/office/drawing/2014/main" id="{DF5CA6CB-E9D7-668A-9283-76EBD201FC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911B9A-6546-FE55-16F4-2F0F0D348A2B}"/>
              </a:ext>
            </a:extLst>
          </p:cNvPr>
          <p:cNvSpPr>
            <a:spLocks noGrp="1"/>
          </p:cNvSpPr>
          <p:nvPr>
            <p:ph type="sldNum" sz="quarter" idx="12"/>
          </p:nvPr>
        </p:nvSpPr>
        <p:spPr/>
        <p:txBody>
          <a:bodyPr/>
          <a:lstStyle/>
          <a:p>
            <a:fld id="{7CF99DF6-1A88-4434-910F-16FD804E8BC4}" type="slidenum">
              <a:rPr lang="en-GB" smtClean="0"/>
              <a:t>‹#›</a:t>
            </a:fld>
            <a:endParaRPr lang="en-GB"/>
          </a:p>
        </p:txBody>
      </p:sp>
    </p:spTree>
    <p:extLst>
      <p:ext uri="{BB962C8B-B14F-4D97-AF65-F5344CB8AC3E}">
        <p14:creationId xmlns:p14="http://schemas.microsoft.com/office/powerpoint/2010/main" val="269493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B550-D09F-33DA-827D-E3F577B0F4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D37F5F-85C3-F17A-5D4A-8C8587287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D455B-0C23-80CE-2FE2-A810D41EBE1B}"/>
              </a:ext>
            </a:extLst>
          </p:cNvPr>
          <p:cNvSpPr>
            <a:spLocks noGrp="1"/>
          </p:cNvSpPr>
          <p:nvPr>
            <p:ph type="dt" sz="half" idx="10"/>
          </p:nvPr>
        </p:nvSpPr>
        <p:spPr/>
        <p:txBody>
          <a:bodyPr/>
          <a:lstStyle/>
          <a:p>
            <a:fld id="{A6CAA277-86F6-4081-92B6-2D630E7872CF}" type="datetimeFigureOut">
              <a:rPr lang="en-GB" smtClean="0"/>
              <a:t>22/06/2023</a:t>
            </a:fld>
            <a:endParaRPr lang="en-GB"/>
          </a:p>
        </p:txBody>
      </p:sp>
      <p:sp>
        <p:nvSpPr>
          <p:cNvPr id="5" name="Footer Placeholder 4">
            <a:extLst>
              <a:ext uri="{FF2B5EF4-FFF2-40B4-BE49-F238E27FC236}">
                <a16:creationId xmlns:a16="http://schemas.microsoft.com/office/drawing/2014/main" id="{6B4D76CE-CAB9-3979-BAC4-42A21D64D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58D1DD-987A-1BE1-9236-D5C073099CC6}"/>
              </a:ext>
            </a:extLst>
          </p:cNvPr>
          <p:cNvSpPr>
            <a:spLocks noGrp="1"/>
          </p:cNvSpPr>
          <p:nvPr>
            <p:ph type="sldNum" sz="quarter" idx="12"/>
          </p:nvPr>
        </p:nvSpPr>
        <p:spPr/>
        <p:txBody>
          <a:bodyPr/>
          <a:lstStyle/>
          <a:p>
            <a:fld id="{7CF99DF6-1A88-4434-910F-16FD804E8BC4}" type="slidenum">
              <a:rPr lang="en-GB" smtClean="0"/>
              <a:t>‹#›</a:t>
            </a:fld>
            <a:endParaRPr lang="en-GB"/>
          </a:p>
        </p:txBody>
      </p:sp>
    </p:spTree>
    <p:extLst>
      <p:ext uri="{BB962C8B-B14F-4D97-AF65-F5344CB8AC3E}">
        <p14:creationId xmlns:p14="http://schemas.microsoft.com/office/powerpoint/2010/main" val="77633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9A42B-46ED-1ACE-C620-2F03D09810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713B41-6449-B70F-AF90-452C79D393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E7B5F2-F668-8F0A-1305-FC6ADB8159B0}"/>
              </a:ext>
            </a:extLst>
          </p:cNvPr>
          <p:cNvSpPr>
            <a:spLocks noGrp="1"/>
          </p:cNvSpPr>
          <p:nvPr>
            <p:ph type="dt" sz="half" idx="10"/>
          </p:nvPr>
        </p:nvSpPr>
        <p:spPr/>
        <p:txBody>
          <a:bodyPr/>
          <a:lstStyle/>
          <a:p>
            <a:fld id="{A6CAA277-86F6-4081-92B6-2D630E7872CF}" type="datetimeFigureOut">
              <a:rPr lang="en-GB" smtClean="0"/>
              <a:t>22/06/2023</a:t>
            </a:fld>
            <a:endParaRPr lang="en-GB"/>
          </a:p>
        </p:txBody>
      </p:sp>
      <p:sp>
        <p:nvSpPr>
          <p:cNvPr id="5" name="Footer Placeholder 4">
            <a:extLst>
              <a:ext uri="{FF2B5EF4-FFF2-40B4-BE49-F238E27FC236}">
                <a16:creationId xmlns:a16="http://schemas.microsoft.com/office/drawing/2014/main" id="{E949F5D9-BD9F-10AF-B49D-77B060814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5400E4-8B6C-B2B1-749D-792853C9FC3D}"/>
              </a:ext>
            </a:extLst>
          </p:cNvPr>
          <p:cNvSpPr>
            <a:spLocks noGrp="1"/>
          </p:cNvSpPr>
          <p:nvPr>
            <p:ph type="sldNum" sz="quarter" idx="12"/>
          </p:nvPr>
        </p:nvSpPr>
        <p:spPr/>
        <p:txBody>
          <a:bodyPr/>
          <a:lstStyle/>
          <a:p>
            <a:fld id="{7CF99DF6-1A88-4434-910F-16FD804E8BC4}" type="slidenum">
              <a:rPr lang="en-GB" smtClean="0"/>
              <a:t>‹#›</a:t>
            </a:fld>
            <a:endParaRPr lang="en-GB"/>
          </a:p>
        </p:txBody>
      </p:sp>
    </p:spTree>
    <p:extLst>
      <p:ext uri="{BB962C8B-B14F-4D97-AF65-F5344CB8AC3E}">
        <p14:creationId xmlns:p14="http://schemas.microsoft.com/office/powerpoint/2010/main" val="415228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88EF-C512-E345-18EB-C25A8D796D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6DC5C7-05A3-FE8F-2241-12EC5AEEA3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05E507-19AE-86E3-8212-7D2C2C352CF6}"/>
              </a:ext>
            </a:extLst>
          </p:cNvPr>
          <p:cNvSpPr>
            <a:spLocks noGrp="1"/>
          </p:cNvSpPr>
          <p:nvPr>
            <p:ph type="dt" sz="half" idx="10"/>
          </p:nvPr>
        </p:nvSpPr>
        <p:spPr/>
        <p:txBody>
          <a:bodyPr/>
          <a:lstStyle/>
          <a:p>
            <a:fld id="{A6CAA277-86F6-4081-92B6-2D630E7872CF}" type="datetimeFigureOut">
              <a:rPr lang="en-GB" smtClean="0"/>
              <a:t>22/06/2023</a:t>
            </a:fld>
            <a:endParaRPr lang="en-GB"/>
          </a:p>
        </p:txBody>
      </p:sp>
      <p:sp>
        <p:nvSpPr>
          <p:cNvPr id="5" name="Footer Placeholder 4">
            <a:extLst>
              <a:ext uri="{FF2B5EF4-FFF2-40B4-BE49-F238E27FC236}">
                <a16:creationId xmlns:a16="http://schemas.microsoft.com/office/drawing/2014/main" id="{CC5F8428-88BE-90B2-D325-1A76D65BB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CD9644-A497-E1D9-F498-A6C27E1F0570}"/>
              </a:ext>
            </a:extLst>
          </p:cNvPr>
          <p:cNvSpPr>
            <a:spLocks noGrp="1"/>
          </p:cNvSpPr>
          <p:nvPr>
            <p:ph type="sldNum" sz="quarter" idx="12"/>
          </p:nvPr>
        </p:nvSpPr>
        <p:spPr/>
        <p:txBody>
          <a:bodyPr/>
          <a:lstStyle/>
          <a:p>
            <a:fld id="{7CF99DF6-1A88-4434-910F-16FD804E8BC4}" type="slidenum">
              <a:rPr lang="en-GB" smtClean="0"/>
              <a:t>‹#›</a:t>
            </a:fld>
            <a:endParaRPr lang="en-GB"/>
          </a:p>
        </p:txBody>
      </p:sp>
    </p:spTree>
    <p:extLst>
      <p:ext uri="{BB962C8B-B14F-4D97-AF65-F5344CB8AC3E}">
        <p14:creationId xmlns:p14="http://schemas.microsoft.com/office/powerpoint/2010/main" val="44941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58BA-53DA-C293-1317-408AA248E9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8FA2C7-CF7B-50A6-FB06-46DFEF5DCB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3EA3C6-F75A-4C47-5EF3-2278CA73DD23}"/>
              </a:ext>
            </a:extLst>
          </p:cNvPr>
          <p:cNvSpPr>
            <a:spLocks noGrp="1"/>
          </p:cNvSpPr>
          <p:nvPr>
            <p:ph type="dt" sz="half" idx="10"/>
          </p:nvPr>
        </p:nvSpPr>
        <p:spPr/>
        <p:txBody>
          <a:bodyPr/>
          <a:lstStyle/>
          <a:p>
            <a:fld id="{A6CAA277-86F6-4081-92B6-2D630E7872CF}" type="datetimeFigureOut">
              <a:rPr lang="en-GB" smtClean="0"/>
              <a:t>22/06/2023</a:t>
            </a:fld>
            <a:endParaRPr lang="en-GB"/>
          </a:p>
        </p:txBody>
      </p:sp>
      <p:sp>
        <p:nvSpPr>
          <p:cNvPr id="5" name="Footer Placeholder 4">
            <a:extLst>
              <a:ext uri="{FF2B5EF4-FFF2-40B4-BE49-F238E27FC236}">
                <a16:creationId xmlns:a16="http://schemas.microsoft.com/office/drawing/2014/main" id="{F86D1929-F82A-2F18-8877-8AC6AA0577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9D79F8-D90E-76BE-9D35-2EA68659D90F}"/>
              </a:ext>
            </a:extLst>
          </p:cNvPr>
          <p:cNvSpPr>
            <a:spLocks noGrp="1"/>
          </p:cNvSpPr>
          <p:nvPr>
            <p:ph type="sldNum" sz="quarter" idx="12"/>
          </p:nvPr>
        </p:nvSpPr>
        <p:spPr/>
        <p:txBody>
          <a:bodyPr/>
          <a:lstStyle/>
          <a:p>
            <a:fld id="{7CF99DF6-1A88-4434-910F-16FD804E8BC4}" type="slidenum">
              <a:rPr lang="en-GB" smtClean="0"/>
              <a:t>‹#›</a:t>
            </a:fld>
            <a:endParaRPr lang="en-GB"/>
          </a:p>
        </p:txBody>
      </p:sp>
    </p:spTree>
    <p:extLst>
      <p:ext uri="{BB962C8B-B14F-4D97-AF65-F5344CB8AC3E}">
        <p14:creationId xmlns:p14="http://schemas.microsoft.com/office/powerpoint/2010/main" val="375156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09E2-E10E-BA29-B3DA-05980DB67F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12D009-CCF2-5375-2CD4-787C6AE712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D7B638-C0D1-D127-10B3-3FF09BB7FF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6F1C6E-7867-374A-5232-DBF1F3B5B064}"/>
              </a:ext>
            </a:extLst>
          </p:cNvPr>
          <p:cNvSpPr>
            <a:spLocks noGrp="1"/>
          </p:cNvSpPr>
          <p:nvPr>
            <p:ph type="dt" sz="half" idx="10"/>
          </p:nvPr>
        </p:nvSpPr>
        <p:spPr/>
        <p:txBody>
          <a:bodyPr/>
          <a:lstStyle/>
          <a:p>
            <a:fld id="{A6CAA277-86F6-4081-92B6-2D630E7872CF}" type="datetimeFigureOut">
              <a:rPr lang="en-GB" smtClean="0"/>
              <a:t>22/06/2023</a:t>
            </a:fld>
            <a:endParaRPr lang="en-GB"/>
          </a:p>
        </p:txBody>
      </p:sp>
      <p:sp>
        <p:nvSpPr>
          <p:cNvPr id="6" name="Footer Placeholder 5">
            <a:extLst>
              <a:ext uri="{FF2B5EF4-FFF2-40B4-BE49-F238E27FC236}">
                <a16:creationId xmlns:a16="http://schemas.microsoft.com/office/drawing/2014/main" id="{6996E7A6-C509-F3B7-9AB2-C0DD2AC4B6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B1E006-7B76-A5EF-2CE6-A8EBFE806311}"/>
              </a:ext>
            </a:extLst>
          </p:cNvPr>
          <p:cNvSpPr>
            <a:spLocks noGrp="1"/>
          </p:cNvSpPr>
          <p:nvPr>
            <p:ph type="sldNum" sz="quarter" idx="12"/>
          </p:nvPr>
        </p:nvSpPr>
        <p:spPr/>
        <p:txBody>
          <a:bodyPr/>
          <a:lstStyle/>
          <a:p>
            <a:fld id="{7CF99DF6-1A88-4434-910F-16FD804E8BC4}" type="slidenum">
              <a:rPr lang="en-GB" smtClean="0"/>
              <a:t>‹#›</a:t>
            </a:fld>
            <a:endParaRPr lang="en-GB"/>
          </a:p>
        </p:txBody>
      </p:sp>
    </p:spTree>
    <p:extLst>
      <p:ext uri="{BB962C8B-B14F-4D97-AF65-F5344CB8AC3E}">
        <p14:creationId xmlns:p14="http://schemas.microsoft.com/office/powerpoint/2010/main" val="129367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9ADC7-038E-B3E5-B770-D49AA4D989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1A2268-3F48-EDBB-22F7-C6DB80A60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CD7660-6307-5E79-F8B6-898EAA3CB8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EA1D4E-4DB9-5AD1-E7C9-C31BD41EFB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A1904-2893-8688-668C-0517615B35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DFEE30-E8F4-7B59-A55E-198B80AE1F1F}"/>
              </a:ext>
            </a:extLst>
          </p:cNvPr>
          <p:cNvSpPr>
            <a:spLocks noGrp="1"/>
          </p:cNvSpPr>
          <p:nvPr>
            <p:ph type="dt" sz="half" idx="10"/>
          </p:nvPr>
        </p:nvSpPr>
        <p:spPr/>
        <p:txBody>
          <a:bodyPr/>
          <a:lstStyle/>
          <a:p>
            <a:fld id="{A6CAA277-86F6-4081-92B6-2D630E7872CF}" type="datetimeFigureOut">
              <a:rPr lang="en-GB" smtClean="0"/>
              <a:t>22/06/2023</a:t>
            </a:fld>
            <a:endParaRPr lang="en-GB"/>
          </a:p>
        </p:txBody>
      </p:sp>
      <p:sp>
        <p:nvSpPr>
          <p:cNvPr id="8" name="Footer Placeholder 7">
            <a:extLst>
              <a:ext uri="{FF2B5EF4-FFF2-40B4-BE49-F238E27FC236}">
                <a16:creationId xmlns:a16="http://schemas.microsoft.com/office/drawing/2014/main" id="{190DCA03-10E5-5B27-72A8-84E6E25F9C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233AF6-4115-78A1-63F8-B907E96A10DE}"/>
              </a:ext>
            </a:extLst>
          </p:cNvPr>
          <p:cNvSpPr>
            <a:spLocks noGrp="1"/>
          </p:cNvSpPr>
          <p:nvPr>
            <p:ph type="sldNum" sz="quarter" idx="12"/>
          </p:nvPr>
        </p:nvSpPr>
        <p:spPr/>
        <p:txBody>
          <a:bodyPr/>
          <a:lstStyle/>
          <a:p>
            <a:fld id="{7CF99DF6-1A88-4434-910F-16FD804E8BC4}" type="slidenum">
              <a:rPr lang="en-GB" smtClean="0"/>
              <a:t>‹#›</a:t>
            </a:fld>
            <a:endParaRPr lang="en-GB"/>
          </a:p>
        </p:txBody>
      </p:sp>
    </p:spTree>
    <p:extLst>
      <p:ext uri="{BB962C8B-B14F-4D97-AF65-F5344CB8AC3E}">
        <p14:creationId xmlns:p14="http://schemas.microsoft.com/office/powerpoint/2010/main" val="344885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6F46-9EC6-B699-87C8-2DFC2DACC7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237059-A3AA-4E5B-A2CA-56C58A73553C}"/>
              </a:ext>
            </a:extLst>
          </p:cNvPr>
          <p:cNvSpPr>
            <a:spLocks noGrp="1"/>
          </p:cNvSpPr>
          <p:nvPr>
            <p:ph type="dt" sz="half" idx="10"/>
          </p:nvPr>
        </p:nvSpPr>
        <p:spPr/>
        <p:txBody>
          <a:bodyPr/>
          <a:lstStyle/>
          <a:p>
            <a:fld id="{A6CAA277-86F6-4081-92B6-2D630E7872CF}" type="datetimeFigureOut">
              <a:rPr lang="en-GB" smtClean="0"/>
              <a:t>22/06/2023</a:t>
            </a:fld>
            <a:endParaRPr lang="en-GB"/>
          </a:p>
        </p:txBody>
      </p:sp>
      <p:sp>
        <p:nvSpPr>
          <p:cNvPr id="4" name="Footer Placeholder 3">
            <a:extLst>
              <a:ext uri="{FF2B5EF4-FFF2-40B4-BE49-F238E27FC236}">
                <a16:creationId xmlns:a16="http://schemas.microsoft.com/office/drawing/2014/main" id="{ADC3DE80-571E-083B-F92A-9CB16E010A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5B978F-3D23-5136-10F8-2024C2D2F676}"/>
              </a:ext>
            </a:extLst>
          </p:cNvPr>
          <p:cNvSpPr>
            <a:spLocks noGrp="1"/>
          </p:cNvSpPr>
          <p:nvPr>
            <p:ph type="sldNum" sz="quarter" idx="12"/>
          </p:nvPr>
        </p:nvSpPr>
        <p:spPr/>
        <p:txBody>
          <a:bodyPr/>
          <a:lstStyle/>
          <a:p>
            <a:fld id="{7CF99DF6-1A88-4434-910F-16FD804E8BC4}" type="slidenum">
              <a:rPr lang="en-GB" smtClean="0"/>
              <a:t>‹#›</a:t>
            </a:fld>
            <a:endParaRPr lang="en-GB"/>
          </a:p>
        </p:txBody>
      </p:sp>
    </p:spTree>
    <p:extLst>
      <p:ext uri="{BB962C8B-B14F-4D97-AF65-F5344CB8AC3E}">
        <p14:creationId xmlns:p14="http://schemas.microsoft.com/office/powerpoint/2010/main" val="13897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1FBAC9-0DF6-F15D-3FCC-6E8D81C0D90C}"/>
              </a:ext>
            </a:extLst>
          </p:cNvPr>
          <p:cNvSpPr>
            <a:spLocks noGrp="1"/>
          </p:cNvSpPr>
          <p:nvPr>
            <p:ph type="dt" sz="half" idx="10"/>
          </p:nvPr>
        </p:nvSpPr>
        <p:spPr/>
        <p:txBody>
          <a:bodyPr/>
          <a:lstStyle/>
          <a:p>
            <a:fld id="{A6CAA277-86F6-4081-92B6-2D630E7872CF}" type="datetimeFigureOut">
              <a:rPr lang="en-GB" smtClean="0"/>
              <a:t>22/06/2023</a:t>
            </a:fld>
            <a:endParaRPr lang="en-GB"/>
          </a:p>
        </p:txBody>
      </p:sp>
      <p:sp>
        <p:nvSpPr>
          <p:cNvPr id="3" name="Footer Placeholder 2">
            <a:extLst>
              <a:ext uri="{FF2B5EF4-FFF2-40B4-BE49-F238E27FC236}">
                <a16:creationId xmlns:a16="http://schemas.microsoft.com/office/drawing/2014/main" id="{18D54BB9-C143-FB85-3F09-79329CF683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1509A4-E48B-C260-A1F7-0B0A29FC8200}"/>
              </a:ext>
            </a:extLst>
          </p:cNvPr>
          <p:cNvSpPr>
            <a:spLocks noGrp="1"/>
          </p:cNvSpPr>
          <p:nvPr>
            <p:ph type="sldNum" sz="quarter" idx="12"/>
          </p:nvPr>
        </p:nvSpPr>
        <p:spPr/>
        <p:txBody>
          <a:bodyPr/>
          <a:lstStyle/>
          <a:p>
            <a:fld id="{7CF99DF6-1A88-4434-910F-16FD804E8BC4}" type="slidenum">
              <a:rPr lang="en-GB" smtClean="0"/>
              <a:t>‹#›</a:t>
            </a:fld>
            <a:endParaRPr lang="en-GB"/>
          </a:p>
        </p:txBody>
      </p:sp>
    </p:spTree>
    <p:extLst>
      <p:ext uri="{BB962C8B-B14F-4D97-AF65-F5344CB8AC3E}">
        <p14:creationId xmlns:p14="http://schemas.microsoft.com/office/powerpoint/2010/main" val="107449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F0A5-5D89-5972-4810-B9D25178E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305D8F-8088-4FB2-CC6C-596F4663EC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3F3DC6-DFA9-B6C9-E58D-94948009F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24A35-C637-58A6-5365-F5C9E3349194}"/>
              </a:ext>
            </a:extLst>
          </p:cNvPr>
          <p:cNvSpPr>
            <a:spLocks noGrp="1"/>
          </p:cNvSpPr>
          <p:nvPr>
            <p:ph type="dt" sz="half" idx="10"/>
          </p:nvPr>
        </p:nvSpPr>
        <p:spPr/>
        <p:txBody>
          <a:bodyPr/>
          <a:lstStyle/>
          <a:p>
            <a:fld id="{A6CAA277-86F6-4081-92B6-2D630E7872CF}" type="datetimeFigureOut">
              <a:rPr lang="en-GB" smtClean="0"/>
              <a:t>22/06/2023</a:t>
            </a:fld>
            <a:endParaRPr lang="en-GB"/>
          </a:p>
        </p:txBody>
      </p:sp>
      <p:sp>
        <p:nvSpPr>
          <p:cNvPr id="6" name="Footer Placeholder 5">
            <a:extLst>
              <a:ext uri="{FF2B5EF4-FFF2-40B4-BE49-F238E27FC236}">
                <a16:creationId xmlns:a16="http://schemas.microsoft.com/office/drawing/2014/main" id="{55EB4FAF-D4DD-77F6-82BE-EA524899C2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731F79-F4B1-D2C3-0E17-14844F86A5B0}"/>
              </a:ext>
            </a:extLst>
          </p:cNvPr>
          <p:cNvSpPr>
            <a:spLocks noGrp="1"/>
          </p:cNvSpPr>
          <p:nvPr>
            <p:ph type="sldNum" sz="quarter" idx="12"/>
          </p:nvPr>
        </p:nvSpPr>
        <p:spPr/>
        <p:txBody>
          <a:bodyPr/>
          <a:lstStyle/>
          <a:p>
            <a:fld id="{7CF99DF6-1A88-4434-910F-16FD804E8BC4}" type="slidenum">
              <a:rPr lang="en-GB" smtClean="0"/>
              <a:t>‹#›</a:t>
            </a:fld>
            <a:endParaRPr lang="en-GB"/>
          </a:p>
        </p:txBody>
      </p:sp>
    </p:spTree>
    <p:extLst>
      <p:ext uri="{BB962C8B-B14F-4D97-AF65-F5344CB8AC3E}">
        <p14:creationId xmlns:p14="http://schemas.microsoft.com/office/powerpoint/2010/main" val="300307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918B-E60D-430B-EB58-446FEDD725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34C5A7-7675-A061-C0B9-A00737F57A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E8D552-8C36-F17C-7ACB-F632709B5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F8208-8570-206A-5036-34166C25CFE2}"/>
              </a:ext>
            </a:extLst>
          </p:cNvPr>
          <p:cNvSpPr>
            <a:spLocks noGrp="1"/>
          </p:cNvSpPr>
          <p:nvPr>
            <p:ph type="dt" sz="half" idx="10"/>
          </p:nvPr>
        </p:nvSpPr>
        <p:spPr/>
        <p:txBody>
          <a:bodyPr/>
          <a:lstStyle/>
          <a:p>
            <a:fld id="{A6CAA277-86F6-4081-92B6-2D630E7872CF}" type="datetimeFigureOut">
              <a:rPr lang="en-GB" smtClean="0"/>
              <a:t>22/06/2023</a:t>
            </a:fld>
            <a:endParaRPr lang="en-GB"/>
          </a:p>
        </p:txBody>
      </p:sp>
      <p:sp>
        <p:nvSpPr>
          <p:cNvPr id="6" name="Footer Placeholder 5">
            <a:extLst>
              <a:ext uri="{FF2B5EF4-FFF2-40B4-BE49-F238E27FC236}">
                <a16:creationId xmlns:a16="http://schemas.microsoft.com/office/drawing/2014/main" id="{F6BB0A03-C274-15A4-72C2-85B2386DE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B86AFE-D195-031B-A1C8-FE9A9C10EDA1}"/>
              </a:ext>
            </a:extLst>
          </p:cNvPr>
          <p:cNvSpPr>
            <a:spLocks noGrp="1"/>
          </p:cNvSpPr>
          <p:nvPr>
            <p:ph type="sldNum" sz="quarter" idx="12"/>
          </p:nvPr>
        </p:nvSpPr>
        <p:spPr/>
        <p:txBody>
          <a:bodyPr/>
          <a:lstStyle/>
          <a:p>
            <a:fld id="{7CF99DF6-1A88-4434-910F-16FD804E8BC4}" type="slidenum">
              <a:rPr lang="en-GB" smtClean="0"/>
              <a:t>‹#›</a:t>
            </a:fld>
            <a:endParaRPr lang="en-GB"/>
          </a:p>
        </p:txBody>
      </p:sp>
    </p:spTree>
    <p:extLst>
      <p:ext uri="{BB962C8B-B14F-4D97-AF65-F5344CB8AC3E}">
        <p14:creationId xmlns:p14="http://schemas.microsoft.com/office/powerpoint/2010/main" val="173127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A925F-7C38-5498-7193-DF6099297D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2496D-B5BA-8AA0-C7F0-132346235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87476-E883-16F2-4E48-18AC4FDCEA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AA277-86F6-4081-92B6-2D630E7872CF}" type="datetimeFigureOut">
              <a:rPr lang="en-GB" smtClean="0"/>
              <a:t>22/06/2023</a:t>
            </a:fld>
            <a:endParaRPr lang="en-GB"/>
          </a:p>
        </p:txBody>
      </p:sp>
      <p:sp>
        <p:nvSpPr>
          <p:cNvPr id="5" name="Footer Placeholder 4">
            <a:extLst>
              <a:ext uri="{FF2B5EF4-FFF2-40B4-BE49-F238E27FC236}">
                <a16:creationId xmlns:a16="http://schemas.microsoft.com/office/drawing/2014/main" id="{134816E9-52F1-A577-09F9-55FEE87D6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68A297-FA5F-BF8A-B262-2D265A1C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99DF6-1A88-4434-910F-16FD804E8BC4}" type="slidenum">
              <a:rPr lang="en-GB" smtClean="0"/>
              <a:t>‹#›</a:t>
            </a:fld>
            <a:endParaRPr lang="en-GB"/>
          </a:p>
        </p:txBody>
      </p:sp>
    </p:spTree>
    <p:extLst>
      <p:ext uri="{BB962C8B-B14F-4D97-AF65-F5344CB8AC3E}">
        <p14:creationId xmlns:p14="http://schemas.microsoft.com/office/powerpoint/2010/main" val="198651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5.pn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slide" Target="slide8.xml"/><Relationship Id="rId47" Type="http://schemas.openxmlformats.org/officeDocument/2006/relationships/slide" Target="slide13.xml"/><Relationship Id="rId50" Type="http://schemas.openxmlformats.org/officeDocument/2006/relationships/slide" Target="slide16.xml"/><Relationship Id="rId55" Type="http://schemas.openxmlformats.org/officeDocument/2006/relationships/slide" Target="slide22.xml"/><Relationship Id="rId63" Type="http://schemas.openxmlformats.org/officeDocument/2006/relationships/slide" Target="slide31.xml"/><Relationship Id="rId68" Type="http://schemas.openxmlformats.org/officeDocument/2006/relationships/slide" Target="slide36.xml"/><Relationship Id="rId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slide" Target="slide3.xml"/><Relationship Id="rId40" Type="http://schemas.openxmlformats.org/officeDocument/2006/relationships/slide" Target="slide6.xml"/><Relationship Id="rId45" Type="http://schemas.openxmlformats.org/officeDocument/2006/relationships/slide" Target="slide11.xml"/><Relationship Id="rId53" Type="http://schemas.openxmlformats.org/officeDocument/2006/relationships/slide" Target="slide19.xml"/><Relationship Id="rId58" Type="http://schemas.openxmlformats.org/officeDocument/2006/relationships/slide" Target="slide26.xml"/><Relationship Id="rId66" Type="http://schemas.openxmlformats.org/officeDocument/2006/relationships/slide" Target="slide34.xml"/><Relationship Id="rId5" Type="http://schemas.openxmlformats.org/officeDocument/2006/relationships/image" Target="../media/image4.png"/><Relationship Id="rId61" Type="http://schemas.openxmlformats.org/officeDocument/2006/relationships/slide" Target="slide29.xml"/><Relationship Id="rId19" Type="http://schemas.openxmlformats.org/officeDocument/2006/relationships/image" Target="../media/image1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slide" Target="slide9.xml"/><Relationship Id="rId48" Type="http://schemas.openxmlformats.org/officeDocument/2006/relationships/slide" Target="slide14.xml"/><Relationship Id="rId56" Type="http://schemas.openxmlformats.org/officeDocument/2006/relationships/slide" Target="slide23.xml"/><Relationship Id="rId64" Type="http://schemas.openxmlformats.org/officeDocument/2006/relationships/slide" Target="slide32.xml"/><Relationship Id="rId8" Type="http://schemas.openxmlformats.org/officeDocument/2006/relationships/image" Target="../media/image7.png"/><Relationship Id="rId51" Type="http://schemas.openxmlformats.org/officeDocument/2006/relationships/slide" Target="slide17.xml"/><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slide" Target="slide4.xml"/><Relationship Id="rId46" Type="http://schemas.openxmlformats.org/officeDocument/2006/relationships/slide" Target="slide12.xml"/><Relationship Id="rId59" Type="http://schemas.openxmlformats.org/officeDocument/2006/relationships/slide" Target="slide27.xml"/><Relationship Id="rId67" Type="http://schemas.openxmlformats.org/officeDocument/2006/relationships/slide" Target="slide35.xml"/><Relationship Id="rId20" Type="http://schemas.openxmlformats.org/officeDocument/2006/relationships/image" Target="../media/image19.png"/><Relationship Id="rId41" Type="http://schemas.openxmlformats.org/officeDocument/2006/relationships/slide" Target="slide7.xml"/><Relationship Id="rId54" Type="http://schemas.openxmlformats.org/officeDocument/2006/relationships/slide" Target="slide20.xml"/><Relationship Id="rId6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slide" Target="slide2.xml"/><Relationship Id="rId49" Type="http://schemas.openxmlformats.org/officeDocument/2006/relationships/slide" Target="slide15.xml"/><Relationship Id="rId57" Type="http://schemas.openxmlformats.org/officeDocument/2006/relationships/slide" Target="slide24.xml"/><Relationship Id="rId10" Type="http://schemas.openxmlformats.org/officeDocument/2006/relationships/image" Target="../media/image9.png"/><Relationship Id="rId31" Type="http://schemas.openxmlformats.org/officeDocument/2006/relationships/image" Target="../media/image30.png"/><Relationship Id="rId44" Type="http://schemas.openxmlformats.org/officeDocument/2006/relationships/slide" Target="slide10.xml"/><Relationship Id="rId52" Type="http://schemas.openxmlformats.org/officeDocument/2006/relationships/slide" Target="slide18.xml"/><Relationship Id="rId60" Type="http://schemas.openxmlformats.org/officeDocument/2006/relationships/slide" Target="slide28.xml"/><Relationship Id="rId65" Type="http://schemas.openxmlformats.org/officeDocument/2006/relationships/slide" Target="slide33.xml"/><Relationship Id="rId4" Type="http://schemas.openxmlformats.org/officeDocument/2006/relationships/image" Target="../media/image3.png"/><Relationship Id="rId9"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image" Target="../media/image17.png"/><Relationship Id="rId39" Type="http://schemas.openxmlformats.org/officeDocument/2006/relationships/slide" Target="slide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unfccc.int/sites/default/files/resource/Vanuatu%20NC2_15%20October%202016.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C769-A231-8EF7-50B6-E82DC50108E8}"/>
              </a:ext>
            </a:extLst>
          </p:cNvPr>
          <p:cNvSpPr>
            <a:spLocks noGrp="1"/>
          </p:cNvSpPr>
          <p:nvPr>
            <p:ph type="title"/>
          </p:nvPr>
        </p:nvSpPr>
        <p:spPr/>
        <p:txBody>
          <a:bodyPr/>
          <a:lstStyle/>
          <a:p>
            <a:endParaRPr lang="en-AU"/>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2B54C7BD-5606-3957-833D-5E2E6478436B}"/>
                  </a:ext>
                </a:extLst>
              </p:cNvPr>
              <p:cNvGraphicFramePr>
                <a:graphicFrameLocks noChangeAspect="1"/>
              </p:cNvGraphicFramePr>
              <p:nvPr>
                <p:extLst>
                  <p:ext uri="{D42A27DB-BD31-4B8C-83A1-F6EECF244321}">
                    <p14:modId xmlns:p14="http://schemas.microsoft.com/office/powerpoint/2010/main" val="1423121261"/>
                  </p:ext>
                </p:extLst>
              </p:nvPr>
            </p:nvGraphicFramePr>
            <p:xfrm>
              <a:off x="838200" y="1825625"/>
              <a:ext cx="10515600" cy="4351338"/>
            </p:xfrm>
            <a:graphic>
              <a:graphicData uri="http://schemas.microsoft.com/office/powerpoint/2016/summaryzoom">
                <psuz:summaryZm>
                  <psuz:summaryZmObj sectionId="{764BA8ED-96AE-413C-978D-1E0CB8B344A0}">
                    <psuz:zmPr id="{AA018740-977F-460D-94B7-3A3D92CFF522}" transitionDur="1000">
                      <p166:blipFill xmlns:p166="http://schemas.microsoft.com/office/powerpoint/2016/6/main">
                        <a:blip r:embed="rId2"/>
                        <a:stretch>
                          <a:fillRect/>
                        </a:stretch>
                      </p166:blipFill>
                      <p166:spPr xmlns:p166="http://schemas.microsoft.com/office/powerpoint/2016/6/main">
                        <a:xfrm>
                          <a:off x="370509" y="423343"/>
                          <a:ext cx="1183005" cy="665440"/>
                        </a:xfrm>
                        <a:prstGeom prst="rect">
                          <a:avLst/>
                        </a:prstGeom>
                        <a:ln w="3175">
                          <a:solidFill>
                            <a:prstClr val="ltGray"/>
                          </a:solidFill>
                        </a:ln>
                      </p166:spPr>
                    </psuz:zmPr>
                  </psuz:summaryZmObj>
                  <psuz:summaryZmObj sectionId="{A073E89F-52A9-4DBA-9869-EC6D0165B757}">
                    <psuz:zmPr id="{E0846249-E427-4854-9EB6-F08953521FCB}" transitionDur="1000">
                      <p166:blipFill xmlns:p166="http://schemas.microsoft.com/office/powerpoint/2016/6/main">
                        <a:blip r:embed="rId3"/>
                        <a:stretch>
                          <a:fillRect/>
                        </a:stretch>
                      </p166:blipFill>
                      <p166:spPr xmlns:p166="http://schemas.microsoft.com/office/powerpoint/2016/6/main">
                        <a:xfrm>
                          <a:off x="1597877" y="423343"/>
                          <a:ext cx="1183005" cy="665440"/>
                        </a:xfrm>
                        <a:prstGeom prst="rect">
                          <a:avLst/>
                        </a:prstGeom>
                        <a:ln w="3175">
                          <a:solidFill>
                            <a:prstClr val="ltGray"/>
                          </a:solidFill>
                        </a:ln>
                      </p166:spPr>
                    </psuz:zmPr>
                  </psuz:summaryZmObj>
                  <psuz:summaryZmObj sectionId="{FD0E1E04-278C-4E3F-9B2A-19CA12C70775}">
                    <psuz:zmPr id="{5122FD85-D326-48B4-A9ED-DE2570481CB5}" transitionDur="1000">
                      <p166:blipFill xmlns:p166="http://schemas.microsoft.com/office/powerpoint/2016/6/main">
                        <a:blip r:embed="rId4"/>
                        <a:stretch>
                          <a:fillRect/>
                        </a:stretch>
                      </p166:blipFill>
                      <p166:spPr xmlns:p166="http://schemas.microsoft.com/office/powerpoint/2016/6/main">
                        <a:xfrm>
                          <a:off x="2825245" y="423343"/>
                          <a:ext cx="1183005" cy="665440"/>
                        </a:xfrm>
                        <a:prstGeom prst="rect">
                          <a:avLst/>
                        </a:prstGeom>
                        <a:ln w="3175">
                          <a:solidFill>
                            <a:prstClr val="ltGray"/>
                          </a:solidFill>
                        </a:ln>
                      </p166:spPr>
                    </psuz:zmPr>
                  </psuz:summaryZmObj>
                  <psuz:summaryZmObj sectionId="{C6C7FCF3-BA66-4FB6-AB04-181D2E8EDE59}">
                    <psuz:zmPr id="{D94D2493-2048-4A62-8392-861D678E0801}" transitionDur="1000">
                      <p166:blipFill xmlns:p166="http://schemas.microsoft.com/office/powerpoint/2016/6/main">
                        <a:blip r:embed="rId5"/>
                        <a:stretch>
                          <a:fillRect/>
                        </a:stretch>
                      </p166:blipFill>
                      <p166:spPr xmlns:p166="http://schemas.microsoft.com/office/powerpoint/2016/6/main">
                        <a:xfrm>
                          <a:off x="4052613" y="423343"/>
                          <a:ext cx="1183005" cy="665440"/>
                        </a:xfrm>
                        <a:prstGeom prst="rect">
                          <a:avLst/>
                        </a:prstGeom>
                        <a:ln w="3175">
                          <a:solidFill>
                            <a:prstClr val="ltGray"/>
                          </a:solidFill>
                        </a:ln>
                      </p166:spPr>
                    </psuz:zmPr>
                  </psuz:summaryZmObj>
                  <psuz:summaryZmObj sectionId="{BDFA18C9-0D00-4BCF-ADAC-41FE8BC42AF4}">
                    <psuz:zmPr id="{C4AFA54B-DF8B-4137-869C-CB3A57D4936E}" transitionDur="1000">
                      <p166:blipFill xmlns:p166="http://schemas.microsoft.com/office/powerpoint/2016/6/main">
                        <a:blip r:embed="rId6"/>
                        <a:stretch>
                          <a:fillRect/>
                        </a:stretch>
                      </p166:blipFill>
                      <p166:spPr xmlns:p166="http://schemas.microsoft.com/office/powerpoint/2016/6/main">
                        <a:xfrm>
                          <a:off x="5279981" y="423343"/>
                          <a:ext cx="1183005" cy="665440"/>
                        </a:xfrm>
                        <a:prstGeom prst="rect">
                          <a:avLst/>
                        </a:prstGeom>
                        <a:ln w="3175">
                          <a:solidFill>
                            <a:prstClr val="ltGray"/>
                          </a:solidFill>
                        </a:ln>
                      </p166:spPr>
                    </psuz:zmPr>
                  </psuz:summaryZmObj>
                  <psuz:summaryZmObj sectionId="{5D9461ED-C29E-49BD-990D-175F66B3A72C}">
                    <psuz:zmPr id="{FB22A777-6829-44C9-9ABB-9B7A99DC2756}" transitionDur="1000">
                      <p166:blipFill xmlns:p166="http://schemas.microsoft.com/office/powerpoint/2016/6/main">
                        <a:blip r:embed="rId7"/>
                        <a:stretch>
                          <a:fillRect/>
                        </a:stretch>
                      </p166:blipFill>
                      <p166:spPr xmlns:p166="http://schemas.microsoft.com/office/powerpoint/2016/6/main">
                        <a:xfrm>
                          <a:off x="6507349" y="423343"/>
                          <a:ext cx="1183005" cy="665440"/>
                        </a:xfrm>
                        <a:prstGeom prst="rect">
                          <a:avLst/>
                        </a:prstGeom>
                        <a:ln w="3175">
                          <a:solidFill>
                            <a:prstClr val="ltGray"/>
                          </a:solidFill>
                        </a:ln>
                      </p166:spPr>
                    </psuz:zmPr>
                  </psuz:summaryZmObj>
                  <psuz:summaryZmObj sectionId="{F0AA5F09-5A9F-4955-B413-2C184F5E9A24}">
                    <psuz:zmPr id="{B4702EC8-D3D0-4DB1-AE79-08370F036111}" transitionDur="1000">
                      <p166:blipFill xmlns:p166="http://schemas.microsoft.com/office/powerpoint/2016/6/main">
                        <a:blip r:embed="rId8"/>
                        <a:stretch>
                          <a:fillRect/>
                        </a:stretch>
                      </p166:blipFill>
                      <p166:spPr xmlns:p166="http://schemas.microsoft.com/office/powerpoint/2016/6/main">
                        <a:xfrm>
                          <a:off x="7734717" y="423343"/>
                          <a:ext cx="1183005" cy="665440"/>
                        </a:xfrm>
                        <a:prstGeom prst="rect">
                          <a:avLst/>
                        </a:prstGeom>
                        <a:ln w="3175">
                          <a:solidFill>
                            <a:prstClr val="ltGray"/>
                          </a:solidFill>
                        </a:ln>
                      </p166:spPr>
                    </psuz:zmPr>
                  </psuz:summaryZmObj>
                  <psuz:summaryZmObj sectionId="{59CBB0B0-29CE-4B67-9A35-6965DD82D812}">
                    <psuz:zmPr id="{EBB13B4D-D6EB-4CE3-9EDD-ECC8508418A0}" transitionDur="1000">
                      <p166:blipFill xmlns:p166="http://schemas.microsoft.com/office/powerpoint/2016/6/main">
                        <a:blip r:embed="rId9"/>
                        <a:stretch>
                          <a:fillRect/>
                        </a:stretch>
                      </p166:blipFill>
                      <p166:spPr xmlns:p166="http://schemas.microsoft.com/office/powerpoint/2016/6/main">
                        <a:xfrm>
                          <a:off x="8962085" y="423343"/>
                          <a:ext cx="1183005" cy="665440"/>
                        </a:xfrm>
                        <a:prstGeom prst="rect">
                          <a:avLst/>
                        </a:prstGeom>
                        <a:ln w="3175">
                          <a:solidFill>
                            <a:prstClr val="ltGray"/>
                          </a:solidFill>
                        </a:ln>
                      </p166:spPr>
                    </psuz:zmPr>
                  </psuz:summaryZmObj>
                  <psuz:summaryZmObj sectionId="{0971C7DA-BC92-45E5-8BE3-A1F4B226678F}">
                    <psuz:zmPr id="{10185AF3-0A13-4A91-8389-F06B990C66E7}" transitionDur="1000">
                      <p166:blipFill xmlns:p166="http://schemas.microsoft.com/office/powerpoint/2016/6/main">
                        <a:blip r:embed="rId10"/>
                        <a:stretch>
                          <a:fillRect/>
                        </a:stretch>
                      </p166:blipFill>
                      <p166:spPr xmlns:p166="http://schemas.microsoft.com/office/powerpoint/2016/6/main">
                        <a:xfrm>
                          <a:off x="370509" y="1133146"/>
                          <a:ext cx="1183005" cy="665440"/>
                        </a:xfrm>
                        <a:prstGeom prst="rect">
                          <a:avLst/>
                        </a:prstGeom>
                        <a:ln w="3175">
                          <a:solidFill>
                            <a:prstClr val="ltGray"/>
                          </a:solidFill>
                        </a:ln>
                      </p166:spPr>
                    </psuz:zmPr>
                  </psuz:summaryZmObj>
                  <psuz:summaryZmObj sectionId="{5632515F-3F03-42C8-B978-8D05D71B3684}">
                    <psuz:zmPr id="{F2A8E0A0-CF6C-4924-BC6C-76D7FE21097C}" transitionDur="1000">
                      <p166:blipFill xmlns:p166="http://schemas.microsoft.com/office/powerpoint/2016/6/main">
                        <a:blip r:embed="rId11"/>
                        <a:stretch>
                          <a:fillRect/>
                        </a:stretch>
                      </p166:blipFill>
                      <p166:spPr xmlns:p166="http://schemas.microsoft.com/office/powerpoint/2016/6/main">
                        <a:xfrm>
                          <a:off x="1597877" y="1133146"/>
                          <a:ext cx="1183005" cy="665440"/>
                        </a:xfrm>
                        <a:prstGeom prst="rect">
                          <a:avLst/>
                        </a:prstGeom>
                        <a:ln w="3175">
                          <a:solidFill>
                            <a:prstClr val="ltGray"/>
                          </a:solidFill>
                        </a:ln>
                      </p166:spPr>
                    </psuz:zmPr>
                  </psuz:summaryZmObj>
                  <psuz:summaryZmObj sectionId="{72748623-045A-4CA9-8BDF-9782DAC1EA7B}">
                    <psuz:zmPr id="{5FA8E9DC-226C-4983-9A24-9F7487B7450B}" transitionDur="1000">
                      <p166:blipFill xmlns:p166="http://schemas.microsoft.com/office/powerpoint/2016/6/main">
                        <a:blip r:embed="rId12"/>
                        <a:stretch>
                          <a:fillRect/>
                        </a:stretch>
                      </p166:blipFill>
                      <p166:spPr xmlns:p166="http://schemas.microsoft.com/office/powerpoint/2016/6/main">
                        <a:xfrm>
                          <a:off x="2825245" y="1133146"/>
                          <a:ext cx="1183005" cy="665440"/>
                        </a:xfrm>
                        <a:prstGeom prst="rect">
                          <a:avLst/>
                        </a:prstGeom>
                        <a:ln w="3175">
                          <a:solidFill>
                            <a:prstClr val="ltGray"/>
                          </a:solidFill>
                        </a:ln>
                      </p166:spPr>
                    </psuz:zmPr>
                  </psuz:summaryZmObj>
                  <psuz:summaryZmObj sectionId="{2EEA3BC4-C388-40DA-A80A-534F74B8ACF6}">
                    <psuz:zmPr id="{FE15D6E4-FEDD-4C91-83F8-CCBDA50D0A37}" transitionDur="1000">
                      <p166:blipFill xmlns:p166="http://schemas.microsoft.com/office/powerpoint/2016/6/main">
                        <a:blip r:embed="rId13"/>
                        <a:stretch>
                          <a:fillRect/>
                        </a:stretch>
                      </p166:blipFill>
                      <p166:spPr xmlns:p166="http://schemas.microsoft.com/office/powerpoint/2016/6/main">
                        <a:xfrm>
                          <a:off x="4052613" y="1133146"/>
                          <a:ext cx="1183005" cy="665440"/>
                        </a:xfrm>
                        <a:prstGeom prst="rect">
                          <a:avLst/>
                        </a:prstGeom>
                        <a:ln w="3175">
                          <a:solidFill>
                            <a:prstClr val="ltGray"/>
                          </a:solidFill>
                        </a:ln>
                      </p166:spPr>
                    </psuz:zmPr>
                  </psuz:summaryZmObj>
                  <psuz:summaryZmObj sectionId="{D4AA77EC-5AA1-46F4-87E4-FDA5D0037A28}">
                    <psuz:zmPr id="{8121C0F5-9697-4B6E-A551-B3B03B1C6B62}" transitionDur="1000">
                      <p166:blipFill xmlns:p166="http://schemas.microsoft.com/office/powerpoint/2016/6/main">
                        <a:blip r:embed="rId14"/>
                        <a:stretch>
                          <a:fillRect/>
                        </a:stretch>
                      </p166:blipFill>
                      <p166:spPr xmlns:p166="http://schemas.microsoft.com/office/powerpoint/2016/6/main">
                        <a:xfrm>
                          <a:off x="5279981" y="1133146"/>
                          <a:ext cx="1183005" cy="665440"/>
                        </a:xfrm>
                        <a:prstGeom prst="rect">
                          <a:avLst/>
                        </a:prstGeom>
                        <a:ln w="3175">
                          <a:solidFill>
                            <a:prstClr val="ltGray"/>
                          </a:solidFill>
                        </a:ln>
                      </p166:spPr>
                    </psuz:zmPr>
                  </psuz:summaryZmObj>
                  <psuz:summaryZmObj sectionId="{8CF4E470-0534-44DE-BA51-A1C79370553B}">
                    <psuz:zmPr id="{14953E27-30CA-4B4D-B282-85C7351B34D8}" transitionDur="1000">
                      <p166:blipFill xmlns:p166="http://schemas.microsoft.com/office/powerpoint/2016/6/main">
                        <a:blip r:embed="rId15"/>
                        <a:stretch>
                          <a:fillRect/>
                        </a:stretch>
                      </p166:blipFill>
                      <p166:spPr xmlns:p166="http://schemas.microsoft.com/office/powerpoint/2016/6/main">
                        <a:xfrm>
                          <a:off x="6507349" y="1133146"/>
                          <a:ext cx="1183005" cy="665440"/>
                        </a:xfrm>
                        <a:prstGeom prst="rect">
                          <a:avLst/>
                        </a:prstGeom>
                        <a:ln w="3175">
                          <a:solidFill>
                            <a:prstClr val="ltGray"/>
                          </a:solidFill>
                        </a:ln>
                      </p166:spPr>
                    </psuz:zmPr>
                  </psuz:summaryZmObj>
                  <psuz:summaryZmObj sectionId="{11B5B80C-9B14-4422-B183-841FEA36A858}">
                    <psuz:zmPr id="{0AE9E3CD-E1AE-484F-A1E5-1643AEB8AC04}" transitionDur="1000">
                      <p166:blipFill xmlns:p166="http://schemas.microsoft.com/office/powerpoint/2016/6/main">
                        <a:blip r:embed="rId16"/>
                        <a:stretch>
                          <a:fillRect/>
                        </a:stretch>
                      </p166:blipFill>
                      <p166:spPr xmlns:p166="http://schemas.microsoft.com/office/powerpoint/2016/6/main">
                        <a:xfrm>
                          <a:off x="7734717" y="1133146"/>
                          <a:ext cx="1183005" cy="665440"/>
                        </a:xfrm>
                        <a:prstGeom prst="rect">
                          <a:avLst/>
                        </a:prstGeom>
                        <a:ln w="3175">
                          <a:solidFill>
                            <a:prstClr val="ltGray"/>
                          </a:solidFill>
                        </a:ln>
                      </p166:spPr>
                    </psuz:zmPr>
                  </psuz:summaryZmObj>
                  <psuz:summaryZmObj sectionId="{2AA60F1A-33AA-447E-945C-B3DAA091D425}">
                    <psuz:zmPr id="{940E78EB-DB65-4733-B732-D0863A879C3C}" transitionDur="1000">
                      <p166:blipFill xmlns:p166="http://schemas.microsoft.com/office/powerpoint/2016/6/main">
                        <a:blip r:embed="rId17"/>
                        <a:stretch>
                          <a:fillRect/>
                        </a:stretch>
                      </p166:blipFill>
                      <p166:spPr xmlns:p166="http://schemas.microsoft.com/office/powerpoint/2016/6/main">
                        <a:xfrm>
                          <a:off x="8962085" y="1133146"/>
                          <a:ext cx="1183005" cy="665440"/>
                        </a:xfrm>
                        <a:prstGeom prst="rect">
                          <a:avLst/>
                        </a:prstGeom>
                        <a:ln w="3175">
                          <a:solidFill>
                            <a:prstClr val="ltGray"/>
                          </a:solidFill>
                        </a:ln>
                      </p166:spPr>
                    </psuz:zmPr>
                  </psuz:summaryZmObj>
                  <psuz:summaryZmObj sectionId="{0D478E12-FB0A-4BBB-83CD-39F05B798443}">
                    <psuz:zmPr id="{BD4FACB5-465A-4FC6-B21C-1D06099C7EFA}" transitionDur="1000">
                      <p166:blipFill xmlns:p166="http://schemas.microsoft.com/office/powerpoint/2016/6/main">
                        <a:blip r:embed="rId18"/>
                        <a:stretch>
                          <a:fillRect/>
                        </a:stretch>
                      </p166:blipFill>
                      <p166:spPr xmlns:p166="http://schemas.microsoft.com/office/powerpoint/2016/6/main">
                        <a:xfrm>
                          <a:off x="370509" y="1842949"/>
                          <a:ext cx="1183005" cy="665440"/>
                        </a:xfrm>
                        <a:prstGeom prst="rect">
                          <a:avLst/>
                        </a:prstGeom>
                        <a:ln w="3175">
                          <a:solidFill>
                            <a:prstClr val="ltGray"/>
                          </a:solidFill>
                        </a:ln>
                      </p166:spPr>
                    </psuz:zmPr>
                  </psuz:summaryZmObj>
                  <psuz:summaryZmObj sectionId="{78986064-AF9B-4115-B37B-E8BE6FE7D95E}">
                    <psuz:zmPr id="{5C6E02C5-C4B7-4EBE-94FD-C7B95CB7189D}" transitionDur="1000">
                      <p166:blipFill xmlns:p166="http://schemas.microsoft.com/office/powerpoint/2016/6/main">
                        <a:blip r:embed="rId19"/>
                        <a:stretch>
                          <a:fillRect/>
                        </a:stretch>
                      </p166:blipFill>
                      <p166:spPr xmlns:p166="http://schemas.microsoft.com/office/powerpoint/2016/6/main">
                        <a:xfrm>
                          <a:off x="1597877" y="1842949"/>
                          <a:ext cx="1183005" cy="665440"/>
                        </a:xfrm>
                        <a:prstGeom prst="rect">
                          <a:avLst/>
                        </a:prstGeom>
                        <a:ln w="3175">
                          <a:solidFill>
                            <a:prstClr val="ltGray"/>
                          </a:solidFill>
                        </a:ln>
                      </p166:spPr>
                    </psuz:zmPr>
                  </psuz:summaryZmObj>
                  <psuz:summaryZmObj sectionId="{4D4EF85F-9E93-4521-B718-9B7F7C718551}">
                    <psuz:zmPr id="{15944E98-F8C0-49C1-B907-F453AD9E19B0}" transitionDur="1000">
                      <p166:blipFill xmlns:p166="http://schemas.microsoft.com/office/powerpoint/2016/6/main">
                        <a:blip r:embed="rId20"/>
                        <a:stretch>
                          <a:fillRect/>
                        </a:stretch>
                      </p166:blipFill>
                      <p166:spPr xmlns:p166="http://schemas.microsoft.com/office/powerpoint/2016/6/main">
                        <a:xfrm>
                          <a:off x="2825245" y="1842949"/>
                          <a:ext cx="1183005" cy="665440"/>
                        </a:xfrm>
                        <a:prstGeom prst="rect">
                          <a:avLst/>
                        </a:prstGeom>
                        <a:ln w="3175">
                          <a:solidFill>
                            <a:prstClr val="ltGray"/>
                          </a:solidFill>
                        </a:ln>
                      </p166:spPr>
                    </psuz:zmPr>
                  </psuz:summaryZmObj>
                  <psuz:summaryZmObj sectionId="{4C61CD13-D67C-428A-8438-49DE0D8D7802}">
                    <psuz:zmPr id="{7AD2B44B-1188-451D-A54A-9FC0E7382EFF}" transitionDur="1000">
                      <p166:blipFill xmlns:p166="http://schemas.microsoft.com/office/powerpoint/2016/6/main">
                        <a:blip r:embed="rId21"/>
                        <a:stretch>
                          <a:fillRect/>
                        </a:stretch>
                      </p166:blipFill>
                      <p166:spPr xmlns:p166="http://schemas.microsoft.com/office/powerpoint/2016/6/main">
                        <a:xfrm>
                          <a:off x="4052613" y="1842949"/>
                          <a:ext cx="1183005" cy="665440"/>
                        </a:xfrm>
                        <a:prstGeom prst="rect">
                          <a:avLst/>
                        </a:prstGeom>
                        <a:ln w="3175">
                          <a:solidFill>
                            <a:prstClr val="ltGray"/>
                          </a:solidFill>
                        </a:ln>
                      </p166:spPr>
                    </psuz:zmPr>
                  </psuz:summaryZmObj>
                  <psuz:summaryZmObj sectionId="{003EA20B-99E9-4FB9-97C4-46752F50F129}">
                    <psuz:zmPr id="{2818626C-DBAB-41A4-82C3-8BD1794734F8}" transitionDur="1000">
                      <p166:blipFill xmlns:p166="http://schemas.microsoft.com/office/powerpoint/2016/6/main">
                        <a:blip r:embed="rId22"/>
                        <a:stretch>
                          <a:fillRect/>
                        </a:stretch>
                      </p166:blipFill>
                      <p166:spPr xmlns:p166="http://schemas.microsoft.com/office/powerpoint/2016/6/main">
                        <a:xfrm>
                          <a:off x="5279981" y="1842949"/>
                          <a:ext cx="1183005" cy="665440"/>
                        </a:xfrm>
                        <a:prstGeom prst="rect">
                          <a:avLst/>
                        </a:prstGeom>
                        <a:ln w="3175">
                          <a:solidFill>
                            <a:prstClr val="ltGray"/>
                          </a:solidFill>
                        </a:ln>
                      </p166:spPr>
                    </psuz:zmPr>
                  </psuz:summaryZmObj>
                  <psuz:summaryZmObj sectionId="{F1E48E53-F834-4B5D-8696-2FBCD02A5FC1}">
                    <psuz:zmPr id="{AB3110C5-731F-48DA-B789-B7819E313018}" transitionDur="1000">
                      <p166:blipFill xmlns:p166="http://schemas.microsoft.com/office/powerpoint/2016/6/main">
                        <a:blip r:embed="rId23"/>
                        <a:stretch>
                          <a:fillRect/>
                        </a:stretch>
                      </p166:blipFill>
                      <p166:spPr xmlns:p166="http://schemas.microsoft.com/office/powerpoint/2016/6/main">
                        <a:xfrm>
                          <a:off x="6507349" y="1842949"/>
                          <a:ext cx="1183005" cy="665440"/>
                        </a:xfrm>
                        <a:prstGeom prst="rect">
                          <a:avLst/>
                        </a:prstGeom>
                        <a:ln w="3175">
                          <a:solidFill>
                            <a:prstClr val="ltGray"/>
                          </a:solidFill>
                        </a:ln>
                      </p166:spPr>
                    </psuz:zmPr>
                  </psuz:summaryZmObj>
                  <psuz:summaryZmObj sectionId="{75CAD250-A013-41B2-BC5A-74394E2A2713}">
                    <psuz:zmPr id="{A7D00232-B3B0-4F5B-95CD-E82189B6FD7A}" transitionDur="1000">
                      <p166:blipFill xmlns:p166="http://schemas.microsoft.com/office/powerpoint/2016/6/main">
                        <a:blip r:embed="rId24"/>
                        <a:stretch>
                          <a:fillRect/>
                        </a:stretch>
                      </p166:blipFill>
                      <p166:spPr xmlns:p166="http://schemas.microsoft.com/office/powerpoint/2016/6/main">
                        <a:xfrm>
                          <a:off x="7734717" y="1842949"/>
                          <a:ext cx="1183005" cy="665440"/>
                        </a:xfrm>
                        <a:prstGeom prst="rect">
                          <a:avLst/>
                        </a:prstGeom>
                        <a:ln w="3175">
                          <a:solidFill>
                            <a:prstClr val="ltGray"/>
                          </a:solidFill>
                        </a:ln>
                      </p166:spPr>
                    </psuz:zmPr>
                  </psuz:summaryZmObj>
                  <psuz:summaryZmObj sectionId="{CC716552-CA53-4498-8844-B5E7AF94548C}">
                    <psuz:zmPr id="{6611AC5E-D2BC-4E6A-B101-536E1A6479CB}" transitionDur="1000">
                      <p166:blipFill xmlns:p166="http://schemas.microsoft.com/office/powerpoint/2016/6/main">
                        <a:blip r:embed="rId25"/>
                        <a:stretch>
                          <a:fillRect/>
                        </a:stretch>
                      </p166:blipFill>
                      <p166:spPr xmlns:p166="http://schemas.microsoft.com/office/powerpoint/2016/6/main">
                        <a:xfrm>
                          <a:off x="8962085" y="1842949"/>
                          <a:ext cx="1183005" cy="665440"/>
                        </a:xfrm>
                        <a:prstGeom prst="rect">
                          <a:avLst/>
                        </a:prstGeom>
                        <a:ln w="3175">
                          <a:solidFill>
                            <a:prstClr val="ltGray"/>
                          </a:solidFill>
                        </a:ln>
                      </p166:spPr>
                    </psuz:zmPr>
                  </psuz:summaryZmObj>
                  <psuz:summaryZmObj sectionId="{2994582E-FA0A-4382-AE37-D5F907111F6F}">
                    <psuz:zmPr id="{232EBF3F-8AF0-42DF-9313-4938DA16BF75}" transitionDur="1000">
                      <p166:blipFill xmlns:p166="http://schemas.microsoft.com/office/powerpoint/2016/6/main">
                        <a:blip r:embed="rId26"/>
                        <a:stretch>
                          <a:fillRect/>
                        </a:stretch>
                      </p166:blipFill>
                      <p166:spPr xmlns:p166="http://schemas.microsoft.com/office/powerpoint/2016/6/main">
                        <a:xfrm>
                          <a:off x="370509" y="2552752"/>
                          <a:ext cx="1183005" cy="665440"/>
                        </a:xfrm>
                        <a:prstGeom prst="rect">
                          <a:avLst/>
                        </a:prstGeom>
                        <a:ln w="3175">
                          <a:solidFill>
                            <a:prstClr val="ltGray"/>
                          </a:solidFill>
                        </a:ln>
                      </p166:spPr>
                    </psuz:zmPr>
                  </psuz:summaryZmObj>
                  <psuz:summaryZmObj sectionId="{A0D2C0A8-E440-41CA-BED8-561B1A302DCB}">
                    <psuz:zmPr id="{16D49C0E-EBA1-4896-B2E7-85ECC14A00A8}" transitionDur="1000">
                      <p166:blipFill xmlns:p166="http://schemas.microsoft.com/office/powerpoint/2016/6/main">
                        <a:blip r:embed="rId27"/>
                        <a:stretch>
                          <a:fillRect/>
                        </a:stretch>
                      </p166:blipFill>
                      <p166:spPr xmlns:p166="http://schemas.microsoft.com/office/powerpoint/2016/6/main">
                        <a:xfrm>
                          <a:off x="1597877" y="2552752"/>
                          <a:ext cx="1183005" cy="665440"/>
                        </a:xfrm>
                        <a:prstGeom prst="rect">
                          <a:avLst/>
                        </a:prstGeom>
                        <a:ln w="3175">
                          <a:solidFill>
                            <a:prstClr val="ltGray"/>
                          </a:solidFill>
                        </a:ln>
                      </p166:spPr>
                    </psuz:zmPr>
                  </psuz:summaryZmObj>
                  <psuz:summaryZmObj sectionId="{C88FEA9C-1856-400C-9E4C-81DB2A88F521}">
                    <psuz:zmPr id="{13D00DBC-33CD-4755-A8C3-B974A7FC4B4B}" transitionDur="1000">
                      <p166:blipFill xmlns:p166="http://schemas.microsoft.com/office/powerpoint/2016/6/main">
                        <a:blip r:embed="rId28"/>
                        <a:stretch>
                          <a:fillRect/>
                        </a:stretch>
                      </p166:blipFill>
                      <p166:spPr xmlns:p166="http://schemas.microsoft.com/office/powerpoint/2016/6/main">
                        <a:xfrm>
                          <a:off x="2825245" y="2552752"/>
                          <a:ext cx="1183005" cy="665440"/>
                        </a:xfrm>
                        <a:prstGeom prst="rect">
                          <a:avLst/>
                        </a:prstGeom>
                        <a:ln w="3175">
                          <a:solidFill>
                            <a:prstClr val="ltGray"/>
                          </a:solidFill>
                        </a:ln>
                      </p166:spPr>
                    </psuz:zmPr>
                  </psuz:summaryZmObj>
                  <psuz:summaryZmObj sectionId="{B84826D5-8D26-4699-8C2A-0595303BCFD2}">
                    <psuz:zmPr id="{9664AFC9-DF74-4FF1-8682-673020B28B30}" transitionDur="1000">
                      <p166:blipFill xmlns:p166="http://schemas.microsoft.com/office/powerpoint/2016/6/main">
                        <a:blip r:embed="rId29"/>
                        <a:stretch>
                          <a:fillRect/>
                        </a:stretch>
                      </p166:blipFill>
                      <p166:spPr xmlns:p166="http://schemas.microsoft.com/office/powerpoint/2016/6/main">
                        <a:xfrm>
                          <a:off x="4052613" y="2552752"/>
                          <a:ext cx="1183005" cy="665440"/>
                        </a:xfrm>
                        <a:prstGeom prst="rect">
                          <a:avLst/>
                        </a:prstGeom>
                        <a:ln w="3175">
                          <a:solidFill>
                            <a:prstClr val="ltGray"/>
                          </a:solidFill>
                        </a:ln>
                      </p166:spPr>
                    </psuz:zmPr>
                  </psuz:summaryZmObj>
                  <psuz:summaryZmObj sectionId="{BB79BE55-645B-46EE-BFDB-61CF16BF7FB6}">
                    <psuz:zmPr id="{0ECBA0FE-9396-4E4E-A850-8940A2911644}" transitionDur="1000">
                      <p166:blipFill xmlns:p166="http://schemas.microsoft.com/office/powerpoint/2016/6/main">
                        <a:blip r:embed="rId30"/>
                        <a:stretch>
                          <a:fillRect/>
                        </a:stretch>
                      </p166:blipFill>
                      <p166:spPr xmlns:p166="http://schemas.microsoft.com/office/powerpoint/2016/6/main">
                        <a:xfrm>
                          <a:off x="5279981" y="2552752"/>
                          <a:ext cx="1183005" cy="665440"/>
                        </a:xfrm>
                        <a:prstGeom prst="rect">
                          <a:avLst/>
                        </a:prstGeom>
                        <a:ln w="3175">
                          <a:solidFill>
                            <a:prstClr val="ltGray"/>
                          </a:solidFill>
                        </a:ln>
                      </p166:spPr>
                    </psuz:zmPr>
                  </psuz:summaryZmObj>
                  <psuz:summaryZmObj sectionId="{A55B36AC-C4C0-4ED8-AE22-FEEC17347EA8}">
                    <psuz:zmPr id="{FD336C29-044F-4C33-8229-A130AE121CB4}" transitionDur="1000">
                      <p166:blipFill xmlns:p166="http://schemas.microsoft.com/office/powerpoint/2016/6/main">
                        <a:blip r:embed="rId31"/>
                        <a:stretch>
                          <a:fillRect/>
                        </a:stretch>
                      </p166:blipFill>
                      <p166:spPr xmlns:p166="http://schemas.microsoft.com/office/powerpoint/2016/6/main">
                        <a:xfrm>
                          <a:off x="6507349" y="2552752"/>
                          <a:ext cx="1183005" cy="665440"/>
                        </a:xfrm>
                        <a:prstGeom prst="rect">
                          <a:avLst/>
                        </a:prstGeom>
                        <a:ln w="3175">
                          <a:solidFill>
                            <a:prstClr val="ltGray"/>
                          </a:solidFill>
                        </a:ln>
                      </p166:spPr>
                    </psuz:zmPr>
                  </psuz:summaryZmObj>
                  <psuz:summaryZmObj sectionId="{37E3F0E0-4C3D-4557-8CE5-88B2AF862CE8}">
                    <psuz:zmPr id="{6328BAD3-11C7-445E-879C-A6940A8D6726}" transitionDur="1000">
                      <p166:blipFill xmlns:p166="http://schemas.microsoft.com/office/powerpoint/2016/6/main">
                        <a:blip r:embed="rId32"/>
                        <a:stretch>
                          <a:fillRect/>
                        </a:stretch>
                      </p166:blipFill>
                      <p166:spPr xmlns:p166="http://schemas.microsoft.com/office/powerpoint/2016/6/main">
                        <a:xfrm>
                          <a:off x="7734717" y="2552752"/>
                          <a:ext cx="1183005" cy="665440"/>
                        </a:xfrm>
                        <a:prstGeom prst="rect">
                          <a:avLst/>
                        </a:prstGeom>
                        <a:ln w="3175">
                          <a:solidFill>
                            <a:prstClr val="ltGray"/>
                          </a:solidFill>
                        </a:ln>
                      </p166:spPr>
                    </psuz:zmPr>
                  </psuz:summaryZmObj>
                  <psuz:summaryZmObj sectionId="{E72D00F1-6912-4C9E-B222-4F5E58B765BB}">
                    <psuz:zmPr id="{FEF6F526-7F19-4817-9EF1-40109F8E185D}" transitionDur="1000">
                      <p166:blipFill xmlns:p166="http://schemas.microsoft.com/office/powerpoint/2016/6/main">
                        <a:blip r:embed="rId33"/>
                        <a:stretch>
                          <a:fillRect/>
                        </a:stretch>
                      </p166:blipFill>
                      <p166:spPr xmlns:p166="http://schemas.microsoft.com/office/powerpoint/2016/6/main">
                        <a:xfrm>
                          <a:off x="8962085" y="2552752"/>
                          <a:ext cx="1183005" cy="665440"/>
                        </a:xfrm>
                        <a:prstGeom prst="rect">
                          <a:avLst/>
                        </a:prstGeom>
                        <a:ln w="3175">
                          <a:solidFill>
                            <a:prstClr val="ltGray"/>
                          </a:solidFill>
                        </a:ln>
                      </p166:spPr>
                    </psuz:zmPr>
                  </psuz:summaryZmObj>
                  <psuz:summaryZmObj sectionId="{110EE6C5-9A28-4EA7-9177-1E030C0F7A08}">
                    <psuz:zmPr id="{49D73DF7-590C-4F2F-B0A9-59AB19FCE5CD}" transitionDur="1000">
                      <p166:blipFill xmlns:p166="http://schemas.microsoft.com/office/powerpoint/2016/6/main">
                        <a:blip r:embed="rId34"/>
                        <a:stretch>
                          <a:fillRect/>
                        </a:stretch>
                      </p166:blipFill>
                      <p166:spPr xmlns:p166="http://schemas.microsoft.com/office/powerpoint/2016/6/main">
                        <a:xfrm>
                          <a:off x="370509" y="3262555"/>
                          <a:ext cx="1183005" cy="665440"/>
                        </a:xfrm>
                        <a:prstGeom prst="rect">
                          <a:avLst/>
                        </a:prstGeom>
                        <a:ln w="3175">
                          <a:solidFill>
                            <a:prstClr val="ltGray"/>
                          </a:solidFill>
                        </a:ln>
                      </p166:spPr>
                    </psuz:zmPr>
                  </psuz:summaryZmObj>
                  <psuz:summaryZmObj sectionId="{1995B7D7-CF41-4490-A14D-7FFD59F6EA27}">
                    <psuz:zmPr id="{77233576-3BE4-4A4B-A9F4-BC370E057A09}" transitionDur="1000">
                      <p166:blipFill xmlns:p166="http://schemas.microsoft.com/office/powerpoint/2016/6/main">
                        <a:blip r:embed="rId34"/>
                        <a:stretch>
                          <a:fillRect/>
                        </a:stretch>
                      </p166:blipFill>
                      <p166:spPr xmlns:p166="http://schemas.microsoft.com/office/powerpoint/2016/6/main">
                        <a:xfrm>
                          <a:off x="1597877" y="3262555"/>
                          <a:ext cx="1183005" cy="665440"/>
                        </a:xfrm>
                        <a:prstGeom prst="rect">
                          <a:avLst/>
                        </a:prstGeom>
                        <a:ln w="3175">
                          <a:solidFill>
                            <a:prstClr val="ltGray"/>
                          </a:solidFill>
                        </a:ln>
                      </p166:spPr>
                    </psuz:zmPr>
                  </psuz:summaryZmObj>
                  <psuz:summaryZmObj sectionId="{F80494A8-A834-4B2C-B14B-AF49FF837EC2}">
                    <psuz:zmPr id="{01536F65-03ED-4027-8FD7-7897DAD5299F}" transitionDur="1000">
                      <p166:blipFill xmlns:p166="http://schemas.microsoft.com/office/powerpoint/2016/6/main">
                        <a:blip r:embed="rId34"/>
                        <a:stretch>
                          <a:fillRect/>
                        </a:stretch>
                      </p166:blipFill>
                      <p166:spPr xmlns:p166="http://schemas.microsoft.com/office/powerpoint/2016/6/main">
                        <a:xfrm>
                          <a:off x="2825245" y="3262555"/>
                          <a:ext cx="1183005" cy="665440"/>
                        </a:xfrm>
                        <a:prstGeom prst="rect">
                          <a:avLst/>
                        </a:prstGeom>
                        <a:ln w="3175">
                          <a:solidFill>
                            <a:prstClr val="ltGray"/>
                          </a:solidFill>
                        </a:ln>
                      </p166:spPr>
                    </psuz:zmPr>
                  </psuz:summaryZmObj>
                  <psuz:summaryZmObj sectionId="{A51A942B-2779-44AD-9E0F-D7D8C38DB6A2}">
                    <psuz:zmPr id="{09EAE5E5-214E-428C-BF65-CC3D53D07901}" transitionDur="1000">
                      <p166:blipFill xmlns:p166="http://schemas.microsoft.com/office/powerpoint/2016/6/main">
                        <a:blip r:embed="rId35"/>
                        <a:stretch>
                          <a:fillRect/>
                        </a:stretch>
                      </p166:blipFill>
                      <p166:spPr xmlns:p166="http://schemas.microsoft.com/office/powerpoint/2016/6/main">
                        <a:xfrm>
                          <a:off x="4052613" y="3262555"/>
                          <a:ext cx="1183005" cy="665440"/>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2B54C7BD-5606-3957-833D-5E2E6478436B}"/>
                  </a:ext>
                </a:extLst>
              </p:cNvPr>
              <p:cNvGrpSpPr>
                <a:grpSpLocks noGrp="1" noUngrp="1" noRot="1" noChangeAspect="1" noMove="1" noResize="1"/>
              </p:cNvGrpSpPr>
              <p:nvPr/>
            </p:nvGrpSpPr>
            <p:grpSpPr>
              <a:xfrm>
                <a:off x="838200" y="1825625"/>
                <a:ext cx="10515600" cy="4351338"/>
                <a:chOff x="838200" y="1825625"/>
                <a:chExt cx="10515600" cy="4351338"/>
              </a:xfrm>
            </p:grpSpPr>
            <p:pic>
              <p:nvPicPr>
                <p:cNvPr id="3" name="Picture 3">
                  <a:hlinkClick r:id="rId36"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208709" y="2248968"/>
                  <a:ext cx="1183005" cy="665440"/>
                </a:xfrm>
                <a:prstGeom prst="rect">
                  <a:avLst/>
                </a:prstGeom>
                <a:ln w="3175">
                  <a:solidFill>
                    <a:prstClr val="ltGray"/>
                  </a:solidFill>
                </a:ln>
              </p:spPr>
            </p:pic>
            <p:pic>
              <p:nvPicPr>
                <p:cNvPr id="4" name="Picture 4">
                  <a:hlinkClick r:id="rId3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2436077" y="2248968"/>
                  <a:ext cx="1183005" cy="665440"/>
                </a:xfrm>
                <a:prstGeom prst="rect">
                  <a:avLst/>
                </a:prstGeom>
                <a:ln w="3175">
                  <a:solidFill>
                    <a:prstClr val="ltGray"/>
                  </a:solidFill>
                </a:ln>
              </p:spPr>
            </p:pic>
            <p:pic>
              <p:nvPicPr>
                <p:cNvPr id="6" name="Picture 6">
                  <a:hlinkClick r:id="rId3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3663445" y="2248968"/>
                  <a:ext cx="1183005" cy="665440"/>
                </a:xfrm>
                <a:prstGeom prst="rect">
                  <a:avLst/>
                </a:prstGeom>
                <a:ln w="3175">
                  <a:solidFill>
                    <a:prstClr val="ltGray"/>
                  </a:solidFill>
                </a:ln>
              </p:spPr>
            </p:pic>
            <p:pic>
              <p:nvPicPr>
                <p:cNvPr id="7" name="Picture 7">
                  <a:hlinkClick r:id="rId3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4890813" y="2248968"/>
                  <a:ext cx="1183005" cy="665440"/>
                </a:xfrm>
                <a:prstGeom prst="rect">
                  <a:avLst/>
                </a:prstGeom>
                <a:ln w="3175">
                  <a:solidFill>
                    <a:prstClr val="ltGray"/>
                  </a:solidFill>
                </a:ln>
              </p:spPr>
            </p:pic>
            <p:pic>
              <p:nvPicPr>
                <p:cNvPr id="8" name="Picture 8">
                  <a:hlinkClick r:id="rId40"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6118181" y="2248968"/>
                  <a:ext cx="1183005" cy="665440"/>
                </a:xfrm>
                <a:prstGeom prst="rect">
                  <a:avLst/>
                </a:prstGeom>
                <a:ln w="3175">
                  <a:solidFill>
                    <a:prstClr val="ltGray"/>
                  </a:solidFill>
                </a:ln>
              </p:spPr>
            </p:pic>
            <p:pic>
              <p:nvPicPr>
                <p:cNvPr id="9" name="Picture 9">
                  <a:hlinkClick r:id="rId41"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7345549" y="2248968"/>
                  <a:ext cx="1183005" cy="665440"/>
                </a:xfrm>
                <a:prstGeom prst="rect">
                  <a:avLst/>
                </a:prstGeom>
                <a:ln w="3175">
                  <a:solidFill>
                    <a:prstClr val="ltGray"/>
                  </a:solidFill>
                </a:ln>
              </p:spPr>
            </p:pic>
            <p:pic>
              <p:nvPicPr>
                <p:cNvPr id="10" name="Picture 10">
                  <a:hlinkClick r:id="rId42"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8572917" y="2248968"/>
                  <a:ext cx="1183005" cy="665440"/>
                </a:xfrm>
                <a:prstGeom prst="rect">
                  <a:avLst/>
                </a:prstGeom>
                <a:ln w="3175">
                  <a:solidFill>
                    <a:prstClr val="ltGray"/>
                  </a:solidFill>
                </a:ln>
              </p:spPr>
            </p:pic>
            <p:pic>
              <p:nvPicPr>
                <p:cNvPr id="11" name="Picture 11">
                  <a:hlinkClick r:id="rId43"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9800285" y="2248968"/>
                  <a:ext cx="1183005" cy="665440"/>
                </a:xfrm>
                <a:prstGeom prst="rect">
                  <a:avLst/>
                </a:prstGeom>
                <a:ln w="3175">
                  <a:solidFill>
                    <a:prstClr val="ltGray"/>
                  </a:solidFill>
                </a:ln>
              </p:spPr>
            </p:pic>
            <p:pic>
              <p:nvPicPr>
                <p:cNvPr id="12" name="Picture 12">
                  <a:hlinkClick r:id="rId44"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1208709" y="2958771"/>
                  <a:ext cx="1183005" cy="665440"/>
                </a:xfrm>
                <a:prstGeom prst="rect">
                  <a:avLst/>
                </a:prstGeom>
                <a:ln w="3175">
                  <a:solidFill>
                    <a:prstClr val="ltGray"/>
                  </a:solidFill>
                </a:ln>
              </p:spPr>
            </p:pic>
            <p:pic>
              <p:nvPicPr>
                <p:cNvPr id="13" name="Picture 13">
                  <a:hlinkClick r:id="rId45"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2436077" y="2958771"/>
                  <a:ext cx="1183005" cy="665440"/>
                </a:xfrm>
                <a:prstGeom prst="rect">
                  <a:avLst/>
                </a:prstGeom>
                <a:ln w="3175">
                  <a:solidFill>
                    <a:prstClr val="ltGray"/>
                  </a:solidFill>
                </a:ln>
              </p:spPr>
            </p:pic>
            <p:pic>
              <p:nvPicPr>
                <p:cNvPr id="14" name="Picture 14">
                  <a:hlinkClick r:id="rId46"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3663445" y="2958771"/>
                  <a:ext cx="1183005" cy="665440"/>
                </a:xfrm>
                <a:prstGeom prst="rect">
                  <a:avLst/>
                </a:prstGeom>
                <a:ln w="3175">
                  <a:solidFill>
                    <a:prstClr val="ltGray"/>
                  </a:solidFill>
                </a:ln>
              </p:spPr>
            </p:pic>
            <p:pic>
              <p:nvPicPr>
                <p:cNvPr id="15" name="Picture 15">
                  <a:hlinkClick r:id="rId47"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4890813" y="2958771"/>
                  <a:ext cx="1183005" cy="665440"/>
                </a:xfrm>
                <a:prstGeom prst="rect">
                  <a:avLst/>
                </a:prstGeom>
                <a:ln w="3175">
                  <a:solidFill>
                    <a:prstClr val="ltGray"/>
                  </a:solidFill>
                </a:ln>
              </p:spPr>
            </p:pic>
            <p:pic>
              <p:nvPicPr>
                <p:cNvPr id="16" name="Picture 16">
                  <a:hlinkClick r:id="rId48" action="ppaction://hlinksldjump"/>
                </p:cNvPr>
                <p:cNvPicPr>
                  <a:picLocks noSelect="1" noRot="1" noChangeAspect="1" noMove="1" noResize="1" noEditPoints="1" noAdjustHandles="1" noChangeArrowheads="1" noChangeShapeType="1"/>
                </p:cNvPicPr>
                <p:nvPr/>
              </p:nvPicPr>
              <p:blipFill>
                <a:blip r:embed="rId14"/>
                <a:stretch>
                  <a:fillRect/>
                </a:stretch>
              </p:blipFill>
              <p:spPr>
                <a:xfrm>
                  <a:off x="6118181" y="2958771"/>
                  <a:ext cx="1183005" cy="665440"/>
                </a:xfrm>
                <a:prstGeom prst="rect">
                  <a:avLst/>
                </a:prstGeom>
                <a:ln w="3175">
                  <a:solidFill>
                    <a:prstClr val="ltGray"/>
                  </a:solidFill>
                </a:ln>
              </p:spPr>
            </p:pic>
            <p:pic>
              <p:nvPicPr>
                <p:cNvPr id="17" name="Picture 17">
                  <a:hlinkClick r:id="rId49" action="ppaction://hlinksldjump"/>
                </p:cNvPr>
                <p:cNvPicPr>
                  <a:picLocks noSelect="1" noRot="1" noChangeAspect="1" noMove="1" noResize="1" noEditPoints="1" noAdjustHandles="1" noChangeArrowheads="1" noChangeShapeType="1"/>
                </p:cNvPicPr>
                <p:nvPr/>
              </p:nvPicPr>
              <p:blipFill>
                <a:blip r:embed="rId15"/>
                <a:stretch>
                  <a:fillRect/>
                </a:stretch>
              </p:blipFill>
              <p:spPr>
                <a:xfrm>
                  <a:off x="7345549" y="2958771"/>
                  <a:ext cx="1183005" cy="665440"/>
                </a:xfrm>
                <a:prstGeom prst="rect">
                  <a:avLst/>
                </a:prstGeom>
                <a:ln w="3175">
                  <a:solidFill>
                    <a:prstClr val="ltGray"/>
                  </a:solidFill>
                </a:ln>
              </p:spPr>
            </p:pic>
            <p:pic>
              <p:nvPicPr>
                <p:cNvPr id="18" name="Picture 18">
                  <a:hlinkClick r:id="rId50" action="ppaction://hlinksldjump"/>
                </p:cNvPr>
                <p:cNvPicPr>
                  <a:picLocks noSelect="1" noRot="1" noChangeAspect="1" noMove="1" noResize="1" noEditPoints="1" noAdjustHandles="1" noChangeArrowheads="1" noChangeShapeType="1"/>
                </p:cNvPicPr>
                <p:nvPr/>
              </p:nvPicPr>
              <p:blipFill>
                <a:blip r:embed="rId16"/>
                <a:stretch>
                  <a:fillRect/>
                </a:stretch>
              </p:blipFill>
              <p:spPr>
                <a:xfrm>
                  <a:off x="8572917" y="2958771"/>
                  <a:ext cx="1183005" cy="665440"/>
                </a:xfrm>
                <a:prstGeom prst="rect">
                  <a:avLst/>
                </a:prstGeom>
                <a:ln w="3175">
                  <a:solidFill>
                    <a:prstClr val="ltGray"/>
                  </a:solidFill>
                </a:ln>
              </p:spPr>
            </p:pic>
            <p:pic>
              <p:nvPicPr>
                <p:cNvPr id="19" name="Picture 19">
                  <a:hlinkClick r:id="rId51" action="ppaction://hlinksldjump"/>
                </p:cNvPr>
                <p:cNvPicPr>
                  <a:picLocks noSelect="1" noRot="1" noChangeAspect="1" noMove="1" noResize="1" noEditPoints="1" noAdjustHandles="1" noChangeArrowheads="1" noChangeShapeType="1"/>
                </p:cNvPicPr>
                <p:nvPr/>
              </p:nvPicPr>
              <p:blipFill>
                <a:blip r:embed="rId17"/>
                <a:stretch>
                  <a:fillRect/>
                </a:stretch>
              </p:blipFill>
              <p:spPr>
                <a:xfrm>
                  <a:off x="9800285" y="2958771"/>
                  <a:ext cx="1183005" cy="665440"/>
                </a:xfrm>
                <a:prstGeom prst="rect">
                  <a:avLst/>
                </a:prstGeom>
                <a:ln w="3175">
                  <a:solidFill>
                    <a:prstClr val="ltGray"/>
                  </a:solidFill>
                </a:ln>
              </p:spPr>
            </p:pic>
            <p:pic>
              <p:nvPicPr>
                <p:cNvPr id="20" name="Picture 20">
                  <a:hlinkClick r:id="rId52" action="ppaction://hlinksldjump"/>
                </p:cNvPr>
                <p:cNvPicPr>
                  <a:picLocks noSelect="1" noRot="1" noChangeAspect="1" noMove="1" noResize="1" noEditPoints="1" noAdjustHandles="1" noChangeArrowheads="1" noChangeShapeType="1"/>
                </p:cNvPicPr>
                <p:nvPr/>
              </p:nvPicPr>
              <p:blipFill>
                <a:blip r:embed="rId18"/>
                <a:stretch>
                  <a:fillRect/>
                </a:stretch>
              </p:blipFill>
              <p:spPr>
                <a:xfrm>
                  <a:off x="1208709" y="3668574"/>
                  <a:ext cx="1183005" cy="665440"/>
                </a:xfrm>
                <a:prstGeom prst="rect">
                  <a:avLst/>
                </a:prstGeom>
                <a:ln w="3175">
                  <a:solidFill>
                    <a:prstClr val="ltGray"/>
                  </a:solidFill>
                </a:ln>
              </p:spPr>
            </p:pic>
            <p:pic>
              <p:nvPicPr>
                <p:cNvPr id="21" name="Picture 21">
                  <a:hlinkClick r:id="rId53" action="ppaction://hlinksldjump"/>
                </p:cNvPr>
                <p:cNvPicPr>
                  <a:picLocks noSelect="1" noRot="1" noChangeAspect="1" noMove="1" noResize="1" noEditPoints="1" noAdjustHandles="1" noChangeArrowheads="1" noChangeShapeType="1"/>
                </p:cNvPicPr>
                <p:nvPr/>
              </p:nvPicPr>
              <p:blipFill>
                <a:blip r:embed="rId19"/>
                <a:stretch>
                  <a:fillRect/>
                </a:stretch>
              </p:blipFill>
              <p:spPr>
                <a:xfrm>
                  <a:off x="2436077" y="3668574"/>
                  <a:ext cx="1183005" cy="665440"/>
                </a:xfrm>
                <a:prstGeom prst="rect">
                  <a:avLst/>
                </a:prstGeom>
                <a:ln w="3175">
                  <a:solidFill>
                    <a:prstClr val="ltGray"/>
                  </a:solidFill>
                </a:ln>
              </p:spPr>
            </p:pic>
            <p:pic>
              <p:nvPicPr>
                <p:cNvPr id="22" name="Picture 22">
                  <a:hlinkClick r:id="rId54" action="ppaction://hlinksldjump"/>
                </p:cNvPr>
                <p:cNvPicPr>
                  <a:picLocks noSelect="1" noRot="1" noChangeAspect="1" noMove="1" noResize="1" noEditPoints="1" noAdjustHandles="1" noChangeArrowheads="1" noChangeShapeType="1"/>
                </p:cNvPicPr>
                <p:nvPr/>
              </p:nvPicPr>
              <p:blipFill>
                <a:blip r:embed="rId20"/>
                <a:stretch>
                  <a:fillRect/>
                </a:stretch>
              </p:blipFill>
              <p:spPr>
                <a:xfrm>
                  <a:off x="3663445" y="3668574"/>
                  <a:ext cx="1183005" cy="665440"/>
                </a:xfrm>
                <a:prstGeom prst="rect">
                  <a:avLst/>
                </a:prstGeom>
                <a:ln w="3175">
                  <a:solidFill>
                    <a:prstClr val="ltGray"/>
                  </a:solidFill>
                </a:ln>
              </p:spPr>
            </p:pic>
            <p:pic>
              <p:nvPicPr>
                <p:cNvPr id="23" name="Picture 23">
                  <a:hlinkClick r:id="rId55" action="ppaction://hlinksldjump"/>
                </p:cNvPr>
                <p:cNvPicPr>
                  <a:picLocks noSelect="1" noRot="1" noChangeAspect="1" noMove="1" noResize="1" noEditPoints="1" noAdjustHandles="1" noChangeArrowheads="1" noChangeShapeType="1"/>
                </p:cNvPicPr>
                <p:nvPr/>
              </p:nvPicPr>
              <p:blipFill>
                <a:blip r:embed="rId21"/>
                <a:stretch>
                  <a:fillRect/>
                </a:stretch>
              </p:blipFill>
              <p:spPr>
                <a:xfrm>
                  <a:off x="4890813" y="3668574"/>
                  <a:ext cx="1183005" cy="665440"/>
                </a:xfrm>
                <a:prstGeom prst="rect">
                  <a:avLst/>
                </a:prstGeom>
                <a:ln w="3175">
                  <a:solidFill>
                    <a:prstClr val="ltGray"/>
                  </a:solidFill>
                </a:ln>
              </p:spPr>
            </p:pic>
            <p:pic>
              <p:nvPicPr>
                <p:cNvPr id="24" name="Picture 24">
                  <a:hlinkClick r:id="rId56" action="ppaction://hlinksldjump"/>
                </p:cNvPr>
                <p:cNvPicPr>
                  <a:picLocks noSelect="1" noRot="1" noChangeAspect="1" noMove="1" noResize="1" noEditPoints="1" noAdjustHandles="1" noChangeArrowheads="1" noChangeShapeType="1"/>
                </p:cNvPicPr>
                <p:nvPr/>
              </p:nvPicPr>
              <p:blipFill>
                <a:blip r:embed="rId22"/>
                <a:stretch>
                  <a:fillRect/>
                </a:stretch>
              </p:blipFill>
              <p:spPr>
                <a:xfrm>
                  <a:off x="6118181" y="3668574"/>
                  <a:ext cx="1183005" cy="665440"/>
                </a:xfrm>
                <a:prstGeom prst="rect">
                  <a:avLst/>
                </a:prstGeom>
                <a:ln w="3175">
                  <a:solidFill>
                    <a:prstClr val="ltGray"/>
                  </a:solidFill>
                </a:ln>
              </p:spPr>
            </p:pic>
            <p:pic>
              <p:nvPicPr>
                <p:cNvPr id="25" name="Picture 25">
                  <a:hlinkClick r:id="rId57" action="ppaction://hlinksldjump"/>
                </p:cNvPr>
                <p:cNvPicPr>
                  <a:picLocks noSelect="1" noRot="1" noChangeAspect="1" noMove="1" noResize="1" noEditPoints="1" noAdjustHandles="1" noChangeArrowheads="1" noChangeShapeType="1"/>
                </p:cNvPicPr>
                <p:nvPr/>
              </p:nvPicPr>
              <p:blipFill>
                <a:blip r:embed="rId23"/>
                <a:stretch>
                  <a:fillRect/>
                </a:stretch>
              </p:blipFill>
              <p:spPr>
                <a:xfrm>
                  <a:off x="7345549" y="3668574"/>
                  <a:ext cx="1183005" cy="665440"/>
                </a:xfrm>
                <a:prstGeom prst="rect">
                  <a:avLst/>
                </a:prstGeom>
                <a:ln w="3175">
                  <a:solidFill>
                    <a:prstClr val="ltGray"/>
                  </a:solidFill>
                </a:ln>
              </p:spPr>
            </p:pic>
            <p:pic>
              <p:nvPicPr>
                <p:cNvPr id="26" name="Picture 26">
                  <a:hlinkClick r:id="rId58" action="ppaction://hlinksldjump"/>
                </p:cNvPr>
                <p:cNvPicPr>
                  <a:picLocks noSelect="1" noRot="1" noChangeAspect="1" noMove="1" noResize="1" noEditPoints="1" noAdjustHandles="1" noChangeArrowheads="1" noChangeShapeType="1"/>
                </p:cNvPicPr>
                <p:nvPr/>
              </p:nvPicPr>
              <p:blipFill>
                <a:blip r:embed="rId24"/>
                <a:stretch>
                  <a:fillRect/>
                </a:stretch>
              </p:blipFill>
              <p:spPr>
                <a:xfrm>
                  <a:off x="8572917" y="3668574"/>
                  <a:ext cx="1183005" cy="665440"/>
                </a:xfrm>
                <a:prstGeom prst="rect">
                  <a:avLst/>
                </a:prstGeom>
                <a:ln w="3175">
                  <a:solidFill>
                    <a:prstClr val="ltGray"/>
                  </a:solidFill>
                </a:ln>
              </p:spPr>
            </p:pic>
            <p:pic>
              <p:nvPicPr>
                <p:cNvPr id="27" name="Picture 27">
                  <a:hlinkClick r:id="rId59" action="ppaction://hlinksldjump"/>
                </p:cNvPr>
                <p:cNvPicPr>
                  <a:picLocks noSelect="1" noRot="1" noChangeAspect="1" noMove="1" noResize="1" noEditPoints="1" noAdjustHandles="1" noChangeArrowheads="1" noChangeShapeType="1"/>
                </p:cNvPicPr>
                <p:nvPr/>
              </p:nvPicPr>
              <p:blipFill>
                <a:blip r:embed="rId25"/>
                <a:stretch>
                  <a:fillRect/>
                </a:stretch>
              </p:blipFill>
              <p:spPr>
                <a:xfrm>
                  <a:off x="9800285" y="3668574"/>
                  <a:ext cx="1183005" cy="665440"/>
                </a:xfrm>
                <a:prstGeom prst="rect">
                  <a:avLst/>
                </a:prstGeom>
                <a:ln w="3175">
                  <a:solidFill>
                    <a:prstClr val="ltGray"/>
                  </a:solidFill>
                </a:ln>
              </p:spPr>
            </p:pic>
            <p:pic>
              <p:nvPicPr>
                <p:cNvPr id="28" name="Picture 28">
                  <a:hlinkClick r:id="rId60" action="ppaction://hlinksldjump"/>
                </p:cNvPr>
                <p:cNvPicPr>
                  <a:picLocks noSelect="1" noRot="1" noChangeAspect="1" noMove="1" noResize="1" noEditPoints="1" noAdjustHandles="1" noChangeArrowheads="1" noChangeShapeType="1"/>
                </p:cNvPicPr>
                <p:nvPr/>
              </p:nvPicPr>
              <p:blipFill>
                <a:blip r:embed="rId26"/>
                <a:stretch>
                  <a:fillRect/>
                </a:stretch>
              </p:blipFill>
              <p:spPr>
                <a:xfrm>
                  <a:off x="1208709" y="4378377"/>
                  <a:ext cx="1183005" cy="665440"/>
                </a:xfrm>
                <a:prstGeom prst="rect">
                  <a:avLst/>
                </a:prstGeom>
                <a:ln w="3175">
                  <a:solidFill>
                    <a:prstClr val="ltGray"/>
                  </a:solidFill>
                </a:ln>
              </p:spPr>
            </p:pic>
            <p:pic>
              <p:nvPicPr>
                <p:cNvPr id="29" name="Picture 29">
                  <a:hlinkClick r:id="rId61" action="ppaction://hlinksldjump"/>
                </p:cNvPr>
                <p:cNvPicPr>
                  <a:picLocks noSelect="1" noRot="1" noChangeAspect="1" noMove="1" noResize="1" noEditPoints="1" noAdjustHandles="1" noChangeArrowheads="1" noChangeShapeType="1"/>
                </p:cNvPicPr>
                <p:nvPr/>
              </p:nvPicPr>
              <p:blipFill>
                <a:blip r:embed="rId27"/>
                <a:stretch>
                  <a:fillRect/>
                </a:stretch>
              </p:blipFill>
              <p:spPr>
                <a:xfrm>
                  <a:off x="2436077" y="4378377"/>
                  <a:ext cx="1183005" cy="665440"/>
                </a:xfrm>
                <a:prstGeom prst="rect">
                  <a:avLst/>
                </a:prstGeom>
                <a:ln w="3175">
                  <a:solidFill>
                    <a:prstClr val="ltGray"/>
                  </a:solidFill>
                </a:ln>
              </p:spPr>
            </p:pic>
            <p:pic>
              <p:nvPicPr>
                <p:cNvPr id="30" name="Picture 30">
                  <a:hlinkClick r:id="rId62" action="ppaction://hlinksldjump"/>
                </p:cNvPr>
                <p:cNvPicPr>
                  <a:picLocks noSelect="1" noRot="1" noChangeAspect="1" noMove="1" noResize="1" noEditPoints="1" noAdjustHandles="1" noChangeArrowheads="1" noChangeShapeType="1"/>
                </p:cNvPicPr>
                <p:nvPr/>
              </p:nvPicPr>
              <p:blipFill>
                <a:blip r:embed="rId28"/>
                <a:stretch>
                  <a:fillRect/>
                </a:stretch>
              </p:blipFill>
              <p:spPr>
                <a:xfrm>
                  <a:off x="3663445" y="4378377"/>
                  <a:ext cx="1183005" cy="665440"/>
                </a:xfrm>
                <a:prstGeom prst="rect">
                  <a:avLst/>
                </a:prstGeom>
                <a:ln w="3175">
                  <a:solidFill>
                    <a:prstClr val="ltGray"/>
                  </a:solidFill>
                </a:ln>
              </p:spPr>
            </p:pic>
            <p:pic>
              <p:nvPicPr>
                <p:cNvPr id="31" name="Picture 31">
                  <a:hlinkClick r:id="rId63" action="ppaction://hlinksldjump"/>
                </p:cNvPr>
                <p:cNvPicPr>
                  <a:picLocks noSelect="1" noRot="1" noChangeAspect="1" noMove="1" noResize="1" noEditPoints="1" noAdjustHandles="1" noChangeArrowheads="1" noChangeShapeType="1"/>
                </p:cNvPicPr>
                <p:nvPr/>
              </p:nvPicPr>
              <p:blipFill>
                <a:blip r:embed="rId29"/>
                <a:stretch>
                  <a:fillRect/>
                </a:stretch>
              </p:blipFill>
              <p:spPr>
                <a:xfrm>
                  <a:off x="4890813" y="4378377"/>
                  <a:ext cx="1183005" cy="665440"/>
                </a:xfrm>
                <a:prstGeom prst="rect">
                  <a:avLst/>
                </a:prstGeom>
                <a:ln w="3175">
                  <a:solidFill>
                    <a:prstClr val="ltGray"/>
                  </a:solidFill>
                </a:ln>
              </p:spPr>
            </p:pic>
            <p:pic>
              <p:nvPicPr>
                <p:cNvPr id="32" name="Picture 32">
                  <a:hlinkClick r:id="rId64" action="ppaction://hlinksldjump"/>
                </p:cNvPr>
                <p:cNvPicPr>
                  <a:picLocks noSelect="1" noRot="1" noChangeAspect="1" noMove="1" noResize="1" noEditPoints="1" noAdjustHandles="1" noChangeArrowheads="1" noChangeShapeType="1"/>
                </p:cNvPicPr>
                <p:nvPr/>
              </p:nvPicPr>
              <p:blipFill>
                <a:blip r:embed="rId30"/>
                <a:stretch>
                  <a:fillRect/>
                </a:stretch>
              </p:blipFill>
              <p:spPr>
                <a:xfrm>
                  <a:off x="6118181" y="4378377"/>
                  <a:ext cx="1183005" cy="665440"/>
                </a:xfrm>
                <a:prstGeom prst="rect">
                  <a:avLst/>
                </a:prstGeom>
                <a:ln w="3175">
                  <a:solidFill>
                    <a:prstClr val="ltGray"/>
                  </a:solidFill>
                </a:ln>
              </p:spPr>
            </p:pic>
            <p:pic>
              <p:nvPicPr>
                <p:cNvPr id="33" name="Picture 33">
                  <a:hlinkClick r:id="rId65" action="ppaction://hlinksldjump"/>
                </p:cNvPr>
                <p:cNvPicPr>
                  <a:picLocks noSelect="1" noRot="1" noChangeAspect="1" noMove="1" noResize="1" noEditPoints="1" noAdjustHandles="1" noChangeArrowheads="1" noChangeShapeType="1"/>
                </p:cNvPicPr>
                <p:nvPr/>
              </p:nvPicPr>
              <p:blipFill>
                <a:blip r:embed="rId31"/>
                <a:stretch>
                  <a:fillRect/>
                </a:stretch>
              </p:blipFill>
              <p:spPr>
                <a:xfrm>
                  <a:off x="7345549" y="4378377"/>
                  <a:ext cx="1183005" cy="665440"/>
                </a:xfrm>
                <a:prstGeom prst="rect">
                  <a:avLst/>
                </a:prstGeom>
                <a:ln w="3175">
                  <a:solidFill>
                    <a:prstClr val="ltGray"/>
                  </a:solidFill>
                </a:ln>
              </p:spPr>
            </p:pic>
            <p:pic>
              <p:nvPicPr>
                <p:cNvPr id="34" name="Picture 34">
                  <a:hlinkClick r:id="rId66" action="ppaction://hlinksldjump"/>
                </p:cNvPr>
                <p:cNvPicPr>
                  <a:picLocks noSelect="1" noRot="1" noChangeAspect="1" noMove="1" noResize="1" noEditPoints="1" noAdjustHandles="1" noChangeArrowheads="1" noChangeShapeType="1"/>
                </p:cNvPicPr>
                <p:nvPr/>
              </p:nvPicPr>
              <p:blipFill>
                <a:blip r:embed="rId32"/>
                <a:stretch>
                  <a:fillRect/>
                </a:stretch>
              </p:blipFill>
              <p:spPr>
                <a:xfrm>
                  <a:off x="8572917" y="4378377"/>
                  <a:ext cx="1183005" cy="665440"/>
                </a:xfrm>
                <a:prstGeom prst="rect">
                  <a:avLst/>
                </a:prstGeom>
                <a:ln w="3175">
                  <a:solidFill>
                    <a:prstClr val="ltGray"/>
                  </a:solidFill>
                </a:ln>
              </p:spPr>
            </p:pic>
            <p:pic>
              <p:nvPicPr>
                <p:cNvPr id="35" name="Picture 35">
                  <a:hlinkClick r:id="rId67" action="ppaction://hlinksldjump"/>
                </p:cNvPr>
                <p:cNvPicPr>
                  <a:picLocks noSelect="1" noRot="1" noChangeAspect="1" noMove="1" noResize="1" noEditPoints="1" noAdjustHandles="1" noChangeArrowheads="1" noChangeShapeType="1"/>
                </p:cNvPicPr>
                <p:nvPr/>
              </p:nvPicPr>
              <p:blipFill>
                <a:blip r:embed="rId33"/>
                <a:stretch>
                  <a:fillRect/>
                </a:stretch>
              </p:blipFill>
              <p:spPr>
                <a:xfrm>
                  <a:off x="9800285" y="4378377"/>
                  <a:ext cx="1183005" cy="665440"/>
                </a:xfrm>
                <a:prstGeom prst="rect">
                  <a:avLst/>
                </a:prstGeom>
                <a:ln w="3175">
                  <a:solidFill>
                    <a:prstClr val="ltGray"/>
                  </a:solidFill>
                </a:ln>
              </p:spPr>
            </p:pic>
            <p:pic>
              <p:nvPicPr>
                <p:cNvPr id="36" name="Picture 36"/>
                <p:cNvPicPr>
                  <a:picLocks noSelect="1" noRot="1" noChangeAspect="1" noMove="1" noResize="1" noEditPoints="1" noAdjustHandles="1" noChangeArrowheads="1" noChangeShapeType="1"/>
                </p:cNvPicPr>
                <p:nvPr/>
              </p:nvPicPr>
              <p:blipFill>
                <a:blip r:embed="rId34"/>
                <a:stretch>
                  <a:fillRect/>
                </a:stretch>
              </p:blipFill>
              <p:spPr>
                <a:xfrm>
                  <a:off x="1208709" y="5088180"/>
                  <a:ext cx="1183005" cy="665440"/>
                </a:xfrm>
                <a:prstGeom prst="rect">
                  <a:avLst/>
                </a:prstGeom>
                <a:ln w="3175">
                  <a:solidFill>
                    <a:prstClr val="ltGray"/>
                  </a:solidFill>
                </a:ln>
              </p:spPr>
            </p:pic>
            <p:pic>
              <p:nvPicPr>
                <p:cNvPr id="37" name="Picture 37"/>
                <p:cNvPicPr>
                  <a:picLocks noSelect="1" noRot="1" noChangeAspect="1" noMove="1" noResize="1" noEditPoints="1" noAdjustHandles="1" noChangeArrowheads="1" noChangeShapeType="1"/>
                </p:cNvPicPr>
                <p:nvPr/>
              </p:nvPicPr>
              <p:blipFill>
                <a:blip r:embed="rId34"/>
                <a:stretch>
                  <a:fillRect/>
                </a:stretch>
              </p:blipFill>
              <p:spPr>
                <a:xfrm>
                  <a:off x="2436077" y="5088180"/>
                  <a:ext cx="1183005" cy="665440"/>
                </a:xfrm>
                <a:prstGeom prst="rect">
                  <a:avLst/>
                </a:prstGeom>
                <a:ln w="3175">
                  <a:solidFill>
                    <a:prstClr val="ltGray"/>
                  </a:solidFill>
                </a:ln>
              </p:spPr>
            </p:pic>
            <p:pic>
              <p:nvPicPr>
                <p:cNvPr id="38" name="Picture 38"/>
                <p:cNvPicPr>
                  <a:picLocks noSelect="1" noRot="1" noChangeAspect="1" noMove="1" noResize="1" noEditPoints="1" noAdjustHandles="1" noChangeArrowheads="1" noChangeShapeType="1"/>
                </p:cNvPicPr>
                <p:nvPr/>
              </p:nvPicPr>
              <p:blipFill>
                <a:blip r:embed="rId34"/>
                <a:stretch>
                  <a:fillRect/>
                </a:stretch>
              </p:blipFill>
              <p:spPr>
                <a:xfrm>
                  <a:off x="3663445" y="5088180"/>
                  <a:ext cx="1183005" cy="665440"/>
                </a:xfrm>
                <a:prstGeom prst="rect">
                  <a:avLst/>
                </a:prstGeom>
                <a:ln w="3175">
                  <a:solidFill>
                    <a:prstClr val="ltGray"/>
                  </a:solidFill>
                </a:ln>
              </p:spPr>
            </p:pic>
            <p:pic>
              <p:nvPicPr>
                <p:cNvPr id="39" name="Picture 39">
                  <a:hlinkClick r:id="rId68" action="ppaction://hlinksldjump"/>
                </p:cNvPr>
                <p:cNvPicPr>
                  <a:picLocks noSelect="1" noRot="1" noChangeAspect="1" noMove="1" noResize="1" noEditPoints="1" noAdjustHandles="1" noChangeArrowheads="1" noChangeShapeType="1"/>
                </p:cNvPicPr>
                <p:nvPr/>
              </p:nvPicPr>
              <p:blipFill>
                <a:blip r:embed="rId35"/>
                <a:stretch>
                  <a:fillRect/>
                </a:stretch>
              </p:blipFill>
              <p:spPr>
                <a:xfrm>
                  <a:off x="4890813" y="5088180"/>
                  <a:ext cx="1183005" cy="665440"/>
                </a:xfrm>
                <a:prstGeom prst="rect">
                  <a:avLst/>
                </a:prstGeom>
                <a:ln w="3175">
                  <a:solidFill>
                    <a:prstClr val="ltGray"/>
                  </a:solidFill>
                </a:ln>
              </p:spPr>
            </p:pic>
          </p:grpSp>
        </mc:Fallback>
      </mc:AlternateContent>
    </p:spTree>
    <p:extLst>
      <p:ext uri="{BB962C8B-B14F-4D97-AF65-F5344CB8AC3E}">
        <p14:creationId xmlns:p14="http://schemas.microsoft.com/office/powerpoint/2010/main" val="158148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01A5-FDEB-0571-C2D6-A3F7A12343B5}"/>
              </a:ext>
            </a:extLst>
          </p:cNvPr>
          <p:cNvSpPr>
            <a:spLocks noGrp="1"/>
          </p:cNvSpPr>
          <p:nvPr>
            <p:ph type="title"/>
          </p:nvPr>
        </p:nvSpPr>
        <p:spPr/>
        <p:txBody>
          <a:bodyPr/>
          <a:lstStyle/>
          <a:p>
            <a:r>
              <a:rPr lang="en-US" dirty="0">
                <a:solidFill>
                  <a:schemeClr val="accent6">
                    <a:lumMod val="75000"/>
                  </a:schemeClr>
                </a:solidFill>
              </a:rPr>
              <a:t>3. NEED FOR ESTABLISHMEMENT OF AN INSTITUTIONAL FRAMEWORK</a:t>
            </a:r>
            <a:endParaRPr lang="en-GB" dirty="0">
              <a:solidFill>
                <a:schemeClr val="accent6">
                  <a:lumMod val="75000"/>
                </a:schemeClr>
              </a:solidFill>
            </a:endParaRPr>
          </a:p>
        </p:txBody>
      </p:sp>
      <p:sp>
        <p:nvSpPr>
          <p:cNvPr id="3" name="Content Placeholder 2">
            <a:extLst>
              <a:ext uri="{FF2B5EF4-FFF2-40B4-BE49-F238E27FC236}">
                <a16:creationId xmlns:a16="http://schemas.microsoft.com/office/drawing/2014/main" id="{FC95976B-4373-12A9-DB6C-D422114E9A72}"/>
              </a:ext>
            </a:extLst>
          </p:cNvPr>
          <p:cNvSpPr>
            <a:spLocks noGrp="1"/>
          </p:cNvSpPr>
          <p:nvPr>
            <p:ph idx="4294967295"/>
          </p:nvPr>
        </p:nvSpPr>
        <p:spPr>
          <a:xfrm>
            <a:off x="838200" y="1921193"/>
            <a:ext cx="10515600" cy="4351337"/>
          </a:xfrm>
        </p:spPr>
        <p:txBody>
          <a:bodyPr/>
          <a:lstStyle/>
          <a:p>
            <a:r>
              <a:rPr lang="en-US" dirty="0">
                <a:solidFill>
                  <a:schemeClr val="accent6">
                    <a:lumMod val="75000"/>
                  </a:schemeClr>
                </a:solidFill>
              </a:rPr>
              <a:t>Limited coordination mechanism in land transport sector;</a:t>
            </a:r>
          </a:p>
          <a:p>
            <a:r>
              <a:rPr lang="en-US" dirty="0">
                <a:solidFill>
                  <a:schemeClr val="accent6">
                    <a:lumMod val="75000"/>
                  </a:schemeClr>
                </a:solidFill>
              </a:rPr>
              <a:t>Data management and information sharing on land transport very fragmented due to unclear institutional frameworks in place;</a:t>
            </a:r>
          </a:p>
          <a:p>
            <a:r>
              <a:rPr lang="en-US" dirty="0">
                <a:solidFill>
                  <a:schemeClr val="accent6">
                    <a:lumMod val="75000"/>
                  </a:schemeClr>
                </a:solidFill>
              </a:rPr>
              <a:t>Therefore difficult to make evidence-based decision making in terms of policy and legislative frameworks for low carbon transport systems.</a:t>
            </a:r>
            <a:endParaRPr lang="en-GB" dirty="0">
              <a:solidFill>
                <a:schemeClr val="accent6">
                  <a:lumMod val="75000"/>
                </a:schemeClr>
              </a:solidFill>
            </a:endParaRPr>
          </a:p>
        </p:txBody>
      </p:sp>
    </p:spTree>
    <p:extLst>
      <p:ext uri="{BB962C8B-B14F-4D97-AF65-F5344CB8AC3E}">
        <p14:creationId xmlns:p14="http://schemas.microsoft.com/office/powerpoint/2010/main" val="32766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3227-287F-47FB-36F6-64584521FEEF}"/>
              </a:ext>
            </a:extLst>
          </p:cNvPr>
          <p:cNvSpPr>
            <a:spLocks noGrp="1"/>
          </p:cNvSpPr>
          <p:nvPr>
            <p:ph type="title"/>
          </p:nvPr>
        </p:nvSpPr>
        <p:spPr/>
        <p:txBody>
          <a:bodyPr/>
          <a:lstStyle/>
          <a:p>
            <a:r>
              <a:rPr lang="en-AU" dirty="0">
                <a:solidFill>
                  <a:schemeClr val="accent6">
                    <a:lumMod val="75000"/>
                  </a:schemeClr>
                </a:solidFill>
              </a:rPr>
              <a:t>4. CURRENT LAND TRANSPORT SYSTEM</a:t>
            </a:r>
          </a:p>
        </p:txBody>
      </p:sp>
      <p:sp>
        <p:nvSpPr>
          <p:cNvPr id="3" name="Content Placeholder 2">
            <a:extLst>
              <a:ext uri="{FF2B5EF4-FFF2-40B4-BE49-F238E27FC236}">
                <a16:creationId xmlns:a16="http://schemas.microsoft.com/office/drawing/2014/main" id="{FBD0C722-4D34-7C05-3C9D-A768C38F33AC}"/>
              </a:ext>
            </a:extLst>
          </p:cNvPr>
          <p:cNvSpPr>
            <a:spLocks noGrp="1"/>
          </p:cNvSpPr>
          <p:nvPr>
            <p:ph idx="4294967295"/>
          </p:nvPr>
        </p:nvSpPr>
        <p:spPr>
          <a:xfrm>
            <a:off x="838200" y="1951673"/>
            <a:ext cx="10515600" cy="4351337"/>
          </a:xfrm>
        </p:spPr>
        <p:txBody>
          <a:bodyPr/>
          <a:lstStyle/>
          <a:p>
            <a:r>
              <a:rPr lang="en-AU" dirty="0">
                <a:solidFill>
                  <a:schemeClr val="accent6">
                    <a:lumMod val="75000"/>
                  </a:schemeClr>
                </a:solidFill>
              </a:rPr>
              <a:t>The nature of land transport in Vanuatu is made up of individual business owners operating public transport services, such as buses and taxi service.</a:t>
            </a:r>
          </a:p>
          <a:p>
            <a:r>
              <a:rPr lang="en-AU" dirty="0">
                <a:solidFill>
                  <a:schemeClr val="accent6">
                    <a:lumMod val="75000"/>
                  </a:schemeClr>
                </a:solidFill>
              </a:rPr>
              <a:t>Few major tour companies operating larger fleets of bus services to meet mainly the demands of tourism industry.</a:t>
            </a:r>
          </a:p>
          <a:p>
            <a:r>
              <a:rPr lang="en-AU" dirty="0">
                <a:solidFill>
                  <a:schemeClr val="accent6">
                    <a:lumMod val="75000"/>
                  </a:schemeClr>
                </a:solidFill>
              </a:rPr>
              <a:t>Nevertheless, buses and taxis dominate the mode of transportation services in Vanuatu.</a:t>
            </a:r>
          </a:p>
        </p:txBody>
      </p:sp>
    </p:spTree>
    <p:extLst>
      <p:ext uri="{BB962C8B-B14F-4D97-AF65-F5344CB8AC3E}">
        <p14:creationId xmlns:p14="http://schemas.microsoft.com/office/powerpoint/2010/main" val="426514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F85C-192B-B73E-B644-46D552CDF41D}"/>
              </a:ext>
            </a:extLst>
          </p:cNvPr>
          <p:cNvSpPr>
            <a:spLocks noGrp="1"/>
          </p:cNvSpPr>
          <p:nvPr>
            <p:ph type="title"/>
          </p:nvPr>
        </p:nvSpPr>
        <p:spPr/>
        <p:txBody>
          <a:bodyPr/>
          <a:lstStyle/>
          <a:p>
            <a:r>
              <a:rPr lang="en-AU" dirty="0">
                <a:solidFill>
                  <a:schemeClr val="accent6">
                    <a:lumMod val="75000"/>
                  </a:schemeClr>
                </a:solidFill>
              </a:rPr>
              <a:t>5. NEEDS FOR CLIMATE CHANGE MITIGATION</a:t>
            </a:r>
          </a:p>
        </p:txBody>
      </p:sp>
      <p:sp>
        <p:nvSpPr>
          <p:cNvPr id="3" name="Content Placeholder 2">
            <a:extLst>
              <a:ext uri="{FF2B5EF4-FFF2-40B4-BE49-F238E27FC236}">
                <a16:creationId xmlns:a16="http://schemas.microsoft.com/office/drawing/2014/main" id="{2E10D31A-BCC8-BD16-0931-035F7533D9FE}"/>
              </a:ext>
            </a:extLst>
          </p:cNvPr>
          <p:cNvSpPr>
            <a:spLocks noGrp="1"/>
          </p:cNvSpPr>
          <p:nvPr>
            <p:ph idx="4294967295"/>
          </p:nvPr>
        </p:nvSpPr>
        <p:spPr>
          <a:xfrm>
            <a:off x="838200" y="1951673"/>
            <a:ext cx="10515600" cy="4351337"/>
          </a:xfrm>
        </p:spPr>
        <p:txBody>
          <a:bodyPr/>
          <a:lstStyle/>
          <a:p>
            <a:pPr marL="0" indent="0">
              <a:buNone/>
            </a:pPr>
            <a:r>
              <a:rPr lang="en-AU" dirty="0">
                <a:solidFill>
                  <a:schemeClr val="accent6">
                    <a:lumMod val="75000"/>
                  </a:schemeClr>
                </a:solidFill>
              </a:rPr>
              <a:t>Little to no progress in improving climate change mitigation aspects of the land transport sector in Vanuatu.  This is due to a number of barriers.</a:t>
            </a:r>
          </a:p>
        </p:txBody>
      </p:sp>
    </p:spTree>
    <p:extLst>
      <p:ext uri="{BB962C8B-B14F-4D97-AF65-F5344CB8AC3E}">
        <p14:creationId xmlns:p14="http://schemas.microsoft.com/office/powerpoint/2010/main" val="2356775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FF581-5BB2-35B8-C376-595599727832}"/>
              </a:ext>
            </a:extLst>
          </p:cNvPr>
          <p:cNvSpPr>
            <a:spLocks noGrp="1"/>
          </p:cNvSpPr>
          <p:nvPr>
            <p:ph type="title"/>
          </p:nvPr>
        </p:nvSpPr>
        <p:spPr/>
        <p:txBody>
          <a:bodyPr/>
          <a:lstStyle/>
          <a:p>
            <a:r>
              <a:rPr lang="en-AU" dirty="0">
                <a:solidFill>
                  <a:schemeClr val="accent6">
                    <a:lumMod val="75000"/>
                  </a:schemeClr>
                </a:solidFill>
              </a:rPr>
              <a:t>6. POLICY LEGISLATION</a:t>
            </a:r>
          </a:p>
        </p:txBody>
      </p:sp>
      <p:sp>
        <p:nvSpPr>
          <p:cNvPr id="3" name="Content Placeholder 2">
            <a:extLst>
              <a:ext uri="{FF2B5EF4-FFF2-40B4-BE49-F238E27FC236}">
                <a16:creationId xmlns:a16="http://schemas.microsoft.com/office/drawing/2014/main" id="{F610E376-9048-30EC-B4DD-6C59B8BB1937}"/>
              </a:ext>
            </a:extLst>
          </p:cNvPr>
          <p:cNvSpPr>
            <a:spLocks noGrp="1"/>
          </p:cNvSpPr>
          <p:nvPr>
            <p:ph idx="1"/>
          </p:nvPr>
        </p:nvSpPr>
        <p:spPr>
          <a:xfrm>
            <a:off x="838200" y="1890940"/>
            <a:ext cx="10515600" cy="4351338"/>
          </a:xfrm>
        </p:spPr>
        <p:txBody>
          <a:bodyPr/>
          <a:lstStyle/>
          <a:p>
            <a:r>
              <a:rPr lang="en-AU" dirty="0">
                <a:solidFill>
                  <a:schemeClr val="accent6">
                    <a:lumMod val="75000"/>
                  </a:schemeClr>
                </a:solidFill>
              </a:rPr>
              <a:t>There is a loophole of detailed policy and legislation regarding quantified energy efficient target in the transport sector.  This is due to lack of policy framework in this regard, in the land transport sector, mitigation actions by key stakeholders, including policy makers and the private sector have been hindered to realize mitigation target in the NDC as the high-level policy</a:t>
            </a:r>
          </a:p>
        </p:txBody>
      </p:sp>
    </p:spTree>
    <p:extLst>
      <p:ext uri="{BB962C8B-B14F-4D97-AF65-F5344CB8AC3E}">
        <p14:creationId xmlns:p14="http://schemas.microsoft.com/office/powerpoint/2010/main" val="311814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E8E5-1920-C34F-6B7D-1DA91B4C88DB}"/>
              </a:ext>
            </a:extLst>
          </p:cNvPr>
          <p:cNvSpPr>
            <a:spLocks noGrp="1"/>
          </p:cNvSpPr>
          <p:nvPr>
            <p:ph type="title"/>
          </p:nvPr>
        </p:nvSpPr>
        <p:spPr/>
        <p:txBody>
          <a:bodyPr/>
          <a:lstStyle/>
          <a:p>
            <a:r>
              <a:rPr lang="en-AU" dirty="0">
                <a:solidFill>
                  <a:schemeClr val="accent6">
                    <a:lumMod val="75000"/>
                  </a:schemeClr>
                </a:solidFill>
              </a:rPr>
              <a:t>7. FINANCIAL BARRIERS</a:t>
            </a:r>
          </a:p>
        </p:txBody>
      </p:sp>
      <p:sp>
        <p:nvSpPr>
          <p:cNvPr id="3" name="Content Placeholder 2">
            <a:extLst>
              <a:ext uri="{FF2B5EF4-FFF2-40B4-BE49-F238E27FC236}">
                <a16:creationId xmlns:a16="http://schemas.microsoft.com/office/drawing/2014/main" id="{F71925DE-60A7-6822-6D9E-683FA31C7545}"/>
              </a:ext>
            </a:extLst>
          </p:cNvPr>
          <p:cNvSpPr>
            <a:spLocks noGrp="1"/>
          </p:cNvSpPr>
          <p:nvPr>
            <p:ph idx="1"/>
          </p:nvPr>
        </p:nvSpPr>
        <p:spPr>
          <a:xfrm>
            <a:off x="838200" y="1876425"/>
            <a:ext cx="10515600" cy="4351338"/>
          </a:xfrm>
        </p:spPr>
        <p:txBody>
          <a:bodyPr/>
          <a:lstStyle/>
          <a:p>
            <a:r>
              <a:rPr lang="en-AU" dirty="0">
                <a:solidFill>
                  <a:schemeClr val="accent6">
                    <a:lumMod val="75000"/>
                  </a:schemeClr>
                </a:solidFill>
              </a:rPr>
              <a:t>Vanuatu relies heavily on donor funding due to its fragile economy and limited income generation initiatives.</a:t>
            </a:r>
          </a:p>
          <a:p>
            <a:r>
              <a:rPr lang="en-AU" dirty="0">
                <a:solidFill>
                  <a:schemeClr val="accent6">
                    <a:lumMod val="75000"/>
                  </a:schemeClr>
                </a:solidFill>
              </a:rPr>
              <a:t>There is inadequate budget allocated to make improvements in the land transport sector</a:t>
            </a:r>
          </a:p>
        </p:txBody>
      </p:sp>
    </p:spTree>
    <p:extLst>
      <p:ext uri="{BB962C8B-B14F-4D97-AF65-F5344CB8AC3E}">
        <p14:creationId xmlns:p14="http://schemas.microsoft.com/office/powerpoint/2010/main" val="84052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D4BB-3A43-87BD-7512-63859A77E935}"/>
              </a:ext>
            </a:extLst>
          </p:cNvPr>
          <p:cNvSpPr>
            <a:spLocks noGrp="1"/>
          </p:cNvSpPr>
          <p:nvPr>
            <p:ph type="title"/>
          </p:nvPr>
        </p:nvSpPr>
        <p:spPr/>
        <p:txBody>
          <a:bodyPr/>
          <a:lstStyle/>
          <a:p>
            <a:r>
              <a:rPr lang="en-AU" dirty="0">
                <a:solidFill>
                  <a:schemeClr val="accent6">
                    <a:lumMod val="75000"/>
                  </a:schemeClr>
                </a:solidFill>
              </a:rPr>
              <a:t>8. EDUCATION AND AWAFRENESS</a:t>
            </a:r>
          </a:p>
        </p:txBody>
      </p:sp>
      <p:sp>
        <p:nvSpPr>
          <p:cNvPr id="3" name="Content Placeholder 2">
            <a:extLst>
              <a:ext uri="{FF2B5EF4-FFF2-40B4-BE49-F238E27FC236}">
                <a16:creationId xmlns:a16="http://schemas.microsoft.com/office/drawing/2014/main" id="{9CCDE3A7-B913-F587-54CC-C1709F72957A}"/>
              </a:ext>
            </a:extLst>
          </p:cNvPr>
          <p:cNvSpPr>
            <a:spLocks noGrp="1"/>
          </p:cNvSpPr>
          <p:nvPr>
            <p:ph idx="1"/>
          </p:nvPr>
        </p:nvSpPr>
        <p:spPr/>
        <p:txBody>
          <a:bodyPr/>
          <a:lstStyle/>
          <a:p>
            <a:r>
              <a:rPr lang="en-AU" dirty="0">
                <a:solidFill>
                  <a:schemeClr val="accent6">
                    <a:lumMod val="75000"/>
                  </a:schemeClr>
                </a:solidFill>
              </a:rPr>
              <a:t>The technological improvements in the land transport sector is only known and appreciated by few people.  The majority of people don’t understand the climate change, environmental and economic benefits that derived from the use of low efficient land transport system.</a:t>
            </a:r>
          </a:p>
        </p:txBody>
      </p:sp>
    </p:spTree>
    <p:extLst>
      <p:ext uri="{BB962C8B-B14F-4D97-AF65-F5344CB8AC3E}">
        <p14:creationId xmlns:p14="http://schemas.microsoft.com/office/powerpoint/2010/main" val="118687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9D1C-9834-A5C9-35D0-49622284186C}"/>
              </a:ext>
            </a:extLst>
          </p:cNvPr>
          <p:cNvSpPr>
            <a:spLocks noGrp="1"/>
          </p:cNvSpPr>
          <p:nvPr>
            <p:ph type="title"/>
          </p:nvPr>
        </p:nvSpPr>
        <p:spPr/>
        <p:txBody>
          <a:bodyPr/>
          <a:lstStyle/>
          <a:p>
            <a:r>
              <a:rPr lang="en-US" dirty="0">
                <a:solidFill>
                  <a:schemeClr val="accent6">
                    <a:lumMod val="75000"/>
                  </a:schemeClr>
                </a:solidFill>
              </a:rPr>
              <a:t>Drivers for Change</a:t>
            </a:r>
            <a:endParaRPr lang="en-GB" dirty="0">
              <a:solidFill>
                <a:schemeClr val="accent6">
                  <a:lumMod val="75000"/>
                </a:schemeClr>
              </a:solidFill>
            </a:endParaRPr>
          </a:p>
        </p:txBody>
      </p:sp>
      <p:sp>
        <p:nvSpPr>
          <p:cNvPr id="3" name="Content Placeholder 2">
            <a:extLst>
              <a:ext uri="{FF2B5EF4-FFF2-40B4-BE49-F238E27FC236}">
                <a16:creationId xmlns:a16="http://schemas.microsoft.com/office/drawing/2014/main" id="{EB0C711B-7DA9-AA42-E049-368B59B87B5F}"/>
              </a:ext>
            </a:extLst>
          </p:cNvPr>
          <p:cNvSpPr>
            <a:spLocks noGrp="1"/>
          </p:cNvSpPr>
          <p:nvPr>
            <p:ph idx="1"/>
          </p:nvPr>
        </p:nvSpPr>
        <p:spPr/>
        <p:txBody>
          <a:bodyPr/>
          <a:lstStyle/>
          <a:p>
            <a:r>
              <a:rPr lang="en-US" dirty="0">
                <a:solidFill>
                  <a:schemeClr val="accent6">
                    <a:lumMod val="75000"/>
                  </a:schemeClr>
                </a:solidFill>
              </a:rPr>
              <a:t>National Sustainable Development Plan (NSDP) – provide equitable and affordable access to efficient transport in rural and urban centers</a:t>
            </a:r>
          </a:p>
          <a:p>
            <a:r>
              <a:rPr lang="en-US" dirty="0">
                <a:solidFill>
                  <a:schemeClr val="accent6">
                    <a:lumMod val="75000"/>
                  </a:schemeClr>
                </a:solidFill>
              </a:rPr>
              <a:t>National Energy Roadmap (NERM 2016 – 2030) – improve transport (land and maritime) energy efficiency by 10% over the BAU by 2030</a:t>
            </a:r>
          </a:p>
          <a:p>
            <a:r>
              <a:rPr lang="en-US" dirty="0">
                <a:solidFill>
                  <a:schemeClr val="accent6">
                    <a:lumMod val="75000"/>
                  </a:schemeClr>
                </a:solidFill>
              </a:rPr>
              <a:t>Updated and Revised NDC 2021 – 2030 – reduce GHG emissions from transport sector by 10% below BAU; increase shares of EVs and mileage and emission standards for vehicles</a:t>
            </a:r>
          </a:p>
          <a:p>
            <a:r>
              <a:rPr lang="en-US" dirty="0">
                <a:solidFill>
                  <a:schemeClr val="accent6">
                    <a:lumMod val="75000"/>
                  </a:schemeClr>
                </a:solidFill>
              </a:rPr>
              <a:t>LT-LEDS (long-term low emission development strategies) – recommends for the development of a national transport strategy and coordination of e-mobility pilots.</a:t>
            </a:r>
            <a:endParaRPr lang="en-GB" dirty="0">
              <a:solidFill>
                <a:schemeClr val="accent6">
                  <a:lumMod val="75000"/>
                </a:schemeClr>
              </a:solidFill>
            </a:endParaRPr>
          </a:p>
        </p:txBody>
      </p:sp>
    </p:spTree>
    <p:extLst>
      <p:ext uri="{BB962C8B-B14F-4D97-AF65-F5344CB8AC3E}">
        <p14:creationId xmlns:p14="http://schemas.microsoft.com/office/powerpoint/2010/main" val="2299109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AC72-10B4-C386-368F-8F5BA91488FD}"/>
              </a:ext>
            </a:extLst>
          </p:cNvPr>
          <p:cNvSpPr>
            <a:spLocks noGrp="1"/>
          </p:cNvSpPr>
          <p:nvPr>
            <p:ph type="title"/>
          </p:nvPr>
        </p:nvSpPr>
        <p:spPr/>
        <p:txBody>
          <a:bodyPr/>
          <a:lstStyle/>
          <a:p>
            <a:r>
              <a:rPr lang="en-US" dirty="0">
                <a:solidFill>
                  <a:schemeClr val="accent6">
                    <a:lumMod val="75000"/>
                  </a:schemeClr>
                </a:solidFill>
              </a:rPr>
              <a:t>Fuel and Vehicle Emission Standards Project (current)</a:t>
            </a:r>
            <a:endParaRPr lang="en-GB" dirty="0">
              <a:solidFill>
                <a:schemeClr val="accent6">
                  <a:lumMod val="75000"/>
                </a:schemeClr>
              </a:solidFill>
            </a:endParaRPr>
          </a:p>
        </p:txBody>
      </p:sp>
      <p:sp>
        <p:nvSpPr>
          <p:cNvPr id="3" name="Content Placeholder 2">
            <a:extLst>
              <a:ext uri="{FF2B5EF4-FFF2-40B4-BE49-F238E27FC236}">
                <a16:creationId xmlns:a16="http://schemas.microsoft.com/office/drawing/2014/main" id="{A516A601-02F6-252C-B8F7-010D63C5AE32}"/>
              </a:ext>
            </a:extLst>
          </p:cNvPr>
          <p:cNvSpPr>
            <a:spLocks noGrp="1"/>
          </p:cNvSpPr>
          <p:nvPr>
            <p:ph idx="1"/>
          </p:nvPr>
        </p:nvSpPr>
        <p:spPr/>
        <p:txBody>
          <a:bodyPr/>
          <a:lstStyle/>
          <a:p>
            <a:r>
              <a:rPr lang="en-US" dirty="0">
                <a:solidFill>
                  <a:schemeClr val="accent6">
                    <a:lumMod val="75000"/>
                  </a:schemeClr>
                </a:solidFill>
              </a:rPr>
              <a:t>Funding: New Zealand Ministry of Foreign Affairs and Trade (MFAT)/ Global Green Growth Institute (GGGI)</a:t>
            </a:r>
          </a:p>
          <a:p>
            <a:r>
              <a:rPr lang="en-US" dirty="0">
                <a:solidFill>
                  <a:schemeClr val="accent6">
                    <a:lumMod val="75000"/>
                  </a:schemeClr>
                </a:solidFill>
              </a:rPr>
              <a:t>OBJECTIVE: to support the development of a fuel standard and vehicle standard for Vanuatu to reduce emissions from road transport</a:t>
            </a:r>
          </a:p>
          <a:p>
            <a:r>
              <a:rPr lang="en-US" dirty="0">
                <a:solidFill>
                  <a:schemeClr val="accent6">
                    <a:lumMod val="75000"/>
                  </a:schemeClr>
                </a:solidFill>
              </a:rPr>
              <a:t>EXPECTED OUTPUTS:</a:t>
            </a:r>
          </a:p>
          <a:p>
            <a:pPr lvl="1"/>
            <a:r>
              <a:rPr lang="en-US" dirty="0">
                <a:solidFill>
                  <a:schemeClr val="accent6">
                    <a:lumMod val="75000"/>
                  </a:schemeClr>
                </a:solidFill>
              </a:rPr>
              <a:t>Recommendation on fuel standard</a:t>
            </a:r>
          </a:p>
          <a:p>
            <a:pPr lvl="1"/>
            <a:r>
              <a:rPr lang="en-US" dirty="0">
                <a:solidFill>
                  <a:schemeClr val="accent6">
                    <a:lumMod val="75000"/>
                  </a:schemeClr>
                </a:solidFill>
              </a:rPr>
              <a:t>Recommendation on vehicle emission standard</a:t>
            </a:r>
          </a:p>
          <a:p>
            <a:r>
              <a:rPr lang="en-US" dirty="0">
                <a:solidFill>
                  <a:schemeClr val="accent6">
                    <a:lumMod val="75000"/>
                  </a:schemeClr>
                </a:solidFill>
              </a:rPr>
              <a:t>DURATION: 18 months (ending August 2023)</a:t>
            </a:r>
          </a:p>
          <a:p>
            <a:pPr lvl="1"/>
            <a:endParaRPr lang="en-US" dirty="0"/>
          </a:p>
          <a:p>
            <a:pPr lvl="1"/>
            <a:endParaRPr lang="en-US" dirty="0"/>
          </a:p>
        </p:txBody>
      </p:sp>
    </p:spTree>
    <p:extLst>
      <p:ext uri="{BB962C8B-B14F-4D97-AF65-F5344CB8AC3E}">
        <p14:creationId xmlns:p14="http://schemas.microsoft.com/office/powerpoint/2010/main" val="24966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4559-8564-797C-2C1E-08638FD8C0C8}"/>
              </a:ext>
            </a:extLst>
          </p:cNvPr>
          <p:cNvSpPr>
            <a:spLocks noGrp="1"/>
          </p:cNvSpPr>
          <p:nvPr>
            <p:ph type="title"/>
          </p:nvPr>
        </p:nvSpPr>
        <p:spPr/>
        <p:txBody>
          <a:bodyPr/>
          <a:lstStyle/>
          <a:p>
            <a:r>
              <a:rPr lang="en-US" dirty="0">
                <a:solidFill>
                  <a:schemeClr val="accent6">
                    <a:lumMod val="75000"/>
                  </a:schemeClr>
                </a:solidFill>
              </a:rPr>
              <a:t>Some key findings</a:t>
            </a:r>
            <a:endParaRPr lang="en-GB" dirty="0">
              <a:solidFill>
                <a:schemeClr val="accent6">
                  <a:lumMod val="75000"/>
                </a:schemeClr>
              </a:solidFill>
            </a:endParaRPr>
          </a:p>
        </p:txBody>
      </p:sp>
      <p:sp>
        <p:nvSpPr>
          <p:cNvPr id="3" name="Content Placeholder 2">
            <a:extLst>
              <a:ext uri="{FF2B5EF4-FFF2-40B4-BE49-F238E27FC236}">
                <a16:creationId xmlns:a16="http://schemas.microsoft.com/office/drawing/2014/main" id="{9301B69A-3253-E78D-76BD-E351BD933504}"/>
              </a:ext>
            </a:extLst>
          </p:cNvPr>
          <p:cNvSpPr>
            <a:spLocks noGrp="1"/>
          </p:cNvSpPr>
          <p:nvPr>
            <p:ph idx="1"/>
          </p:nvPr>
        </p:nvSpPr>
        <p:spPr/>
        <p:txBody>
          <a:bodyPr/>
          <a:lstStyle/>
          <a:p>
            <a:r>
              <a:rPr lang="en-US" dirty="0">
                <a:solidFill>
                  <a:schemeClr val="accent6">
                    <a:lumMod val="75000"/>
                  </a:schemeClr>
                </a:solidFill>
              </a:rPr>
              <a:t>FUEL STANDARDS</a:t>
            </a:r>
          </a:p>
          <a:p>
            <a:pPr lvl="1"/>
            <a:r>
              <a:rPr lang="en-US" dirty="0">
                <a:solidFill>
                  <a:schemeClr val="accent6">
                    <a:lumMod val="75000"/>
                  </a:schemeClr>
                </a:solidFill>
              </a:rPr>
              <a:t>2 fuel suppliers in Vanuatu – Vanuatu Refueling Services (VRS) and </a:t>
            </a:r>
            <a:r>
              <a:rPr lang="fr-FR" dirty="0">
                <a:solidFill>
                  <a:schemeClr val="accent6">
                    <a:lumMod val="75000"/>
                  </a:schemeClr>
                </a:solidFill>
              </a:rPr>
              <a:t>Société</a:t>
            </a:r>
            <a:r>
              <a:rPr lang="en-US" dirty="0">
                <a:solidFill>
                  <a:schemeClr val="accent6">
                    <a:lumMod val="75000"/>
                  </a:schemeClr>
                </a:solidFill>
              </a:rPr>
              <a:t> </a:t>
            </a:r>
            <a:r>
              <a:rPr lang="fr-FR" dirty="0">
                <a:solidFill>
                  <a:schemeClr val="accent6">
                    <a:lumMod val="75000"/>
                  </a:schemeClr>
                </a:solidFill>
              </a:rPr>
              <a:t>de Service Pétroliers (SSP)</a:t>
            </a:r>
          </a:p>
          <a:p>
            <a:pPr lvl="1"/>
            <a:r>
              <a:rPr lang="fr-FR" dirty="0">
                <a:solidFill>
                  <a:schemeClr val="accent6">
                    <a:lumMod val="75000"/>
                  </a:schemeClr>
                </a:solidFill>
              </a:rPr>
              <a:t>Vanuatu imports  60 Million </a:t>
            </a:r>
            <a:r>
              <a:rPr lang="en-US" dirty="0">
                <a:solidFill>
                  <a:schemeClr val="accent6">
                    <a:lumMod val="75000"/>
                  </a:schemeClr>
                </a:solidFill>
              </a:rPr>
              <a:t>liters of</a:t>
            </a:r>
            <a:r>
              <a:rPr lang="fr-FR" dirty="0">
                <a:solidFill>
                  <a:schemeClr val="accent6">
                    <a:lumMod val="75000"/>
                  </a:schemeClr>
                </a:solidFill>
              </a:rPr>
              <a:t> </a:t>
            </a:r>
            <a:r>
              <a:rPr lang="en-GB" dirty="0">
                <a:solidFill>
                  <a:schemeClr val="accent6">
                    <a:lumMod val="75000"/>
                  </a:schemeClr>
                </a:solidFill>
              </a:rPr>
              <a:t>petroleum</a:t>
            </a:r>
            <a:r>
              <a:rPr lang="fr-FR" dirty="0">
                <a:solidFill>
                  <a:schemeClr val="accent6">
                    <a:lumMod val="75000"/>
                  </a:schemeClr>
                </a:solidFill>
              </a:rPr>
              <a:t> fuel </a:t>
            </a:r>
            <a:r>
              <a:rPr lang="en-AU" dirty="0">
                <a:solidFill>
                  <a:schemeClr val="accent6">
                    <a:lumMod val="75000"/>
                  </a:schemeClr>
                </a:solidFill>
              </a:rPr>
              <a:t>annually</a:t>
            </a:r>
          </a:p>
          <a:p>
            <a:pPr lvl="1"/>
            <a:r>
              <a:rPr lang="en-AU" dirty="0">
                <a:solidFill>
                  <a:schemeClr val="accent6">
                    <a:lumMod val="75000"/>
                  </a:schemeClr>
                </a:solidFill>
              </a:rPr>
              <a:t>Approx 40 Million litres of diesel is for transport</a:t>
            </a:r>
          </a:p>
          <a:p>
            <a:pPr lvl="1"/>
            <a:r>
              <a:rPr lang="en-AU" dirty="0">
                <a:solidFill>
                  <a:schemeClr val="accent6">
                    <a:lumMod val="75000"/>
                  </a:schemeClr>
                </a:solidFill>
              </a:rPr>
              <a:t>No regulations on standards and pricing of petroleum fuel</a:t>
            </a:r>
          </a:p>
          <a:p>
            <a:pPr lvl="1"/>
            <a:r>
              <a:rPr lang="en-AU" dirty="0">
                <a:solidFill>
                  <a:schemeClr val="accent6">
                    <a:lumMod val="75000"/>
                  </a:schemeClr>
                </a:solidFill>
              </a:rPr>
              <a:t>SSP adheres to New Caledonia fuel standards (equivalent to Euro 4 standards)</a:t>
            </a:r>
          </a:p>
          <a:p>
            <a:pPr lvl="1"/>
            <a:r>
              <a:rPr lang="en-AU" dirty="0">
                <a:solidFill>
                  <a:schemeClr val="accent6">
                    <a:lumMod val="75000"/>
                  </a:schemeClr>
                </a:solidFill>
              </a:rPr>
              <a:t>VRS imports fuel from New Zealand (already adhering to Euro 4/5 standard)</a:t>
            </a:r>
          </a:p>
          <a:p>
            <a:pPr lvl="1"/>
            <a:r>
              <a:rPr lang="en-AU" dirty="0">
                <a:solidFill>
                  <a:schemeClr val="accent6">
                    <a:lumMod val="75000"/>
                  </a:schemeClr>
                </a:solidFill>
              </a:rPr>
              <a:t>Vehicle importers (new vehicles) conduct own fuel quality tests on an annual basis</a:t>
            </a:r>
            <a:endParaRPr lang="fr-FR" dirty="0">
              <a:solidFill>
                <a:schemeClr val="accent6">
                  <a:lumMod val="75000"/>
                </a:schemeClr>
              </a:solidFill>
            </a:endParaRPr>
          </a:p>
          <a:p>
            <a:pPr lvl="1"/>
            <a:endParaRPr lang="en-AU" dirty="0"/>
          </a:p>
        </p:txBody>
      </p:sp>
    </p:spTree>
    <p:extLst>
      <p:ext uri="{BB962C8B-B14F-4D97-AF65-F5344CB8AC3E}">
        <p14:creationId xmlns:p14="http://schemas.microsoft.com/office/powerpoint/2010/main" val="1926070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4559-8564-797C-2C1E-08638FD8C0C8}"/>
              </a:ext>
            </a:extLst>
          </p:cNvPr>
          <p:cNvSpPr>
            <a:spLocks noGrp="1"/>
          </p:cNvSpPr>
          <p:nvPr>
            <p:ph type="title"/>
          </p:nvPr>
        </p:nvSpPr>
        <p:spPr/>
        <p:txBody>
          <a:bodyPr/>
          <a:lstStyle/>
          <a:p>
            <a:r>
              <a:rPr lang="en-US" dirty="0">
                <a:solidFill>
                  <a:schemeClr val="accent6">
                    <a:lumMod val="75000"/>
                  </a:schemeClr>
                </a:solidFill>
              </a:rPr>
              <a:t>Some</a:t>
            </a:r>
            <a:r>
              <a:rPr lang="en-US" dirty="0"/>
              <a:t> </a:t>
            </a:r>
            <a:r>
              <a:rPr lang="en-US" dirty="0">
                <a:solidFill>
                  <a:schemeClr val="accent6">
                    <a:lumMod val="75000"/>
                  </a:schemeClr>
                </a:solidFill>
              </a:rPr>
              <a:t>key</a:t>
            </a:r>
            <a:r>
              <a:rPr lang="en-US" dirty="0"/>
              <a:t> </a:t>
            </a:r>
            <a:r>
              <a:rPr lang="en-US" dirty="0">
                <a:solidFill>
                  <a:schemeClr val="accent6">
                    <a:lumMod val="75000"/>
                  </a:schemeClr>
                </a:solidFill>
              </a:rPr>
              <a:t>findings</a:t>
            </a:r>
            <a:endParaRPr lang="en-GB" dirty="0">
              <a:solidFill>
                <a:schemeClr val="accent6">
                  <a:lumMod val="75000"/>
                </a:schemeClr>
              </a:solidFill>
            </a:endParaRPr>
          </a:p>
        </p:txBody>
      </p:sp>
      <p:sp>
        <p:nvSpPr>
          <p:cNvPr id="3" name="Content Placeholder 2">
            <a:extLst>
              <a:ext uri="{FF2B5EF4-FFF2-40B4-BE49-F238E27FC236}">
                <a16:creationId xmlns:a16="http://schemas.microsoft.com/office/drawing/2014/main" id="{9301B69A-3253-E78D-76BD-E351BD933504}"/>
              </a:ext>
            </a:extLst>
          </p:cNvPr>
          <p:cNvSpPr>
            <a:spLocks noGrp="1"/>
          </p:cNvSpPr>
          <p:nvPr>
            <p:ph idx="1"/>
          </p:nvPr>
        </p:nvSpPr>
        <p:spPr/>
        <p:txBody>
          <a:bodyPr/>
          <a:lstStyle/>
          <a:p>
            <a:r>
              <a:rPr lang="en-US" dirty="0">
                <a:solidFill>
                  <a:schemeClr val="accent6">
                    <a:lumMod val="75000"/>
                  </a:schemeClr>
                </a:solidFill>
              </a:rPr>
              <a:t>VEHICLE EMISSION STANDARDS</a:t>
            </a:r>
          </a:p>
          <a:p>
            <a:pPr lvl="1"/>
            <a:r>
              <a:rPr lang="en-AU" sz="2800" dirty="0">
                <a:solidFill>
                  <a:schemeClr val="accent6">
                    <a:lumMod val="75000"/>
                  </a:schemeClr>
                </a:solidFill>
              </a:rPr>
              <a:t>8,517 vehicles registered in 2020 and is growing rapidly</a:t>
            </a:r>
          </a:p>
          <a:p>
            <a:pPr lvl="1"/>
            <a:r>
              <a:rPr lang="en-AU" sz="2800" dirty="0">
                <a:solidFill>
                  <a:schemeClr val="accent6">
                    <a:lumMod val="75000"/>
                  </a:schemeClr>
                </a:solidFill>
              </a:rPr>
              <a:t>Bulk of current imported vehicles (new and second-grade) are Euro 3&amp;4 emission standards compliant</a:t>
            </a:r>
          </a:p>
          <a:p>
            <a:pPr lvl="1"/>
            <a:r>
              <a:rPr lang="en-AU" sz="2800" dirty="0">
                <a:solidFill>
                  <a:schemeClr val="accent6">
                    <a:lumMod val="75000"/>
                  </a:schemeClr>
                </a:solidFill>
              </a:rPr>
              <a:t>No quality requirements for vehicle importation apart from left-hand drives</a:t>
            </a:r>
          </a:p>
          <a:p>
            <a:pPr marL="457200" lvl="1" indent="0">
              <a:buNone/>
            </a:pPr>
            <a:endParaRPr lang="en-AU" dirty="0"/>
          </a:p>
          <a:p>
            <a:pPr lvl="1"/>
            <a:endParaRPr lang="en-AU" dirty="0"/>
          </a:p>
        </p:txBody>
      </p:sp>
    </p:spTree>
    <p:extLst>
      <p:ext uri="{BB962C8B-B14F-4D97-AF65-F5344CB8AC3E}">
        <p14:creationId xmlns:p14="http://schemas.microsoft.com/office/powerpoint/2010/main" val="47200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03777-40C3-32CE-A784-37D945A5FA47}"/>
              </a:ext>
            </a:extLst>
          </p:cNvPr>
          <p:cNvSpPr>
            <a:spLocks noGrp="1"/>
          </p:cNvSpPr>
          <p:nvPr>
            <p:ph type="ctrTitle"/>
          </p:nvPr>
        </p:nvSpPr>
        <p:spPr/>
        <p:txBody>
          <a:bodyPr/>
          <a:lstStyle/>
          <a:p>
            <a:r>
              <a:rPr lang="en-US" dirty="0">
                <a:solidFill>
                  <a:schemeClr val="accent6">
                    <a:lumMod val="75000"/>
                  </a:schemeClr>
                </a:solidFill>
              </a:rPr>
              <a:t>E-mobility Meeting</a:t>
            </a:r>
            <a:endParaRPr lang="en-GB" dirty="0">
              <a:solidFill>
                <a:schemeClr val="accent6">
                  <a:lumMod val="75000"/>
                </a:schemeClr>
              </a:solidFill>
            </a:endParaRPr>
          </a:p>
        </p:txBody>
      </p:sp>
      <p:sp>
        <p:nvSpPr>
          <p:cNvPr id="3" name="Subtitle 2">
            <a:extLst>
              <a:ext uri="{FF2B5EF4-FFF2-40B4-BE49-F238E27FC236}">
                <a16:creationId xmlns:a16="http://schemas.microsoft.com/office/drawing/2014/main" id="{D9A5426A-A44C-E000-F37D-0020C71C707B}"/>
              </a:ext>
            </a:extLst>
          </p:cNvPr>
          <p:cNvSpPr>
            <a:spLocks noGrp="1"/>
          </p:cNvSpPr>
          <p:nvPr>
            <p:ph type="subTitle" idx="1"/>
          </p:nvPr>
        </p:nvSpPr>
        <p:spPr/>
        <p:txBody>
          <a:bodyPr>
            <a:normAutofit/>
          </a:bodyPr>
          <a:lstStyle/>
          <a:p>
            <a:r>
              <a:rPr lang="en-US" dirty="0">
                <a:solidFill>
                  <a:schemeClr val="accent6">
                    <a:lumMod val="75000"/>
                  </a:schemeClr>
                </a:solidFill>
              </a:rPr>
              <a:t>12 – 16 June 2023</a:t>
            </a:r>
          </a:p>
          <a:p>
            <a:r>
              <a:rPr lang="en-US" dirty="0" err="1">
                <a:solidFill>
                  <a:schemeClr val="accent6">
                    <a:lumMod val="75000"/>
                  </a:schemeClr>
                </a:solidFill>
              </a:rPr>
              <a:t>Nuku’alaofa</a:t>
            </a:r>
            <a:endParaRPr lang="en-US" dirty="0">
              <a:solidFill>
                <a:schemeClr val="accent6">
                  <a:lumMod val="75000"/>
                </a:schemeClr>
              </a:solidFill>
            </a:endParaRPr>
          </a:p>
          <a:p>
            <a:r>
              <a:rPr lang="en-US" dirty="0">
                <a:solidFill>
                  <a:schemeClr val="accent6">
                    <a:lumMod val="75000"/>
                  </a:schemeClr>
                </a:solidFill>
              </a:rPr>
              <a:t>Kingdom of Tonga</a:t>
            </a:r>
          </a:p>
        </p:txBody>
      </p:sp>
    </p:spTree>
    <p:extLst>
      <p:ext uri="{BB962C8B-B14F-4D97-AF65-F5344CB8AC3E}">
        <p14:creationId xmlns:p14="http://schemas.microsoft.com/office/powerpoint/2010/main" val="952989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7011-C5D7-FF8C-AE4E-C7689DB2A27E}"/>
              </a:ext>
            </a:extLst>
          </p:cNvPr>
          <p:cNvSpPr>
            <a:spLocks noGrp="1"/>
          </p:cNvSpPr>
          <p:nvPr>
            <p:ph type="title"/>
          </p:nvPr>
        </p:nvSpPr>
        <p:spPr/>
        <p:txBody>
          <a:bodyPr/>
          <a:lstStyle/>
          <a:p>
            <a:r>
              <a:rPr lang="en-AU" dirty="0">
                <a:solidFill>
                  <a:schemeClr val="accent6">
                    <a:lumMod val="75000"/>
                  </a:schemeClr>
                </a:solidFill>
              </a:rPr>
              <a:t>Proposal</a:t>
            </a:r>
          </a:p>
        </p:txBody>
      </p:sp>
      <p:sp>
        <p:nvSpPr>
          <p:cNvPr id="3" name="Content Placeholder 2">
            <a:extLst>
              <a:ext uri="{FF2B5EF4-FFF2-40B4-BE49-F238E27FC236}">
                <a16:creationId xmlns:a16="http://schemas.microsoft.com/office/drawing/2014/main" id="{D6E81383-1B15-614C-2325-58AB127228D9}"/>
              </a:ext>
            </a:extLst>
          </p:cNvPr>
          <p:cNvSpPr>
            <a:spLocks noGrp="1"/>
          </p:cNvSpPr>
          <p:nvPr>
            <p:ph idx="1"/>
          </p:nvPr>
        </p:nvSpPr>
        <p:spPr/>
        <p:txBody>
          <a:bodyPr/>
          <a:lstStyle/>
          <a:p>
            <a:r>
              <a:rPr lang="en-AU" dirty="0">
                <a:solidFill>
                  <a:schemeClr val="accent6">
                    <a:lumMod val="75000"/>
                  </a:schemeClr>
                </a:solidFill>
              </a:rPr>
              <a:t>Setting age limits for vehicles on the road and imported vehicles could be an effective way to reduce emissions</a:t>
            </a:r>
          </a:p>
          <a:p>
            <a:r>
              <a:rPr lang="en-AU" dirty="0">
                <a:solidFill>
                  <a:schemeClr val="accent6">
                    <a:lumMod val="75000"/>
                  </a:schemeClr>
                </a:solidFill>
              </a:rPr>
              <a:t>Offering financial incentives/subsidies to purchase new or cleaner vehicles</a:t>
            </a:r>
          </a:p>
          <a:p>
            <a:r>
              <a:rPr lang="en-AU" dirty="0">
                <a:solidFill>
                  <a:schemeClr val="accent6">
                    <a:lumMod val="75000"/>
                  </a:schemeClr>
                </a:solidFill>
              </a:rPr>
              <a:t>Institutional and legislative review on transport sector will encourage adoption of low emission vehicles</a:t>
            </a:r>
          </a:p>
          <a:p>
            <a:r>
              <a:rPr lang="en-AU" dirty="0">
                <a:solidFill>
                  <a:schemeClr val="accent6">
                    <a:lumMod val="75000"/>
                  </a:schemeClr>
                </a:solidFill>
              </a:rPr>
              <a:t>Development of standards and guidelines on specifications, installation and safety requirement of EV charging infrastructure in Vanuatu</a:t>
            </a:r>
          </a:p>
        </p:txBody>
      </p:sp>
    </p:spTree>
    <p:extLst>
      <p:ext uri="{BB962C8B-B14F-4D97-AF65-F5344CB8AC3E}">
        <p14:creationId xmlns:p14="http://schemas.microsoft.com/office/powerpoint/2010/main" val="3306148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7011-C5D7-FF8C-AE4E-C7689DB2A27E}"/>
              </a:ext>
            </a:extLst>
          </p:cNvPr>
          <p:cNvSpPr>
            <a:spLocks noGrp="1"/>
          </p:cNvSpPr>
          <p:nvPr>
            <p:ph type="title"/>
          </p:nvPr>
        </p:nvSpPr>
        <p:spPr/>
        <p:txBody>
          <a:bodyPr/>
          <a:lstStyle/>
          <a:p>
            <a:r>
              <a:rPr lang="en-AU" dirty="0">
                <a:solidFill>
                  <a:schemeClr val="accent6">
                    <a:lumMod val="75000"/>
                  </a:schemeClr>
                </a:solidFill>
              </a:rPr>
              <a:t>Vision/Targets of EV uptake (CTCN 2021)</a:t>
            </a:r>
          </a:p>
        </p:txBody>
      </p:sp>
      <p:sp>
        <p:nvSpPr>
          <p:cNvPr id="3" name="Content Placeholder 2">
            <a:extLst>
              <a:ext uri="{FF2B5EF4-FFF2-40B4-BE49-F238E27FC236}">
                <a16:creationId xmlns:a16="http://schemas.microsoft.com/office/drawing/2014/main" id="{D6E81383-1B15-614C-2325-58AB127228D9}"/>
              </a:ext>
            </a:extLst>
          </p:cNvPr>
          <p:cNvSpPr>
            <a:spLocks noGrp="1"/>
          </p:cNvSpPr>
          <p:nvPr>
            <p:ph idx="1"/>
          </p:nvPr>
        </p:nvSpPr>
        <p:spPr/>
        <p:txBody>
          <a:bodyPr/>
          <a:lstStyle/>
          <a:p>
            <a:r>
              <a:rPr lang="en-AU" dirty="0">
                <a:solidFill>
                  <a:schemeClr val="accent6">
                    <a:lumMod val="75000"/>
                  </a:schemeClr>
                </a:solidFill>
              </a:rPr>
              <a:t>Promote low emission vehicles such as EV and enhance organised and efficient public transportation, and aim to realize low-carbon, clean and sustainable land transportation throughout Vanuatu.</a:t>
            </a:r>
          </a:p>
          <a:p>
            <a:r>
              <a:rPr lang="en-AU" dirty="0">
                <a:solidFill>
                  <a:schemeClr val="accent6">
                    <a:lumMod val="75000"/>
                  </a:schemeClr>
                </a:solidFill>
              </a:rPr>
              <a:t>Proposed gradual approach by 3 phases till 2030</a:t>
            </a:r>
          </a:p>
          <a:p>
            <a:r>
              <a:rPr lang="en-AU" dirty="0">
                <a:solidFill>
                  <a:schemeClr val="accent6">
                    <a:lumMod val="75000"/>
                  </a:schemeClr>
                </a:solidFill>
              </a:rPr>
              <a:t>Planning to implement uptake 10% of all motor vehicles in 2030, corresponding to targets in “Vanuatu Nationally Determined Contribution (NDC) (Updated and enhanced NDC 2021)”</a:t>
            </a:r>
          </a:p>
          <a:p>
            <a:r>
              <a:rPr lang="en-AU" dirty="0">
                <a:solidFill>
                  <a:schemeClr val="accent6">
                    <a:lumMod val="75000"/>
                  </a:schemeClr>
                </a:solidFill>
              </a:rPr>
              <a:t>Recommended to set targets and promote various measures in the fields of electricity supply and road development which are closely related with EV uptake.</a:t>
            </a:r>
          </a:p>
          <a:p>
            <a:endParaRPr lang="en-AU" dirty="0"/>
          </a:p>
        </p:txBody>
      </p:sp>
    </p:spTree>
    <p:extLst>
      <p:ext uri="{BB962C8B-B14F-4D97-AF65-F5344CB8AC3E}">
        <p14:creationId xmlns:p14="http://schemas.microsoft.com/office/powerpoint/2010/main" val="251730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312674-3BA7-EDA6-0B95-284F4DA71BEA}"/>
              </a:ext>
            </a:extLst>
          </p:cNvPr>
          <p:cNvPicPr>
            <a:picLocks noChangeAspect="1"/>
          </p:cNvPicPr>
          <p:nvPr/>
        </p:nvPicPr>
        <p:blipFill>
          <a:blip r:embed="rId2"/>
          <a:stretch>
            <a:fillRect/>
          </a:stretch>
        </p:blipFill>
        <p:spPr>
          <a:xfrm>
            <a:off x="517352" y="45720"/>
            <a:ext cx="11157295" cy="6766560"/>
          </a:xfrm>
          <a:prstGeom prst="rect">
            <a:avLst/>
          </a:prstGeom>
        </p:spPr>
      </p:pic>
    </p:spTree>
    <p:extLst>
      <p:ext uri="{BB962C8B-B14F-4D97-AF65-F5344CB8AC3E}">
        <p14:creationId xmlns:p14="http://schemas.microsoft.com/office/powerpoint/2010/main" val="3660511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39F1BA-7007-160F-430B-34698443BA4D}"/>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useBgFill="1">
        <p:nvSpPr>
          <p:cNvPr id="2" name="Title 1">
            <a:extLst>
              <a:ext uri="{FF2B5EF4-FFF2-40B4-BE49-F238E27FC236}">
                <a16:creationId xmlns:a16="http://schemas.microsoft.com/office/drawing/2014/main" id="{0532E1CB-F10B-AD65-B0F3-DF8B03D6188D}"/>
              </a:ext>
            </a:extLst>
          </p:cNvPr>
          <p:cNvSpPr>
            <a:spLocks noGrp="1"/>
          </p:cNvSpPr>
          <p:nvPr>
            <p:ph type="title" idx="4294967295"/>
          </p:nvPr>
        </p:nvSpPr>
        <p:spPr>
          <a:xfrm>
            <a:off x="0" y="1"/>
            <a:ext cx="12192000" cy="6858000"/>
          </a:xfrm>
        </p:spPr>
        <p:txBody>
          <a:bodyPr>
            <a:normAutofit fontScale="90000"/>
          </a:bodyPr>
          <a:lstStyle/>
          <a:p>
            <a:r>
              <a:rPr lang="en-AU" b="1" u="sng" dirty="0">
                <a:solidFill>
                  <a:schemeClr val="accent6">
                    <a:lumMod val="75000"/>
                  </a:schemeClr>
                </a:solidFill>
              </a:rPr>
              <a:t>MEASURES ON EV UPTAKE</a:t>
            </a:r>
            <a:br>
              <a:rPr lang="en-AU" dirty="0">
                <a:solidFill>
                  <a:schemeClr val="accent6">
                    <a:lumMod val="75000"/>
                  </a:schemeClr>
                </a:solidFill>
              </a:rPr>
            </a:br>
            <a:r>
              <a:rPr lang="en-AU" dirty="0">
                <a:solidFill>
                  <a:schemeClr val="accent6">
                    <a:lumMod val="75000"/>
                  </a:schemeClr>
                </a:solidFill>
              </a:rPr>
              <a:t>In Vanuatu, some measures related to EV are stipulated as “additional measures of NDC” in the government document.  However, currently strategies, plans or common direction have not been established for EV uptake.</a:t>
            </a:r>
            <a:br>
              <a:rPr lang="en-AU" dirty="0">
                <a:solidFill>
                  <a:schemeClr val="accent6">
                    <a:lumMod val="75000"/>
                  </a:schemeClr>
                </a:solidFill>
              </a:rPr>
            </a:br>
            <a:r>
              <a:rPr lang="en-AU" dirty="0">
                <a:solidFill>
                  <a:schemeClr val="accent6">
                    <a:lumMod val="75000"/>
                  </a:schemeClr>
                </a:solidFill>
              </a:rPr>
              <a:t>The identified barriers in terms of policy/legislative, institutional, technical, financial aspects, necessary measures to promote EV uptake are proposed while the project will be implemented following 11 pillars of proposed measures which are linked with major barriers and issues identified by feasibility study.</a:t>
            </a:r>
          </a:p>
        </p:txBody>
      </p:sp>
    </p:spTree>
    <p:extLst>
      <p:ext uri="{BB962C8B-B14F-4D97-AF65-F5344CB8AC3E}">
        <p14:creationId xmlns:p14="http://schemas.microsoft.com/office/powerpoint/2010/main" val="65444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5C857-F49D-9412-D9E3-865D22B5F261}"/>
              </a:ext>
            </a:extLst>
          </p:cNvPr>
          <p:cNvSpPr>
            <a:spLocks noGrp="1"/>
          </p:cNvSpPr>
          <p:nvPr>
            <p:ph type="ctrTitle"/>
          </p:nvPr>
        </p:nvSpPr>
        <p:spPr/>
        <p:txBody>
          <a:bodyPr/>
          <a:lstStyle/>
          <a:p>
            <a:r>
              <a:rPr lang="en-AU" dirty="0"/>
              <a:t>Details of each pillar</a:t>
            </a:r>
          </a:p>
        </p:txBody>
      </p:sp>
      <p:sp>
        <p:nvSpPr>
          <p:cNvPr id="3" name="Subtitle 2">
            <a:extLst>
              <a:ext uri="{FF2B5EF4-FFF2-40B4-BE49-F238E27FC236}">
                <a16:creationId xmlns:a16="http://schemas.microsoft.com/office/drawing/2014/main" id="{79631939-C097-E804-7590-C474259E64CF}"/>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2042526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91E5-606E-5B74-E502-8E7BB1457542}"/>
              </a:ext>
            </a:extLst>
          </p:cNvPr>
          <p:cNvSpPr>
            <a:spLocks noGrp="1"/>
          </p:cNvSpPr>
          <p:nvPr>
            <p:ph type="title"/>
          </p:nvPr>
        </p:nvSpPr>
        <p:spPr/>
        <p:txBody>
          <a:bodyPr/>
          <a:lstStyle/>
          <a:p>
            <a:r>
              <a:rPr lang="en-AU" dirty="0"/>
              <a:t>1. EV road map:</a:t>
            </a:r>
          </a:p>
        </p:txBody>
      </p:sp>
      <p:sp>
        <p:nvSpPr>
          <p:cNvPr id="4" name="TextBox 3">
            <a:extLst>
              <a:ext uri="{FF2B5EF4-FFF2-40B4-BE49-F238E27FC236}">
                <a16:creationId xmlns:a16="http://schemas.microsoft.com/office/drawing/2014/main" id="{6405BC64-666F-C26D-24D4-F0EAAF4CECED}"/>
              </a:ext>
            </a:extLst>
          </p:cNvPr>
          <p:cNvSpPr txBox="1"/>
          <p:nvPr/>
        </p:nvSpPr>
        <p:spPr>
          <a:xfrm>
            <a:off x="3048000" y="2413338"/>
            <a:ext cx="6096000" cy="2031325"/>
          </a:xfrm>
          <a:prstGeom prst="rect">
            <a:avLst/>
          </a:prstGeom>
          <a:noFill/>
        </p:spPr>
        <p:txBody>
          <a:bodyPr wrap="square">
            <a:spAutoFit/>
          </a:bodyPr>
          <a:lstStyle/>
          <a:p>
            <a:r>
              <a:rPr lang="en-GB" sz="1800" dirty="0">
                <a:effectLst/>
                <a:latin typeface="Arial" panose="020B0604020202020204" pitchFamily="34" charset="0"/>
                <a:ea typeface="MS Mincho" panose="02020609040205080304" pitchFamily="49" charset="-128"/>
              </a:rPr>
              <a:t>As a first step of EV uptake, it is essential to formulate and show agreed direction and set of measures on EV uptake, both soft and hard measures such as laws/regulations, incentives and infrastructures related to EV as well as low emission vehicles, and to promote them in collaboration with related parties.</a:t>
            </a:r>
            <a:br>
              <a:rPr lang="en-GB" sz="1800" dirty="0">
                <a:effectLst/>
                <a:latin typeface="Arial" panose="020B0604020202020204" pitchFamily="34" charset="0"/>
                <a:ea typeface="MS Mincho" panose="02020609040205080304" pitchFamily="49" charset="-128"/>
              </a:rPr>
            </a:br>
            <a:endParaRPr lang="en-AU" dirty="0"/>
          </a:p>
        </p:txBody>
      </p:sp>
    </p:spTree>
    <p:extLst>
      <p:ext uri="{BB962C8B-B14F-4D97-AF65-F5344CB8AC3E}">
        <p14:creationId xmlns:p14="http://schemas.microsoft.com/office/powerpoint/2010/main" val="1992591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D3F1-B50B-6200-E1EE-085AD1F345EA}"/>
              </a:ext>
            </a:extLst>
          </p:cNvPr>
          <p:cNvSpPr>
            <a:spLocks noGrp="1"/>
          </p:cNvSpPr>
          <p:nvPr>
            <p:ph type="title"/>
          </p:nvPr>
        </p:nvSpPr>
        <p:spPr/>
        <p:txBody>
          <a:bodyPr/>
          <a:lstStyle/>
          <a:p>
            <a:r>
              <a:rPr lang="en-AU" dirty="0"/>
              <a:t>2. Coordination body to promote EV:</a:t>
            </a:r>
          </a:p>
        </p:txBody>
      </p:sp>
      <p:sp>
        <p:nvSpPr>
          <p:cNvPr id="4" name="TextBox 3">
            <a:extLst>
              <a:ext uri="{FF2B5EF4-FFF2-40B4-BE49-F238E27FC236}">
                <a16:creationId xmlns:a16="http://schemas.microsoft.com/office/drawing/2014/main" id="{A1FA8AB0-5932-75FF-F0AA-B2B6543F9BF5}"/>
              </a:ext>
            </a:extLst>
          </p:cNvPr>
          <p:cNvSpPr txBox="1"/>
          <p:nvPr/>
        </p:nvSpPr>
        <p:spPr>
          <a:xfrm>
            <a:off x="3048000" y="2136339"/>
            <a:ext cx="6096000" cy="2585323"/>
          </a:xfrm>
          <a:prstGeom prst="rect">
            <a:avLst/>
          </a:prstGeom>
          <a:noFill/>
        </p:spPr>
        <p:txBody>
          <a:bodyPr wrap="square">
            <a:spAutoFit/>
          </a:bodyPr>
          <a:lstStyle/>
          <a:p>
            <a:r>
              <a:rPr lang="en-GB" sz="1800" dirty="0">
                <a:effectLst/>
                <a:latin typeface="Arial" panose="020B0604020202020204" pitchFamily="34" charset="0"/>
                <a:ea typeface="MS Mincho" panose="02020609040205080304" pitchFamily="49" charset="-128"/>
              </a:rPr>
              <a:t>In order to promote introduction of EV effectively and efficiently, for various stakeholders, such as relevant ministries, electric power companies, tourism organizations/companies, car dealers, educational institutions, and citizens, to work together with a common direction and understanding, and need to establish a cross-sectoral organization which coordinates and conduct measures.</a:t>
            </a:r>
            <a:br>
              <a:rPr lang="en-GB" sz="1800" dirty="0">
                <a:effectLst/>
                <a:latin typeface="Arial" panose="020B0604020202020204" pitchFamily="34" charset="0"/>
                <a:ea typeface="MS Mincho" panose="02020609040205080304" pitchFamily="49" charset="-128"/>
              </a:rPr>
            </a:br>
            <a:endParaRPr lang="en-AU" dirty="0"/>
          </a:p>
        </p:txBody>
      </p:sp>
    </p:spTree>
    <p:extLst>
      <p:ext uri="{BB962C8B-B14F-4D97-AF65-F5344CB8AC3E}">
        <p14:creationId xmlns:p14="http://schemas.microsoft.com/office/powerpoint/2010/main" val="1550021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AA6EA-071F-92AB-3E18-858DEE887BA1}"/>
              </a:ext>
            </a:extLst>
          </p:cNvPr>
          <p:cNvSpPr>
            <a:spLocks noGrp="1"/>
          </p:cNvSpPr>
          <p:nvPr>
            <p:ph type="title"/>
          </p:nvPr>
        </p:nvSpPr>
        <p:spPr/>
        <p:txBody>
          <a:bodyPr/>
          <a:lstStyle/>
          <a:p>
            <a:r>
              <a:rPr lang="en-AU" dirty="0"/>
              <a:t>3. Regulations on EV and other vehicles:</a:t>
            </a:r>
          </a:p>
        </p:txBody>
      </p:sp>
      <p:sp>
        <p:nvSpPr>
          <p:cNvPr id="6" name="TextBox 5">
            <a:extLst>
              <a:ext uri="{FF2B5EF4-FFF2-40B4-BE49-F238E27FC236}">
                <a16:creationId xmlns:a16="http://schemas.microsoft.com/office/drawing/2014/main" id="{3A82697B-0675-7B1C-00ED-5397D9409231}"/>
              </a:ext>
            </a:extLst>
          </p:cNvPr>
          <p:cNvSpPr txBox="1"/>
          <p:nvPr/>
        </p:nvSpPr>
        <p:spPr>
          <a:xfrm>
            <a:off x="3048000" y="2245558"/>
            <a:ext cx="6096000" cy="4247317"/>
          </a:xfrm>
          <a:prstGeom prst="rect">
            <a:avLst/>
          </a:prstGeom>
          <a:noFill/>
        </p:spPr>
        <p:txBody>
          <a:bodyPr wrap="square">
            <a:spAutoFit/>
          </a:bodyPr>
          <a:lstStyle/>
          <a:p>
            <a:r>
              <a:rPr lang="en-GB" sz="1800" dirty="0">
                <a:effectLst/>
                <a:latin typeface="Arial" panose="020B0604020202020204" pitchFamily="34" charset="0"/>
                <a:ea typeface="MS Mincho" panose="02020609040205080304" pitchFamily="49" charset="-128"/>
              </a:rPr>
              <a:t>Legal development is required as lack of law or regulation regarding EV and charging infrastructure in Vanuatu has been identified. Laws such as the Road Traffic Control Act and the Public Land Transport Act need to be amended from viewpoint of introducing EV, as well as setting regulations and standards on electric vehicle registration and charging infrastructure. Additionally, by establishing and amending related laws and regulations such as on fuel efficiency and exhaust gases, imported second-hand cars as well as vehicle inspection, which urge to promote migration from existing high emission vehicles to low emission ones such as EV. Also, a framework for treatment of used EV and batteries for appropriate treatment through recycling. </a:t>
            </a:r>
            <a:br>
              <a:rPr lang="en-GB" sz="1800" dirty="0">
                <a:effectLst/>
                <a:latin typeface="Arial" panose="020B0604020202020204" pitchFamily="34" charset="0"/>
                <a:ea typeface="MS Mincho" panose="02020609040205080304" pitchFamily="49" charset="-128"/>
              </a:rPr>
            </a:br>
            <a:endParaRPr lang="en-AU" dirty="0"/>
          </a:p>
        </p:txBody>
      </p:sp>
    </p:spTree>
    <p:extLst>
      <p:ext uri="{BB962C8B-B14F-4D97-AF65-F5344CB8AC3E}">
        <p14:creationId xmlns:p14="http://schemas.microsoft.com/office/powerpoint/2010/main" val="3318039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AA6EA-071F-92AB-3E18-858DEE887BA1}"/>
              </a:ext>
            </a:extLst>
          </p:cNvPr>
          <p:cNvSpPr>
            <a:spLocks noGrp="1"/>
          </p:cNvSpPr>
          <p:nvPr>
            <p:ph type="title"/>
          </p:nvPr>
        </p:nvSpPr>
        <p:spPr/>
        <p:txBody>
          <a:bodyPr/>
          <a:lstStyle/>
          <a:p>
            <a:r>
              <a:rPr lang="en-AU" dirty="0"/>
              <a:t>4. Incentives to promote EV:</a:t>
            </a:r>
          </a:p>
        </p:txBody>
      </p:sp>
      <p:sp>
        <p:nvSpPr>
          <p:cNvPr id="3" name="TextBox 2">
            <a:extLst>
              <a:ext uri="{FF2B5EF4-FFF2-40B4-BE49-F238E27FC236}">
                <a16:creationId xmlns:a16="http://schemas.microsoft.com/office/drawing/2014/main" id="{7B053FE9-D408-F73C-3228-650D294880D9}"/>
              </a:ext>
            </a:extLst>
          </p:cNvPr>
          <p:cNvSpPr txBox="1"/>
          <p:nvPr/>
        </p:nvSpPr>
        <p:spPr>
          <a:xfrm>
            <a:off x="3048000" y="2551837"/>
            <a:ext cx="6096000" cy="1754326"/>
          </a:xfrm>
          <a:prstGeom prst="rect">
            <a:avLst/>
          </a:prstGeom>
          <a:noFill/>
        </p:spPr>
        <p:txBody>
          <a:bodyPr wrap="square">
            <a:spAutoFit/>
          </a:bodyPr>
          <a:lstStyle/>
          <a:p>
            <a:pPr marR="0" lvl="0">
              <a:spcBef>
                <a:spcPts val="0"/>
              </a:spcBef>
              <a:spcAft>
                <a:spcPts val="0"/>
              </a:spcAft>
            </a:pPr>
            <a:r>
              <a:rPr lang="en-GB" sz="1800" dirty="0">
                <a:effectLst/>
                <a:latin typeface="Arial" panose="020B0604020202020204" pitchFamily="34" charset="0"/>
                <a:ea typeface="MS Mincho" panose="02020609040205080304" pitchFamily="49" charset="-128"/>
                <a:cs typeface="Times New Roman" panose="02020603050405020304" pitchFamily="18" charset="0"/>
              </a:rPr>
              <a:t>According to Import cost and high electricity tariff, it is considerable that EV prices and its operational costs will be higher than the existing ICE vehicle. For the time being, it is indispensable to provide incentives so that it allows consumers reasonably select low-emission vehicles such as EV.</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71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AA6EA-071F-92AB-3E18-858DEE887BA1}"/>
              </a:ext>
            </a:extLst>
          </p:cNvPr>
          <p:cNvSpPr>
            <a:spLocks noGrp="1"/>
          </p:cNvSpPr>
          <p:nvPr>
            <p:ph type="title"/>
          </p:nvPr>
        </p:nvSpPr>
        <p:spPr/>
        <p:txBody>
          <a:bodyPr/>
          <a:lstStyle/>
          <a:p>
            <a:r>
              <a:rPr lang="en-AU" dirty="0"/>
              <a:t>5. Awareness raising:</a:t>
            </a:r>
          </a:p>
        </p:txBody>
      </p:sp>
      <p:sp>
        <p:nvSpPr>
          <p:cNvPr id="3" name="TextBox 2">
            <a:extLst>
              <a:ext uri="{FF2B5EF4-FFF2-40B4-BE49-F238E27FC236}">
                <a16:creationId xmlns:a16="http://schemas.microsoft.com/office/drawing/2014/main" id="{2AAE1147-9EA3-BECB-1A72-C25AEA0C5588}"/>
              </a:ext>
            </a:extLst>
          </p:cNvPr>
          <p:cNvSpPr txBox="1"/>
          <p:nvPr/>
        </p:nvSpPr>
        <p:spPr>
          <a:xfrm>
            <a:off x="3048000" y="2136339"/>
            <a:ext cx="6096000" cy="2585323"/>
          </a:xfrm>
          <a:prstGeom prst="rect">
            <a:avLst/>
          </a:prstGeom>
          <a:noFill/>
        </p:spPr>
        <p:txBody>
          <a:bodyPr wrap="square">
            <a:spAutoFit/>
          </a:bodyPr>
          <a:lstStyle/>
          <a:p>
            <a:pPr marR="0" lvl="0">
              <a:spcBef>
                <a:spcPts val="0"/>
              </a:spcBef>
              <a:spcAft>
                <a:spcPts val="0"/>
              </a:spcAft>
            </a:pPr>
            <a:r>
              <a:rPr lang="en-GB" sz="1800" dirty="0">
                <a:effectLst/>
                <a:latin typeface="Arial" panose="020B0604020202020204" pitchFamily="34" charset="0"/>
                <a:ea typeface="MS Mincho" panose="02020609040205080304" pitchFamily="49" charset="-128"/>
                <a:cs typeface="Times New Roman" panose="02020603050405020304" pitchFamily="18" charset="0"/>
              </a:rPr>
              <a:t>EV and low emission transport are currently new and unfamiliar in Vanuatu. For introducing and dissemination widely, it is mandatory to have a good understanding regarding the advantages and disadvantages of EV, comparison with ICE (Internal Combustion Engine) vehicles, public transportation, GHG emission reductions and co-benefits by offering information on relation to low carbon transportation to citizens and related organizations.</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17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50B09-B092-2C2E-4B85-8677C66CE779}"/>
              </a:ext>
            </a:extLst>
          </p:cNvPr>
          <p:cNvPicPr>
            <a:picLocks noChangeAspect="1"/>
          </p:cNvPicPr>
          <p:nvPr/>
        </p:nvPicPr>
        <p:blipFill>
          <a:blip r:embed="rId2"/>
          <a:stretch>
            <a:fillRect/>
          </a:stretch>
        </p:blipFill>
        <p:spPr>
          <a:xfrm>
            <a:off x="0" y="0"/>
            <a:ext cx="5390758" cy="6858000"/>
          </a:xfrm>
          <a:prstGeom prst="rect">
            <a:avLst/>
          </a:prstGeom>
        </p:spPr>
      </p:pic>
      <p:pic>
        <p:nvPicPr>
          <p:cNvPr id="5" name="Picture 4">
            <a:extLst>
              <a:ext uri="{FF2B5EF4-FFF2-40B4-BE49-F238E27FC236}">
                <a16:creationId xmlns:a16="http://schemas.microsoft.com/office/drawing/2014/main" id="{1EE19B21-4DED-1602-6C4A-27B558132CE2}"/>
              </a:ext>
            </a:extLst>
          </p:cNvPr>
          <p:cNvPicPr>
            <a:picLocks noChangeAspect="1"/>
          </p:cNvPicPr>
          <p:nvPr/>
        </p:nvPicPr>
        <p:blipFill>
          <a:blip r:embed="rId3"/>
          <a:stretch>
            <a:fillRect/>
          </a:stretch>
        </p:blipFill>
        <p:spPr>
          <a:xfrm>
            <a:off x="5583798" y="91440"/>
            <a:ext cx="6535565" cy="6675120"/>
          </a:xfrm>
          <a:prstGeom prst="rect">
            <a:avLst/>
          </a:prstGeom>
        </p:spPr>
      </p:pic>
    </p:spTree>
    <p:extLst>
      <p:ext uri="{BB962C8B-B14F-4D97-AF65-F5344CB8AC3E}">
        <p14:creationId xmlns:p14="http://schemas.microsoft.com/office/powerpoint/2010/main" val="3119119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AA6EA-071F-92AB-3E18-858DEE887BA1}"/>
              </a:ext>
            </a:extLst>
          </p:cNvPr>
          <p:cNvSpPr>
            <a:spLocks noGrp="1"/>
          </p:cNvSpPr>
          <p:nvPr>
            <p:ph type="title"/>
          </p:nvPr>
        </p:nvSpPr>
        <p:spPr/>
        <p:txBody>
          <a:bodyPr/>
          <a:lstStyle/>
          <a:p>
            <a:r>
              <a:rPr lang="en-AU" dirty="0"/>
              <a:t>6. Demonstrative pilot project:</a:t>
            </a:r>
          </a:p>
        </p:txBody>
      </p:sp>
      <p:sp>
        <p:nvSpPr>
          <p:cNvPr id="3" name="TextBox 2">
            <a:extLst>
              <a:ext uri="{FF2B5EF4-FFF2-40B4-BE49-F238E27FC236}">
                <a16:creationId xmlns:a16="http://schemas.microsoft.com/office/drawing/2014/main" id="{A6E41307-BF04-3A7D-CE1D-B5C6222EBC4A}"/>
              </a:ext>
            </a:extLst>
          </p:cNvPr>
          <p:cNvSpPr txBox="1"/>
          <p:nvPr/>
        </p:nvSpPr>
        <p:spPr>
          <a:xfrm>
            <a:off x="3048000" y="1582341"/>
            <a:ext cx="6096000" cy="3693319"/>
          </a:xfrm>
          <a:prstGeom prst="rect">
            <a:avLst/>
          </a:prstGeom>
          <a:noFill/>
        </p:spPr>
        <p:txBody>
          <a:bodyPr wrap="square">
            <a:spAutoFit/>
          </a:bodyPr>
          <a:lstStyle/>
          <a:p>
            <a:r>
              <a:rPr lang="en-GB" sz="1800" dirty="0">
                <a:effectLst/>
                <a:highlight>
                  <a:srgbClr val="00FF00"/>
                </a:highlight>
                <a:latin typeface="Arial" panose="020B0604020202020204" pitchFamily="34" charset="0"/>
                <a:ea typeface="MS Mincho" panose="02020609040205080304" pitchFamily="49" charset="-128"/>
              </a:rPr>
              <a:t>Through introducing EV as a demonstrative project, for citizens and tourists to see and experience EV and enhance the momentum for EV uptake, at the same time, the issues and solutions for full-scale introduction of EV will be identified as well.</a:t>
            </a:r>
            <a:r>
              <a:rPr lang="en-GB" sz="1800" dirty="0">
                <a:effectLst/>
                <a:latin typeface="Arial" panose="020B0604020202020204" pitchFamily="34" charset="0"/>
                <a:ea typeface="MS Mincho" panose="02020609040205080304" pitchFamily="49" charset="-128"/>
              </a:rPr>
              <a:t> The Public transport consists of privately-owned mini-buses that run unspecified routes even in Port Vila, and about 70% of these vehicles </a:t>
            </a:r>
            <a:r>
              <a:rPr lang="en-GB" dirty="0">
                <a:latin typeface="Arial" panose="020B0604020202020204" pitchFamily="34" charset="0"/>
                <a:ea typeface="MS Mincho" panose="02020609040205080304" pitchFamily="49" charset="-128"/>
              </a:rPr>
              <a:t>are</a:t>
            </a:r>
            <a:r>
              <a:rPr lang="en-GB" sz="1800" dirty="0">
                <a:effectLst/>
                <a:latin typeface="Arial" panose="020B0604020202020204" pitchFamily="34" charset="0"/>
                <a:ea typeface="MS Mincho" panose="02020609040205080304" pitchFamily="49" charset="-128"/>
              </a:rPr>
              <a:t> second hand vehicles. Mini-bus system is a merry-go-round and bus drivers need to go around to look for customers which is consuming more fuels. For the future sustainable development for cities/towns/municipalities in Vanuatu, there should have fixed route buses as an efficient public transportation.</a:t>
            </a:r>
            <a:endParaRPr lang="en-AU" dirty="0"/>
          </a:p>
        </p:txBody>
      </p:sp>
    </p:spTree>
    <p:extLst>
      <p:ext uri="{BB962C8B-B14F-4D97-AF65-F5344CB8AC3E}">
        <p14:creationId xmlns:p14="http://schemas.microsoft.com/office/powerpoint/2010/main" val="2593084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AA6EA-071F-92AB-3E18-858DEE887BA1}"/>
              </a:ext>
            </a:extLst>
          </p:cNvPr>
          <p:cNvSpPr>
            <a:spLocks noGrp="1"/>
          </p:cNvSpPr>
          <p:nvPr>
            <p:ph type="title"/>
          </p:nvPr>
        </p:nvSpPr>
        <p:spPr/>
        <p:txBody>
          <a:bodyPr/>
          <a:lstStyle/>
          <a:p>
            <a:r>
              <a:rPr lang="en-AU" dirty="0"/>
              <a:t>7. Training programs on EV maintenance:</a:t>
            </a:r>
          </a:p>
        </p:txBody>
      </p:sp>
      <p:sp>
        <p:nvSpPr>
          <p:cNvPr id="3" name="TextBox 2">
            <a:extLst>
              <a:ext uri="{FF2B5EF4-FFF2-40B4-BE49-F238E27FC236}">
                <a16:creationId xmlns:a16="http://schemas.microsoft.com/office/drawing/2014/main" id="{7D5B7EF8-2413-9A64-04FA-9D8E2137C51E}"/>
              </a:ext>
            </a:extLst>
          </p:cNvPr>
          <p:cNvSpPr txBox="1"/>
          <p:nvPr/>
        </p:nvSpPr>
        <p:spPr>
          <a:xfrm>
            <a:off x="3048000" y="2136339"/>
            <a:ext cx="6096000" cy="2308324"/>
          </a:xfrm>
          <a:prstGeom prst="rect">
            <a:avLst/>
          </a:prstGeom>
          <a:noFill/>
        </p:spPr>
        <p:txBody>
          <a:bodyPr wrap="square">
            <a:spAutoFit/>
          </a:bodyPr>
          <a:lstStyle/>
          <a:p>
            <a:pPr marR="0" lvl="0">
              <a:spcBef>
                <a:spcPts val="0"/>
              </a:spcBef>
              <a:spcAft>
                <a:spcPts val="0"/>
              </a:spcAft>
            </a:pPr>
            <a:r>
              <a:rPr lang="en-GB" sz="1800" dirty="0">
                <a:effectLst/>
                <a:latin typeface="Arial" panose="020B0604020202020204" pitchFamily="34" charset="0"/>
                <a:ea typeface="MS Mincho" panose="02020609040205080304" pitchFamily="49" charset="-128"/>
                <a:cs typeface="Times New Roman" panose="02020603050405020304" pitchFamily="18" charset="0"/>
              </a:rPr>
              <a:t>To achieve sustainable conduction of this project, it is essential to develop human resources for maintenances for mastering know-how regarding EV and charging infrastructure. This training the consideration to integrate adaptation to climate-induced natural disasters, in particular effective utilization of enhanced transport system for early warning and back-up energy supply under constrained situation by natural disasters. </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422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AA6EA-071F-92AB-3E18-858DEE887BA1}"/>
              </a:ext>
            </a:extLst>
          </p:cNvPr>
          <p:cNvSpPr>
            <a:spLocks noGrp="1"/>
          </p:cNvSpPr>
          <p:nvPr>
            <p:ph type="title"/>
          </p:nvPr>
        </p:nvSpPr>
        <p:spPr>
          <a:xfrm>
            <a:off x="838200" y="314325"/>
            <a:ext cx="10515600" cy="1325563"/>
          </a:xfrm>
        </p:spPr>
        <p:txBody>
          <a:bodyPr/>
          <a:lstStyle/>
          <a:p>
            <a:r>
              <a:rPr lang="en-AU" dirty="0"/>
              <a:t>8. Developing public charging stations:</a:t>
            </a:r>
          </a:p>
        </p:txBody>
      </p:sp>
      <p:sp>
        <p:nvSpPr>
          <p:cNvPr id="3" name="TextBox 2">
            <a:extLst>
              <a:ext uri="{FF2B5EF4-FFF2-40B4-BE49-F238E27FC236}">
                <a16:creationId xmlns:a16="http://schemas.microsoft.com/office/drawing/2014/main" id="{EDA78454-E6D3-CFEC-F511-DC233A16E80D}"/>
              </a:ext>
            </a:extLst>
          </p:cNvPr>
          <p:cNvSpPr txBox="1"/>
          <p:nvPr/>
        </p:nvSpPr>
        <p:spPr>
          <a:xfrm>
            <a:off x="3048000" y="2274838"/>
            <a:ext cx="6096000" cy="2031325"/>
          </a:xfrm>
          <a:prstGeom prst="rect">
            <a:avLst/>
          </a:prstGeom>
          <a:noFill/>
        </p:spPr>
        <p:txBody>
          <a:bodyPr wrap="square">
            <a:spAutoFit/>
          </a:bodyPr>
          <a:lstStyle/>
          <a:p>
            <a:pPr marR="0" lvl="0">
              <a:spcBef>
                <a:spcPts val="0"/>
              </a:spcBef>
              <a:spcAft>
                <a:spcPts val="0"/>
              </a:spcAft>
            </a:pPr>
            <a:r>
              <a:rPr lang="en-GB" sz="1800" dirty="0">
                <a:effectLst/>
                <a:latin typeface="Arial" panose="020B0604020202020204" pitchFamily="34" charset="0"/>
                <a:ea typeface="MS Mincho" panose="02020609040205080304" pitchFamily="49" charset="-128"/>
                <a:cs typeface="Times New Roman" panose="02020603050405020304" pitchFamily="18" charset="0"/>
              </a:rPr>
              <a:t>Developing a large number of charging stations will be required for operating EV society smoothly and they need to be established appropriately places allocated with considering characteristics of vehicle use in Vanuatu. As Vanuatu has constantly been exposed to natural disaster risks such as flooding and storms, so that infrastructure should be designed and deployed in a climate-fit manner. </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198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AA6EA-071F-92AB-3E18-858DEE887BA1}"/>
              </a:ext>
            </a:extLst>
          </p:cNvPr>
          <p:cNvSpPr>
            <a:spLocks noGrp="1"/>
          </p:cNvSpPr>
          <p:nvPr>
            <p:ph type="title"/>
          </p:nvPr>
        </p:nvSpPr>
        <p:spPr/>
        <p:txBody>
          <a:bodyPr/>
          <a:lstStyle/>
          <a:p>
            <a:r>
              <a:rPr lang="en-AU" dirty="0"/>
              <a:t>9. Improvement of electricity supply:</a:t>
            </a:r>
          </a:p>
        </p:txBody>
      </p:sp>
      <p:sp>
        <p:nvSpPr>
          <p:cNvPr id="3" name="TextBox 2">
            <a:extLst>
              <a:ext uri="{FF2B5EF4-FFF2-40B4-BE49-F238E27FC236}">
                <a16:creationId xmlns:a16="http://schemas.microsoft.com/office/drawing/2014/main" id="{2BFA00CC-8DE7-7299-3EF5-7D55D04E971F}"/>
              </a:ext>
            </a:extLst>
          </p:cNvPr>
          <p:cNvSpPr txBox="1"/>
          <p:nvPr/>
        </p:nvSpPr>
        <p:spPr>
          <a:xfrm>
            <a:off x="3048000" y="2413338"/>
            <a:ext cx="6096000" cy="2031325"/>
          </a:xfrm>
          <a:prstGeom prst="rect">
            <a:avLst/>
          </a:prstGeom>
          <a:noFill/>
        </p:spPr>
        <p:txBody>
          <a:bodyPr wrap="square">
            <a:spAutoFit/>
          </a:bodyPr>
          <a:lstStyle/>
          <a:p>
            <a:pPr marR="0" lvl="0">
              <a:spcBef>
                <a:spcPts val="0"/>
              </a:spcBef>
              <a:spcAft>
                <a:spcPts val="0"/>
              </a:spcAft>
            </a:pPr>
            <a:r>
              <a:rPr lang="en-GB" sz="1800" dirty="0">
                <a:effectLst/>
                <a:latin typeface="Arial" panose="020B0604020202020204" pitchFamily="34" charset="0"/>
                <a:ea typeface="MS Mincho" panose="02020609040205080304" pitchFamily="49" charset="-128"/>
                <a:cs typeface="Times New Roman" panose="02020603050405020304" pitchFamily="18" charset="0"/>
              </a:rPr>
              <a:t>Diesel power generation is the mainstream on all islands except Santo Island in Vanuatu at this moment, therefore the expected reduction of GHG emissions by introducing EVs will be limited. In order to maximize the effect of introducing EVs, it is necessary to steadily aim to achieve the government target of renewable energy ratio (100% in 2030).</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300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AA6EA-071F-92AB-3E18-858DEE887BA1}"/>
              </a:ext>
            </a:extLst>
          </p:cNvPr>
          <p:cNvSpPr>
            <a:spLocks noGrp="1"/>
          </p:cNvSpPr>
          <p:nvPr>
            <p:ph type="title"/>
          </p:nvPr>
        </p:nvSpPr>
        <p:spPr/>
        <p:txBody>
          <a:bodyPr/>
          <a:lstStyle/>
          <a:p>
            <a:r>
              <a:rPr lang="en-AU" dirty="0"/>
              <a:t>10. Improvement of road infrastructure:</a:t>
            </a:r>
          </a:p>
        </p:txBody>
      </p:sp>
      <p:sp>
        <p:nvSpPr>
          <p:cNvPr id="3" name="TextBox 2">
            <a:extLst>
              <a:ext uri="{FF2B5EF4-FFF2-40B4-BE49-F238E27FC236}">
                <a16:creationId xmlns:a16="http://schemas.microsoft.com/office/drawing/2014/main" id="{4FB98F85-ACB0-193B-6553-0606344A3ADE}"/>
              </a:ext>
            </a:extLst>
          </p:cNvPr>
          <p:cNvSpPr txBox="1"/>
          <p:nvPr/>
        </p:nvSpPr>
        <p:spPr>
          <a:xfrm>
            <a:off x="3048000" y="2413338"/>
            <a:ext cx="6096000" cy="1754326"/>
          </a:xfrm>
          <a:prstGeom prst="rect">
            <a:avLst/>
          </a:prstGeom>
          <a:noFill/>
        </p:spPr>
        <p:txBody>
          <a:bodyPr wrap="square">
            <a:spAutoFit/>
          </a:bodyPr>
          <a:lstStyle/>
          <a:p>
            <a:pPr marR="0" lvl="0">
              <a:spcBef>
                <a:spcPts val="0"/>
              </a:spcBef>
              <a:spcAft>
                <a:spcPts val="0"/>
              </a:spcAft>
            </a:pPr>
            <a:r>
              <a:rPr lang="en-GB" sz="1800" dirty="0">
                <a:effectLst/>
                <a:latin typeface="Arial" panose="020B0604020202020204" pitchFamily="34" charset="0"/>
                <a:ea typeface="MS Mincho" panose="02020609040205080304" pitchFamily="49" charset="-128"/>
                <a:cs typeface="Times New Roman" panose="02020603050405020304" pitchFamily="18" charset="0"/>
              </a:rPr>
              <a:t>The pavement rate of roads is low (13%) and most roads are narrow in Vanuatu. The road pavement/surface and condition affect fuel efficiency (electricity cost) of vehicles so that to improve the condition and to expand areas for vehicles are identified as a demand for promoting introduction of a wide variety of EV for future.</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673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AADE-A9A0-0405-8907-6DB6E8BF854E}"/>
              </a:ext>
            </a:extLst>
          </p:cNvPr>
          <p:cNvSpPr>
            <a:spLocks noGrp="1"/>
          </p:cNvSpPr>
          <p:nvPr>
            <p:ph type="title"/>
          </p:nvPr>
        </p:nvSpPr>
        <p:spPr/>
        <p:txBody>
          <a:bodyPr/>
          <a:lstStyle/>
          <a:p>
            <a:r>
              <a:rPr lang="en-AU" dirty="0"/>
              <a:t>11. Studies and research:</a:t>
            </a:r>
          </a:p>
        </p:txBody>
      </p:sp>
      <p:sp>
        <p:nvSpPr>
          <p:cNvPr id="4" name="TextBox 3">
            <a:extLst>
              <a:ext uri="{FF2B5EF4-FFF2-40B4-BE49-F238E27FC236}">
                <a16:creationId xmlns:a16="http://schemas.microsoft.com/office/drawing/2014/main" id="{0EE52665-1CB1-3597-3DBD-55124F961016}"/>
              </a:ext>
            </a:extLst>
          </p:cNvPr>
          <p:cNvSpPr txBox="1"/>
          <p:nvPr/>
        </p:nvSpPr>
        <p:spPr>
          <a:xfrm>
            <a:off x="3048000" y="2136339"/>
            <a:ext cx="6096000" cy="2585323"/>
          </a:xfrm>
          <a:prstGeom prst="rect">
            <a:avLst/>
          </a:prstGeom>
          <a:noFill/>
        </p:spPr>
        <p:txBody>
          <a:bodyPr wrap="square">
            <a:spAutoFit/>
          </a:bodyPr>
          <a:lstStyle/>
          <a:p>
            <a:pPr marR="0" lvl="0">
              <a:spcBef>
                <a:spcPts val="0"/>
              </a:spcBef>
              <a:spcAft>
                <a:spcPts val="0"/>
              </a:spcAft>
            </a:pPr>
            <a:r>
              <a:rPr lang="en-GB" sz="1800" dirty="0">
                <a:effectLst/>
                <a:latin typeface="Arial" panose="020B0604020202020204" pitchFamily="34" charset="0"/>
                <a:ea typeface="MS Mincho" panose="02020609040205080304" pitchFamily="49" charset="-128"/>
                <a:cs typeface="Times New Roman" panose="02020603050405020304" pitchFamily="18" charset="0"/>
              </a:rPr>
              <a:t>Large-scale deployment of EV has not yet progressed much in island countries in the world, however some issues will be raised in proportion as gradually progress of EV uptake accordingly. It is important to study and research best ways to deal with these issues in collaboration with experts, donors, and advanced countries/cities on EV uptake, and to establish a model case of EV uptake model which is unique to the situations of Vanuatu.</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609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9AF868A1-CDF8-E79C-DA12-9692D2F4B86B}"/>
              </a:ext>
            </a:extLst>
          </p:cNvPr>
          <p:cNvSpPr/>
          <p:nvPr/>
        </p:nvSpPr>
        <p:spPr>
          <a:xfrm>
            <a:off x="0" y="-10886"/>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800" dirty="0">
                <a:solidFill>
                  <a:schemeClr val="accent6">
                    <a:lumMod val="75000"/>
                  </a:schemeClr>
                </a:solidFill>
              </a:rPr>
              <a:t>Thank you </a:t>
            </a:r>
            <a:endParaRPr lang="en-AU" dirty="0">
              <a:solidFill>
                <a:schemeClr val="accent6">
                  <a:lumMod val="75000"/>
                </a:schemeClr>
              </a:solidFill>
            </a:endParaRPr>
          </a:p>
        </p:txBody>
      </p:sp>
    </p:spTree>
    <p:extLst>
      <p:ext uri="{BB962C8B-B14F-4D97-AF65-F5344CB8AC3E}">
        <p14:creationId xmlns:p14="http://schemas.microsoft.com/office/powerpoint/2010/main" val="127125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84A5D0-7CB2-BB30-D878-C980653F8C8D}"/>
              </a:ext>
            </a:extLst>
          </p:cNvPr>
          <p:cNvPicPr>
            <a:picLocks noChangeAspect="1"/>
          </p:cNvPicPr>
          <p:nvPr/>
        </p:nvPicPr>
        <p:blipFill rotWithShape="1">
          <a:blip r:embed="rId2"/>
          <a:srcRect l="7023" r="6655" b="5632"/>
          <a:stretch/>
        </p:blipFill>
        <p:spPr>
          <a:xfrm>
            <a:off x="500743" y="91440"/>
            <a:ext cx="11190513" cy="6675120"/>
          </a:xfrm>
          <a:prstGeom prst="rect">
            <a:avLst/>
          </a:prstGeom>
        </p:spPr>
      </p:pic>
    </p:spTree>
    <p:extLst>
      <p:ext uri="{BB962C8B-B14F-4D97-AF65-F5344CB8AC3E}">
        <p14:creationId xmlns:p14="http://schemas.microsoft.com/office/powerpoint/2010/main" val="307402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72D74-9F38-16D1-C40E-FECE86705843}"/>
              </a:ext>
            </a:extLst>
          </p:cNvPr>
          <p:cNvPicPr>
            <a:picLocks noChangeAspect="1"/>
          </p:cNvPicPr>
          <p:nvPr/>
        </p:nvPicPr>
        <p:blipFill>
          <a:blip r:embed="rId2"/>
          <a:stretch>
            <a:fillRect/>
          </a:stretch>
        </p:blipFill>
        <p:spPr>
          <a:xfrm>
            <a:off x="97971" y="0"/>
            <a:ext cx="12017829" cy="6857999"/>
          </a:xfrm>
          <a:prstGeom prst="rect">
            <a:avLst/>
          </a:prstGeom>
        </p:spPr>
      </p:pic>
    </p:spTree>
    <p:extLst>
      <p:ext uri="{BB962C8B-B14F-4D97-AF65-F5344CB8AC3E}">
        <p14:creationId xmlns:p14="http://schemas.microsoft.com/office/powerpoint/2010/main" val="274781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AA4B3B-F696-C8AB-D9BF-A42D4CE93525}"/>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355041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76ECDE-8AC7-235E-C20B-FA3B1CE0105F}"/>
              </a:ext>
            </a:extLst>
          </p:cNvPr>
          <p:cNvSpPr>
            <a:spLocks noGrp="1"/>
          </p:cNvSpPr>
          <p:nvPr>
            <p:ph type="title"/>
          </p:nvPr>
        </p:nvSpPr>
        <p:spPr/>
        <p:txBody>
          <a:bodyPr/>
          <a:lstStyle/>
          <a:p>
            <a:r>
              <a:rPr lang="en-US" dirty="0">
                <a:solidFill>
                  <a:schemeClr val="accent6">
                    <a:lumMod val="75000"/>
                  </a:schemeClr>
                </a:solidFill>
              </a:rPr>
              <a:t>CONTEXT AND BASELINE</a:t>
            </a:r>
            <a:endParaRPr lang="en-GB" dirty="0">
              <a:solidFill>
                <a:schemeClr val="accent6">
                  <a:lumMod val="75000"/>
                </a:schemeClr>
              </a:solidFill>
            </a:endParaRPr>
          </a:p>
        </p:txBody>
      </p:sp>
      <p:sp>
        <p:nvSpPr>
          <p:cNvPr id="7" name="Content Placeholder 6">
            <a:extLst>
              <a:ext uri="{FF2B5EF4-FFF2-40B4-BE49-F238E27FC236}">
                <a16:creationId xmlns:a16="http://schemas.microsoft.com/office/drawing/2014/main" id="{30D399F3-BD36-6B77-6AB5-9B9B0956A50C}"/>
              </a:ext>
            </a:extLst>
          </p:cNvPr>
          <p:cNvSpPr>
            <a:spLocks noGrp="1"/>
          </p:cNvSpPr>
          <p:nvPr>
            <p:ph idx="4294967295"/>
          </p:nvPr>
        </p:nvSpPr>
        <p:spPr>
          <a:xfrm>
            <a:off x="838200" y="1880553"/>
            <a:ext cx="10515600" cy="4351337"/>
          </a:xfrm>
        </p:spPr>
        <p:txBody>
          <a:bodyPr/>
          <a:lstStyle/>
          <a:p>
            <a:pPr marL="514350" indent="-514350">
              <a:buFont typeface="+mj-lt"/>
              <a:buAutoNum type="arabicPeriod"/>
            </a:pPr>
            <a:r>
              <a:rPr lang="en-US" dirty="0">
                <a:solidFill>
                  <a:schemeClr val="accent6">
                    <a:lumMod val="75000"/>
                  </a:schemeClr>
                </a:solidFill>
              </a:rPr>
              <a:t>VULNERABILITY TO CLIMATE CHANGE</a:t>
            </a:r>
          </a:p>
          <a:p>
            <a:pPr marL="514350" indent="-514350">
              <a:buFont typeface="+mj-lt"/>
              <a:buAutoNum type="arabicPeriod"/>
            </a:pPr>
            <a:r>
              <a:rPr lang="en-US" dirty="0">
                <a:solidFill>
                  <a:schemeClr val="accent6">
                    <a:lumMod val="75000"/>
                  </a:schemeClr>
                </a:solidFill>
              </a:rPr>
              <a:t>HEAVY RELIANCE ON IMPORTED FUEL</a:t>
            </a:r>
          </a:p>
          <a:p>
            <a:pPr marL="514350" indent="-514350">
              <a:buFont typeface="+mj-lt"/>
              <a:buAutoNum type="arabicPeriod"/>
            </a:pPr>
            <a:r>
              <a:rPr lang="en-US" dirty="0">
                <a:solidFill>
                  <a:schemeClr val="accent6">
                    <a:lumMod val="75000"/>
                  </a:schemeClr>
                </a:solidFill>
              </a:rPr>
              <a:t>NEEDS FOR ESTABLISHMENT OF AN INTITUTIONAL FRAMEWORK</a:t>
            </a:r>
          </a:p>
          <a:p>
            <a:pPr marL="514350" indent="-514350">
              <a:buFont typeface="+mj-lt"/>
              <a:buAutoNum type="arabicPeriod"/>
            </a:pPr>
            <a:r>
              <a:rPr lang="en-US" dirty="0">
                <a:solidFill>
                  <a:schemeClr val="accent6">
                    <a:lumMod val="75000"/>
                  </a:schemeClr>
                </a:solidFill>
              </a:rPr>
              <a:t>CURRENT LAND TRANSPORT SYSTEM</a:t>
            </a:r>
          </a:p>
          <a:p>
            <a:pPr marL="514350" indent="-514350">
              <a:buFont typeface="+mj-lt"/>
              <a:buAutoNum type="arabicPeriod"/>
            </a:pPr>
            <a:r>
              <a:rPr lang="en-US" dirty="0">
                <a:solidFill>
                  <a:schemeClr val="accent6">
                    <a:lumMod val="75000"/>
                  </a:schemeClr>
                </a:solidFill>
              </a:rPr>
              <a:t>NEEDS FOR CLIMATE CHANGE MITIGATION ACTION</a:t>
            </a:r>
          </a:p>
          <a:p>
            <a:pPr marL="514350" indent="-514350">
              <a:buFont typeface="+mj-lt"/>
              <a:buAutoNum type="arabicPeriod"/>
            </a:pPr>
            <a:r>
              <a:rPr lang="en-GB" dirty="0">
                <a:solidFill>
                  <a:schemeClr val="accent6">
                    <a:lumMod val="75000"/>
                  </a:schemeClr>
                </a:solidFill>
              </a:rPr>
              <a:t>POLICY AND LEGISLATION</a:t>
            </a:r>
          </a:p>
          <a:p>
            <a:pPr marL="514350" indent="-514350">
              <a:buFont typeface="+mj-lt"/>
              <a:buAutoNum type="arabicPeriod"/>
            </a:pPr>
            <a:r>
              <a:rPr lang="en-GB" dirty="0">
                <a:solidFill>
                  <a:schemeClr val="accent6">
                    <a:lumMod val="75000"/>
                  </a:schemeClr>
                </a:solidFill>
              </a:rPr>
              <a:t>FINANCIAL BARRIERS</a:t>
            </a:r>
          </a:p>
          <a:p>
            <a:pPr marL="514350" indent="-514350">
              <a:buFont typeface="+mj-lt"/>
              <a:buAutoNum type="arabicPeriod"/>
            </a:pPr>
            <a:r>
              <a:rPr lang="en-GB" dirty="0">
                <a:solidFill>
                  <a:schemeClr val="accent6">
                    <a:lumMod val="75000"/>
                  </a:schemeClr>
                </a:solidFill>
              </a:rPr>
              <a:t>EDUCTAION AND AWARENESS</a:t>
            </a:r>
          </a:p>
        </p:txBody>
      </p:sp>
    </p:spTree>
    <p:extLst>
      <p:ext uri="{BB962C8B-B14F-4D97-AF65-F5344CB8AC3E}">
        <p14:creationId xmlns:p14="http://schemas.microsoft.com/office/powerpoint/2010/main" val="278073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1CBE-F87C-62B9-EFEC-99031F939B55}"/>
              </a:ext>
            </a:extLst>
          </p:cNvPr>
          <p:cNvSpPr>
            <a:spLocks noGrp="1"/>
          </p:cNvSpPr>
          <p:nvPr>
            <p:ph type="title"/>
          </p:nvPr>
        </p:nvSpPr>
        <p:spPr/>
        <p:txBody>
          <a:bodyPr/>
          <a:lstStyle/>
          <a:p>
            <a:r>
              <a:rPr lang="en-US" dirty="0">
                <a:solidFill>
                  <a:schemeClr val="accent6">
                    <a:lumMod val="75000"/>
                  </a:schemeClr>
                </a:solidFill>
              </a:rPr>
              <a:t>1. VULNERABILITY TO CLIMATE CHANGE</a:t>
            </a:r>
            <a:endParaRPr lang="en-GB" dirty="0">
              <a:solidFill>
                <a:schemeClr val="accent6">
                  <a:lumMod val="75000"/>
                </a:schemeClr>
              </a:solidFill>
            </a:endParaRPr>
          </a:p>
        </p:txBody>
      </p:sp>
      <p:sp>
        <p:nvSpPr>
          <p:cNvPr id="3" name="Content Placeholder 2">
            <a:extLst>
              <a:ext uri="{FF2B5EF4-FFF2-40B4-BE49-F238E27FC236}">
                <a16:creationId xmlns:a16="http://schemas.microsoft.com/office/drawing/2014/main" id="{409C4C0C-E0D6-0D71-BF6D-1148CFDF088C}"/>
              </a:ext>
            </a:extLst>
          </p:cNvPr>
          <p:cNvSpPr>
            <a:spLocks noGrp="1"/>
          </p:cNvSpPr>
          <p:nvPr>
            <p:ph idx="4294967295"/>
          </p:nvPr>
        </p:nvSpPr>
        <p:spPr>
          <a:xfrm>
            <a:off x="838200" y="1819593"/>
            <a:ext cx="10515600" cy="4351337"/>
          </a:xfrm>
        </p:spPr>
        <p:txBody>
          <a:bodyPr/>
          <a:lstStyle/>
          <a:p>
            <a:r>
              <a:rPr lang="en-US" dirty="0">
                <a:solidFill>
                  <a:schemeClr val="accent6">
                    <a:lumMod val="75000"/>
                  </a:schemeClr>
                </a:solidFill>
              </a:rPr>
              <a:t>Vanuatu most vulnerable to climate change and disaster risks</a:t>
            </a:r>
          </a:p>
          <a:p>
            <a:r>
              <a:rPr lang="en-US" dirty="0">
                <a:solidFill>
                  <a:schemeClr val="accent6">
                    <a:lumMod val="75000"/>
                  </a:schemeClr>
                </a:solidFill>
              </a:rPr>
              <a:t>Experienced cyclones, storm surges, landslides, flooding and droughts, and becoming more intense;</a:t>
            </a:r>
          </a:p>
          <a:p>
            <a:endParaRPr lang="en-US" dirty="0">
              <a:solidFill>
                <a:schemeClr val="accent6">
                  <a:lumMod val="75000"/>
                </a:schemeClr>
              </a:solidFill>
            </a:endParaRPr>
          </a:p>
          <a:p>
            <a:r>
              <a:rPr lang="en-US" dirty="0">
                <a:solidFill>
                  <a:schemeClr val="accent6">
                    <a:lumMod val="75000"/>
                  </a:schemeClr>
                </a:solidFill>
              </a:rPr>
              <a:t>Exposed to geophysical threats as volcanic eruptions, earthquakes and tsunamis, human, animal and plant diseases, and human cause disasters – (although not climate change related);</a:t>
            </a:r>
          </a:p>
          <a:p>
            <a:r>
              <a:rPr lang="en-US" dirty="0">
                <a:solidFill>
                  <a:schemeClr val="accent6">
                    <a:lumMod val="75000"/>
                  </a:schemeClr>
                </a:solidFill>
              </a:rPr>
              <a:t>As a least developed country, climate change impacts already undermined country’s development.</a:t>
            </a:r>
            <a:endParaRPr lang="en-GB" dirty="0">
              <a:solidFill>
                <a:schemeClr val="accent6">
                  <a:lumMod val="75000"/>
                </a:schemeClr>
              </a:solidFill>
            </a:endParaRPr>
          </a:p>
        </p:txBody>
      </p:sp>
    </p:spTree>
    <p:extLst>
      <p:ext uri="{BB962C8B-B14F-4D97-AF65-F5344CB8AC3E}">
        <p14:creationId xmlns:p14="http://schemas.microsoft.com/office/powerpoint/2010/main" val="2585944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5ED7F-88E1-1A7C-1ED0-7220DA39D368}"/>
              </a:ext>
            </a:extLst>
          </p:cNvPr>
          <p:cNvSpPr>
            <a:spLocks noGrp="1"/>
          </p:cNvSpPr>
          <p:nvPr>
            <p:ph type="title"/>
          </p:nvPr>
        </p:nvSpPr>
        <p:spPr/>
        <p:txBody>
          <a:bodyPr/>
          <a:lstStyle/>
          <a:p>
            <a:r>
              <a:rPr lang="en-US" dirty="0">
                <a:solidFill>
                  <a:schemeClr val="accent6">
                    <a:lumMod val="75000"/>
                  </a:schemeClr>
                </a:solidFill>
              </a:rPr>
              <a:t>2. HEAVY RELIANCE ON IMPORTED FUELS</a:t>
            </a:r>
            <a:endParaRPr lang="en-GB" dirty="0">
              <a:solidFill>
                <a:schemeClr val="accent6">
                  <a:lumMod val="75000"/>
                </a:schemeClr>
              </a:solidFill>
            </a:endParaRPr>
          </a:p>
        </p:txBody>
      </p:sp>
      <p:sp>
        <p:nvSpPr>
          <p:cNvPr id="3" name="Content Placeholder 2">
            <a:extLst>
              <a:ext uri="{FF2B5EF4-FFF2-40B4-BE49-F238E27FC236}">
                <a16:creationId xmlns:a16="http://schemas.microsoft.com/office/drawing/2014/main" id="{857E2797-B616-A513-4A41-89E44CD7DA4D}"/>
              </a:ext>
            </a:extLst>
          </p:cNvPr>
          <p:cNvSpPr>
            <a:spLocks noGrp="1"/>
          </p:cNvSpPr>
          <p:nvPr>
            <p:ph idx="4294967295"/>
          </p:nvPr>
        </p:nvSpPr>
        <p:spPr>
          <a:xfrm>
            <a:off x="838200" y="1870393"/>
            <a:ext cx="10515600" cy="4351337"/>
          </a:xfrm>
        </p:spPr>
        <p:txBody>
          <a:bodyPr/>
          <a:lstStyle/>
          <a:p>
            <a:r>
              <a:rPr lang="en-US" dirty="0">
                <a:solidFill>
                  <a:schemeClr val="accent6">
                    <a:lumMod val="75000"/>
                  </a:schemeClr>
                </a:solidFill>
              </a:rPr>
              <a:t>~60 Million Liters of fuel imported annually;</a:t>
            </a:r>
          </a:p>
          <a:p>
            <a:r>
              <a:rPr lang="en-US" dirty="0">
                <a:solidFill>
                  <a:schemeClr val="accent6">
                    <a:lumMod val="75000"/>
                  </a:schemeClr>
                </a:solidFill>
              </a:rPr>
              <a:t>diesel at 63%;</a:t>
            </a:r>
          </a:p>
          <a:p>
            <a:pPr lvl="1"/>
            <a:r>
              <a:rPr lang="en-GB" dirty="0">
                <a:solidFill>
                  <a:schemeClr val="accent6">
                    <a:lumMod val="75000"/>
                  </a:schemeClr>
                </a:solidFill>
              </a:rPr>
              <a:t>50% consumption in land transport sector;</a:t>
            </a:r>
          </a:p>
          <a:p>
            <a:pPr lvl="1"/>
            <a:r>
              <a:rPr lang="en-GB" dirty="0">
                <a:solidFill>
                  <a:schemeClr val="accent6">
                    <a:lumMod val="75000"/>
                  </a:schemeClr>
                </a:solidFill>
              </a:rPr>
              <a:t>38% consumption in electricity generation;</a:t>
            </a:r>
          </a:p>
          <a:p>
            <a:r>
              <a:rPr lang="en-GB" dirty="0">
                <a:solidFill>
                  <a:schemeClr val="accent6">
                    <a:lumMod val="75000"/>
                  </a:schemeClr>
                </a:solidFill>
              </a:rPr>
              <a:t>Consequently transport sector contributed 5.9% of total GHG emission (2</a:t>
            </a:r>
            <a:r>
              <a:rPr lang="en-GB" baseline="30000" dirty="0">
                <a:solidFill>
                  <a:schemeClr val="accent6">
                    <a:lumMod val="75000"/>
                  </a:schemeClr>
                </a:solidFill>
              </a:rPr>
              <a:t>nd</a:t>
            </a:r>
            <a:r>
              <a:rPr lang="en-GB" dirty="0">
                <a:solidFill>
                  <a:schemeClr val="accent6">
                    <a:lumMod val="75000"/>
                  </a:schemeClr>
                </a:solidFill>
              </a:rPr>
              <a:t> National Communication on Climate Change of Vanuatu </a:t>
            </a:r>
            <a:r>
              <a:rPr lang="en-GB" sz="1800" u="sng"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the second Country Communication on Climate Change of Vanuatu</a:t>
            </a:r>
            <a:r>
              <a:rPr lang="en-GB" sz="1800" u="sng"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GB" dirty="0">
              <a:solidFill>
                <a:schemeClr val="accent6">
                  <a:lumMod val="75000"/>
                </a:schemeClr>
              </a:solidFill>
            </a:endParaRPr>
          </a:p>
        </p:txBody>
      </p:sp>
    </p:spTree>
    <p:extLst>
      <p:ext uri="{BB962C8B-B14F-4D97-AF65-F5344CB8AC3E}">
        <p14:creationId xmlns:p14="http://schemas.microsoft.com/office/powerpoint/2010/main" val="3700606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3750</TotalTime>
  <Words>2097</Words>
  <Application>Microsoft Office PowerPoint</Application>
  <PresentationFormat>Widescreen</PresentationFormat>
  <Paragraphs>111</Paragraphs>
  <Slides>36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Cambria</vt:lpstr>
      <vt:lpstr>Office Theme</vt:lpstr>
      <vt:lpstr>PowerPoint Presentation</vt:lpstr>
      <vt:lpstr>E-mobility Meeting</vt:lpstr>
      <vt:lpstr>PowerPoint Presentation</vt:lpstr>
      <vt:lpstr>PowerPoint Presentation</vt:lpstr>
      <vt:lpstr>PowerPoint Presentation</vt:lpstr>
      <vt:lpstr>PowerPoint Presentation</vt:lpstr>
      <vt:lpstr>CONTEXT AND BASELINE</vt:lpstr>
      <vt:lpstr>1. VULNERABILITY TO CLIMATE CHANGE</vt:lpstr>
      <vt:lpstr>2. HEAVY RELIANCE ON IMPORTED FUELS</vt:lpstr>
      <vt:lpstr>3. NEED FOR ESTABLISHMEMENT OF AN INSTITUTIONAL FRAMEWORK</vt:lpstr>
      <vt:lpstr>4. CURRENT LAND TRANSPORT SYSTEM</vt:lpstr>
      <vt:lpstr>5. NEEDS FOR CLIMATE CHANGE MITIGATION</vt:lpstr>
      <vt:lpstr>6. POLICY LEGISLATION</vt:lpstr>
      <vt:lpstr>7. FINANCIAL BARRIERS</vt:lpstr>
      <vt:lpstr>8. EDUCATION AND AWAFRENESS</vt:lpstr>
      <vt:lpstr>Drivers for Change</vt:lpstr>
      <vt:lpstr>Fuel and Vehicle Emission Standards Project (current)</vt:lpstr>
      <vt:lpstr>Some key findings</vt:lpstr>
      <vt:lpstr>Some key findings</vt:lpstr>
      <vt:lpstr>Proposal</vt:lpstr>
      <vt:lpstr>Vision/Targets of EV uptake (CTCN 2021)</vt:lpstr>
      <vt:lpstr>PowerPoint Presentation</vt:lpstr>
      <vt:lpstr>MEASURES ON EV UPTAKE In Vanuatu, some measures related to EV are stipulated as “additional measures of NDC” in the government document.  However, currently strategies, plans or common direction have not been established for EV uptake. The identified barriers in terms of policy/legislative, institutional, technical, financial aspects, necessary measures to promote EV uptake are proposed while the project will be implemented following 11 pillars of proposed measures which are linked with major barriers and issues identified by feasibility study.</vt:lpstr>
      <vt:lpstr>Details of each pillar</vt:lpstr>
      <vt:lpstr>1. EV road map:</vt:lpstr>
      <vt:lpstr>2. Coordination body to promote EV:</vt:lpstr>
      <vt:lpstr>3. Regulations on EV and other vehicles:</vt:lpstr>
      <vt:lpstr>4. Incentives to promote EV:</vt:lpstr>
      <vt:lpstr>5. Awareness raising:</vt:lpstr>
      <vt:lpstr>6. Demonstrative pilot project:</vt:lpstr>
      <vt:lpstr>7. Training programs on EV maintenance:</vt:lpstr>
      <vt:lpstr>8. Developing public charging stations:</vt:lpstr>
      <vt:lpstr>9. Improvement of electricity supply:</vt:lpstr>
      <vt:lpstr>10. Improvement of road infrastructure:</vt:lpstr>
      <vt:lpstr>11. Studies and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E-mobility</dc:title>
  <dc:creator>Terry Mael</dc:creator>
  <cp:lastModifiedBy>Sosefo Tofu</cp:lastModifiedBy>
  <cp:revision>12</cp:revision>
  <dcterms:created xsi:type="dcterms:W3CDTF">2023-05-29T22:56:06Z</dcterms:created>
  <dcterms:modified xsi:type="dcterms:W3CDTF">2023-06-21T21:39:23Z</dcterms:modified>
</cp:coreProperties>
</file>