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5" r:id="rId4"/>
    <p:sldId id="277" r:id="rId5"/>
    <p:sldId id="278" r:id="rId6"/>
    <p:sldId id="279" r:id="rId7"/>
    <p:sldId id="280" r:id="rId8"/>
    <p:sldId id="283" r:id="rId9"/>
    <p:sldId id="281" r:id="rId10"/>
    <p:sldId id="282" r:id="rId11"/>
    <p:sldId id="284" r:id="rId12"/>
    <p:sldId id="285" r:id="rId13"/>
    <p:sldId id="276" r:id="rId14"/>
    <p:sldId id="257" r:id="rId15"/>
    <p:sldId id="258" r:id="rId16"/>
    <p:sldId id="260" r:id="rId17"/>
    <p:sldId id="261" r:id="rId18"/>
    <p:sldId id="262" r:id="rId19"/>
    <p:sldId id="268" r:id="rId20"/>
    <p:sldId id="270" r:id="rId21"/>
    <p:sldId id="272" r:id="rId22"/>
    <p:sldId id="286" r:id="rId23"/>
    <p:sldId id="291" r:id="rId24"/>
    <p:sldId id="292" r:id="rId25"/>
    <p:sldId id="290" r:id="rId26"/>
    <p:sldId id="287" r:id="rId27"/>
    <p:sldId id="288" r:id="rId28"/>
    <p:sldId id="289" r:id="rId29"/>
    <p:sldId id="293" r:id="rId30"/>
    <p:sldId id="294" r:id="rId31"/>
    <p:sldId id="29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9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6549" y="1157990"/>
            <a:ext cx="1040381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DTRONICS</a:t>
            </a:r>
          </a:p>
          <a:p>
            <a:pPr algn="ctr"/>
            <a:r>
              <a:rPr lang="en-US" sz="8000" b="1" dirty="0" smtClean="0">
                <a:ln w="19050">
                  <a:solidFill>
                    <a:srgbClr val="FF000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SECURITY PTE LIMITED</a:t>
            </a:r>
            <a:endParaRPr lang="en-US" sz="8000" b="1" cap="none" spc="0" dirty="0">
              <a:ln w="19050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286" y="3356441"/>
            <a:ext cx="10911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rbel" panose="020B0503020204020204" pitchFamily="34" charset="0"/>
              </a:rPr>
              <a:t>e</a:t>
            </a:r>
            <a:r>
              <a:rPr lang="en-US" sz="5400" b="1" i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rbel" panose="020B0503020204020204" pitchFamily="34" charset="0"/>
              </a:rPr>
              <a:t>lectronic security system specialists</a:t>
            </a:r>
            <a:endParaRPr lang="en-US" sz="54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rbel" panose="020B05030202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8087" y="4756427"/>
            <a:ext cx="1816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-FIJI-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6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024" y="885217"/>
            <a:ext cx="12558329" cy="61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0" y="0"/>
            <a:ext cx="11674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765"/>
          <a:stretch/>
        </p:blipFill>
        <p:spPr>
          <a:xfrm>
            <a:off x="604825" y="-68094"/>
            <a:ext cx="11061881" cy="69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297" y="951924"/>
            <a:ext cx="10450538" cy="1928909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NODA SOLA INITIATIVE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3091491" y="2880833"/>
            <a:ext cx="59891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E56526"/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 rural women empowerment program</a:t>
            </a:r>
            <a:endParaRPr kumimoji="0" lang="en-US" sz="24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prstClr val="white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E56526"/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0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83" y="585470"/>
            <a:ext cx="8610600" cy="1293028"/>
          </a:xfrm>
        </p:spPr>
        <p:txBody>
          <a:bodyPr/>
          <a:lstStyle/>
          <a:p>
            <a:r>
              <a:rPr lang="en-US" b="1" dirty="0" smtClean="0"/>
              <a:t>PROJECT DEVELOPER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8383" y="3302165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3200" dirty="0" smtClean="0"/>
              <a:t>Dtronics Security PTE Limited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en-US" sz="3200" dirty="0" smtClean="0"/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3200" dirty="0" smtClean="0"/>
              <a:t>Grace </a:t>
            </a:r>
            <a:r>
              <a:rPr lang="en-US" sz="3200" dirty="0" err="1" smtClean="0"/>
              <a:t>trifam</a:t>
            </a:r>
            <a:r>
              <a:rPr lang="en-US" sz="3200" dirty="0" smtClean="0"/>
              <a:t> ministry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en-US" sz="3200" dirty="0" smtClean="0"/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3200" dirty="0" smtClean="0"/>
              <a:t>Fiji National university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3200" dirty="0" smtClean="0"/>
              <a:t>Government of </a:t>
            </a:r>
            <a:r>
              <a:rPr lang="en-US" sz="3200" dirty="0" err="1" smtClean="0"/>
              <a:t>fiji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834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5" y="686292"/>
            <a:ext cx="8610600" cy="1293028"/>
          </a:xfrm>
        </p:spPr>
        <p:txBody>
          <a:bodyPr/>
          <a:lstStyle/>
          <a:p>
            <a:r>
              <a:rPr lang="en-US" b="1" dirty="0" smtClean="0"/>
              <a:t>PROJECT DEVELOPERS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3766" y="3272348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Dtronics Security PTE Limited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cap="none" dirty="0" err="1" smtClean="0"/>
              <a:t>Ms</a:t>
            </a:r>
            <a:r>
              <a:rPr lang="en-US" sz="2400" cap="none" dirty="0" smtClean="0"/>
              <a:t> </a:t>
            </a:r>
            <a:r>
              <a:rPr lang="en-US" sz="2400" cap="none" dirty="0" err="1" smtClean="0"/>
              <a:t>Kuini</a:t>
            </a:r>
            <a:r>
              <a:rPr lang="en-US" sz="2400" cap="none" dirty="0" smtClean="0"/>
              <a:t> </a:t>
            </a:r>
            <a:r>
              <a:rPr lang="en-US" sz="2400" cap="none" dirty="0" err="1" smtClean="0"/>
              <a:t>Rabo</a:t>
            </a:r>
            <a:r>
              <a:rPr lang="en-US" sz="2400" cap="none" dirty="0"/>
              <a:t> </a:t>
            </a:r>
            <a:endParaRPr lang="en-US" sz="2400" cap="none" dirty="0" smtClean="0"/>
          </a:p>
          <a:p>
            <a:pPr algn="l">
              <a:lnSpc>
                <a:spcPct val="150000"/>
              </a:lnSpc>
            </a:pPr>
            <a:r>
              <a:rPr lang="en-US" sz="2400" cap="none" dirty="0"/>
              <a:t> </a:t>
            </a:r>
            <a:r>
              <a:rPr lang="en-US" sz="2400" cap="none" dirty="0" smtClean="0"/>
              <a:t> - </a:t>
            </a:r>
            <a:r>
              <a:rPr lang="en-US" sz="2000" cap="none" dirty="0"/>
              <a:t>M3P </a:t>
            </a:r>
            <a:r>
              <a:rPr lang="en-US" sz="2000" cap="none" dirty="0" err="1"/>
              <a:t>Programme</a:t>
            </a:r>
            <a:r>
              <a:rPr lang="en-US" sz="2000" cap="none" dirty="0"/>
              <a:t> Manager </a:t>
            </a:r>
            <a:r>
              <a:rPr lang="en-US" sz="2000" cap="none" dirty="0" smtClean="0"/>
              <a:t>– SPC</a:t>
            </a:r>
          </a:p>
          <a:p>
            <a:pPr algn="l">
              <a:lnSpc>
                <a:spcPct val="150000"/>
              </a:lnSpc>
            </a:pPr>
            <a:r>
              <a:rPr lang="en-US" sz="1800" cap="none" dirty="0" smtClean="0"/>
              <a:t>    (Melanesia Million Miracles Program)</a:t>
            </a:r>
            <a:endParaRPr lang="en-US" sz="2400" cap="none" dirty="0" smtClean="0"/>
          </a:p>
          <a:p>
            <a:pPr algn="l">
              <a:lnSpc>
                <a:spcPct val="150000"/>
              </a:lnSpc>
            </a:pPr>
            <a:endParaRPr lang="en-US" sz="1600" cap="none" dirty="0" smtClean="0"/>
          </a:p>
          <a:p>
            <a:pPr algn="l">
              <a:lnSpc>
                <a:spcPct val="150000"/>
              </a:lnSpc>
            </a:pPr>
            <a:endParaRPr lang="en-US" sz="300" cap="none" dirty="0" smtClean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" dirty="0" smtClean="0"/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Grace </a:t>
            </a:r>
            <a:r>
              <a:rPr lang="en-US" sz="2400" dirty="0" err="1" smtClean="0"/>
              <a:t>trifam</a:t>
            </a:r>
            <a:r>
              <a:rPr lang="en-US" sz="2400" dirty="0" smtClean="0"/>
              <a:t> ministry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cap="none" dirty="0" err="1" smtClean="0"/>
              <a:t>Mrs</a:t>
            </a:r>
            <a:r>
              <a:rPr lang="en-US" sz="2400" cap="none" dirty="0" smtClean="0"/>
              <a:t> </a:t>
            </a:r>
            <a:r>
              <a:rPr lang="en-US" sz="2400" cap="none" dirty="0" err="1" smtClean="0"/>
              <a:t>Safaira</a:t>
            </a:r>
            <a:r>
              <a:rPr lang="en-US" sz="2400" cap="none" dirty="0" smtClean="0"/>
              <a:t> </a:t>
            </a:r>
            <a:r>
              <a:rPr lang="en-US" sz="2400" cap="none" dirty="0" err="1" smtClean="0"/>
              <a:t>Tagivuni</a:t>
            </a:r>
            <a:endParaRPr lang="en-US" sz="2400" cap="none" dirty="0" smtClean="0"/>
          </a:p>
          <a:p>
            <a:pPr algn="l">
              <a:lnSpc>
                <a:spcPct val="150000"/>
              </a:lnSpc>
            </a:pPr>
            <a:r>
              <a:rPr lang="en-US" sz="2400" cap="none" dirty="0"/>
              <a:t> </a:t>
            </a:r>
            <a:r>
              <a:rPr lang="en-US" sz="2400" cap="none" dirty="0" smtClean="0"/>
              <a:t>- co- founder of GTM NGO.</a:t>
            </a:r>
          </a:p>
          <a:p>
            <a:pPr algn="l">
              <a:lnSpc>
                <a:spcPct val="150000"/>
              </a:lnSpc>
            </a:pPr>
            <a:endParaRPr lang="en-US" sz="1400" cap="none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08914" y="262583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sz="1400" cap="none" dirty="0" smtClean="0"/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Fiji National university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cap="none" dirty="0" err="1"/>
              <a:t>M</a:t>
            </a:r>
            <a:r>
              <a:rPr lang="en-US" sz="2400" cap="none" dirty="0" err="1" smtClean="0"/>
              <a:t>s</a:t>
            </a:r>
            <a:r>
              <a:rPr lang="en-US" sz="2400" cap="none" dirty="0" smtClean="0"/>
              <a:t> </a:t>
            </a:r>
            <a:r>
              <a:rPr lang="en-US" sz="2400" cap="none" dirty="0" err="1"/>
              <a:t>S</a:t>
            </a:r>
            <a:r>
              <a:rPr lang="en-US" sz="2400" cap="none" dirty="0" err="1" smtClean="0"/>
              <a:t>alaseini</a:t>
            </a:r>
            <a:r>
              <a:rPr lang="en-US" sz="2400" cap="none" dirty="0" smtClean="0"/>
              <a:t> </a:t>
            </a:r>
            <a:r>
              <a:rPr lang="en-US" sz="2400" cap="none" dirty="0" err="1" smtClean="0"/>
              <a:t>Ligamamada</a:t>
            </a:r>
            <a:endParaRPr lang="en-US" sz="2400" cap="none" dirty="0" smtClean="0"/>
          </a:p>
          <a:p>
            <a:pPr algn="l">
              <a:lnSpc>
                <a:spcPct val="150000"/>
              </a:lnSpc>
            </a:pPr>
            <a:r>
              <a:rPr lang="en-US" sz="2400" cap="none" dirty="0"/>
              <a:t> </a:t>
            </a:r>
            <a:r>
              <a:rPr lang="en-US" sz="2400" cap="none" dirty="0" smtClean="0"/>
              <a:t>    </a:t>
            </a:r>
            <a:r>
              <a:rPr lang="en-US" sz="2000" cap="none" dirty="0" smtClean="0"/>
              <a:t>Snr. Lecturer Electrical Engineering</a:t>
            </a:r>
            <a:endParaRPr lang="en-US" sz="2400" cap="none" dirty="0" smtClean="0"/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cap="none" dirty="0"/>
              <a:t>D</a:t>
            </a:r>
            <a:r>
              <a:rPr lang="en-US" sz="2400" cap="none" dirty="0" smtClean="0"/>
              <a:t>r. </a:t>
            </a:r>
            <a:r>
              <a:rPr lang="en-US" sz="2400" cap="none" dirty="0" err="1"/>
              <a:t>R</a:t>
            </a:r>
            <a:r>
              <a:rPr lang="en-US" sz="2400" cap="none" dirty="0" err="1" smtClean="0"/>
              <a:t>avita</a:t>
            </a:r>
            <a:r>
              <a:rPr lang="en-US" sz="2400" cap="none" dirty="0" smtClean="0"/>
              <a:t> D. Prasad</a:t>
            </a:r>
          </a:p>
          <a:p>
            <a:pPr algn="l">
              <a:lnSpc>
                <a:spcPct val="150000"/>
              </a:lnSpc>
            </a:pPr>
            <a:r>
              <a:rPr lang="en-US" sz="2400" cap="none" dirty="0"/>
              <a:t> </a:t>
            </a:r>
            <a:r>
              <a:rPr lang="en-US" sz="2400" cap="none" dirty="0" smtClean="0"/>
              <a:t>     </a:t>
            </a:r>
            <a:r>
              <a:rPr lang="en-US" sz="2000" cap="none" dirty="0" err="1" smtClean="0"/>
              <a:t>HoS</a:t>
            </a:r>
            <a:r>
              <a:rPr lang="en-US" sz="2000" cap="none" dirty="0" smtClean="0"/>
              <a:t>, School of Applied Science</a:t>
            </a:r>
            <a:endParaRPr lang="en-US" sz="2400" cap="none" dirty="0" smtClean="0"/>
          </a:p>
        </p:txBody>
      </p:sp>
    </p:spTree>
    <p:extLst>
      <p:ext uri="{BB962C8B-B14F-4D97-AF65-F5344CB8AC3E}">
        <p14:creationId xmlns:p14="http://schemas.microsoft.com/office/powerpoint/2010/main" val="2012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6042" y="1043608"/>
            <a:ext cx="3717235" cy="458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/>
              <a:t>DEVELOPMENT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AND COMMUNITY SUPPORT</a:t>
            </a:r>
            <a:endParaRPr lang="en-US" sz="2000" b="1" dirty="0"/>
          </a:p>
          <a:p>
            <a:pPr algn="ctr">
              <a:lnSpc>
                <a:spcPct val="150000"/>
              </a:lnSpc>
            </a:pPr>
            <a:r>
              <a:rPr lang="en-US" sz="2000" b="1" dirty="0" err="1" smtClean="0"/>
              <a:t>Ms</a:t>
            </a:r>
            <a:r>
              <a:rPr lang="en-US" sz="2000" b="1" dirty="0" smtClean="0"/>
              <a:t> KUINI RABO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PAULA TUIVANUYALEWA</a:t>
            </a:r>
          </a:p>
          <a:p>
            <a:pPr algn="ctr">
              <a:lnSpc>
                <a:spcPct val="150000"/>
              </a:lnSpc>
            </a:pPr>
            <a:endParaRPr lang="en-US" sz="2000" b="1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Manage project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Deliver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Monitor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Commission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2973" y="1043608"/>
            <a:ext cx="3679212" cy="458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CAPACITY BUILDING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 smtClean="0"/>
              <a:t>Mrs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Safaira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Tagivuni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Design and conduct the capacity building component of the project.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3525" y="1078395"/>
            <a:ext cx="3437355" cy="4512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ANALYSIS &amp; DOCUMENTATION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 smtClean="0"/>
              <a:t>Ms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Salaseini</a:t>
            </a:r>
            <a:r>
              <a:rPr lang="en-US" sz="2400" b="1" dirty="0" smtClean="0"/>
              <a:t> L</a:t>
            </a:r>
          </a:p>
          <a:p>
            <a:pPr algn="ctr"/>
            <a:r>
              <a:rPr lang="en-US" sz="2400" b="1" dirty="0" smtClean="0"/>
              <a:t>Dr. </a:t>
            </a:r>
            <a:r>
              <a:rPr lang="en-US" sz="2400" b="1" dirty="0" err="1" smtClean="0"/>
              <a:t>Ravita</a:t>
            </a:r>
            <a:r>
              <a:rPr lang="en-US" sz="2400" b="1" dirty="0" smtClean="0"/>
              <a:t> Prasad</a:t>
            </a:r>
          </a:p>
          <a:p>
            <a:pPr algn="ctr"/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Conduct trainings </a:t>
            </a:r>
            <a:r>
              <a:rPr lang="en-US" sz="2400" b="1" dirty="0">
                <a:solidFill>
                  <a:srgbClr val="FFFF00"/>
                </a:solidFill>
              </a:rPr>
              <a:t>in </a:t>
            </a:r>
            <a:r>
              <a:rPr lang="en-US" sz="2400" b="1" dirty="0" smtClean="0">
                <a:solidFill>
                  <a:srgbClr val="FFFF00"/>
                </a:solidFill>
              </a:rPr>
              <a:t>electrical/solar technology.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Document </a:t>
            </a:r>
            <a:r>
              <a:rPr lang="en-US" sz="2400" b="1" dirty="0">
                <a:solidFill>
                  <a:srgbClr val="FFFF00"/>
                </a:solidFill>
              </a:rPr>
              <a:t>the project </a:t>
            </a:r>
            <a:r>
              <a:rPr lang="en-US" sz="2400" b="1" dirty="0" smtClean="0">
                <a:solidFill>
                  <a:srgbClr val="FFFF00"/>
                </a:solidFill>
              </a:rPr>
              <a:t>outcomes.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/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26045" y="-74831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PROJECT ROLES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033670" y="571500"/>
            <a:ext cx="2494722" cy="4721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DTRONICS LTD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032513" y="571500"/>
            <a:ext cx="2494722" cy="4721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GRACE TRIFAM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864841" y="623680"/>
            <a:ext cx="2494722" cy="4721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FNU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4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0206" y="512151"/>
            <a:ext cx="3717235" cy="4140251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/>
              <a:t>DEVELOPMENT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AND COMMUNITY SUPPORT</a:t>
            </a:r>
            <a:endParaRPr lang="en-US" sz="2000" b="1" dirty="0"/>
          </a:p>
          <a:p>
            <a:pPr algn="ctr">
              <a:lnSpc>
                <a:spcPct val="150000"/>
              </a:lnSpc>
            </a:pPr>
            <a:r>
              <a:rPr lang="en-US" sz="2000" b="1" dirty="0" err="1" smtClean="0"/>
              <a:t>Ms</a:t>
            </a:r>
            <a:r>
              <a:rPr lang="en-US" sz="2000" b="1" dirty="0" smtClean="0"/>
              <a:t> KUINI RABO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PAULA TUIVANUYALEWA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Manage project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Deliver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Monitor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Commission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4313" y="472108"/>
            <a:ext cx="3679212" cy="45819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CAPACITY BUILDING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 smtClean="0"/>
              <a:t>Mrs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Safaira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Tagivuni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Design and conduct the capacity building component of the project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53769" y="506894"/>
            <a:ext cx="3437355" cy="4512366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ANALYSIS &amp; DOCUMENTATION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 smtClean="0"/>
              <a:t>Ms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Salaseini</a:t>
            </a:r>
            <a:r>
              <a:rPr lang="en-US" sz="2400" b="1" dirty="0" smtClean="0"/>
              <a:t> L</a:t>
            </a:r>
          </a:p>
          <a:p>
            <a:pPr algn="ctr"/>
            <a:r>
              <a:rPr lang="en-US" sz="2400" b="1" dirty="0" smtClean="0"/>
              <a:t>Dr. </a:t>
            </a:r>
            <a:r>
              <a:rPr lang="en-US" sz="2400" b="1" dirty="0" err="1" smtClean="0"/>
              <a:t>Ravita</a:t>
            </a:r>
            <a:r>
              <a:rPr lang="en-US" sz="2400" b="1" dirty="0" smtClean="0"/>
              <a:t> Prasad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Conduct trainings </a:t>
            </a:r>
            <a:r>
              <a:rPr lang="en-US" sz="2000" b="1" dirty="0">
                <a:solidFill>
                  <a:srgbClr val="FFFF00"/>
                </a:solidFill>
              </a:rPr>
              <a:t>in </a:t>
            </a:r>
            <a:r>
              <a:rPr lang="en-US" sz="2000" b="1" dirty="0" smtClean="0">
                <a:solidFill>
                  <a:srgbClr val="FFFF00"/>
                </a:solidFill>
              </a:rPr>
              <a:t>electrical/solar technology.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FF00"/>
                </a:solidFill>
              </a:rPr>
              <a:t>Document </a:t>
            </a:r>
            <a:r>
              <a:rPr lang="en-US" sz="2000" b="1" dirty="0">
                <a:solidFill>
                  <a:srgbClr val="FFFF00"/>
                </a:solidFill>
              </a:rPr>
              <a:t>the project </a:t>
            </a:r>
            <a:r>
              <a:rPr lang="en-US" sz="2000" b="1" dirty="0" smtClean="0">
                <a:solidFill>
                  <a:srgbClr val="FFFF00"/>
                </a:solidFill>
              </a:rPr>
              <a:t>outcomes.</a:t>
            </a:r>
            <a:endParaRPr lang="en-US" sz="2000" b="1" dirty="0">
              <a:solidFill>
                <a:srgbClr val="FFFF00"/>
              </a:solidFill>
            </a:endParaRPr>
          </a:p>
          <a:p>
            <a:pPr algn="ctr"/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516834" y="4652402"/>
            <a:ext cx="11274290" cy="203634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2021-2030 NEP highlights energy access for all and gender equity, equality and empowerment for women and girls.</a:t>
            </a:r>
          </a:p>
          <a:p>
            <a:pPr algn="ctr"/>
            <a:r>
              <a:rPr lang="en-US" sz="2400" b="1" u="sng" dirty="0" smtClean="0"/>
              <a:t>1.Ministry of Women </a:t>
            </a:r>
            <a:r>
              <a:rPr lang="en-US" sz="2400" b="1" dirty="0" smtClean="0"/>
              <a:t>– 2.</a:t>
            </a:r>
            <a:r>
              <a:rPr lang="en-US" sz="2400" b="1" u="sng" dirty="0" smtClean="0"/>
              <a:t>Ministry of Trade &amp; Investment </a:t>
            </a:r>
            <a:r>
              <a:rPr lang="en-US" sz="2400" b="1" dirty="0" smtClean="0"/>
              <a:t>– 3.</a:t>
            </a:r>
            <a:r>
              <a:rPr lang="en-US" sz="2400" b="1" u="sng" dirty="0" smtClean="0"/>
              <a:t>Ministry of Energy</a:t>
            </a:r>
            <a:endParaRPr lang="en-US" sz="24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3115054" y="4700081"/>
            <a:ext cx="69375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GOVERNMENT NATIONAL PROGRAM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4279" y="0"/>
            <a:ext cx="2494722" cy="472108"/>
          </a:xfrm>
          <a:prstGeom prst="rect">
            <a:avLst/>
          </a:prstGeom>
          <a:ln w="47625" cmpd="dbl"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DTRONICS LTD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933122" y="0"/>
            <a:ext cx="2494722" cy="472108"/>
          </a:xfrm>
          <a:prstGeom prst="rect">
            <a:avLst/>
          </a:prstGeom>
          <a:ln w="47625" cmpd="dbl"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GRACE TRIFAM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8765450" y="52180"/>
            <a:ext cx="2494722" cy="472108"/>
          </a:xfrm>
          <a:prstGeom prst="rect">
            <a:avLst/>
          </a:prstGeom>
          <a:ln w="47625" cmpd="dbl"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FNU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23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849" y="360154"/>
            <a:ext cx="8610600" cy="1293028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Project components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290730" y="4828851"/>
            <a:ext cx="6089521" cy="189044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539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90730" y="2938406"/>
            <a:ext cx="6089521" cy="189044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539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 rot="10800000">
            <a:off x="5531291" y="1993181"/>
            <a:ext cx="6012094" cy="18904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539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/>
        </p:nvSpPr>
        <p:spPr>
          <a:xfrm rot="10800000">
            <a:off x="5531291" y="3883627"/>
            <a:ext cx="6012094" cy="18904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53975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85280" y="4512784"/>
            <a:ext cx="445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ELECTRICAL TRAINING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1993" y="2722961"/>
            <a:ext cx="609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SOLAR HOME SYSTEM INSTALLATION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2772" y="3702215"/>
            <a:ext cx="3969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BUSINESS TRAINING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450" y="5512463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CAPACITY BUILDING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" y="0"/>
            <a:ext cx="5166573" cy="1020417"/>
          </a:xfrm>
          <a:solidFill>
            <a:srgbClr val="FF0000"/>
          </a:solidFill>
        </p:spPr>
        <p:txBody>
          <a:bodyPr/>
          <a:lstStyle/>
          <a:p>
            <a:pPr algn="l"/>
            <a:r>
              <a:rPr lang="en-US" b="1" dirty="0" smtClean="0"/>
              <a:t>CAPACITY</a:t>
            </a:r>
            <a:r>
              <a:rPr lang="en-US" b="1" dirty="0"/>
              <a:t> </a:t>
            </a:r>
            <a:r>
              <a:rPr lang="en-US" b="1" dirty="0" smtClean="0"/>
              <a:t>BUIDLING</a:t>
            </a:r>
            <a:endParaRPr lang="en-US" b="1" dirty="0"/>
          </a:p>
        </p:txBody>
      </p:sp>
      <p:sp>
        <p:nvSpPr>
          <p:cNvPr id="5" name="Regular Pentagon 4"/>
          <p:cNvSpPr/>
          <p:nvPr/>
        </p:nvSpPr>
        <p:spPr>
          <a:xfrm>
            <a:off x="3057939" y="3102684"/>
            <a:ext cx="4539653" cy="326829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RESOURCE MAPPING</a:t>
            </a:r>
            <a:endParaRPr lang="en-US" sz="4000" b="1" dirty="0"/>
          </a:p>
        </p:txBody>
      </p:sp>
      <p:sp>
        <p:nvSpPr>
          <p:cNvPr id="6" name="Regular Pentagon 5"/>
          <p:cNvSpPr/>
          <p:nvPr/>
        </p:nvSpPr>
        <p:spPr>
          <a:xfrm>
            <a:off x="7612525" y="3102684"/>
            <a:ext cx="4579475" cy="326829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BUSINESS TRAINING</a:t>
            </a:r>
            <a:endParaRPr lang="en-US" sz="36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27765" y="1020417"/>
            <a:ext cx="4579475" cy="3268299"/>
            <a:chOff x="5327765" y="1020417"/>
            <a:chExt cx="4579475" cy="3268299"/>
          </a:xfrm>
        </p:grpSpPr>
        <p:sp>
          <p:nvSpPr>
            <p:cNvPr id="7" name="Regular Pentagon 6"/>
            <p:cNvSpPr/>
            <p:nvPr/>
          </p:nvSpPr>
          <p:spPr>
            <a:xfrm rot="10800000">
              <a:off x="5327765" y="1020417"/>
              <a:ext cx="4579475" cy="3268299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85267" y="1479010"/>
              <a:ext cx="3424650" cy="1869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LOCAL </a:t>
              </a:r>
            </a:p>
            <a:p>
              <a:pPr algn="ctr"/>
              <a:r>
                <a:rPr lang="en-US" sz="3600" b="1" dirty="0" smtClean="0"/>
                <a:t>&amp; </a:t>
              </a:r>
            </a:p>
            <a:p>
              <a:pPr algn="ctr"/>
              <a:r>
                <a:rPr lang="en-US" sz="3600" b="1" dirty="0" smtClean="0"/>
                <a:t>OVERSEAS MARKETS </a:t>
              </a:r>
              <a:endParaRPr lang="en-US" sz="3600" b="1" dirty="0"/>
            </a:p>
          </p:txBody>
        </p:sp>
      </p:grpSp>
      <p:sp>
        <p:nvSpPr>
          <p:cNvPr id="10" name="Pentagon 9"/>
          <p:cNvSpPr/>
          <p:nvPr/>
        </p:nvSpPr>
        <p:spPr>
          <a:xfrm>
            <a:off x="1930401" y="1616929"/>
            <a:ext cx="3317656" cy="78924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BANKING SERVICE</a:t>
            </a:r>
            <a:endParaRPr lang="en-US" sz="2400" b="1" dirty="0"/>
          </a:p>
        </p:txBody>
      </p:sp>
      <p:sp>
        <p:nvSpPr>
          <p:cNvPr id="11" name="Pentagon 10"/>
          <p:cNvSpPr/>
          <p:nvPr/>
        </p:nvSpPr>
        <p:spPr>
          <a:xfrm>
            <a:off x="507783" y="2506135"/>
            <a:ext cx="4154556" cy="8258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ONLINE TRANSACTION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49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128" y="37526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Core business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6458" y="1941641"/>
            <a:ext cx="12500042" cy="40241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CCTV SYSTEMS </a:t>
            </a:r>
          </a:p>
          <a:p>
            <a:r>
              <a:rPr lang="en-US" sz="4000" dirty="0" smtClean="0"/>
              <a:t>DOOR MANAGEMENT SYSTEMS</a:t>
            </a:r>
          </a:p>
          <a:p>
            <a:r>
              <a:rPr lang="en-US" sz="4000" dirty="0" smtClean="0"/>
              <a:t>INTERCOMS</a:t>
            </a:r>
          </a:p>
          <a:p>
            <a:r>
              <a:rPr lang="en-US" sz="4000" dirty="0" smtClean="0"/>
              <a:t>BROADCAST TECHNOLOGY  - STUDIOS &amp; TX. SITES</a:t>
            </a:r>
          </a:p>
          <a:p>
            <a:r>
              <a:rPr lang="en-US" sz="4000" dirty="0" smtClean="0"/>
              <a:t>SATELLITE COMS – IRRIDIUM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913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15874" y="1003850"/>
            <a:ext cx="10793640" cy="5715001"/>
            <a:chOff x="676118" y="586407"/>
            <a:chExt cx="10793640" cy="571500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9949" t="19581" r="13489" b="8353"/>
            <a:stretch/>
          </p:blipFill>
          <p:spPr>
            <a:xfrm>
              <a:off x="676118" y="586407"/>
              <a:ext cx="10793640" cy="571500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5575852" y="3995531"/>
              <a:ext cx="2932044" cy="6361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8507896" y="2743200"/>
              <a:ext cx="278295" cy="12622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675243" y="2743200"/>
              <a:ext cx="3110948" cy="18884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6530690" y="214196"/>
            <a:ext cx="35237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TARGET AREA</a:t>
            </a:r>
            <a:endParaRPr lang="en-US" sz="40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7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9" y="1419343"/>
            <a:ext cx="4422912" cy="3541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45961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FUTURE GROWTH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530" y="832782"/>
            <a:ext cx="22541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Mini - hydro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67335" y="284332"/>
            <a:ext cx="33457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Micro-wind hybrid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69" y="4007214"/>
            <a:ext cx="7205249" cy="3267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6000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095" y="4789181"/>
            <a:ext cx="2226365" cy="2226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270" y="832781"/>
            <a:ext cx="7205248" cy="319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6670" y="457599"/>
            <a:ext cx="664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NASOKI MINI-GRID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5491" y="1964588"/>
            <a:ext cx="10457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/>
              <a:t>It was the first PPP (Private-Public-Partnership) with the </a:t>
            </a:r>
            <a:r>
              <a:rPr lang="en-US" sz="3600" b="1" dirty="0" err="1"/>
              <a:t>Dept</a:t>
            </a:r>
            <a:r>
              <a:rPr lang="en-US" sz="3600" b="1" dirty="0"/>
              <a:t> of Energy. </a:t>
            </a:r>
            <a:endParaRPr lang="en-US" sz="3600" b="1" dirty="0" smtClean="0"/>
          </a:p>
          <a:p>
            <a:pPr algn="just"/>
            <a:endParaRPr lang="en-US" sz="3600" b="1" dirty="0"/>
          </a:p>
          <a:p>
            <a:pPr algn="just"/>
            <a:r>
              <a:rPr lang="en-US" sz="3600" b="1" dirty="0" smtClean="0"/>
              <a:t>PV panels </a:t>
            </a:r>
            <a:r>
              <a:rPr lang="en-US" sz="3600" b="1" dirty="0"/>
              <a:t>+ battery </a:t>
            </a:r>
            <a:r>
              <a:rPr lang="en-US" sz="3600" b="1" dirty="0" smtClean="0"/>
              <a:t>components self funded </a:t>
            </a:r>
            <a:r>
              <a:rPr lang="en-US" sz="3600" b="1" dirty="0"/>
              <a:t>while the DoE funded the mini-grid + generator backup.  </a:t>
            </a:r>
            <a:endParaRPr lang="en-US" sz="36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07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6670" y="457599"/>
            <a:ext cx="664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NASOKI MINI-GRID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5337" y="457599"/>
            <a:ext cx="11430000" cy="4859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/>
          </a:p>
          <a:p>
            <a:pPr algn="just">
              <a:lnSpc>
                <a:spcPct val="150000"/>
              </a:lnSpc>
            </a:pPr>
            <a:endParaRPr lang="en-US" sz="3200" b="1" dirty="0"/>
          </a:p>
          <a:p>
            <a:pPr algn="just">
              <a:lnSpc>
                <a:spcPct val="150000"/>
              </a:lnSpc>
            </a:pPr>
            <a:r>
              <a:rPr lang="en-US" sz="3200" b="1" dirty="0" smtClean="0"/>
              <a:t>12kW peak </a:t>
            </a:r>
            <a:r>
              <a:rPr lang="en-US" sz="3200" b="1" dirty="0"/>
              <a:t>Solar Panels, </a:t>
            </a:r>
            <a:endParaRPr lang="en-US" sz="3200" b="1" dirty="0" smtClean="0"/>
          </a:p>
          <a:p>
            <a:pPr algn="just">
              <a:lnSpc>
                <a:spcPct val="150000"/>
              </a:lnSpc>
            </a:pPr>
            <a:r>
              <a:rPr lang="en-US" sz="3200" b="1" dirty="0" smtClean="0"/>
              <a:t>18kW </a:t>
            </a:r>
            <a:r>
              <a:rPr lang="en-US" sz="3200" b="1" dirty="0"/>
              <a:t>battery Inverters, </a:t>
            </a:r>
            <a:endParaRPr lang="en-US" sz="3200" b="1" dirty="0" smtClean="0"/>
          </a:p>
          <a:p>
            <a:pPr algn="just">
              <a:lnSpc>
                <a:spcPct val="150000"/>
              </a:lnSpc>
            </a:pPr>
            <a:r>
              <a:rPr lang="en-US" sz="3200" b="1" dirty="0" smtClean="0"/>
              <a:t>40kWh </a:t>
            </a:r>
            <a:r>
              <a:rPr lang="en-US" sz="3200" b="1" dirty="0"/>
              <a:t>Battery Capacity </a:t>
            </a:r>
            <a:endParaRPr lang="en-US" sz="3200" b="1" dirty="0" smtClean="0"/>
          </a:p>
          <a:p>
            <a:pPr algn="just">
              <a:lnSpc>
                <a:spcPct val="150000"/>
              </a:lnSpc>
            </a:pPr>
            <a:r>
              <a:rPr lang="en-US" sz="3200" b="1" dirty="0" smtClean="0"/>
              <a:t>Cloud </a:t>
            </a:r>
            <a:r>
              <a:rPr lang="en-US" sz="3200" b="1" dirty="0"/>
              <a:t>based prepay billing system  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Prepaid -$21 for 10kWh per </a:t>
            </a:r>
            <a:r>
              <a:rPr lang="en-US" sz="3200" b="1" dirty="0" smtClean="0"/>
              <a:t>month.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958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6670" y="457599"/>
            <a:ext cx="664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NASOKI MINI-GRID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107" y="991823"/>
            <a:ext cx="1143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/>
          </a:p>
          <a:p>
            <a:pPr algn="just"/>
            <a:r>
              <a:rPr lang="en-US" sz="3600" b="1" dirty="0"/>
              <a:t>Mini-grid serving 54 metering </a:t>
            </a:r>
            <a:r>
              <a:rPr lang="en-US" sz="3600" b="1" dirty="0" smtClean="0"/>
              <a:t>points:</a:t>
            </a:r>
          </a:p>
          <a:p>
            <a:pPr marL="1943100" lvl="3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en-US" sz="3600" b="1" dirty="0" smtClean="0"/>
              <a:t>48 </a:t>
            </a:r>
            <a:r>
              <a:rPr lang="en-US" sz="3600" b="1" dirty="0"/>
              <a:t>Households </a:t>
            </a:r>
          </a:p>
          <a:p>
            <a:pPr marL="1943100" lvl="3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en-US" sz="3600" b="1" dirty="0" smtClean="0"/>
              <a:t>4 class-rooms</a:t>
            </a:r>
          </a:p>
          <a:p>
            <a:pPr marL="1943100" lvl="3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en-US" sz="3600" b="1" dirty="0" smtClean="0"/>
              <a:t>1 </a:t>
            </a:r>
            <a:r>
              <a:rPr lang="en-US" sz="3600" b="1" dirty="0"/>
              <a:t>village </a:t>
            </a:r>
            <a:r>
              <a:rPr lang="en-US" sz="3600" b="1" dirty="0" smtClean="0"/>
              <a:t>hall </a:t>
            </a:r>
          </a:p>
          <a:p>
            <a:pPr marL="1943100" lvl="3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en-US" sz="3600" b="1" dirty="0" smtClean="0"/>
              <a:t>1 church</a:t>
            </a:r>
          </a:p>
        </p:txBody>
      </p:sp>
    </p:spTree>
    <p:extLst>
      <p:ext uri="{BB962C8B-B14F-4D97-AF65-F5344CB8AC3E}">
        <p14:creationId xmlns:p14="http://schemas.microsoft.com/office/powerpoint/2010/main" val="3141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6670" y="457599"/>
            <a:ext cx="664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NASOKI MINI-GRID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69" y="1380929"/>
            <a:ext cx="8271823" cy="54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6670" y="457599"/>
            <a:ext cx="664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NASOKI MINI-GRID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355" y="1447628"/>
            <a:ext cx="8797290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16" t="13834" r="14686" b="14403"/>
          <a:stretch/>
        </p:blipFill>
        <p:spPr>
          <a:xfrm>
            <a:off x="1235412" y="671208"/>
            <a:ext cx="9983346" cy="56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1842" y="384403"/>
            <a:ext cx="36134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Lessons </a:t>
            </a:r>
            <a:r>
              <a:rPr lang="en-US" sz="4000" b="1" dirty="0" smtClean="0"/>
              <a:t>learnt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167320" y="1092289"/>
            <a:ext cx="112938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COMMUNITY ENGAGEMENT AT THE INITIAL STAGE IS KEY</a:t>
            </a:r>
            <a:r>
              <a:rPr lang="en-US" b="1" dirty="0" smtClean="0"/>
              <a:t>:</a:t>
            </a:r>
            <a:endParaRPr lang="en-US" b="1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Watts and Kilowatts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/>
              <a:t>Whr</a:t>
            </a:r>
            <a:r>
              <a:rPr lang="en-US" sz="2800" b="1" dirty="0"/>
              <a:t> and kWh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Limits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Equipment used and their useful life</a:t>
            </a:r>
          </a:p>
          <a:p>
            <a:pPr marL="1657350" lvl="3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Solar PV</a:t>
            </a:r>
          </a:p>
          <a:p>
            <a:pPr marL="1657350" lvl="3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Inverter</a:t>
            </a:r>
          </a:p>
          <a:p>
            <a:pPr marL="1657350" lvl="3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Battery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209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1842" y="384403"/>
            <a:ext cx="36134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Lessons </a:t>
            </a:r>
            <a:r>
              <a:rPr lang="en-US" sz="4000" b="1" dirty="0" smtClean="0"/>
              <a:t>learnt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044132" y="1808389"/>
            <a:ext cx="960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dirty="0" smtClean="0"/>
              <a:t>FINANCIALS – SUSTAINABILITY</a:t>
            </a:r>
            <a:endParaRPr lang="en-US" sz="32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Cost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Capital Expenditure (Capex)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Operational Expenditure (</a:t>
            </a:r>
            <a:r>
              <a:rPr lang="en-US" sz="3200" dirty="0" err="1"/>
              <a:t>Opex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50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7648" y="170235"/>
            <a:ext cx="5199434" cy="616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CONTINENTAL ACCESS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782" t="40501" r="11553"/>
          <a:stretch/>
        </p:blipFill>
        <p:spPr>
          <a:xfrm>
            <a:off x="0" y="0"/>
            <a:ext cx="533075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229" y="1441321"/>
            <a:ext cx="3993104" cy="39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5400" y="2967335"/>
            <a:ext cx="81612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VINAKA VAKA LEVU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3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1136"/>
            <a:ext cx="12192000" cy="52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285" y="923526"/>
            <a:ext cx="8990715" cy="5933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6845" y="1828198"/>
            <a:ext cx="1015663" cy="4388381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IRRIDIUM GO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3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2941" y="1615192"/>
            <a:ext cx="86966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Point – point 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comms</a:t>
            </a:r>
            <a:endParaRPr lang="en-US" sz="5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Mobile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comms</a:t>
            </a:r>
            <a:endParaRPr lang="en-US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Pole – to pole coverage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4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412" y="0"/>
            <a:ext cx="8610600" cy="1293028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Vabea</a:t>
            </a:r>
            <a:r>
              <a:rPr lang="en-US" sz="5400" b="1" dirty="0" smtClean="0"/>
              <a:t> mini - grid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656" y="791951"/>
            <a:ext cx="12788952" cy="6513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0119"/>
            <a:ext cx="1994169" cy="10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ictsmbfsvm01\CEST$\1. EWB_FNU\20150214_092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245745"/>
            <a:ext cx="6895247" cy="64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380" y="410963"/>
            <a:ext cx="4824918" cy="63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653" y="2413631"/>
            <a:ext cx="7706012" cy="4444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95091" y="563305"/>
            <a:ext cx="617382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1.2 kW solar system </a:t>
            </a:r>
          </a:p>
          <a:p>
            <a:r>
              <a:rPr lang="en-US" sz="3200" b="1" dirty="0" smtClean="0"/>
              <a:t>Average: 4 </a:t>
            </a:r>
            <a:r>
              <a:rPr lang="en-US" sz="3200" b="1" dirty="0"/>
              <a:t>kWh per day </a:t>
            </a:r>
            <a:endParaRPr lang="en-US" sz="3200" b="1" dirty="0" smtClean="0"/>
          </a:p>
          <a:p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0288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647</TotalTime>
  <Words>460</Words>
  <Application>Microsoft Office PowerPoint</Application>
  <PresentationFormat>Widescreen</PresentationFormat>
  <Paragraphs>151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Century Gothic</vt:lpstr>
      <vt:lpstr>Corbel</vt:lpstr>
      <vt:lpstr>Wingdings</vt:lpstr>
      <vt:lpstr>Vapor Trail</vt:lpstr>
      <vt:lpstr>PowerPoint Presentation</vt:lpstr>
      <vt:lpstr>Core business</vt:lpstr>
      <vt:lpstr>PowerPoint Presentation</vt:lpstr>
      <vt:lpstr>PowerPoint Presentation</vt:lpstr>
      <vt:lpstr>PowerPoint Presentation</vt:lpstr>
      <vt:lpstr>PowerPoint Presentation</vt:lpstr>
      <vt:lpstr>Vabea mini -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NODA SOLA INITIATIVE</vt:lpstr>
      <vt:lpstr>PROJECT DEVELOPER</vt:lpstr>
      <vt:lpstr>PROJECT DEVELOPERS</vt:lpstr>
      <vt:lpstr>PowerPoint Presentation</vt:lpstr>
      <vt:lpstr>PowerPoint Presentation</vt:lpstr>
      <vt:lpstr>Project components</vt:lpstr>
      <vt:lpstr>CAPACITY BUIDLING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NODA SOLA INITIATIVE</dc:title>
  <dc:creator>Paula</dc:creator>
  <cp:lastModifiedBy>Paula</cp:lastModifiedBy>
  <cp:revision>59</cp:revision>
  <dcterms:created xsi:type="dcterms:W3CDTF">2023-04-10T04:11:29Z</dcterms:created>
  <dcterms:modified xsi:type="dcterms:W3CDTF">2023-06-29T22:50:56Z</dcterms:modified>
</cp:coreProperties>
</file>