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handoutMasterIdLst>
    <p:handoutMasterId r:id="rId37"/>
  </p:handoutMasterIdLst>
  <p:sldIdLst>
    <p:sldId id="256" r:id="rId2"/>
    <p:sldId id="341" r:id="rId3"/>
    <p:sldId id="339" r:id="rId4"/>
    <p:sldId id="338" r:id="rId5"/>
    <p:sldId id="351" r:id="rId6"/>
    <p:sldId id="352" r:id="rId7"/>
    <p:sldId id="353" r:id="rId8"/>
    <p:sldId id="364" r:id="rId9"/>
    <p:sldId id="365" r:id="rId10"/>
    <p:sldId id="366" r:id="rId11"/>
    <p:sldId id="355" r:id="rId12"/>
    <p:sldId id="356" r:id="rId13"/>
    <p:sldId id="357" r:id="rId14"/>
    <p:sldId id="358" r:id="rId15"/>
    <p:sldId id="359" r:id="rId16"/>
    <p:sldId id="360" r:id="rId17"/>
    <p:sldId id="354" r:id="rId18"/>
    <p:sldId id="324" r:id="rId19"/>
    <p:sldId id="323" r:id="rId20"/>
    <p:sldId id="361" r:id="rId21"/>
    <p:sldId id="322" r:id="rId22"/>
    <p:sldId id="326" r:id="rId23"/>
    <p:sldId id="304" r:id="rId24"/>
    <p:sldId id="367" r:id="rId25"/>
    <p:sldId id="368" r:id="rId26"/>
    <p:sldId id="362" r:id="rId27"/>
    <p:sldId id="327" r:id="rId28"/>
    <p:sldId id="328" r:id="rId29"/>
    <p:sldId id="350" r:id="rId30"/>
    <p:sldId id="347" r:id="rId31"/>
    <p:sldId id="348" r:id="rId32"/>
    <p:sldId id="349" r:id="rId33"/>
    <p:sldId id="363" r:id="rId34"/>
    <p:sldId id="331" r:id="rId35"/>
  </p:sldIdLst>
  <p:sldSz cx="9144000" cy="6858000" type="screen4x3"/>
  <p:notesSz cx="6858000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55902-8F81-46BA-B69E-9E802374AE6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7DBB96-34DC-4153-911E-057FD8E30903}">
      <dgm:prSet phldrT="[Text]" custT="1"/>
      <dgm:spPr>
        <a:xfrm>
          <a:off x="1572241" y="108618"/>
          <a:ext cx="1945247" cy="6492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Importer ensures good is tested before importing</a:t>
          </a:r>
        </a:p>
      </dgm:t>
    </dgm:pt>
    <dgm:pt modelId="{633C2DAB-9326-47D5-A47C-ECA337585FEA}" type="parTrans" cxnId="{3D5CF17F-FA32-457F-9549-71BD53928ED4}">
      <dgm:prSet/>
      <dgm:spPr/>
      <dgm:t>
        <a:bodyPr/>
        <a:lstStyle/>
        <a:p>
          <a:endParaRPr lang="en-US" sz="1600"/>
        </a:p>
      </dgm:t>
    </dgm:pt>
    <dgm:pt modelId="{E82CF5E3-1BD4-4E48-8C1B-7AA6733E9F00}" type="sibTrans" cxnId="{3D5CF17F-FA32-457F-9549-71BD53928ED4}">
      <dgm:prSet/>
      <dgm:spPr/>
      <dgm:t>
        <a:bodyPr/>
        <a:lstStyle/>
        <a:p>
          <a:endParaRPr lang="en-US" sz="1600"/>
        </a:p>
      </dgm:t>
    </dgm:pt>
    <dgm:pt modelId="{CFB109B7-0912-476B-A79D-380CBF35B24C}">
      <dgm:prSet custT="1"/>
      <dgm:spPr>
        <a:xfrm>
          <a:off x="2520934" y="1055299"/>
          <a:ext cx="1457670" cy="98353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If test report is available proceed to submit application to regulator for import </a:t>
          </a:r>
        </a:p>
      </dgm:t>
    </dgm:pt>
    <dgm:pt modelId="{2E07701C-696C-4098-A49B-133FC641AFB6}" type="parTrans" cxnId="{2B1E3554-4CEC-47EC-81FE-4FCBEBC7CB5B}">
      <dgm:prSet/>
      <dgm:spPr>
        <a:xfrm>
          <a:off x="2431252" y="649984"/>
          <a:ext cx="704904" cy="297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57"/>
              </a:lnTo>
              <a:lnTo>
                <a:pt x="704904" y="202657"/>
              </a:lnTo>
              <a:lnTo>
                <a:pt x="704904" y="29738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A36CC92D-EB5B-4B31-9D47-7676C808DB74}" type="sibTrans" cxnId="{2B1E3554-4CEC-47EC-81FE-4FCBEBC7CB5B}">
      <dgm:prSet/>
      <dgm:spPr/>
      <dgm:t>
        <a:bodyPr/>
        <a:lstStyle/>
        <a:p>
          <a:endParaRPr lang="en-US" sz="1600"/>
        </a:p>
      </dgm:t>
    </dgm:pt>
    <dgm:pt modelId="{98CE407A-4BA2-4ACC-8CC7-F46C1D30597B}">
      <dgm:prSet custT="1"/>
      <dgm:spPr>
        <a:xfrm>
          <a:off x="1111125" y="1055299"/>
          <a:ext cx="1182582" cy="106749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If not tested arrangments to with labrotory</a:t>
          </a:r>
        </a:p>
      </dgm:t>
    </dgm:pt>
    <dgm:pt modelId="{36AE3565-ECD2-4A98-A459-36C9D8F146E4}" type="parTrans" cxnId="{A117B26B-C1D3-4893-A629-B98D0B596208}">
      <dgm:prSet/>
      <dgm:spPr>
        <a:xfrm>
          <a:off x="1588804" y="649984"/>
          <a:ext cx="842448" cy="297382"/>
        </a:xfrm>
        <a:custGeom>
          <a:avLst/>
          <a:gdLst/>
          <a:ahLst/>
          <a:cxnLst/>
          <a:rect l="0" t="0" r="0" b="0"/>
          <a:pathLst>
            <a:path>
              <a:moveTo>
                <a:pt x="842448" y="0"/>
              </a:moveTo>
              <a:lnTo>
                <a:pt x="842448" y="202657"/>
              </a:lnTo>
              <a:lnTo>
                <a:pt x="0" y="202657"/>
              </a:lnTo>
              <a:lnTo>
                <a:pt x="0" y="29738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9D4867BA-3FA4-481C-965D-EDE6455C17FB}" type="sibTrans" cxnId="{A117B26B-C1D3-4893-A629-B98D0B596208}">
      <dgm:prSet/>
      <dgm:spPr/>
      <dgm:t>
        <a:bodyPr/>
        <a:lstStyle/>
        <a:p>
          <a:endParaRPr lang="en-US" sz="1600"/>
        </a:p>
      </dgm:t>
    </dgm:pt>
    <dgm:pt modelId="{789DAA8F-F211-4D17-8F75-A589815AAC30}">
      <dgm:prSet custT="1"/>
      <dgm:spPr>
        <a:xfrm>
          <a:off x="840358" y="2420180"/>
          <a:ext cx="1724118" cy="979557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Proceed to submit application to regulator for import </a:t>
          </a:r>
        </a:p>
        <a:p>
          <a:r>
            <a:rPr lang="en-US" sz="16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gm:t>
    </dgm:pt>
    <dgm:pt modelId="{E1AC8061-2C10-4833-B917-E81BE8FF3E99}" type="parTrans" cxnId="{E747C146-670A-4653-BC76-4BA97D793FAC}">
      <dgm:prSet/>
      <dgm:spPr>
        <a:xfrm>
          <a:off x="1543084" y="2014866"/>
          <a:ext cx="91440" cy="2973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38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600"/>
        </a:p>
      </dgm:t>
    </dgm:pt>
    <dgm:pt modelId="{121214B6-8D18-4FA5-A72E-339D75573DA1}" type="sibTrans" cxnId="{E747C146-670A-4653-BC76-4BA97D793FAC}">
      <dgm:prSet/>
      <dgm:spPr/>
      <dgm:t>
        <a:bodyPr/>
        <a:lstStyle/>
        <a:p>
          <a:endParaRPr lang="en-US" sz="1600"/>
        </a:p>
      </dgm:t>
    </dgm:pt>
    <dgm:pt modelId="{23F8E54E-A132-4832-8823-FC2207484CC9}" type="pres">
      <dgm:prSet presAssocID="{B8555902-8F81-46BA-B69E-9E802374AE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9DA069-F51B-4476-AE2B-55C3D915DD3B}" type="pres">
      <dgm:prSet presAssocID="{277DBB96-34DC-4153-911E-057FD8E30903}" presName="hierRoot1" presStyleCnt="0"/>
      <dgm:spPr/>
    </dgm:pt>
    <dgm:pt modelId="{56EFB2D3-854E-4DFA-BD75-56873DDF6A64}" type="pres">
      <dgm:prSet presAssocID="{277DBB96-34DC-4153-911E-057FD8E30903}" presName="composite" presStyleCnt="0"/>
      <dgm:spPr/>
    </dgm:pt>
    <dgm:pt modelId="{9ADC2DCD-FFB5-421A-A910-E6C3EAA67363}" type="pres">
      <dgm:prSet presAssocID="{277DBB96-34DC-4153-911E-057FD8E30903}" presName="background" presStyleLbl="node0" presStyleIdx="0" presStyleCnt="1"/>
      <dgm:spPr>
        <a:xfrm>
          <a:off x="1458628" y="686"/>
          <a:ext cx="1945247" cy="64929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A6C6C3E-93DA-4C12-B312-23417F5D4A07}" type="pres">
      <dgm:prSet presAssocID="{277DBB96-34DC-4153-911E-057FD8E30903}" presName="text" presStyleLbl="fgAcc0" presStyleIdx="0" presStyleCnt="1" custScaleX="190241">
        <dgm:presLayoutVars>
          <dgm:chPref val="3"/>
        </dgm:presLayoutVars>
      </dgm:prSet>
      <dgm:spPr/>
    </dgm:pt>
    <dgm:pt modelId="{4B55ABC9-1BF7-45B9-BF31-4F1FDADFEAD1}" type="pres">
      <dgm:prSet presAssocID="{277DBB96-34DC-4153-911E-057FD8E30903}" presName="hierChild2" presStyleCnt="0"/>
      <dgm:spPr/>
    </dgm:pt>
    <dgm:pt modelId="{312F066F-63C3-491D-82DB-5899EF00E72A}" type="pres">
      <dgm:prSet presAssocID="{36AE3565-ECD2-4A98-A459-36C9D8F146E4}" presName="Name10" presStyleLbl="parChTrans1D2" presStyleIdx="0" presStyleCnt="2"/>
      <dgm:spPr/>
    </dgm:pt>
    <dgm:pt modelId="{F8F38BE7-926A-4A4C-8AA8-6EC019EF1B5F}" type="pres">
      <dgm:prSet presAssocID="{98CE407A-4BA2-4ACC-8CC7-F46C1D30597B}" presName="hierRoot2" presStyleCnt="0"/>
      <dgm:spPr/>
    </dgm:pt>
    <dgm:pt modelId="{C6FFF255-C83B-4952-A4FF-E24B33592E73}" type="pres">
      <dgm:prSet presAssocID="{98CE407A-4BA2-4ACC-8CC7-F46C1D30597B}" presName="composite2" presStyleCnt="0"/>
      <dgm:spPr/>
    </dgm:pt>
    <dgm:pt modelId="{6A0F991F-C892-4F22-9830-F69716A421B0}" type="pres">
      <dgm:prSet presAssocID="{98CE407A-4BA2-4ACC-8CC7-F46C1D30597B}" presName="background2" presStyleLbl="node2" presStyleIdx="0" presStyleCnt="2"/>
      <dgm:spPr>
        <a:xfrm>
          <a:off x="997512" y="947367"/>
          <a:ext cx="1182582" cy="106749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BAC0D40-E73C-4FD9-8942-A03487B1D979}" type="pres">
      <dgm:prSet presAssocID="{98CE407A-4BA2-4ACC-8CC7-F46C1D30597B}" presName="text2" presStyleLbl="fgAcc2" presStyleIdx="0" presStyleCnt="2" custScaleX="115654" custScaleY="164408">
        <dgm:presLayoutVars>
          <dgm:chPref val="3"/>
        </dgm:presLayoutVars>
      </dgm:prSet>
      <dgm:spPr/>
    </dgm:pt>
    <dgm:pt modelId="{1D4D20E1-9EA0-4042-A1D3-AA44610391C7}" type="pres">
      <dgm:prSet presAssocID="{98CE407A-4BA2-4ACC-8CC7-F46C1D30597B}" presName="hierChild3" presStyleCnt="0"/>
      <dgm:spPr/>
    </dgm:pt>
    <dgm:pt modelId="{37FEAA69-88E9-4512-8056-ECC026928B4F}" type="pres">
      <dgm:prSet presAssocID="{E1AC8061-2C10-4833-B917-E81BE8FF3E99}" presName="Name17" presStyleLbl="parChTrans1D3" presStyleIdx="0" presStyleCnt="1"/>
      <dgm:spPr/>
    </dgm:pt>
    <dgm:pt modelId="{E79ECED1-CF60-42AF-BE2A-DD6A1E667849}" type="pres">
      <dgm:prSet presAssocID="{789DAA8F-F211-4D17-8F75-A589815AAC30}" presName="hierRoot3" presStyleCnt="0"/>
      <dgm:spPr/>
    </dgm:pt>
    <dgm:pt modelId="{A70C7CCC-E82F-4D26-A07A-BF02E6D26E33}" type="pres">
      <dgm:prSet presAssocID="{789DAA8F-F211-4D17-8F75-A589815AAC30}" presName="composite3" presStyleCnt="0"/>
      <dgm:spPr/>
    </dgm:pt>
    <dgm:pt modelId="{168090E1-48D0-4533-AE44-D8F71A8ACF56}" type="pres">
      <dgm:prSet presAssocID="{789DAA8F-F211-4D17-8F75-A589815AAC30}" presName="background3" presStyleLbl="node3" presStyleIdx="0" presStyleCnt="1"/>
      <dgm:spPr>
        <a:xfrm>
          <a:off x="726745" y="2312248"/>
          <a:ext cx="1724118" cy="97955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A2DC15A-0729-4947-AEA1-AB90573A7727}" type="pres">
      <dgm:prSet presAssocID="{789DAA8F-F211-4D17-8F75-A589815AAC30}" presName="text3" presStyleLbl="fgAcc3" presStyleIdx="0" presStyleCnt="1" custScaleX="168615" custScaleY="150864">
        <dgm:presLayoutVars>
          <dgm:chPref val="3"/>
        </dgm:presLayoutVars>
      </dgm:prSet>
      <dgm:spPr/>
    </dgm:pt>
    <dgm:pt modelId="{F0D22B3C-7511-460D-A314-DFEF882D968B}" type="pres">
      <dgm:prSet presAssocID="{789DAA8F-F211-4D17-8F75-A589815AAC30}" presName="hierChild4" presStyleCnt="0"/>
      <dgm:spPr/>
    </dgm:pt>
    <dgm:pt modelId="{4F2086BF-49BF-4682-8ED5-60C0CCDC9EFD}" type="pres">
      <dgm:prSet presAssocID="{2E07701C-696C-4098-A49B-133FC641AFB6}" presName="Name10" presStyleLbl="parChTrans1D2" presStyleIdx="1" presStyleCnt="2"/>
      <dgm:spPr/>
    </dgm:pt>
    <dgm:pt modelId="{1BF6D05F-2E04-4516-9AB8-F39C702C3845}" type="pres">
      <dgm:prSet presAssocID="{CFB109B7-0912-476B-A79D-380CBF35B24C}" presName="hierRoot2" presStyleCnt="0"/>
      <dgm:spPr/>
    </dgm:pt>
    <dgm:pt modelId="{893CA7EC-6E2F-4A43-B9B0-8EB1DD91B911}" type="pres">
      <dgm:prSet presAssocID="{CFB109B7-0912-476B-A79D-380CBF35B24C}" presName="composite2" presStyleCnt="0"/>
      <dgm:spPr/>
    </dgm:pt>
    <dgm:pt modelId="{9750AAE0-0C03-4908-BA64-57BA0BC13DA7}" type="pres">
      <dgm:prSet presAssocID="{CFB109B7-0912-476B-A79D-380CBF35B24C}" presName="background2" presStyleLbl="node2" presStyleIdx="1" presStyleCnt="2"/>
      <dgm:spPr>
        <a:xfrm>
          <a:off x="2407321" y="947367"/>
          <a:ext cx="1457670" cy="983538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06D307D-F4BF-48B0-9544-99B383F76E1E}" type="pres">
      <dgm:prSet presAssocID="{CFB109B7-0912-476B-A79D-380CBF35B24C}" presName="text2" presStyleLbl="fgAcc2" presStyleIdx="1" presStyleCnt="2" custScaleX="142557" custScaleY="151477">
        <dgm:presLayoutVars>
          <dgm:chPref val="3"/>
        </dgm:presLayoutVars>
      </dgm:prSet>
      <dgm:spPr/>
    </dgm:pt>
    <dgm:pt modelId="{4A197F6F-C474-4AC8-9B13-9A9F31E1ADF8}" type="pres">
      <dgm:prSet presAssocID="{CFB109B7-0912-476B-A79D-380CBF35B24C}" presName="hierChild3" presStyleCnt="0"/>
      <dgm:spPr/>
    </dgm:pt>
  </dgm:ptLst>
  <dgm:cxnLst>
    <dgm:cxn modelId="{868D2818-5F14-46AC-A11C-159E018E4026}" type="presOf" srcId="{36AE3565-ECD2-4A98-A459-36C9D8F146E4}" destId="{312F066F-63C3-491D-82DB-5899EF00E72A}" srcOrd="0" destOrd="0" presId="urn:microsoft.com/office/officeart/2005/8/layout/hierarchy1"/>
    <dgm:cxn modelId="{94296923-7B41-4327-A9CB-0A4F6CBACB53}" type="presOf" srcId="{789DAA8F-F211-4D17-8F75-A589815AAC30}" destId="{8A2DC15A-0729-4947-AEA1-AB90573A7727}" srcOrd="0" destOrd="0" presId="urn:microsoft.com/office/officeart/2005/8/layout/hierarchy1"/>
    <dgm:cxn modelId="{2AFC1336-07F8-4E65-AEC8-1372A2D3C200}" type="presOf" srcId="{E1AC8061-2C10-4833-B917-E81BE8FF3E99}" destId="{37FEAA69-88E9-4512-8056-ECC026928B4F}" srcOrd="0" destOrd="0" presId="urn:microsoft.com/office/officeart/2005/8/layout/hierarchy1"/>
    <dgm:cxn modelId="{D5C88542-9C09-43AE-8ECB-66F2F5F5F10A}" type="presOf" srcId="{B8555902-8F81-46BA-B69E-9E802374AE6F}" destId="{23F8E54E-A132-4832-8823-FC2207484CC9}" srcOrd="0" destOrd="0" presId="urn:microsoft.com/office/officeart/2005/8/layout/hierarchy1"/>
    <dgm:cxn modelId="{1168C762-F3FC-4635-91B9-EA9EDF2A5653}" type="presOf" srcId="{277DBB96-34DC-4153-911E-057FD8E30903}" destId="{FA6C6C3E-93DA-4C12-B312-23417F5D4A07}" srcOrd="0" destOrd="0" presId="urn:microsoft.com/office/officeart/2005/8/layout/hierarchy1"/>
    <dgm:cxn modelId="{E747C146-670A-4653-BC76-4BA97D793FAC}" srcId="{98CE407A-4BA2-4ACC-8CC7-F46C1D30597B}" destId="{789DAA8F-F211-4D17-8F75-A589815AAC30}" srcOrd="0" destOrd="0" parTransId="{E1AC8061-2C10-4833-B917-E81BE8FF3E99}" sibTransId="{121214B6-8D18-4FA5-A72E-339D75573DA1}"/>
    <dgm:cxn modelId="{73146E47-A8CA-4657-9B99-D3B32A32DDE4}" type="presOf" srcId="{CFB109B7-0912-476B-A79D-380CBF35B24C}" destId="{206D307D-F4BF-48B0-9544-99B383F76E1E}" srcOrd="0" destOrd="0" presId="urn:microsoft.com/office/officeart/2005/8/layout/hierarchy1"/>
    <dgm:cxn modelId="{A117B26B-C1D3-4893-A629-B98D0B596208}" srcId="{277DBB96-34DC-4153-911E-057FD8E30903}" destId="{98CE407A-4BA2-4ACC-8CC7-F46C1D30597B}" srcOrd="0" destOrd="0" parTransId="{36AE3565-ECD2-4A98-A459-36C9D8F146E4}" sibTransId="{9D4867BA-3FA4-481C-965D-EDE6455C17FB}"/>
    <dgm:cxn modelId="{0A69F452-A175-4921-96C5-60933D500F22}" type="presOf" srcId="{98CE407A-4BA2-4ACC-8CC7-F46C1D30597B}" destId="{4BAC0D40-E73C-4FD9-8942-A03487B1D979}" srcOrd="0" destOrd="0" presId="urn:microsoft.com/office/officeart/2005/8/layout/hierarchy1"/>
    <dgm:cxn modelId="{2B1E3554-4CEC-47EC-81FE-4FCBEBC7CB5B}" srcId="{277DBB96-34DC-4153-911E-057FD8E30903}" destId="{CFB109B7-0912-476B-A79D-380CBF35B24C}" srcOrd="1" destOrd="0" parTransId="{2E07701C-696C-4098-A49B-133FC641AFB6}" sibTransId="{A36CC92D-EB5B-4B31-9D47-7676C808DB74}"/>
    <dgm:cxn modelId="{3D5CF17F-FA32-457F-9549-71BD53928ED4}" srcId="{B8555902-8F81-46BA-B69E-9E802374AE6F}" destId="{277DBB96-34DC-4153-911E-057FD8E30903}" srcOrd="0" destOrd="0" parTransId="{633C2DAB-9326-47D5-A47C-ECA337585FEA}" sibTransId="{E82CF5E3-1BD4-4E48-8C1B-7AA6733E9F00}"/>
    <dgm:cxn modelId="{05ECF69A-A8BF-4937-AC3E-60837AFBC369}" type="presOf" srcId="{2E07701C-696C-4098-A49B-133FC641AFB6}" destId="{4F2086BF-49BF-4682-8ED5-60C0CCDC9EFD}" srcOrd="0" destOrd="0" presId="urn:microsoft.com/office/officeart/2005/8/layout/hierarchy1"/>
    <dgm:cxn modelId="{B3A947DF-F508-4F7D-AA6B-53D3A200378D}" type="presParOf" srcId="{23F8E54E-A132-4832-8823-FC2207484CC9}" destId="{679DA069-F51B-4476-AE2B-55C3D915DD3B}" srcOrd="0" destOrd="0" presId="urn:microsoft.com/office/officeart/2005/8/layout/hierarchy1"/>
    <dgm:cxn modelId="{6CEA61B0-D528-4CF6-A188-44267D4476BF}" type="presParOf" srcId="{679DA069-F51B-4476-AE2B-55C3D915DD3B}" destId="{56EFB2D3-854E-4DFA-BD75-56873DDF6A64}" srcOrd="0" destOrd="0" presId="urn:microsoft.com/office/officeart/2005/8/layout/hierarchy1"/>
    <dgm:cxn modelId="{047C9948-B4AC-4411-B74A-1370614F6E06}" type="presParOf" srcId="{56EFB2D3-854E-4DFA-BD75-56873DDF6A64}" destId="{9ADC2DCD-FFB5-421A-A910-E6C3EAA67363}" srcOrd="0" destOrd="0" presId="urn:microsoft.com/office/officeart/2005/8/layout/hierarchy1"/>
    <dgm:cxn modelId="{5FBB2ABA-DB6F-4691-88E3-8CBACE64E0BC}" type="presParOf" srcId="{56EFB2D3-854E-4DFA-BD75-56873DDF6A64}" destId="{FA6C6C3E-93DA-4C12-B312-23417F5D4A07}" srcOrd="1" destOrd="0" presId="urn:microsoft.com/office/officeart/2005/8/layout/hierarchy1"/>
    <dgm:cxn modelId="{76B07DAC-538B-47FF-B73E-2B2855CDAA33}" type="presParOf" srcId="{679DA069-F51B-4476-AE2B-55C3D915DD3B}" destId="{4B55ABC9-1BF7-45B9-BF31-4F1FDADFEAD1}" srcOrd="1" destOrd="0" presId="urn:microsoft.com/office/officeart/2005/8/layout/hierarchy1"/>
    <dgm:cxn modelId="{963FC011-D97D-400E-B45D-F7A5054719CA}" type="presParOf" srcId="{4B55ABC9-1BF7-45B9-BF31-4F1FDADFEAD1}" destId="{312F066F-63C3-491D-82DB-5899EF00E72A}" srcOrd="0" destOrd="0" presId="urn:microsoft.com/office/officeart/2005/8/layout/hierarchy1"/>
    <dgm:cxn modelId="{F7544732-F9ED-458C-93F8-6AFF272C1652}" type="presParOf" srcId="{4B55ABC9-1BF7-45B9-BF31-4F1FDADFEAD1}" destId="{F8F38BE7-926A-4A4C-8AA8-6EC019EF1B5F}" srcOrd="1" destOrd="0" presId="urn:microsoft.com/office/officeart/2005/8/layout/hierarchy1"/>
    <dgm:cxn modelId="{8963909A-BEE6-445C-973A-8800FC1D4B3B}" type="presParOf" srcId="{F8F38BE7-926A-4A4C-8AA8-6EC019EF1B5F}" destId="{C6FFF255-C83B-4952-A4FF-E24B33592E73}" srcOrd="0" destOrd="0" presId="urn:microsoft.com/office/officeart/2005/8/layout/hierarchy1"/>
    <dgm:cxn modelId="{D0B2A9F4-8F22-40E1-B7A4-0E8BBAC628C5}" type="presParOf" srcId="{C6FFF255-C83B-4952-A4FF-E24B33592E73}" destId="{6A0F991F-C892-4F22-9830-F69716A421B0}" srcOrd="0" destOrd="0" presId="urn:microsoft.com/office/officeart/2005/8/layout/hierarchy1"/>
    <dgm:cxn modelId="{46B79D89-04D1-4F01-8CFE-A22CBA945FC5}" type="presParOf" srcId="{C6FFF255-C83B-4952-A4FF-E24B33592E73}" destId="{4BAC0D40-E73C-4FD9-8942-A03487B1D979}" srcOrd="1" destOrd="0" presId="urn:microsoft.com/office/officeart/2005/8/layout/hierarchy1"/>
    <dgm:cxn modelId="{0F2230EB-DE8C-41D7-9454-E35E96892FE1}" type="presParOf" srcId="{F8F38BE7-926A-4A4C-8AA8-6EC019EF1B5F}" destId="{1D4D20E1-9EA0-4042-A1D3-AA44610391C7}" srcOrd="1" destOrd="0" presId="urn:microsoft.com/office/officeart/2005/8/layout/hierarchy1"/>
    <dgm:cxn modelId="{398BB194-D096-4EDF-962F-251C698A5C57}" type="presParOf" srcId="{1D4D20E1-9EA0-4042-A1D3-AA44610391C7}" destId="{37FEAA69-88E9-4512-8056-ECC026928B4F}" srcOrd="0" destOrd="0" presId="urn:microsoft.com/office/officeart/2005/8/layout/hierarchy1"/>
    <dgm:cxn modelId="{6FD2A4C9-5179-450A-B510-48790967A205}" type="presParOf" srcId="{1D4D20E1-9EA0-4042-A1D3-AA44610391C7}" destId="{E79ECED1-CF60-42AF-BE2A-DD6A1E667849}" srcOrd="1" destOrd="0" presId="urn:microsoft.com/office/officeart/2005/8/layout/hierarchy1"/>
    <dgm:cxn modelId="{BDAD972B-EFB6-4255-9E54-7638A701DAAC}" type="presParOf" srcId="{E79ECED1-CF60-42AF-BE2A-DD6A1E667849}" destId="{A70C7CCC-E82F-4D26-A07A-BF02E6D26E33}" srcOrd="0" destOrd="0" presId="urn:microsoft.com/office/officeart/2005/8/layout/hierarchy1"/>
    <dgm:cxn modelId="{EAF30D8E-7AAD-4E34-B6B6-0F845E77771D}" type="presParOf" srcId="{A70C7CCC-E82F-4D26-A07A-BF02E6D26E33}" destId="{168090E1-48D0-4533-AE44-D8F71A8ACF56}" srcOrd="0" destOrd="0" presId="urn:microsoft.com/office/officeart/2005/8/layout/hierarchy1"/>
    <dgm:cxn modelId="{00589FC1-D927-404D-A892-8C58CD56A164}" type="presParOf" srcId="{A70C7CCC-E82F-4D26-A07A-BF02E6D26E33}" destId="{8A2DC15A-0729-4947-AEA1-AB90573A7727}" srcOrd="1" destOrd="0" presId="urn:microsoft.com/office/officeart/2005/8/layout/hierarchy1"/>
    <dgm:cxn modelId="{165758EF-45EF-4FC2-BC3F-186F1FA479E5}" type="presParOf" srcId="{E79ECED1-CF60-42AF-BE2A-DD6A1E667849}" destId="{F0D22B3C-7511-460D-A314-DFEF882D968B}" srcOrd="1" destOrd="0" presId="urn:microsoft.com/office/officeart/2005/8/layout/hierarchy1"/>
    <dgm:cxn modelId="{8CE9296F-1403-4BF1-B10F-19B027504855}" type="presParOf" srcId="{4B55ABC9-1BF7-45B9-BF31-4F1FDADFEAD1}" destId="{4F2086BF-49BF-4682-8ED5-60C0CCDC9EFD}" srcOrd="2" destOrd="0" presId="urn:microsoft.com/office/officeart/2005/8/layout/hierarchy1"/>
    <dgm:cxn modelId="{E7F76028-A882-4949-893A-EFE1A61069FF}" type="presParOf" srcId="{4B55ABC9-1BF7-45B9-BF31-4F1FDADFEAD1}" destId="{1BF6D05F-2E04-4516-9AB8-F39C702C3845}" srcOrd="3" destOrd="0" presId="urn:microsoft.com/office/officeart/2005/8/layout/hierarchy1"/>
    <dgm:cxn modelId="{03E8F5B6-9690-4491-85AA-341D76BF5CBA}" type="presParOf" srcId="{1BF6D05F-2E04-4516-9AB8-F39C702C3845}" destId="{893CA7EC-6E2F-4A43-B9B0-8EB1DD91B911}" srcOrd="0" destOrd="0" presId="urn:microsoft.com/office/officeart/2005/8/layout/hierarchy1"/>
    <dgm:cxn modelId="{2EAA1C68-AFD7-41D2-B43C-8F34C590AF70}" type="presParOf" srcId="{893CA7EC-6E2F-4A43-B9B0-8EB1DD91B911}" destId="{9750AAE0-0C03-4908-BA64-57BA0BC13DA7}" srcOrd="0" destOrd="0" presId="urn:microsoft.com/office/officeart/2005/8/layout/hierarchy1"/>
    <dgm:cxn modelId="{3E1FCAEB-A85E-4BB9-87F6-3F09E4171C01}" type="presParOf" srcId="{893CA7EC-6E2F-4A43-B9B0-8EB1DD91B911}" destId="{206D307D-F4BF-48B0-9544-99B383F76E1E}" srcOrd="1" destOrd="0" presId="urn:microsoft.com/office/officeart/2005/8/layout/hierarchy1"/>
    <dgm:cxn modelId="{C5E31474-50C1-46F5-B66F-62758F5DDD2D}" type="presParOf" srcId="{1BF6D05F-2E04-4516-9AB8-F39C702C3845}" destId="{4A197F6F-C474-4AC8-9B13-9A9F31E1ADF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74E81A-7B05-4746-ADE8-07EB0F518FF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72245-A354-4B4F-86F2-5240C6D59CDD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Stars shows the efficiency of the appliance</a:t>
          </a:r>
        </a:p>
      </dgm:t>
    </dgm:pt>
    <dgm:pt modelId="{67C27A5C-8623-4502-9678-2D2A11A338CA}" type="parTrans" cxnId="{4EB1F32A-2615-43CE-998F-016A78D1613E}">
      <dgm:prSet/>
      <dgm:spPr/>
      <dgm:t>
        <a:bodyPr/>
        <a:lstStyle/>
        <a:p>
          <a:endParaRPr lang="en-US"/>
        </a:p>
      </dgm:t>
    </dgm:pt>
    <dgm:pt modelId="{801A5C53-B7C1-49B3-BC7B-C8C75D31F731}" type="sibTrans" cxnId="{4EB1F32A-2615-43CE-998F-016A78D1613E}">
      <dgm:prSet/>
      <dgm:spPr/>
      <dgm:t>
        <a:bodyPr/>
        <a:lstStyle/>
        <a:p>
          <a:endParaRPr lang="en-US"/>
        </a:p>
      </dgm:t>
    </dgm:pt>
    <dgm:pt modelId="{E55FB1D8-B0BA-49F3-8322-E796AD60342F}" type="pres">
      <dgm:prSet presAssocID="{D374E81A-7B05-4746-ADE8-07EB0F518FF0}" presName="linear" presStyleCnt="0">
        <dgm:presLayoutVars>
          <dgm:animLvl val="lvl"/>
          <dgm:resizeHandles val="exact"/>
        </dgm:presLayoutVars>
      </dgm:prSet>
      <dgm:spPr/>
    </dgm:pt>
    <dgm:pt modelId="{655201DB-90D7-43F7-9C46-CFFB45308A89}" type="pres">
      <dgm:prSet presAssocID="{E3972245-A354-4B4F-86F2-5240C6D59CD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1E1924-1CCD-47A0-ADA2-A878AAFAF06A}" type="presOf" srcId="{E3972245-A354-4B4F-86F2-5240C6D59CDD}" destId="{655201DB-90D7-43F7-9C46-CFFB45308A89}" srcOrd="0" destOrd="0" presId="urn:microsoft.com/office/officeart/2005/8/layout/vList2"/>
    <dgm:cxn modelId="{4EB1F32A-2615-43CE-998F-016A78D1613E}" srcId="{D374E81A-7B05-4746-ADE8-07EB0F518FF0}" destId="{E3972245-A354-4B4F-86F2-5240C6D59CDD}" srcOrd="0" destOrd="0" parTransId="{67C27A5C-8623-4502-9678-2D2A11A338CA}" sibTransId="{801A5C53-B7C1-49B3-BC7B-C8C75D31F731}"/>
    <dgm:cxn modelId="{50EE94F5-B6E0-4E93-B8CA-F4052F56E6FC}" type="presOf" srcId="{D374E81A-7B05-4746-ADE8-07EB0F518FF0}" destId="{E55FB1D8-B0BA-49F3-8322-E796AD60342F}" srcOrd="0" destOrd="0" presId="urn:microsoft.com/office/officeart/2005/8/layout/vList2"/>
    <dgm:cxn modelId="{D0F42AB6-17B8-4F84-97E2-C75DB7D78503}" type="presParOf" srcId="{E55FB1D8-B0BA-49F3-8322-E796AD60342F}" destId="{655201DB-90D7-43F7-9C46-CFFB45308A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053C6-76E1-4BD0-8D8F-DE6A9C27C3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FB4D8-0866-44FC-A0B0-3702895E071A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n-US" sz="1800" dirty="0"/>
            <a:t>Brand and the specific Model Number</a:t>
          </a:r>
        </a:p>
      </dgm:t>
    </dgm:pt>
    <dgm:pt modelId="{01585545-CCD2-45E4-9434-C8B3FAEE3C6B}" type="parTrans" cxnId="{615C7264-EA88-48A1-ADF4-BFF2F739749F}">
      <dgm:prSet/>
      <dgm:spPr/>
      <dgm:t>
        <a:bodyPr/>
        <a:lstStyle/>
        <a:p>
          <a:endParaRPr lang="en-US"/>
        </a:p>
      </dgm:t>
    </dgm:pt>
    <dgm:pt modelId="{4C10A51D-D5D0-4969-B74F-70FB2F8328EE}" type="sibTrans" cxnId="{615C7264-EA88-48A1-ADF4-BFF2F739749F}">
      <dgm:prSet/>
      <dgm:spPr/>
      <dgm:t>
        <a:bodyPr/>
        <a:lstStyle/>
        <a:p>
          <a:endParaRPr lang="en-US"/>
        </a:p>
      </dgm:t>
    </dgm:pt>
    <dgm:pt modelId="{2E74D42F-0187-449B-8AE6-4842D7863F60}" type="pres">
      <dgm:prSet presAssocID="{C57053C6-76E1-4BD0-8D8F-DE6A9C27C3B6}" presName="linear" presStyleCnt="0">
        <dgm:presLayoutVars>
          <dgm:animLvl val="lvl"/>
          <dgm:resizeHandles val="exact"/>
        </dgm:presLayoutVars>
      </dgm:prSet>
      <dgm:spPr/>
    </dgm:pt>
    <dgm:pt modelId="{2F459B2B-F697-4F8F-81FD-46C0DC1D4CC9}" type="pres">
      <dgm:prSet presAssocID="{20CFB4D8-0866-44FC-A0B0-3702895E071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684880C-DF9E-43BB-AD8D-0BD87403FF83}" type="presOf" srcId="{C57053C6-76E1-4BD0-8D8F-DE6A9C27C3B6}" destId="{2E74D42F-0187-449B-8AE6-4842D7863F60}" srcOrd="0" destOrd="0" presId="urn:microsoft.com/office/officeart/2005/8/layout/vList2"/>
    <dgm:cxn modelId="{615C7264-EA88-48A1-ADF4-BFF2F739749F}" srcId="{C57053C6-76E1-4BD0-8D8F-DE6A9C27C3B6}" destId="{20CFB4D8-0866-44FC-A0B0-3702895E071A}" srcOrd="0" destOrd="0" parTransId="{01585545-CCD2-45E4-9434-C8B3FAEE3C6B}" sibTransId="{4C10A51D-D5D0-4969-B74F-70FB2F8328EE}"/>
    <dgm:cxn modelId="{C73EFD99-3D6E-417C-AEEA-AE421DADA6A8}" type="presOf" srcId="{20CFB4D8-0866-44FC-A0B0-3702895E071A}" destId="{2F459B2B-F697-4F8F-81FD-46C0DC1D4CC9}" srcOrd="0" destOrd="0" presId="urn:microsoft.com/office/officeart/2005/8/layout/vList2"/>
    <dgm:cxn modelId="{9A9BBA91-4F57-420F-88A8-94E3B1DFBA0C}" type="presParOf" srcId="{2E74D42F-0187-449B-8AE6-4842D7863F60}" destId="{2F459B2B-F697-4F8F-81FD-46C0DC1D4C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4F38FA-1BC3-4335-A502-D2BD3E6FAC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6C670E-0912-43C3-80F7-07F7E9054CD2}">
      <dgm:prSet/>
      <dgm:spPr>
        <a:solidFill>
          <a:srgbClr val="FF0000"/>
        </a:solidFill>
      </dgm:spPr>
      <dgm:t>
        <a:bodyPr/>
        <a:lstStyle/>
        <a:p>
          <a:pPr rtl="0"/>
          <a:r>
            <a:rPr lang="en-US" dirty="0"/>
            <a:t>States the energy consumption rate in kWh per year</a:t>
          </a:r>
        </a:p>
      </dgm:t>
    </dgm:pt>
    <dgm:pt modelId="{11E38EF1-42E2-48B2-85FB-879E089C9EC3}" type="parTrans" cxnId="{8DF30C5A-EB39-4E3A-9B73-D5C147037716}">
      <dgm:prSet/>
      <dgm:spPr/>
      <dgm:t>
        <a:bodyPr/>
        <a:lstStyle/>
        <a:p>
          <a:endParaRPr lang="en-US"/>
        </a:p>
      </dgm:t>
    </dgm:pt>
    <dgm:pt modelId="{87BB27C6-1F21-447A-8D99-CFD4BF5A1C0B}" type="sibTrans" cxnId="{8DF30C5A-EB39-4E3A-9B73-D5C147037716}">
      <dgm:prSet/>
      <dgm:spPr/>
      <dgm:t>
        <a:bodyPr/>
        <a:lstStyle/>
        <a:p>
          <a:endParaRPr lang="en-US"/>
        </a:p>
      </dgm:t>
    </dgm:pt>
    <dgm:pt modelId="{25D71C4B-767F-4A5B-8151-E9C8AC4BF05C}" type="pres">
      <dgm:prSet presAssocID="{8D4F38FA-1BC3-4335-A502-D2BD3E6FAC13}" presName="linear" presStyleCnt="0">
        <dgm:presLayoutVars>
          <dgm:animLvl val="lvl"/>
          <dgm:resizeHandles val="exact"/>
        </dgm:presLayoutVars>
      </dgm:prSet>
      <dgm:spPr/>
    </dgm:pt>
    <dgm:pt modelId="{655D9E69-5AB8-4AD3-9AC8-860C780F7242}" type="pres">
      <dgm:prSet presAssocID="{5A6C670E-0912-43C3-80F7-07F7E9054C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690C22-D66B-4398-9A5F-75866AB757D1}" type="presOf" srcId="{8D4F38FA-1BC3-4335-A502-D2BD3E6FAC13}" destId="{25D71C4B-767F-4A5B-8151-E9C8AC4BF05C}" srcOrd="0" destOrd="0" presId="urn:microsoft.com/office/officeart/2005/8/layout/vList2"/>
    <dgm:cxn modelId="{8DF30C5A-EB39-4E3A-9B73-D5C147037716}" srcId="{8D4F38FA-1BC3-4335-A502-D2BD3E6FAC13}" destId="{5A6C670E-0912-43C3-80F7-07F7E9054CD2}" srcOrd="0" destOrd="0" parTransId="{11E38EF1-42E2-48B2-85FB-879E089C9EC3}" sibTransId="{87BB27C6-1F21-447A-8D99-CFD4BF5A1C0B}"/>
    <dgm:cxn modelId="{4F0F29D3-1690-4757-9438-8FC8BF7B41EA}" type="presOf" srcId="{5A6C670E-0912-43C3-80F7-07F7E9054CD2}" destId="{655D9E69-5AB8-4AD3-9AC8-860C780F7242}" srcOrd="0" destOrd="0" presId="urn:microsoft.com/office/officeart/2005/8/layout/vList2"/>
    <dgm:cxn modelId="{15744968-F2E5-44E0-A0B0-ECEDB2CE2FC3}" type="presParOf" srcId="{25D71C4B-767F-4A5B-8151-E9C8AC4BF05C}" destId="{655D9E69-5AB8-4AD3-9AC8-860C780F72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96938E-76A2-4577-9BAE-6441606DBD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781388-A8DF-4D9A-A982-DB791ABBF9C5}">
      <dgm:prSet/>
      <dgm:spPr>
        <a:solidFill>
          <a:srgbClr val="FFFF00"/>
        </a:solidFill>
      </dgm:spPr>
      <dgm:t>
        <a:bodyPr/>
        <a:lstStyle/>
        <a:p>
          <a:pPr rtl="0"/>
          <a:r>
            <a:rPr lang="en-US" dirty="0">
              <a:solidFill>
                <a:sysClr val="windowText" lastClr="000000"/>
              </a:solidFill>
            </a:rPr>
            <a:t>Must state the AS/NZS 4474.2 Test Standards </a:t>
          </a:r>
        </a:p>
      </dgm:t>
    </dgm:pt>
    <dgm:pt modelId="{F439ABEE-C370-4755-9045-6347280BAD01}" type="parTrans" cxnId="{21FE342B-F1E0-4151-8613-8D4537A3A2F1}">
      <dgm:prSet/>
      <dgm:spPr/>
      <dgm:t>
        <a:bodyPr/>
        <a:lstStyle/>
        <a:p>
          <a:endParaRPr lang="en-US"/>
        </a:p>
      </dgm:t>
    </dgm:pt>
    <dgm:pt modelId="{9CE3CB08-74D3-475E-94E5-A3E853B1C6FF}" type="sibTrans" cxnId="{21FE342B-F1E0-4151-8613-8D4537A3A2F1}">
      <dgm:prSet/>
      <dgm:spPr/>
      <dgm:t>
        <a:bodyPr/>
        <a:lstStyle/>
        <a:p>
          <a:endParaRPr lang="en-US"/>
        </a:p>
      </dgm:t>
    </dgm:pt>
    <dgm:pt modelId="{0A1923CC-667A-4973-ACBC-BD5CA14AE03E}" type="pres">
      <dgm:prSet presAssocID="{D096938E-76A2-4577-9BAE-6441606DBD2F}" presName="linear" presStyleCnt="0">
        <dgm:presLayoutVars>
          <dgm:animLvl val="lvl"/>
          <dgm:resizeHandles val="exact"/>
        </dgm:presLayoutVars>
      </dgm:prSet>
      <dgm:spPr/>
    </dgm:pt>
    <dgm:pt modelId="{65BD82E0-4A2B-44D4-A929-CDD0FBC0BC2D}" type="pres">
      <dgm:prSet presAssocID="{F2781388-A8DF-4D9A-A982-DB791ABBF9C5}" presName="parentText" presStyleLbl="node1" presStyleIdx="0" presStyleCnt="1" custLinFactNeighborX="3163" custLinFactNeighborY="27451">
        <dgm:presLayoutVars>
          <dgm:chMax val="0"/>
          <dgm:bulletEnabled val="1"/>
        </dgm:presLayoutVars>
      </dgm:prSet>
      <dgm:spPr/>
    </dgm:pt>
  </dgm:ptLst>
  <dgm:cxnLst>
    <dgm:cxn modelId="{21FE342B-F1E0-4151-8613-8D4537A3A2F1}" srcId="{D096938E-76A2-4577-9BAE-6441606DBD2F}" destId="{F2781388-A8DF-4D9A-A982-DB791ABBF9C5}" srcOrd="0" destOrd="0" parTransId="{F439ABEE-C370-4755-9045-6347280BAD01}" sibTransId="{9CE3CB08-74D3-475E-94E5-A3E853B1C6FF}"/>
    <dgm:cxn modelId="{722CA937-9BB5-4B2C-A734-B2A5882DE1FF}" type="presOf" srcId="{F2781388-A8DF-4D9A-A982-DB791ABBF9C5}" destId="{65BD82E0-4A2B-44D4-A929-CDD0FBC0BC2D}" srcOrd="0" destOrd="0" presId="urn:microsoft.com/office/officeart/2005/8/layout/vList2"/>
    <dgm:cxn modelId="{B4F3E758-5C6F-4D72-93CC-18948D889E5C}" type="presOf" srcId="{D096938E-76A2-4577-9BAE-6441606DBD2F}" destId="{0A1923CC-667A-4973-ACBC-BD5CA14AE03E}" srcOrd="0" destOrd="0" presId="urn:microsoft.com/office/officeart/2005/8/layout/vList2"/>
    <dgm:cxn modelId="{C865B9B1-4D4E-4E63-BFC0-8210AC50F601}" type="presParOf" srcId="{0A1923CC-667A-4973-ACBC-BD5CA14AE03E}" destId="{65BD82E0-4A2B-44D4-A929-CDD0FBC0BC2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086BF-49BF-4682-8ED5-60C0CCDC9EFD}">
      <dsp:nvSpPr>
        <dsp:cNvPr id="0" name=""/>
        <dsp:cNvSpPr/>
      </dsp:nvSpPr>
      <dsp:spPr>
        <a:xfrm>
          <a:off x="3052191" y="980909"/>
          <a:ext cx="1062964" cy="448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57"/>
              </a:lnTo>
              <a:lnTo>
                <a:pt x="704904" y="202657"/>
              </a:lnTo>
              <a:lnTo>
                <a:pt x="704904" y="29738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EAA69-88E9-4512-8056-ECC026928B4F}">
      <dsp:nvSpPr>
        <dsp:cNvPr id="0" name=""/>
        <dsp:cNvSpPr/>
      </dsp:nvSpPr>
      <dsp:spPr>
        <a:xfrm>
          <a:off x="1736096" y="3039090"/>
          <a:ext cx="91440" cy="448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382"/>
              </a:lnTo>
            </a:path>
          </a:pathLst>
        </a:custGeo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066F-63C3-491D-82DB-5899EF00E72A}">
      <dsp:nvSpPr>
        <dsp:cNvPr id="0" name=""/>
        <dsp:cNvSpPr/>
      </dsp:nvSpPr>
      <dsp:spPr>
        <a:xfrm>
          <a:off x="1781816" y="980909"/>
          <a:ext cx="1270374" cy="448439"/>
        </a:xfrm>
        <a:custGeom>
          <a:avLst/>
          <a:gdLst/>
          <a:ahLst/>
          <a:cxnLst/>
          <a:rect l="0" t="0" r="0" b="0"/>
          <a:pathLst>
            <a:path>
              <a:moveTo>
                <a:pt x="842448" y="0"/>
              </a:moveTo>
              <a:lnTo>
                <a:pt x="842448" y="202657"/>
              </a:lnTo>
              <a:lnTo>
                <a:pt x="0" y="202657"/>
              </a:lnTo>
              <a:lnTo>
                <a:pt x="0" y="297382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C2DCD-FFB5-421A-A910-E6C3EAA67363}">
      <dsp:nvSpPr>
        <dsp:cNvPr id="0" name=""/>
        <dsp:cNvSpPr/>
      </dsp:nvSpPr>
      <dsp:spPr>
        <a:xfrm>
          <a:off x="1585517" y="1795"/>
          <a:ext cx="2933347" cy="97911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C6C3E-93DA-4C12-B312-23417F5D4A07}">
      <dsp:nvSpPr>
        <dsp:cNvPr id="0" name=""/>
        <dsp:cNvSpPr/>
      </dsp:nvSpPr>
      <dsp:spPr>
        <a:xfrm>
          <a:off x="1756840" y="164553"/>
          <a:ext cx="2933347" cy="979113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Importer ensures good is tested before importing</a:t>
          </a:r>
        </a:p>
      </dsp:txBody>
      <dsp:txXfrm>
        <a:off x="1785517" y="193230"/>
        <a:ext cx="2875993" cy="921759"/>
      </dsp:txXfrm>
    </dsp:sp>
    <dsp:sp modelId="{6A0F991F-C892-4F22-9830-F69716A421B0}">
      <dsp:nvSpPr>
        <dsp:cNvPr id="0" name=""/>
        <dsp:cNvSpPr/>
      </dsp:nvSpPr>
      <dsp:spPr>
        <a:xfrm>
          <a:off x="890175" y="1429348"/>
          <a:ext cx="1783282" cy="160974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C0D40-E73C-4FD9-8942-A03487B1D979}">
      <dsp:nvSpPr>
        <dsp:cNvPr id="0" name=""/>
        <dsp:cNvSpPr/>
      </dsp:nvSpPr>
      <dsp:spPr>
        <a:xfrm>
          <a:off x="1061498" y="1592106"/>
          <a:ext cx="1783282" cy="160974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If not tested arrangments to with labrotory</a:t>
          </a:r>
        </a:p>
      </dsp:txBody>
      <dsp:txXfrm>
        <a:off x="1108646" y="1639254"/>
        <a:ext cx="1688986" cy="1515445"/>
      </dsp:txXfrm>
    </dsp:sp>
    <dsp:sp modelId="{168090E1-48D0-4533-AE44-D8F71A8ACF56}">
      <dsp:nvSpPr>
        <dsp:cNvPr id="0" name=""/>
        <dsp:cNvSpPr/>
      </dsp:nvSpPr>
      <dsp:spPr>
        <a:xfrm>
          <a:off x="481869" y="3487529"/>
          <a:ext cx="2599894" cy="1477130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DC15A-0729-4947-AEA1-AB90573A7727}">
      <dsp:nvSpPr>
        <dsp:cNvPr id="0" name=""/>
        <dsp:cNvSpPr/>
      </dsp:nvSpPr>
      <dsp:spPr>
        <a:xfrm>
          <a:off x="653192" y="3650286"/>
          <a:ext cx="2599894" cy="14771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Proceed to submit application to regulator for import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</a:p>
      </dsp:txBody>
      <dsp:txXfrm>
        <a:off x="696456" y="3693550"/>
        <a:ext cx="2513366" cy="1390602"/>
      </dsp:txXfrm>
    </dsp:sp>
    <dsp:sp modelId="{9750AAE0-0C03-4908-BA64-57BA0BC13DA7}">
      <dsp:nvSpPr>
        <dsp:cNvPr id="0" name=""/>
        <dsp:cNvSpPr/>
      </dsp:nvSpPr>
      <dsp:spPr>
        <a:xfrm>
          <a:off x="3016104" y="1429348"/>
          <a:ext cx="2198102" cy="1483132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D307D-F4BF-48B0-9544-99B383F76E1E}">
      <dsp:nvSpPr>
        <dsp:cNvPr id="0" name=""/>
        <dsp:cNvSpPr/>
      </dsp:nvSpPr>
      <dsp:spPr>
        <a:xfrm>
          <a:off x="3187427" y="1592106"/>
          <a:ext cx="2198102" cy="148313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If test report is available proceed to submit application to regulator for import </a:t>
          </a:r>
        </a:p>
      </dsp:txBody>
      <dsp:txXfrm>
        <a:off x="3230866" y="1635545"/>
        <a:ext cx="2111224" cy="139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01DB-90D7-43F7-9C46-CFFB45308A89}">
      <dsp:nvSpPr>
        <dsp:cNvPr id="0" name=""/>
        <dsp:cNvSpPr/>
      </dsp:nvSpPr>
      <dsp:spPr>
        <a:xfrm>
          <a:off x="0" y="14139"/>
          <a:ext cx="1981200" cy="89505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Stars shows the efficiency of the appliance</a:t>
          </a:r>
        </a:p>
      </dsp:txBody>
      <dsp:txXfrm>
        <a:off x="43693" y="57832"/>
        <a:ext cx="1893814" cy="807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59B2B-F697-4F8F-81FD-46C0DC1D4CC9}">
      <dsp:nvSpPr>
        <dsp:cNvPr id="0" name=""/>
        <dsp:cNvSpPr/>
      </dsp:nvSpPr>
      <dsp:spPr>
        <a:xfrm>
          <a:off x="0" y="234"/>
          <a:ext cx="2057400" cy="92286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Brand and the specific Model Number</a:t>
          </a:r>
        </a:p>
      </dsp:txBody>
      <dsp:txXfrm>
        <a:off x="45050" y="45284"/>
        <a:ext cx="1967300" cy="832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D9E69-5AB8-4AD3-9AC8-860C780F7242}">
      <dsp:nvSpPr>
        <dsp:cNvPr id="0" name=""/>
        <dsp:cNvSpPr/>
      </dsp:nvSpPr>
      <dsp:spPr>
        <a:xfrm>
          <a:off x="0" y="14139"/>
          <a:ext cx="2057400" cy="89505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States the energy consumption rate in kWh per year</a:t>
          </a:r>
        </a:p>
      </dsp:txBody>
      <dsp:txXfrm>
        <a:off x="43693" y="57832"/>
        <a:ext cx="1970014" cy="807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D82E0-4A2B-44D4-A929-CDD0FBC0BC2D}">
      <dsp:nvSpPr>
        <dsp:cNvPr id="0" name=""/>
        <dsp:cNvSpPr/>
      </dsp:nvSpPr>
      <dsp:spPr>
        <a:xfrm>
          <a:off x="0" y="28279"/>
          <a:ext cx="1905000" cy="89505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Text" lastClr="000000"/>
              </a:solidFill>
            </a:rPr>
            <a:t>Must state the AS/NZS 4474.2 Test Standards </a:t>
          </a:r>
        </a:p>
      </dsp:txBody>
      <dsp:txXfrm>
        <a:off x="43693" y="71972"/>
        <a:ext cx="1817614" cy="807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B75E-FD7E-4D6C-9776-28C80005331B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C6CA5-7269-46CB-8B34-873D74508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6C74D-C5DE-4D5E-93DC-84AECC4F9E31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40037"/>
            <a:ext cx="548640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AD90-2981-4A75-92B9-CF9C51459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4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3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2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7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0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2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6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1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6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EFF306C-43D4-4123-BC5A-38F770375F47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8AC3A3-D6CE-44D4-BE4B-9E4A802F02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microsoft.com/office/2007/relationships/hdphoto" Target="../media/hdphoto1.wdp"/><Relationship Id="rId21" Type="http://schemas.openxmlformats.org/officeDocument/2006/relationships/diagramQuickStyle" Target="../diagrams/quickStyle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image" Target="../media/image26.png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Layout" Target="../diagrams/layout3.xml"/><Relationship Id="rId19" Type="http://schemas.openxmlformats.org/officeDocument/2006/relationships/diagramData" Target="../diagrams/data5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eg.energyrating.gov.au/comparator/product_typ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cs typeface="Aharoni" pitchFamily="2" charset="-79"/>
              </a:rPr>
              <a:t>MEPSL FIJI – Standard Operating Procedure (SOP)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614487" y="291266"/>
            <a:ext cx="6096000" cy="1406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7030A0"/>
                </a:solidFill>
                <a:cs typeface="Aharoni" pitchFamily="2" charset="-79"/>
              </a:rPr>
              <a:t>Ministry of Public Works, Meteorological Services and Transport</a:t>
            </a:r>
          </a:p>
          <a:p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cs typeface="Aharoni" pitchFamily="2" charset="-79"/>
              </a:rPr>
              <a:t>DEPARTMENT OF ENERGY</a:t>
            </a:r>
          </a:p>
          <a:p>
            <a:r>
              <a:rPr lang="en-US" sz="1800" b="1" dirty="0">
                <a:cs typeface="Aharoni" pitchFamily="2" charset="-79"/>
              </a:rPr>
              <a:t> </a:t>
            </a:r>
          </a:p>
        </p:txBody>
      </p:sp>
      <p:pic>
        <p:nvPicPr>
          <p:cNvPr id="2" name="Picture 2" descr="DOE-LOGO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14300"/>
            <a:ext cx="133136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0551417-47A3-405F-96FC-8F9093B58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30187"/>
            <a:ext cx="115887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B9BB0-B9A0-49BC-BD6A-C434127D61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-2075" r="23313" b="2208"/>
          <a:stretch/>
        </p:blipFill>
        <p:spPr>
          <a:xfrm>
            <a:off x="4571998" y="2760616"/>
            <a:ext cx="2743201" cy="403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6230" y="2895601"/>
            <a:ext cx="2536405" cy="376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40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958-7FDB-74FE-0CC9-8794E1F5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Verifying Cat A Products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719A-B80D-85E5-B710-3BA409CE7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07806"/>
            <a:ext cx="8686800" cy="41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81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335280"/>
            <a:ext cx="3352800" cy="838200"/>
          </a:xfrm>
        </p:spPr>
        <p:txBody>
          <a:bodyPr/>
          <a:lstStyle/>
          <a:p>
            <a:pPr algn="l"/>
            <a:r>
              <a:rPr lang="en-US" sz="3200" dirty="0"/>
              <a:t>Verifying Test Reports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"/>
            <a:ext cx="5257800" cy="67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3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52400"/>
            <a:ext cx="5715000" cy="838200"/>
          </a:xfrm>
        </p:spPr>
        <p:txBody>
          <a:bodyPr/>
          <a:lstStyle/>
          <a:p>
            <a:pPr algn="l"/>
            <a:r>
              <a:rPr lang="en-US" sz="3200" b="1" dirty="0"/>
              <a:t>Verifying Test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"/>
          <a:stretch/>
        </p:blipFill>
        <p:spPr>
          <a:xfrm>
            <a:off x="102870" y="2042160"/>
            <a:ext cx="8839200" cy="332791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2870" y="1203960"/>
            <a:ext cx="68313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kern="0" dirty="0"/>
              <a:t>Test Report Lab and Unique Reference No.</a:t>
            </a:r>
          </a:p>
        </p:txBody>
      </p:sp>
    </p:spTree>
    <p:extLst>
      <p:ext uri="{BB962C8B-B14F-4D97-AF65-F5344CB8AC3E}">
        <p14:creationId xmlns:p14="http://schemas.microsoft.com/office/powerpoint/2010/main" val="889424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152400"/>
            <a:ext cx="5715000" cy="838200"/>
          </a:xfrm>
        </p:spPr>
        <p:txBody>
          <a:bodyPr/>
          <a:lstStyle/>
          <a:p>
            <a:pPr algn="l"/>
            <a:r>
              <a:rPr lang="en-US" sz="3200" b="1" dirty="0"/>
              <a:t>Verifying Test Reports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2870" y="1203960"/>
            <a:ext cx="68313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kern="0" dirty="0"/>
              <a:t>✓</a:t>
            </a:r>
            <a:r>
              <a:rPr lang="en-US" sz="2400" kern="0" dirty="0"/>
              <a:t> Check </a:t>
            </a:r>
            <a:r>
              <a:rPr lang="en-US" sz="2400" kern="0" dirty="0">
                <a:sym typeface="Wingdings" panose="05000000000000000000" pitchFamily="2" charset="2"/>
              </a:rPr>
              <a:t> </a:t>
            </a:r>
            <a:r>
              <a:rPr lang="en-US" sz="2400" kern="0" dirty="0"/>
              <a:t>Standards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2514600"/>
            <a:ext cx="9144000" cy="183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7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-121920"/>
            <a:ext cx="5715000" cy="838200"/>
          </a:xfrm>
        </p:spPr>
        <p:txBody>
          <a:bodyPr/>
          <a:lstStyle/>
          <a:p>
            <a:pPr algn="l"/>
            <a:r>
              <a:rPr lang="en-US" sz="3200" b="1" dirty="0"/>
              <a:t>Verifying Test Reports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3825" y="472440"/>
            <a:ext cx="68313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kern="0" dirty="0"/>
              <a:t>✓</a:t>
            </a:r>
            <a:r>
              <a:rPr lang="en-US" sz="2400" kern="0" dirty="0"/>
              <a:t> Check </a:t>
            </a:r>
            <a:r>
              <a:rPr lang="en-US" sz="2400" kern="0" dirty="0">
                <a:sym typeface="Wingdings" panose="05000000000000000000" pitchFamily="2" charset="2"/>
              </a:rPr>
              <a:t> </a:t>
            </a:r>
            <a:r>
              <a:rPr lang="en-US" sz="2400" kern="0" dirty="0"/>
              <a:t>Brand, Model, Volume &amp; Group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" y="1391245"/>
            <a:ext cx="5078731" cy="2499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1" y="3962400"/>
            <a:ext cx="5017770" cy="254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385850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73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-121920"/>
            <a:ext cx="5715000" cy="838200"/>
          </a:xfrm>
        </p:spPr>
        <p:txBody>
          <a:bodyPr/>
          <a:lstStyle/>
          <a:p>
            <a:pPr algn="l"/>
            <a:r>
              <a:rPr lang="en-US" sz="3200" b="1" dirty="0"/>
              <a:t>Verifying Test Reports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3825" y="472440"/>
            <a:ext cx="68313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kern="0" dirty="0"/>
              <a:t>✓</a:t>
            </a:r>
            <a:r>
              <a:rPr lang="en-US" sz="2400" kern="0" dirty="0"/>
              <a:t> Check </a:t>
            </a:r>
            <a:r>
              <a:rPr lang="en-US" sz="2400" kern="0" dirty="0">
                <a:sym typeface="Wingdings" panose="05000000000000000000" pitchFamily="2" charset="2"/>
              </a:rPr>
              <a:t> </a:t>
            </a:r>
            <a:r>
              <a:rPr lang="en-US" sz="2400" kern="0" dirty="0"/>
              <a:t>Test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940"/>
          <a:stretch/>
        </p:blipFill>
        <p:spPr>
          <a:xfrm>
            <a:off x="0" y="1143000"/>
            <a:ext cx="4876799" cy="3060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6460"/>
          <a:stretch/>
        </p:blipFill>
        <p:spPr>
          <a:xfrm>
            <a:off x="95250" y="4203272"/>
            <a:ext cx="456733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0155" y="20729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Compliance:</a:t>
            </a:r>
          </a:p>
          <a:p>
            <a:endParaRPr lang="en-US" dirty="0"/>
          </a:p>
          <a:p>
            <a:r>
              <a:rPr lang="en-US" i="1" dirty="0" err="1"/>
              <a:t>PAECav</a:t>
            </a:r>
            <a:r>
              <a:rPr lang="en-US" i="1" dirty="0"/>
              <a:t> (kWh/y) should be less than MEPS (kWh/y) cut-off  level</a:t>
            </a:r>
          </a:p>
        </p:txBody>
      </p:sp>
    </p:spTree>
    <p:extLst>
      <p:ext uri="{BB962C8B-B14F-4D97-AF65-F5344CB8AC3E}">
        <p14:creationId xmlns:p14="http://schemas.microsoft.com/office/powerpoint/2010/main" val="421082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" y="-121920"/>
            <a:ext cx="5715000" cy="838200"/>
          </a:xfrm>
        </p:spPr>
        <p:txBody>
          <a:bodyPr/>
          <a:lstStyle/>
          <a:p>
            <a:pPr algn="l"/>
            <a:r>
              <a:rPr lang="en-US" sz="3200" b="1" dirty="0"/>
              <a:t>Verifying Test Reports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3825" y="472440"/>
            <a:ext cx="683133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sz="2400" b="1" kern="0" dirty="0"/>
              <a:t>✓</a:t>
            </a:r>
            <a:r>
              <a:rPr lang="en-US" sz="2400" kern="0" dirty="0"/>
              <a:t> Check </a:t>
            </a:r>
            <a:r>
              <a:rPr lang="en-US" sz="2400" kern="0" dirty="0">
                <a:sym typeface="Wingdings" panose="05000000000000000000" pitchFamily="2" charset="2"/>
              </a:rPr>
              <a:t> </a:t>
            </a:r>
            <a:r>
              <a:rPr lang="en-US" sz="2400" kern="0" dirty="0"/>
              <a:t>Star Rating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371600"/>
            <a:ext cx="5330246" cy="2747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4F7489-DA5B-4764-ABA2-A18B08D01409}"/>
              </a:ext>
            </a:extLst>
          </p:cNvPr>
          <p:cNvPicPr/>
          <p:nvPr/>
        </p:nvPicPr>
        <p:blipFill rotWithShape="1">
          <a:blip r:embed="rId3"/>
          <a:srcRect l="38158" t="28221" r="38011" b="14482"/>
          <a:stretch/>
        </p:blipFill>
        <p:spPr bwMode="auto">
          <a:xfrm>
            <a:off x="5676321" y="1310640"/>
            <a:ext cx="3429579" cy="4575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Therefore the appliance will have a Star Rating of 2</a:t>
            </a:r>
          </a:p>
        </p:txBody>
      </p:sp>
    </p:spTree>
    <p:extLst>
      <p:ext uri="{BB962C8B-B14F-4D97-AF65-F5344CB8AC3E}">
        <p14:creationId xmlns:p14="http://schemas.microsoft.com/office/powerpoint/2010/main" val="3971600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algn="l"/>
            <a:r>
              <a:rPr lang="en-US" sz="3200" b="1" dirty="0"/>
              <a:t>Process of Import Applications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801100" cy="5715000"/>
          </a:xfrm>
        </p:spPr>
        <p:txBody>
          <a:bodyPr/>
          <a:lstStyle/>
          <a:p>
            <a:r>
              <a:rPr lang="en-US" sz="2400" dirty="0"/>
              <a:t>The Importer shall submit an prior application to the Regulator seeking approval to import Household Electric Refrigerator and Freezers for each import.</a:t>
            </a:r>
          </a:p>
          <a:p>
            <a:pPr lvl="1"/>
            <a:r>
              <a:rPr lang="en-US" sz="2400" dirty="0"/>
              <a:t>Retailers (letter head)</a:t>
            </a:r>
          </a:p>
          <a:p>
            <a:pPr lvl="1"/>
            <a:r>
              <a:rPr lang="en-US" sz="2400" dirty="0"/>
              <a:t>Individuals (application forms) </a:t>
            </a:r>
          </a:p>
          <a:p>
            <a:r>
              <a:rPr lang="en-US" sz="2400" dirty="0"/>
              <a:t>DoE shall verify, scrutinize and screen the application of any anomalies and conduct a physical inspection when the good arrives.</a:t>
            </a:r>
          </a:p>
          <a:p>
            <a:r>
              <a:rPr lang="en-US" sz="2400" dirty="0"/>
              <a:t>The permit will be denied if the goods do not meet the relevant standards or if there is any discrepancy found during inspection.</a:t>
            </a:r>
          </a:p>
          <a:p>
            <a:r>
              <a:rPr lang="en-US" sz="2400" dirty="0"/>
              <a:t>All imports are monitored by FRCS.</a:t>
            </a:r>
          </a:p>
          <a:p>
            <a:r>
              <a:rPr lang="en-US" sz="2400" dirty="0"/>
              <a:t>Applications processing time is 2 to 3 working days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777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Application Form-Refrigerator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60" t="14159" r="40293" b="8694"/>
          <a:stretch/>
        </p:blipFill>
        <p:spPr>
          <a:xfrm>
            <a:off x="381000" y="1143000"/>
            <a:ext cx="3886200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434" t="17004" r="40008" b="11222"/>
          <a:stretch/>
        </p:blipFill>
        <p:spPr>
          <a:xfrm>
            <a:off x="4648200" y="1143000"/>
            <a:ext cx="4178518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144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Screening of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following particulars needs to be verified:</a:t>
            </a:r>
          </a:p>
          <a:p>
            <a:r>
              <a:rPr lang="en-US" dirty="0"/>
              <a:t>Details of the Importer or Owner</a:t>
            </a:r>
          </a:p>
          <a:p>
            <a:r>
              <a:rPr lang="en-US" dirty="0"/>
              <a:t>Description of goods: </a:t>
            </a:r>
          </a:p>
          <a:p>
            <a:pPr marL="0" indent="0">
              <a:buNone/>
            </a:pPr>
            <a:r>
              <a:rPr lang="en-US" dirty="0"/>
              <a:t>	Brand, Model, Category, Quantity, 	Purpose of Import, etc. </a:t>
            </a:r>
          </a:p>
          <a:p>
            <a:r>
              <a:rPr lang="en-US" dirty="0"/>
              <a:t>Country of Origin</a:t>
            </a:r>
          </a:p>
          <a:p>
            <a:r>
              <a:rPr lang="en-US" dirty="0"/>
              <a:t>Date of arrival in Fiji</a:t>
            </a:r>
          </a:p>
          <a:p>
            <a:r>
              <a:rPr lang="en-US" dirty="0"/>
              <a:t>Details of Shipping Agent.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5814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7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DOE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 of Energy (DoE)</a:t>
            </a:r>
          </a:p>
          <a:p>
            <a:pPr lvl="1"/>
            <a:r>
              <a:rPr lang="en-US" sz="2400" dirty="0"/>
              <a:t>Sole regulator of MEPSL</a:t>
            </a:r>
          </a:p>
          <a:p>
            <a:pPr lvl="1"/>
            <a:r>
              <a:rPr lang="en-US" sz="2400" dirty="0"/>
              <a:t>Conduct inspection and issue permits</a:t>
            </a:r>
          </a:p>
          <a:p>
            <a:pPr lvl="1"/>
            <a:r>
              <a:rPr lang="en-US" sz="2400" dirty="0"/>
              <a:t>Making, amending, suspending or revoking guidelines in relation to the energy labeling and standards.</a:t>
            </a:r>
          </a:p>
          <a:p>
            <a:pPr lvl="1"/>
            <a:r>
              <a:rPr lang="en-US" sz="2400" dirty="0"/>
              <a:t>Legal proceedings and offences</a:t>
            </a:r>
          </a:p>
          <a:p>
            <a:pPr lvl="1"/>
            <a:r>
              <a:rPr lang="en-US" sz="2400" dirty="0"/>
              <a:t>Carry out disposal process.</a:t>
            </a:r>
          </a:p>
          <a:p>
            <a:pPr lvl="1"/>
            <a:r>
              <a:rPr lang="en-US" sz="2400" dirty="0"/>
              <a:t>Promote and awareness to general public</a:t>
            </a:r>
          </a:p>
          <a:p>
            <a:pPr lvl="1"/>
            <a:r>
              <a:rPr lang="en-US" sz="2400" dirty="0"/>
              <a:t>Conduct retailer/ customs trainings </a:t>
            </a:r>
          </a:p>
          <a:p>
            <a:pPr lvl="1"/>
            <a:r>
              <a:rPr lang="en-US" sz="2400" dirty="0"/>
              <a:t>Carry out shop floor audits</a:t>
            </a:r>
          </a:p>
        </p:txBody>
      </p:sp>
    </p:spTree>
    <p:extLst>
      <p:ext uri="{BB962C8B-B14F-4D97-AF65-F5344CB8AC3E}">
        <p14:creationId xmlns:p14="http://schemas.microsoft.com/office/powerpoint/2010/main" val="2543633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9800" y="1600200"/>
            <a:ext cx="8229600" cy="381000"/>
          </a:xfrm>
        </p:spPr>
        <p:txBody>
          <a:bodyPr/>
          <a:lstStyle/>
          <a:p>
            <a:r>
              <a:rPr lang="en-US" sz="2400" dirty="0"/>
              <a:t>Sample Permit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76200"/>
            <a:ext cx="4572000" cy="674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05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Physical</a:t>
            </a:r>
            <a:r>
              <a:rPr lang="en-US" dirty="0">
                <a:solidFill>
                  <a:schemeClr val="tx1"/>
                </a:solidFill>
              </a:rPr>
              <a:t> Inspection of Goods - </a:t>
            </a:r>
            <a:r>
              <a:rPr lang="en-US" sz="4000" dirty="0">
                <a:solidFill>
                  <a:schemeClr val="tx1"/>
                </a:solidFill>
              </a:rPr>
              <a:t>Refrigerator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Inspections are carried out both at border and shop floors:</a:t>
            </a:r>
          </a:p>
          <a:p>
            <a:r>
              <a:rPr lang="en-US" dirty="0"/>
              <a:t>Brand and Model of the appliance</a:t>
            </a:r>
          </a:p>
          <a:p>
            <a:r>
              <a:rPr lang="en-US" dirty="0"/>
              <a:t>Star Rating and Energy Consumption</a:t>
            </a:r>
          </a:p>
          <a:p>
            <a:r>
              <a:rPr lang="en-US" dirty="0"/>
              <a:t>Quantity</a:t>
            </a:r>
          </a:p>
          <a:p>
            <a:r>
              <a:rPr lang="en-US" dirty="0"/>
              <a:t>Specification</a:t>
            </a:r>
          </a:p>
          <a:p>
            <a:r>
              <a:rPr lang="en-US" dirty="0"/>
              <a:t>Refrigerant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92" y="4465637"/>
            <a:ext cx="2804616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8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19" y="-37692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Cont</a:t>
            </a:r>
            <a:r>
              <a:rPr lang="en-US" sz="4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52" name="Picture 4" descr="C:\Users\Home\Desktop\Presentations\Custom Agent Workshop\IMG_29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2" r="15884" b="4134"/>
          <a:stretch/>
        </p:blipFill>
        <p:spPr bwMode="auto">
          <a:xfrm>
            <a:off x="63229" y="1828801"/>
            <a:ext cx="4085616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832044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Specification Labels - Refrigerators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5BF565-C872-42C8-BE0D-6A4DBCC08339}"/>
              </a:ext>
            </a:extLst>
          </p:cNvPr>
          <p:cNvSpPr/>
          <p:nvPr/>
        </p:nvSpPr>
        <p:spPr>
          <a:xfrm>
            <a:off x="1524001" y="2133601"/>
            <a:ext cx="1938235" cy="28276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2ED3C8-1344-4D28-A3F9-5E0890DF0A51}"/>
              </a:ext>
            </a:extLst>
          </p:cNvPr>
          <p:cNvSpPr/>
          <p:nvPr/>
        </p:nvSpPr>
        <p:spPr>
          <a:xfrm>
            <a:off x="338922" y="3378441"/>
            <a:ext cx="3547277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AB6B722-7937-4F3B-93C2-5A803E040B22}"/>
              </a:ext>
            </a:extLst>
          </p:cNvPr>
          <p:cNvSpPr/>
          <p:nvPr/>
        </p:nvSpPr>
        <p:spPr>
          <a:xfrm>
            <a:off x="295071" y="1885026"/>
            <a:ext cx="1166103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F7154315-C34A-4034-AD44-7929D4961F2F}"/>
              </a:ext>
            </a:extLst>
          </p:cNvPr>
          <p:cNvSpPr/>
          <p:nvPr/>
        </p:nvSpPr>
        <p:spPr>
          <a:xfrm>
            <a:off x="2493118" y="2452100"/>
            <a:ext cx="1461172" cy="2687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F52ED3C8-1344-4D28-A3F9-5E0890DF0A51}"/>
              </a:ext>
            </a:extLst>
          </p:cNvPr>
          <p:cNvSpPr/>
          <p:nvPr/>
        </p:nvSpPr>
        <p:spPr>
          <a:xfrm>
            <a:off x="338923" y="3962401"/>
            <a:ext cx="3547276" cy="22859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293709"/>
            <a:ext cx="4100769" cy="52221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586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Identifying Energy Rating Labels 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9688" y1="66418" x2="79688" y2="66418"/>
                        <a14:foregroundMark x1="67188" y1="71891" x2="53125" y2="70398"/>
                        <a14:foregroundMark x1="80078" y1="75373" x2="71094" y2="69403"/>
                        <a14:foregroundMark x1="71875" y1="66169" x2="28516" y2="64925"/>
                        <a14:foregroundMark x1="8984" y1="59204" x2="87109" y2="80348"/>
                        <a14:foregroundMark x1="80078" y1="72886" x2="41797" y2="64925"/>
                        <a14:foregroundMark x1="59766" y1="69403" x2="66016" y2="53731"/>
                        <a14:foregroundMark x1="9375" y1="56965" x2="10156" y2="82587"/>
                        <a14:foregroundMark x1="10156" y1="57960" x2="89844" y2="58955"/>
                        <a14:foregroundMark x1="90234" y1="58955" x2="89063" y2="84577"/>
                        <a14:foregroundMark x1="89063" y1="84328" x2="7422" y2="81343"/>
                        <a14:foregroundMark x1="15234" y1="62935" x2="33984" y2="73881"/>
                        <a14:foregroundMark x1="15234" y1="70896" x2="33203" y2="81841"/>
                        <a14:foregroundMark x1="17969" y1="68159" x2="33594" y2="75622"/>
                        <a14:foregroundMark x1="27734" y1="74129" x2="54688" y2="80348"/>
                        <a14:foregroundMark x1="35938" y1="78607" x2="66797" y2="78607"/>
                        <a14:foregroundMark x1="16016" y1="76617" x2="35156" y2="81841"/>
                        <a14:foregroundMark x1="18750" y1="74627" x2="20703" y2="82090"/>
                        <a14:foregroundMark x1="38672" y1="67662" x2="61719" y2="83333"/>
                        <a14:foregroundMark x1="32422" y1="63184" x2="75000" y2="64428"/>
                        <a14:foregroundMark x1="39063" y1="62935" x2="77344" y2="66418"/>
                        <a14:foregroundMark x1="68359" y1="67164" x2="88281" y2="76617"/>
                        <a14:foregroundMark x1="76563" y1="65423" x2="79297" y2="75622"/>
                        <a14:foregroundMark x1="85547" y1="63682" x2="80469" y2="80597"/>
                        <a14:foregroundMark x1="53125" y1="75124" x2="71484" y2="79104"/>
                        <a14:foregroundMark x1="4688" y1="90796" x2="95313" y2="90547"/>
                        <a14:foregroundMark x1="5078" y1="98010" x2="97656" y2="97761"/>
                        <a14:foregroundMark x1="1953" y1="93284" x2="97656" y2="93284"/>
                        <a14:foregroundMark x1="25000" y1="94527" x2="35156" y2="94776"/>
                        <a14:foregroundMark x1="43359" y1="94527" x2="94922" y2="95522"/>
                        <a14:foregroundMark x1="48828" y1="95771" x2="70313" y2="96517"/>
                        <a14:foregroundMark x1="48047" y1="96269" x2="87109" y2="96269"/>
                        <a14:foregroundMark x1="48438" y1="15423" x2="20703" y2="21393"/>
                        <a14:foregroundMark x1="46875" y1="15174" x2="84375" y2="24129"/>
                        <a14:foregroundMark x1="21875" y1="21891" x2="26563" y2="36567"/>
                        <a14:foregroundMark x1="27734" y1="36567" x2="84375" y2="23134"/>
                        <a14:foregroundMark x1="39844" y1="21642" x2="68359" y2="28856"/>
                        <a14:foregroundMark x1="43750" y1="19652" x2="69141" y2="23881"/>
                        <a14:foregroundMark x1="44922" y1="16667" x2="67188" y2="24876"/>
                        <a14:foregroundMark x1="44141" y1="17910" x2="72266" y2="26617"/>
                        <a14:foregroundMark x1="21875" y1="14428" x2="55078" y2="27612"/>
                        <a14:foregroundMark x1="35938" y1="8706" x2="63672" y2="22886"/>
                        <a14:foregroundMark x1="58594" y1="10199" x2="54688" y2="23881"/>
                        <a14:foregroundMark x1="53906" y1="7711" x2="73438" y2="18408"/>
                        <a14:foregroundMark x1="62109" y1="4975" x2="81250" y2="14677"/>
                        <a14:foregroundMark x1="71094" y1="7960" x2="84766" y2="13433"/>
                        <a14:foregroundMark x1="84766" y1="13184" x2="90625" y2="20896"/>
                        <a14:foregroundMark x1="83203" y1="14925" x2="92188" y2="25373"/>
                        <a14:foregroundMark x1="76953" y1="16667" x2="83984" y2="28358"/>
                        <a14:foregroundMark x1="75000" y1="12935" x2="83984" y2="29104"/>
                        <a14:foregroundMark x1="60156" y1="29353" x2="92188" y2="26368"/>
                        <a14:foregroundMark x1="52734" y1="28607" x2="21875" y2="20647"/>
                        <a14:foregroundMark x1="43359" y1="30100" x2="26563" y2="26119"/>
                        <a14:foregroundMark x1="44141" y1="30348" x2="26172" y2="31095"/>
                        <a14:foregroundMark x1="33203" y1="29602" x2="26953" y2="28358"/>
                        <a14:foregroundMark x1="63672" y1="29851" x2="88672" y2="29851"/>
                        <a14:foregroundMark x1="57031" y1="29353" x2="67188" y2="38308"/>
                        <a14:foregroundMark x1="57422" y1="31095" x2="67188" y2="36070"/>
                        <a14:foregroundMark x1="33594" y1="39055" x2="73047" y2="40299"/>
                        <a14:foregroundMark x1="30859" y1="38060" x2="82422" y2="35323"/>
                        <a14:foregroundMark x1="26953" y1="36070" x2="66406" y2="38806"/>
                        <a14:foregroundMark x1="19141" y1="38557" x2="58203" y2="44030"/>
                        <a14:foregroundMark x1="21875" y1="37562" x2="65234" y2="40796"/>
                        <a14:foregroundMark x1="19531" y1="41294" x2="79688" y2="41542"/>
                        <a14:foregroundMark x1="19922" y1="41045" x2="99609" y2="41542"/>
                        <a14:foregroundMark x1="37500" y1="46766" x2="82031" y2="49751"/>
                        <a14:foregroundMark x1="29688" y1="51741" x2="68750" y2="49502"/>
                        <a14:foregroundMark x1="24219" y1="49254" x2="72656" y2="50000"/>
                        <a14:foregroundMark x1="10938" y1="49751" x2="61328" y2="48507"/>
                        <a14:foregroundMark x1="59766" y1="47761" x2="42969" y2="45522"/>
                        <a14:foregroundMark x1="42578" y1="45274" x2="50000" y2="47264"/>
                        <a14:foregroundMark x1="26172" y1="46020" x2="70313" y2="52736"/>
                        <a14:foregroundMark x1="21484" y1="46766" x2="30078" y2="48507"/>
                        <a14:foregroundMark x1="17578" y1="44527" x2="32813" y2="47761"/>
                        <a14:foregroundMark x1="37500" y1="47015" x2="65234" y2="50000"/>
                        <a14:foregroundMark x1="67578" y1="48507" x2="82422" y2="52985"/>
                        <a14:foregroundMark x1="74609" y1="46517" x2="74609" y2="46517"/>
                        <a14:foregroundMark x1="73438" y1="41791" x2="73438" y2="48010"/>
                        <a14:foregroundMark x1="69531" y1="43035" x2="69531" y2="47264"/>
                        <a14:foregroundMark x1="73047" y1="44030" x2="77344" y2="46766"/>
                        <a14:foregroundMark x1="76953" y1="45522" x2="77734" y2="47512"/>
                        <a14:foregroundMark x1="82813" y1="26866" x2="77734" y2="39801"/>
                        <a14:foregroundMark x1="75391" y1="25871" x2="76172" y2="34328"/>
                        <a14:foregroundMark x1="79297" y1="26368" x2="78906" y2="34328"/>
                        <a14:foregroundMark x1="87109" y1="23134" x2="91797" y2="32338"/>
                        <a14:foregroundMark x1="91406" y1="21642" x2="93750" y2="26368"/>
                        <a14:foregroundMark x1="92578" y1="21891" x2="96484" y2="28856"/>
                        <a14:foregroundMark x1="17969" y1="22388" x2="11328" y2="28109"/>
                        <a14:foregroundMark x1="12500" y1="26119" x2="12891" y2="27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1295400"/>
            <a:ext cx="3200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56352780"/>
              </p:ext>
            </p:extLst>
          </p:nvPr>
        </p:nvGraphicFramePr>
        <p:xfrm>
          <a:off x="6858000" y="1676400"/>
          <a:ext cx="19812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5638800" y="2057400"/>
            <a:ext cx="11049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13077830"/>
              </p:ext>
            </p:extLst>
          </p:nvPr>
        </p:nvGraphicFramePr>
        <p:xfrm>
          <a:off x="152400" y="3657600"/>
          <a:ext cx="20574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72838366"/>
              </p:ext>
            </p:extLst>
          </p:nvPr>
        </p:nvGraphicFramePr>
        <p:xfrm>
          <a:off x="6858000" y="4361051"/>
          <a:ext cx="20574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95461951"/>
              </p:ext>
            </p:extLst>
          </p:nvPr>
        </p:nvGraphicFramePr>
        <p:xfrm>
          <a:off x="202019" y="4948535"/>
          <a:ext cx="19050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286000" y="5334000"/>
            <a:ext cx="14478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86000" y="4191000"/>
            <a:ext cx="15240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34000" y="4817247"/>
            <a:ext cx="140970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7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3E3-29F5-C45D-366A-2C7D2564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9714"/>
          </a:xfrm>
        </p:spPr>
        <p:txBody>
          <a:bodyPr/>
          <a:lstStyle/>
          <a:p>
            <a:pPr algn="l"/>
            <a:r>
              <a:rPr lang="en-AU" sz="2800" dirty="0"/>
              <a:t>THE ENERGY RATING LABEL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317D-E3AF-39F6-82E7-06ADE8F3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How the information on the label helps you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CB802-6659-2262-72F0-A38BA5E0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356" y="1471714"/>
            <a:ext cx="6515288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3E3-29F5-C45D-366A-2C7D25645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709714"/>
          </a:xfrm>
        </p:spPr>
        <p:txBody>
          <a:bodyPr/>
          <a:lstStyle/>
          <a:p>
            <a:pPr algn="l"/>
            <a:r>
              <a:rPr lang="en-AU" sz="2800" dirty="0"/>
              <a:t>THE ENERGY RATING LABEL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317D-E3AF-39F6-82E7-06ADE8F3E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6019800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Calculating Cost to Run [Compare the labels on two similar sized fridges]:</a:t>
            </a:r>
          </a:p>
          <a:p>
            <a:r>
              <a:rPr lang="en-AU" sz="2800" dirty="0"/>
              <a:t>Annual Cost to Run = Energy Consumption (kWh) x Electricity Tariff (FJD/kWh)</a:t>
            </a:r>
          </a:p>
          <a:p>
            <a:endParaRPr lang="en-AU" sz="2800" dirty="0"/>
          </a:p>
          <a:p>
            <a:r>
              <a:rPr lang="en-AU" sz="2400" b="1" dirty="0"/>
              <a:t>Example</a:t>
            </a:r>
            <a:r>
              <a:rPr lang="en-AU" sz="2400" dirty="0"/>
              <a:t> - Let’s say you want to buy a new fridge in Fiji, where the electricity tariff is 33.10 cents per kWh.</a:t>
            </a:r>
            <a:endParaRPr lang="en-AU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D8553-5B86-5144-E93A-9DE7F77D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93" y="4038600"/>
            <a:ext cx="8225214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87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" y="45720"/>
            <a:ext cx="8229600" cy="891540"/>
          </a:xfrm>
        </p:spPr>
        <p:txBody>
          <a:bodyPr/>
          <a:lstStyle/>
          <a:p>
            <a:pPr algn="l"/>
            <a:r>
              <a:rPr lang="en-US" sz="3200" b="1" dirty="0"/>
              <a:t>Shop Floor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914400"/>
            <a:ext cx="8511540" cy="5562600"/>
          </a:xfrm>
        </p:spPr>
        <p:txBody>
          <a:bodyPr/>
          <a:lstStyle/>
          <a:p>
            <a:r>
              <a:rPr lang="en-US" sz="2400" dirty="0"/>
              <a:t>Scheduled to be taken every quarterly basis.</a:t>
            </a:r>
          </a:p>
          <a:p>
            <a:r>
              <a:rPr lang="en-US" sz="2400" dirty="0"/>
              <a:t>The focus is mainly on the major retailers in city and town areas such as Suva, </a:t>
            </a:r>
            <a:r>
              <a:rPr lang="en-US" sz="2400" dirty="0" err="1"/>
              <a:t>Navua</a:t>
            </a:r>
            <a:r>
              <a:rPr lang="en-US" sz="2400" dirty="0"/>
              <a:t>, Nadi and </a:t>
            </a:r>
            <a:r>
              <a:rPr lang="en-US" sz="2400" dirty="0" err="1"/>
              <a:t>Labasa</a:t>
            </a:r>
            <a:r>
              <a:rPr lang="en-US" sz="2400" dirty="0"/>
              <a:t>.</a:t>
            </a:r>
          </a:p>
          <a:p>
            <a:r>
              <a:rPr lang="en-US" sz="2400" dirty="0"/>
              <a:t>During store visits the following aspects are covered:</a:t>
            </a:r>
          </a:p>
          <a:p>
            <a:pPr lvl="1"/>
            <a:r>
              <a:rPr lang="en-US" sz="2400" dirty="0"/>
              <a:t>Does the product have an energy label affixed</a:t>
            </a:r>
          </a:p>
          <a:p>
            <a:pPr lvl="1"/>
            <a:r>
              <a:rPr lang="en-US" sz="2400" dirty="0"/>
              <a:t>Is the product properly registered?</a:t>
            </a:r>
          </a:p>
          <a:p>
            <a:pPr lvl="1"/>
            <a:r>
              <a:rPr lang="en-US" sz="2400" dirty="0"/>
              <a:t>Do the energy label details match the registered details</a:t>
            </a:r>
          </a:p>
          <a:p>
            <a:r>
              <a:rPr lang="en-US" sz="2400" dirty="0"/>
              <a:t>Issues identified</a:t>
            </a:r>
          </a:p>
          <a:p>
            <a:pPr lvl="1"/>
            <a:r>
              <a:rPr lang="en-US" sz="2400" dirty="0"/>
              <a:t>Most common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missing, obscured or faded labels</a:t>
            </a:r>
          </a:p>
          <a:p>
            <a:pPr lvl="1"/>
            <a:r>
              <a:rPr lang="en-US" sz="2400" dirty="0"/>
              <a:t>Least common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non-compliant goods evading border </a:t>
            </a:r>
            <a:r>
              <a:rPr lang="en-US" sz="2400" dirty="0" err="1"/>
              <a:t>surveliance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1075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If upon examination any deficiency is identified a detention notice will be issued to the importer.</a:t>
            </a:r>
          </a:p>
          <a:p>
            <a:r>
              <a:rPr lang="en-US" sz="2800" dirty="0"/>
              <a:t>For Retailers, it is mandatory to have correct energy rating labels affixed.</a:t>
            </a:r>
          </a:p>
          <a:p>
            <a:r>
              <a:rPr lang="en-US" sz="2800" dirty="0"/>
              <a:t>3 months is given for remedial actions</a:t>
            </a:r>
          </a:p>
          <a:p>
            <a:r>
              <a:rPr lang="en-US" sz="2800" dirty="0"/>
              <a:t>Failure or unwillingness on part of the importer to return substandard/non-compliant goods results in DoE detaining the goods</a:t>
            </a:r>
          </a:p>
          <a:p>
            <a:r>
              <a:rPr lang="en-US" sz="2800" dirty="0"/>
              <a:t>There is a fine not exceeding $5,000.00 for a first offence and $10,000.00 for a second or subsequent offence. The maximum penalty for an offence committed by a body corporate is five times the fine.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93750" l="697" r="996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65">
            <a:off x="5908076" y="-152932"/>
            <a:ext cx="27336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84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Procedure Overview</a:t>
            </a:r>
          </a:p>
        </p:txBody>
      </p:sp>
      <p:pic>
        <p:nvPicPr>
          <p:cNvPr id="3074" name="Picture 2" descr="C:\Users\Home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7720"/>
            <a:ext cx="6324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74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Re-exporting Non-Compliant Item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 needs to notify DoE prior (10 working days) to re-exporting date.</a:t>
            </a:r>
          </a:p>
          <a:p>
            <a:r>
              <a:rPr lang="en-US" dirty="0"/>
              <a:t>All paper works needs to be submitted for evidence purpose.</a:t>
            </a:r>
          </a:p>
          <a:p>
            <a:r>
              <a:rPr lang="en-US" dirty="0"/>
              <a:t>FRCS and DoE needs to be present to witness the loading of items.</a:t>
            </a:r>
          </a:p>
        </p:txBody>
      </p:sp>
    </p:spTree>
    <p:extLst>
      <p:ext uri="{BB962C8B-B14F-4D97-AF65-F5344CB8AC3E}">
        <p14:creationId xmlns:p14="http://schemas.microsoft.com/office/powerpoint/2010/main" val="185509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Adopted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105399"/>
          </a:xfrm>
        </p:spPr>
        <p:txBody>
          <a:bodyPr/>
          <a:lstStyle/>
          <a:p>
            <a:pPr algn="just"/>
            <a:r>
              <a:rPr lang="en-US" sz="2800" dirty="0">
                <a:latin typeface="Calibri" pitchFamily="34" charset="0"/>
                <a:cs typeface="Calibri" pitchFamily="34" charset="0"/>
              </a:rPr>
              <a:t>As of 1</a:t>
            </a:r>
            <a:r>
              <a:rPr lang="en-US" sz="2800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January 2012 it is mandatory for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All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Household Freezers and Refrigerators being imported into Fiji to comply with MEPSL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FS/AS/NZS 4474.1: Energy Consumption and Performance.</a:t>
            </a:r>
          </a:p>
          <a:p>
            <a:pPr lvl="1"/>
            <a:r>
              <a:rPr lang="en-US" dirty="0">
                <a:latin typeface="Calibri" pitchFamily="34" charset="0"/>
                <a:cs typeface="Calibri" pitchFamily="34" charset="0"/>
              </a:rPr>
              <a:t>FS/AS/NZS 4474.2: Energy Labeling and Minimum Energy Performance Standard Requirements.</a:t>
            </a:r>
          </a:p>
        </p:txBody>
      </p:sp>
    </p:spTree>
    <p:extLst>
      <p:ext uri="{BB962C8B-B14F-4D97-AF65-F5344CB8AC3E}">
        <p14:creationId xmlns:p14="http://schemas.microsoft.com/office/powerpoint/2010/main" val="104336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Disposal Process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r>
              <a:rPr lang="en-US" sz="2400" dirty="0"/>
              <a:t>DOE seeks a formal approval of disposal from Ministry of Trade, Co-operatives and SMEs (MTCS).</a:t>
            </a:r>
          </a:p>
          <a:p>
            <a:r>
              <a:rPr lang="en-US" sz="2400" dirty="0"/>
              <a:t>All environment legislations such as Environment Act must be complied with.</a:t>
            </a:r>
          </a:p>
          <a:p>
            <a:r>
              <a:rPr lang="en-US" sz="2400" dirty="0"/>
              <a:t>Officers from MTCS and Department of Environment must be present to supervise the disposal process.</a:t>
            </a:r>
          </a:p>
          <a:p>
            <a:r>
              <a:rPr lang="en-US" sz="2400" dirty="0"/>
              <a:t>DOE to date has disposed 213 refrigerators and freezers at cost </a:t>
            </a:r>
            <a:r>
              <a:rPr lang="en-US" sz="2400"/>
              <a:t>of  FJD 27,400</a:t>
            </a:r>
            <a:r>
              <a:rPr lang="en-US" sz="2400" dirty="0"/>
              <a:t>.</a:t>
            </a:r>
          </a:p>
          <a:p>
            <a:r>
              <a:rPr lang="en-US" sz="2400" dirty="0"/>
              <a:t>There are 2 parts to disposal:</a:t>
            </a:r>
          </a:p>
          <a:p>
            <a:pPr lvl="1"/>
            <a:r>
              <a:rPr lang="en-US" sz="2000" dirty="0"/>
              <a:t>Recovery of Refrigerants</a:t>
            </a:r>
          </a:p>
          <a:p>
            <a:pPr lvl="1"/>
            <a:r>
              <a:rPr lang="en-US" sz="2000" dirty="0"/>
              <a:t>Disposal of appliance components and body to landfill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476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Disposal-Recovery of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compliant company with valid refrigerant storage permit - recovery of refrigerants from the refrigerators.</a:t>
            </a:r>
          </a:p>
          <a:p>
            <a:r>
              <a:rPr lang="en-US" sz="2400" dirty="0"/>
              <a:t>Company is responsible for safe storage of gas.</a:t>
            </a:r>
          </a:p>
          <a:p>
            <a:r>
              <a:rPr lang="en-US" sz="2400" dirty="0"/>
              <a:t>Abide by all regulations of the Department of Environment and Energy.</a:t>
            </a:r>
          </a:p>
          <a:p>
            <a:r>
              <a:rPr lang="en-US" sz="2400" dirty="0"/>
              <a:t>Follow OHS regulations at all times.</a:t>
            </a:r>
          </a:p>
          <a:p>
            <a:r>
              <a:rPr lang="en-US" sz="2400" dirty="0"/>
              <a:t>Provide a report after the successful delivery of service.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799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Disposal-Scrapping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compliant company with valid waste permit - scrap the Refrigerators and transport it to </a:t>
            </a:r>
            <a:r>
              <a:rPr lang="en-US" sz="2400" dirty="0" err="1"/>
              <a:t>Naboro</a:t>
            </a:r>
            <a:r>
              <a:rPr lang="en-US" sz="2400" dirty="0"/>
              <a:t> Landfill for disposal.</a:t>
            </a:r>
          </a:p>
          <a:p>
            <a:r>
              <a:rPr lang="en-US" sz="2400" dirty="0"/>
              <a:t>Gate fees and other miscellaneous fees are to be covered by the contractor.</a:t>
            </a:r>
          </a:p>
          <a:p>
            <a:r>
              <a:rPr lang="en-US" sz="2400" dirty="0"/>
              <a:t>Contractor is to liaise with relevant authorities and make arrangements for disposal.</a:t>
            </a:r>
          </a:p>
          <a:p>
            <a:r>
              <a:rPr lang="en-US" sz="2400" dirty="0"/>
              <a:t>Abide by all regulations of the Department of Environment and Energy.</a:t>
            </a:r>
          </a:p>
          <a:p>
            <a:r>
              <a:rPr lang="en-US" sz="2400" dirty="0"/>
              <a:t>Follow OHS regulations at all times.</a:t>
            </a:r>
          </a:p>
          <a:p>
            <a:r>
              <a:rPr lang="en-US" sz="2400" dirty="0"/>
              <a:t>Provide the report after the successful delivery of service.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73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000" dirty="0"/>
              <a:t>MEPSL Team is centralized therefore mobilization for inspections, trainings and shop audits in the Western and Northern Division is challenging.</a:t>
            </a:r>
          </a:p>
          <a:p>
            <a:r>
              <a:rPr lang="en-US" sz="2000" dirty="0"/>
              <a:t>Despite having adequate awareness, importers still fail to apply for permits prior to importation. </a:t>
            </a:r>
          </a:p>
          <a:p>
            <a:r>
              <a:rPr lang="en-US" sz="2000" dirty="0"/>
              <a:t>Staff turnover/transfer to other positions within Department</a:t>
            </a:r>
          </a:p>
          <a:p>
            <a:r>
              <a:rPr lang="en-US" sz="2000" dirty="0"/>
              <a:t>Customers seeking assistance from higher authority with regards to release of non-compliance appliances.</a:t>
            </a:r>
          </a:p>
          <a:p>
            <a:r>
              <a:rPr lang="en-US" sz="2000" dirty="0"/>
              <a:t>Obsolete standards </a:t>
            </a:r>
            <a:r>
              <a:rPr lang="en-US" sz="2000" dirty="0">
                <a:sym typeface="Wingdings" panose="05000000000000000000" pitchFamily="2" charset="2"/>
              </a:rPr>
              <a:t> Due to DOE not being the custodians of the regulation the time duration for adoption or amendments of the legislation is out of control for the Fiji Department of Energy.</a:t>
            </a:r>
          </a:p>
          <a:p>
            <a:r>
              <a:rPr lang="en-US" sz="2000" dirty="0">
                <a:sym typeface="Wingdings" panose="05000000000000000000" pitchFamily="2" charset="2"/>
              </a:rPr>
              <a:t>Constricted storage space to house detained appliances.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771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7030A0"/>
                </a:solidFill>
              </a:rPr>
              <a:t>THANK YOU!!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958181"/>
            <a:ext cx="3314700" cy="3810000"/>
          </a:xfrm>
        </p:spPr>
      </p:pic>
    </p:spTree>
    <p:extLst>
      <p:ext uri="{BB962C8B-B14F-4D97-AF65-F5344CB8AC3E}">
        <p14:creationId xmlns:p14="http://schemas.microsoft.com/office/powerpoint/2010/main" val="6626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90" y="0"/>
            <a:ext cx="8229600" cy="688340"/>
          </a:xfrm>
        </p:spPr>
        <p:txBody>
          <a:bodyPr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Key Stakeholders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19610"/>
              </p:ext>
            </p:extLst>
          </p:nvPr>
        </p:nvGraphicFramePr>
        <p:xfrm>
          <a:off x="377190" y="1143000"/>
          <a:ext cx="8382000" cy="467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Stakeholders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Shop Retailers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Retailers</a:t>
                      </a:r>
                      <a:r>
                        <a:rPr lang="en-US" baseline="0" dirty="0"/>
                        <a:t> and importers of MEPS regulated goods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Fiji Revenue and Customs Services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Point of contact at the Border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Appoints custom officers to examine, </a:t>
                      </a:r>
                      <a:r>
                        <a:rPr lang="en-US" baseline="0" dirty="0"/>
                        <a:t>flags and detains MEPSL regulated goods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Assists DoE in temporary storage of detained 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Ministry of Trade, Co-operatives and SMEs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Custodians</a:t>
                      </a:r>
                      <a:r>
                        <a:rPr lang="en-US" baseline="0" dirty="0"/>
                        <a:t> of MEPSL regulation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Fiji’s National Standards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Solicitor Generals Office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Legal advise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Drafting</a:t>
                      </a:r>
                      <a:r>
                        <a:rPr lang="en-US" baseline="0" dirty="0"/>
                        <a:t> and Gazettal of Legislation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Department of Environment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Supervisors disposal of confiscated goods.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Provides permit for Landfill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27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8229601" cy="838200"/>
          </a:xfrm>
        </p:spPr>
        <p:txBody>
          <a:bodyPr/>
          <a:lstStyle/>
          <a:p>
            <a:pPr algn="l"/>
            <a:r>
              <a:rPr lang="en-US" sz="3200" dirty="0"/>
              <a:t>Testing and Registration of Goods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66" y="914400"/>
            <a:ext cx="8409434" cy="5181600"/>
          </a:xfrm>
        </p:spPr>
        <p:txBody>
          <a:bodyPr/>
          <a:lstStyle/>
          <a:p>
            <a:r>
              <a:rPr lang="en-US" sz="2000" dirty="0"/>
              <a:t>The importers have to ensure that all goods are/have been tested and comply with MEPS before importation into the country.</a:t>
            </a:r>
          </a:p>
          <a:p>
            <a:pPr lvl="1"/>
            <a:r>
              <a:rPr lang="en-US" sz="2000" dirty="0"/>
              <a:t>Importer shall first ensure that the goods is/has been tested according to the AS/NZS standards 4474.1 and 4474.2. </a:t>
            </a:r>
          </a:p>
          <a:p>
            <a:pPr lvl="1"/>
            <a:r>
              <a:rPr lang="en-US" sz="2000" dirty="0"/>
              <a:t>If Yes, the Importer can then proceed with the Importation Process.</a:t>
            </a:r>
          </a:p>
          <a:p>
            <a:pPr lvl="1"/>
            <a:r>
              <a:rPr lang="en-US" sz="2000" dirty="0"/>
              <a:t>If No, then arrangements will have to be made for testing of the goods either through a laboratory.</a:t>
            </a:r>
          </a:p>
          <a:p>
            <a:pPr lvl="1"/>
            <a:r>
              <a:rPr lang="en-US" sz="2000" dirty="0"/>
              <a:t>Once tested, the Importer can then proceed with the Importation Process and register through either:</a:t>
            </a:r>
          </a:p>
          <a:p>
            <a:pPr lvl="2"/>
            <a:r>
              <a:rPr lang="en-US" sz="2000" dirty="0"/>
              <a:t>Australian or New Zealand Regulators (Category A) or</a:t>
            </a:r>
          </a:p>
          <a:p>
            <a:pPr lvl="2"/>
            <a:r>
              <a:rPr lang="en-US" sz="2000" dirty="0"/>
              <a:t>Fiji Regulators (Category B and Category C)</a:t>
            </a:r>
          </a:p>
          <a:p>
            <a:pPr lvl="1"/>
            <a:r>
              <a:rPr lang="en-US" sz="2000" dirty="0"/>
              <a:t>The registration shall be rejected if the goods do not meet the standards.</a:t>
            </a:r>
          </a:p>
          <a:p>
            <a:pPr lvl="1"/>
            <a:r>
              <a:rPr lang="en-US" sz="2000" dirty="0"/>
              <a:t>Every import will require an permit from DOE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4969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1219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Flow Chart: Registration of goods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66726228"/>
              </p:ext>
            </p:extLst>
          </p:nvPr>
        </p:nvGraphicFramePr>
        <p:xfrm>
          <a:off x="1447800" y="1295400"/>
          <a:ext cx="5867400" cy="512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663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/>
            <a:r>
              <a:rPr lang="en-US" sz="2800" b="1" dirty="0"/>
              <a:t>Process of Registration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22960"/>
            <a:ext cx="8610600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Regulator will classify products into three categories for registration purposes.</a:t>
            </a:r>
          </a:p>
          <a:p>
            <a:r>
              <a:rPr lang="en-US" sz="2000" u="sng" dirty="0"/>
              <a:t>Category A </a:t>
            </a:r>
            <a:r>
              <a:rPr lang="en-US" sz="2000" dirty="0"/>
              <a:t>- products are already registered in GEMS and EECA</a:t>
            </a:r>
          </a:p>
          <a:p>
            <a:r>
              <a:rPr lang="en-US" sz="2000" u="sng" dirty="0"/>
              <a:t>Category B</a:t>
            </a:r>
            <a:r>
              <a:rPr lang="en-US" sz="2000" dirty="0"/>
              <a:t> - products are identical to products already registered with GEMS, but will be imported under a different brand name and/or model number.</a:t>
            </a:r>
          </a:p>
          <a:p>
            <a:pPr lvl="1"/>
            <a:r>
              <a:rPr lang="en-US" sz="2000" dirty="0"/>
              <a:t>A declaration from the product’s manufacturer saying that the product is identical to a specific model.</a:t>
            </a:r>
          </a:p>
          <a:p>
            <a:pPr lvl="1"/>
            <a:r>
              <a:rPr lang="en-US" sz="2000" dirty="0"/>
              <a:t>The registration number [</a:t>
            </a:r>
            <a:r>
              <a:rPr lang="en-US" sz="2000" dirty="0" err="1"/>
              <a:t>ARFxxxx</a:t>
            </a:r>
            <a:r>
              <a:rPr lang="en-US" sz="2000" dirty="0"/>
              <a:t>]</a:t>
            </a:r>
          </a:p>
          <a:p>
            <a:pPr lvl="1"/>
            <a:r>
              <a:rPr lang="en-NZ" sz="2000" dirty="0"/>
              <a:t>The declaration of statement from the retailer</a:t>
            </a:r>
            <a:endParaRPr lang="en-US" sz="2000" dirty="0"/>
          </a:p>
          <a:p>
            <a:pPr lvl="1"/>
            <a:r>
              <a:rPr lang="en-NZ" sz="2000" dirty="0"/>
              <a:t>Energy Rating Label </a:t>
            </a:r>
          </a:p>
          <a:p>
            <a:pPr lvl="1"/>
            <a:r>
              <a:rPr lang="en-NZ" sz="2000" dirty="0"/>
              <a:t>Model specifications (volume, dimensions, etc.) </a:t>
            </a:r>
            <a:endParaRPr lang="en-US" sz="2000" dirty="0"/>
          </a:p>
          <a:p>
            <a:r>
              <a:rPr lang="en-US" sz="2000" u="sng" dirty="0"/>
              <a:t>Category C</a:t>
            </a:r>
            <a:r>
              <a:rPr lang="en-US" sz="2000" dirty="0"/>
              <a:t> - products are not registered or new registrations </a:t>
            </a:r>
          </a:p>
          <a:p>
            <a:pPr lvl="1"/>
            <a:r>
              <a:rPr lang="en-US" sz="2000" dirty="0"/>
              <a:t>An application letter</a:t>
            </a:r>
          </a:p>
          <a:p>
            <a:pPr lvl="1"/>
            <a:r>
              <a:rPr lang="en-US" sz="2000" dirty="0"/>
              <a:t>Full Test Report</a:t>
            </a:r>
          </a:p>
          <a:p>
            <a:pPr lvl="1"/>
            <a:r>
              <a:rPr lang="en-NZ" sz="2000" dirty="0"/>
              <a:t>Energy Rating Label</a:t>
            </a:r>
          </a:p>
          <a:p>
            <a:r>
              <a:rPr lang="en-NZ" sz="2000" dirty="0"/>
              <a:t>Registration turn around time is 10 working days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156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958-7FDB-74FE-0CC9-8794E1F5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Verifying Cat A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1C925-7FA1-20FE-1AE2-65AB804CB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Go to </a:t>
            </a:r>
            <a:r>
              <a:rPr lang="en-AU" dirty="0">
                <a:sym typeface="Wingdings" panose="05000000000000000000" pitchFamily="2" charset="2"/>
              </a:rPr>
              <a:t> </a:t>
            </a:r>
            <a:r>
              <a:rPr lang="en-AU" dirty="0">
                <a:sym typeface="Wingdings" panose="05000000000000000000" pitchFamily="2" charset="2"/>
                <a:hlinkClick r:id="rId2"/>
              </a:rPr>
              <a:t>https://reg.energyrating.gov.au/comparator/product_types/</a:t>
            </a:r>
            <a:endParaRPr lang="en-AU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AU" dirty="0"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D48A1F-00E6-72FA-B4DE-9D290026F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461532"/>
            <a:ext cx="6719365" cy="309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8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D958-7FDB-74FE-0CC9-8794E1F5A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Verifying Cat A Products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EE80B9-65A9-469B-506D-9C2DC7474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52051"/>
            <a:ext cx="9091501" cy="4176095"/>
          </a:xfrm>
        </p:spPr>
      </p:pic>
    </p:spTree>
    <p:extLst>
      <p:ext uri="{BB962C8B-B14F-4D97-AF65-F5344CB8AC3E}">
        <p14:creationId xmlns:p14="http://schemas.microsoft.com/office/powerpoint/2010/main" val="382217814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Theme11</Template>
  <TotalTime>4699</TotalTime>
  <Words>1493</Words>
  <Application>Microsoft Office PowerPoint</Application>
  <PresentationFormat>On-screen Show (4:3)</PresentationFormat>
  <Paragraphs>177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Theme11</vt:lpstr>
      <vt:lpstr>PowerPoint Presentation</vt:lpstr>
      <vt:lpstr>Roles of DOE</vt:lpstr>
      <vt:lpstr>Adopted Standards</vt:lpstr>
      <vt:lpstr>Key Stakeholders</vt:lpstr>
      <vt:lpstr>Testing and Registration of Goods </vt:lpstr>
      <vt:lpstr>Flow Chart: Registration of goods </vt:lpstr>
      <vt:lpstr>Process of Registration </vt:lpstr>
      <vt:lpstr>Verifying Cat A Products</vt:lpstr>
      <vt:lpstr>Verifying Cat A Products</vt:lpstr>
      <vt:lpstr>Verifying Cat A Products</vt:lpstr>
      <vt:lpstr>Verifying Test Reports</vt:lpstr>
      <vt:lpstr>Verifying Test Reports</vt:lpstr>
      <vt:lpstr>Verifying Test Reports</vt:lpstr>
      <vt:lpstr>Verifying Test Reports</vt:lpstr>
      <vt:lpstr>Verifying Test Reports</vt:lpstr>
      <vt:lpstr>Verifying Test Reports</vt:lpstr>
      <vt:lpstr>Process of Import Applications</vt:lpstr>
      <vt:lpstr>Application Form-Refrigerator</vt:lpstr>
      <vt:lpstr>Screening of Applications</vt:lpstr>
      <vt:lpstr>Sample Permit</vt:lpstr>
      <vt:lpstr>Physical Inspection of Goods - Refrigerator</vt:lpstr>
      <vt:lpstr>Cont.</vt:lpstr>
      <vt:lpstr>Identifying Energy Rating Labels </vt:lpstr>
      <vt:lpstr>THE ENERGY RATING LABEL </vt:lpstr>
      <vt:lpstr>THE ENERGY RATING LABEL </vt:lpstr>
      <vt:lpstr>Shop Floor Audits</vt:lpstr>
      <vt:lpstr>Cont.</vt:lpstr>
      <vt:lpstr>Procedure Overview</vt:lpstr>
      <vt:lpstr>Procedure for Re-exporting Non-Compliant Item </vt:lpstr>
      <vt:lpstr>Disposal Process </vt:lpstr>
      <vt:lpstr>Disposal-Recovery of Gas</vt:lpstr>
      <vt:lpstr>Disposal-Scrapping</vt:lpstr>
      <vt:lpstr>Challenges</vt:lpstr>
      <vt:lpstr>THANK YOU!!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Energy</dc:title>
  <dc:creator>Vishal A. Prasad</dc:creator>
  <cp:lastModifiedBy>Vishal Prasad</cp:lastModifiedBy>
  <cp:revision>531</cp:revision>
  <dcterms:created xsi:type="dcterms:W3CDTF">2012-11-23T00:00:22Z</dcterms:created>
  <dcterms:modified xsi:type="dcterms:W3CDTF">2023-03-13T07:44:41Z</dcterms:modified>
</cp:coreProperties>
</file>