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4"/>
  </p:sldMasterIdLst>
  <p:notesMasterIdLst>
    <p:notesMasterId r:id="rId55"/>
  </p:notesMasterIdLst>
  <p:handoutMasterIdLst>
    <p:handoutMasterId r:id="rId56"/>
  </p:handoutMasterIdLst>
  <p:sldIdLst>
    <p:sldId id="259" r:id="rId5"/>
    <p:sldId id="282" r:id="rId6"/>
    <p:sldId id="303" r:id="rId7"/>
    <p:sldId id="304" r:id="rId8"/>
    <p:sldId id="317" r:id="rId9"/>
    <p:sldId id="318" r:id="rId10"/>
    <p:sldId id="319" r:id="rId11"/>
    <p:sldId id="320" r:id="rId12"/>
    <p:sldId id="321" r:id="rId13"/>
    <p:sldId id="308" r:id="rId14"/>
    <p:sldId id="350" r:id="rId15"/>
    <p:sldId id="309" r:id="rId16"/>
    <p:sldId id="310" r:id="rId17"/>
    <p:sldId id="316" r:id="rId18"/>
    <p:sldId id="311" r:id="rId19"/>
    <p:sldId id="313" r:id="rId20"/>
    <p:sldId id="315" r:id="rId21"/>
    <p:sldId id="331" r:id="rId22"/>
    <p:sldId id="351" r:id="rId23"/>
    <p:sldId id="336" r:id="rId24"/>
    <p:sldId id="338" r:id="rId25"/>
    <p:sldId id="337" r:id="rId26"/>
    <p:sldId id="339" r:id="rId27"/>
    <p:sldId id="340" r:id="rId28"/>
    <p:sldId id="353" r:id="rId29"/>
    <p:sldId id="302" r:id="rId30"/>
    <p:sldId id="328" r:id="rId31"/>
    <p:sldId id="322" r:id="rId32"/>
    <p:sldId id="323" r:id="rId33"/>
    <p:sldId id="324" r:id="rId34"/>
    <p:sldId id="325" r:id="rId35"/>
    <p:sldId id="326" r:id="rId36"/>
    <p:sldId id="327" r:id="rId37"/>
    <p:sldId id="329" r:id="rId38"/>
    <p:sldId id="330" r:id="rId39"/>
    <p:sldId id="299" r:id="rId40"/>
    <p:sldId id="300" r:id="rId41"/>
    <p:sldId id="343" r:id="rId42"/>
    <p:sldId id="344" r:id="rId43"/>
    <p:sldId id="346" r:id="rId44"/>
    <p:sldId id="352" r:id="rId45"/>
    <p:sldId id="345" r:id="rId46"/>
    <p:sldId id="347" r:id="rId47"/>
    <p:sldId id="332" r:id="rId48"/>
    <p:sldId id="305" r:id="rId49"/>
    <p:sldId id="333" r:id="rId50"/>
    <p:sldId id="334" r:id="rId51"/>
    <p:sldId id="335" r:id="rId52"/>
    <p:sldId id="348" r:id="rId53"/>
    <p:sldId id="349" r:id="rId54"/>
  </p:sldIdLst>
  <p:sldSz cx="9144000" cy="5143500" type="screen16x9"/>
  <p:notesSz cx="70993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76F"/>
    <a:srgbClr val="605953"/>
    <a:srgbClr val="5C6673"/>
    <a:srgbClr val="E3DFDD"/>
    <a:srgbClr val="D3CEC9"/>
    <a:srgbClr val="F1EFEE"/>
    <a:srgbClr val="F04E23"/>
    <a:srgbClr val="D4D0CB"/>
    <a:srgbClr val="E3DDD7"/>
    <a:srgbClr val="F6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6359" autoAdjust="0"/>
  </p:normalViewPr>
  <p:slideViewPr>
    <p:cSldViewPr snapToGrid="0" snapToObjects="1">
      <p:cViewPr varScale="1">
        <p:scale>
          <a:sx n="89" d="100"/>
          <a:sy n="89" d="100"/>
        </p:scale>
        <p:origin x="52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5148" y="126"/>
      </p:cViewPr>
      <p:guideLst>
        <p:guide orient="horz" pos="3222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91776027996496E-2"/>
          <c:y val="5.0925925925925923E-2"/>
          <c:w val="0.89665266841644797"/>
          <c:h val="0.8518518518518518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Sheet1!$E$7:$E$31</c:f>
              <c:numCache>
                <c:formatCode>General</c:formatCode>
                <c:ptCount val="25"/>
                <c:pt idx="0">
                  <c:v>1.1079621029845019E-3</c:v>
                </c:pt>
                <c:pt idx="1">
                  <c:v>2.2733906253977632E-3</c:v>
                </c:pt>
                <c:pt idx="2">
                  <c:v>4.3820751233921351E-3</c:v>
                </c:pt>
                <c:pt idx="3">
                  <c:v>7.9349129589168545E-3</c:v>
                </c:pt>
                <c:pt idx="4">
                  <c:v>1.3497741628297016E-2</c:v>
                </c:pt>
                <c:pt idx="5">
                  <c:v>2.1569329706627883E-2</c:v>
                </c:pt>
                <c:pt idx="6">
                  <c:v>3.2379398916472936E-2</c:v>
                </c:pt>
                <c:pt idx="7">
                  <c:v>4.5662271347255479E-2</c:v>
                </c:pt>
                <c:pt idx="8">
                  <c:v>6.0492681129785841E-2</c:v>
                </c:pt>
                <c:pt idx="9">
                  <c:v>7.5284358038701107E-2</c:v>
                </c:pt>
                <c:pt idx="10">
                  <c:v>8.8016331691074881E-2</c:v>
                </c:pt>
                <c:pt idx="11">
                  <c:v>9.6667029200712309E-2</c:v>
                </c:pt>
                <c:pt idx="12">
                  <c:v>9.9735570100358176E-2</c:v>
                </c:pt>
                <c:pt idx="13">
                  <c:v>9.6667029200712309E-2</c:v>
                </c:pt>
                <c:pt idx="14">
                  <c:v>8.8016331691074881E-2</c:v>
                </c:pt>
                <c:pt idx="15">
                  <c:v>7.5284358038701107E-2</c:v>
                </c:pt>
                <c:pt idx="16">
                  <c:v>6.0492681129785841E-2</c:v>
                </c:pt>
                <c:pt idx="17">
                  <c:v>4.5662271347255479E-2</c:v>
                </c:pt>
                <c:pt idx="18">
                  <c:v>3.2379398916472936E-2</c:v>
                </c:pt>
                <c:pt idx="19">
                  <c:v>2.1569329706627883E-2</c:v>
                </c:pt>
                <c:pt idx="20">
                  <c:v>1.3497741628297016E-2</c:v>
                </c:pt>
                <c:pt idx="21">
                  <c:v>7.9349129589168545E-3</c:v>
                </c:pt>
                <c:pt idx="22">
                  <c:v>4.3820751233921351E-3</c:v>
                </c:pt>
                <c:pt idx="23">
                  <c:v>2.2733906253977632E-3</c:v>
                </c:pt>
                <c:pt idx="24">
                  <c:v>1.1079621029845019E-3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B9-4777-AA8C-D7B3C5954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2854288"/>
        <c:axId val="732859864"/>
      </c:lineChart>
      <c:catAx>
        <c:axId val="732854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AEP</a:t>
                </a:r>
              </a:p>
            </c:rich>
          </c:tx>
          <c:layout>
            <c:manualLayout>
              <c:xMode val="edge"/>
              <c:yMode val="edge"/>
              <c:x val="0.91023600174978114"/>
              <c:y val="0.902113954505686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majorTickMark val="none"/>
        <c:minorTickMark val="none"/>
        <c:tickLblPos val="none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2859864"/>
        <c:crosses val="autoZero"/>
        <c:auto val="1"/>
        <c:lblAlgn val="ctr"/>
        <c:lblOffset val="100"/>
        <c:noMultiLvlLbl val="0"/>
      </c:catAx>
      <c:valAx>
        <c:axId val="732859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Probability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5.09605570137066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285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0.2862</cdr:x>
      <cdr:y>0.71979</cdr:y>
    </cdr:from>
    <cdr:to>
      <cdr:x>0.2862</cdr:x>
      <cdr:y>0.89938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68406F5-44FC-44A1-8746-FA7AF7DA74E9}"/>
            </a:ext>
          </a:extLst>
        </cdr:cNvPr>
        <cdr:cNvCxnSpPr/>
      </cdr:nvCxnSpPr>
      <cdr:spPr>
        <a:xfrm xmlns:a="http://schemas.openxmlformats.org/drawingml/2006/main">
          <a:off x="1129506" y="2032794"/>
          <a:ext cx="0" cy="50720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2"/>
          </a:solidFill>
          <a:prstDash val="dash"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0.23914</cdr:x>
      <cdr:y>0.89802</cdr:y>
    </cdr:from>
    <cdr:to>
      <cdr:x>0.34051</cdr:x>
      <cdr:y>0.97975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E8CE5D2-054C-4D5A-B1E1-977B026003D1}"/>
            </a:ext>
          </a:extLst>
        </cdr:cNvPr>
        <cdr:cNvSpPr txBox="1"/>
      </cdr:nvSpPr>
      <cdr:spPr>
        <a:xfrm xmlns:a="http://schemas.openxmlformats.org/drawingml/2006/main">
          <a:off x="943769" y="2536151"/>
          <a:ext cx="400050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GB" sz="900" dirty="0">
              <a:latin typeface="+mj-lt"/>
              <a:cs typeface="Arial" pitchFamily="34" charset="0"/>
            </a:rPr>
            <a:t>P90</a:t>
          </a:r>
        </a:p>
      </cdr:txBody>
    </cdr:sp>
  </cdr:relSizeAnchor>
  <cdr:relSizeAnchor xmlns:cdr="http://schemas.openxmlformats.org/drawingml/2006/chartDrawing">
    <cdr:from>
      <cdr:x>0.46722</cdr:x>
      <cdr:y>0.89685</cdr:y>
    </cdr:from>
    <cdr:to>
      <cdr:x>0.56858</cdr:x>
      <cdr:y>0.97859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0852852-EB9C-4DC0-B68F-4331B2AC04A8}"/>
            </a:ext>
          </a:extLst>
        </cdr:cNvPr>
        <cdr:cNvSpPr txBox="1"/>
      </cdr:nvSpPr>
      <cdr:spPr>
        <a:xfrm xmlns:a="http://schemas.openxmlformats.org/drawingml/2006/main">
          <a:off x="1843881" y="2532857"/>
          <a:ext cx="400050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dirty="0">
              <a:latin typeface="+mj-lt"/>
              <a:cs typeface="Arial" pitchFamily="34" charset="0"/>
            </a:rPr>
            <a:t>P50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da-DK" sz="800">
                <a:solidFill>
                  <a:schemeClr val="tx2"/>
                </a:solidFill>
              </a:rPr>
              <a:t>SIDS PPA FINANCE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1463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da-DK" sz="800">
                <a:solidFill>
                  <a:schemeClr val="tx2"/>
                </a:solidFill>
              </a:rPr>
              <a:t>27 November 2019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1463" y="251870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en-US" sz="800">
                <a:solidFill>
                  <a:schemeClr val="tx2"/>
                </a:solidFill>
              </a:rPr>
              <a:t>Day 2: Financial modelling of PPA contracts and tariff pricing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590"/>
            <a:ext cx="378392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 smtClean="0">
                <a:solidFill>
                  <a:schemeClr val="tx2"/>
                </a:solidFill>
              </a:rPr>
              <a:pPr/>
              <a:t>‹#›</a:t>
            </a:fld>
            <a:endParaRPr lang="da-DK" sz="140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589"/>
            <a:ext cx="382365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SIDS PPA FINANCE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8220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19900" cy="383698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5274" y="4859338"/>
            <a:ext cx="6768751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1463" y="251871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 dirty="0"/>
              <a:t>1 October 2015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COWI </a:t>
            </a:r>
            <a:r>
              <a:rPr lang="en-GB" dirty="0" err="1"/>
              <a:t>Powerpoint</a:t>
            </a:r>
            <a:r>
              <a:rPr lang="en-GB" dirty="0"/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97297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561635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2693007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1292373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3390129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398745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3770959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194349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4198053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422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06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1: Basics f Renewable Energy Project Finance</a:t>
            </a:r>
          </a:p>
        </p:txBody>
      </p:sp>
    </p:spTree>
    <p:extLst>
      <p:ext uri="{BB962C8B-B14F-4D97-AF65-F5344CB8AC3E}">
        <p14:creationId xmlns:p14="http://schemas.microsoft.com/office/powerpoint/2010/main" val="1313984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473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274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931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1: Basics f Renewable Energy Project Finance</a:t>
            </a:r>
          </a:p>
        </p:txBody>
      </p:sp>
    </p:spTree>
    <p:extLst>
      <p:ext uri="{BB962C8B-B14F-4D97-AF65-F5344CB8AC3E}">
        <p14:creationId xmlns:p14="http://schemas.microsoft.com/office/powerpoint/2010/main" val="2718324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1795421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2467868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3913559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3427589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2325694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142080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3610918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899593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943925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1174508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1: Basics f Renewable Energy Project Finance</a:t>
            </a:r>
          </a:p>
        </p:txBody>
      </p:sp>
    </p:spTree>
    <p:extLst>
      <p:ext uri="{BB962C8B-B14F-4D97-AF65-F5344CB8AC3E}">
        <p14:creationId xmlns:p14="http://schemas.microsoft.com/office/powerpoint/2010/main" val="35230135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1: Basics f Renewable Energy Project Finance</a:t>
            </a:r>
          </a:p>
        </p:txBody>
      </p:sp>
    </p:spTree>
    <p:extLst>
      <p:ext uri="{BB962C8B-B14F-4D97-AF65-F5344CB8AC3E}">
        <p14:creationId xmlns:p14="http://schemas.microsoft.com/office/powerpoint/2010/main" val="31875783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190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2861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8069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4300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59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39102866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6886160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1972843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8419948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19161882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14796733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8041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05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274152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333592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1436448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1232523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12 November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Day 2: Financial modelling of PPA contracts and tariff pricing</a:t>
            </a:r>
          </a:p>
        </p:txBody>
      </p:sp>
    </p:spTree>
    <p:extLst>
      <p:ext uri="{BB962C8B-B14F-4D97-AF65-F5344CB8AC3E}">
        <p14:creationId xmlns:p14="http://schemas.microsoft.com/office/powerpoint/2010/main" val="351148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0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/3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958719" y="1"/>
            <a:ext cx="4185281" cy="4284454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593850"/>
            <a:ext cx="4317282" cy="2690604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431728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4317280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3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/3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958719" y="408353"/>
            <a:ext cx="4185281" cy="3876102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593850"/>
            <a:ext cx="4317282" cy="2690604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4317281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4317280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01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19824" y="408355"/>
            <a:ext cx="8305077" cy="3876311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1885" y="613504"/>
            <a:ext cx="7911298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9144000" cy="4284666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AB014D-200E-48DA-B5C8-13E2F5D3B8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FA352A-BEA3-40CF-9D19-87A5D774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612960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0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1"/>
            <a:ext cx="394646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9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7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960149" y="2965683"/>
            <a:ext cx="1764037" cy="1318770"/>
          </a:xfrm>
          <a:solidFill>
            <a:schemeClr val="tx1"/>
          </a:solidFill>
        </p:spPr>
        <p:txBody>
          <a:bodyPr lIns="0" tIns="720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br>
              <a:rPr lang="en-GB" dirty="0"/>
            </a:br>
            <a:r>
              <a:rPr lang="en-GB" dirty="0"/>
              <a:t>ADD IMAGE BY CLICKING ICON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785388" y="2965683"/>
            <a:ext cx="1764037" cy="1318770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2602247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419820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1402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954588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669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58081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19919" y="1669933"/>
            <a:ext cx="3127310" cy="187894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19920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219919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4796773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6772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905429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905429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3475025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475025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6044621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044621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0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/9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04592" y="1460743"/>
            <a:ext cx="5020309" cy="282392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ADD MEDIA SIZE 16/9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2873326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08353"/>
            <a:ext cx="8266977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9824" y="613503"/>
            <a:ext cx="8266977" cy="259268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3581746"/>
            <a:ext cx="8266977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Add name, 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7126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958719" y="1460741"/>
            <a:ext cx="3766185" cy="282371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 baseline="0"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ADD MEDIA SIZE 4/3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1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B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C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2988914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D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0"/>
            <a:ext cx="3275430" cy="972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507077" cy="801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22" name="Picture 21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049879" cy="4571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19" y="1460741"/>
            <a:ext cx="8304363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5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 dirty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 dirty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 dirty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6074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798764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136789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47481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2812836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15086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348888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 dirty="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en-GB" dirty="0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3826478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90697" y="656751"/>
            <a:ext cx="2334202" cy="3414080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4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4" y="146074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4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4" y="180029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4" y="21352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4" y="213678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4" y="247754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4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4" y="281130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4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4" y="31508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4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4" y="348735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4" y="348888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2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8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5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5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3" y="382800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00:00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8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8" y="146074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8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8" y="2136789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8" y="247481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8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8" y="315086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8" y="382647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 dirty="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en-GB" dirty="0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1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ata">
    <p:bg>
      <p:bgPr>
        <a:solidFill>
          <a:srgbClr val="EC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5651102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235941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5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42731" y="235941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>
                <a:solidFill>
                  <a:srgbClr val="000000"/>
                </a:solidFill>
                <a:latin typeface="+mj-lt"/>
                <a:cs typeface="Arial" pitchFamily="34" charset="0"/>
              </a:rPr>
              <a:t>Project</a:t>
            </a:r>
            <a:r>
              <a:rPr lang="en-GB" sz="1000" baseline="0" noProof="0" dirty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en-GB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731" y="257810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>
                <a:solidFill>
                  <a:srgbClr val="000000"/>
                </a:solidFill>
                <a:latin typeface="+mj-lt"/>
                <a:cs typeface="Arial" pitchFamily="34" charset="0"/>
              </a:rPr>
              <a:t>Document</a:t>
            </a:r>
            <a:r>
              <a:rPr lang="en-GB" sz="1000" baseline="0" noProof="0" dirty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en-GB" sz="1000" noProof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42731" y="2796794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>
                <a:solidFill>
                  <a:srgbClr val="000000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2731" y="3015486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>
                <a:solidFill>
                  <a:srgbClr val="000000"/>
                </a:solidFill>
                <a:latin typeface="+mj-lt"/>
                <a:cs typeface="Arial" pitchFamily="34" charset="0"/>
              </a:rPr>
              <a:t>Date of issue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2731" y="3234178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>
                <a:solidFill>
                  <a:srgbClr val="000000"/>
                </a:solidFill>
                <a:latin typeface="+mj-lt"/>
                <a:cs typeface="Arial" pitchFamily="34" charset="0"/>
              </a:rPr>
              <a:t>Prepared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2731" y="345287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>
                <a:solidFill>
                  <a:srgbClr val="000000"/>
                </a:solidFill>
                <a:latin typeface="+mj-lt"/>
                <a:cs typeface="Arial" pitchFamily="34" charset="0"/>
              </a:rPr>
              <a:t>Checked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42731" y="367156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>
                <a:solidFill>
                  <a:srgbClr val="000000"/>
                </a:solidFill>
                <a:latin typeface="+mj-lt"/>
                <a:cs typeface="Arial" pitchFamily="34" charset="0"/>
              </a:rPr>
              <a:t>Approved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2731" y="389025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>
                <a:solidFill>
                  <a:srgbClr val="000000"/>
                </a:solidFill>
                <a:latin typeface="+mj-lt"/>
                <a:cs typeface="Arial" pitchFamily="34" charset="0"/>
              </a:rPr>
              <a:t>File name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04627" y="257804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2796674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3015306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3233938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345257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367120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3889835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465253" y="2288953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129127" cy="8867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0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958719" y="1460743"/>
            <a:ext cx="3766179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19820" y="1443488"/>
            <a:ext cx="8304363" cy="2881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7449" y="4553148"/>
            <a:ext cx="1958203" cy="6682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17449" y="4646471"/>
            <a:ext cx="1958203" cy="68838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78278" y="4472954"/>
            <a:ext cx="408316" cy="379563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title="COWIlogo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0" r:id="rId2"/>
    <p:sldLayoutId id="2147483741" r:id="rId3"/>
    <p:sldLayoutId id="2147483661" r:id="rId4"/>
    <p:sldLayoutId id="2147483704" r:id="rId5"/>
    <p:sldLayoutId id="2147483728" r:id="rId6"/>
    <p:sldLayoutId id="2147483654" r:id="rId7"/>
    <p:sldLayoutId id="2147483702" r:id="rId8"/>
    <p:sldLayoutId id="2147483739" r:id="rId9"/>
    <p:sldLayoutId id="2147483743" r:id="rId10"/>
    <p:sldLayoutId id="2147483744" r:id="rId11"/>
    <p:sldLayoutId id="2147483680" r:id="rId12"/>
    <p:sldLayoutId id="2147483742" r:id="rId13"/>
    <p:sldLayoutId id="2147483655" r:id="rId14"/>
    <p:sldLayoutId id="2147483677" r:id="rId15"/>
    <p:sldLayoutId id="2147483679" r:id="rId16"/>
    <p:sldLayoutId id="2147483725" r:id="rId17"/>
    <p:sldLayoutId id="2147483726" r:id="rId18"/>
    <p:sldLayoutId id="2147483683" r:id="rId19"/>
    <p:sldLayoutId id="2147483684" r:id="rId20"/>
    <p:sldLayoutId id="2147483712" r:id="rId21"/>
    <p:sldLayoutId id="2147483713" r:id="rId22"/>
    <p:sldLayoutId id="2147483714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15" r:id="rId30"/>
    <p:sldLayoutId id="2147483716" r:id="rId31"/>
    <p:sldLayoutId id="2147483717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rgbClr val="F04E2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2909671" cy="88676"/>
          </a:xfrm>
        </p:spPr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17226-2A41-4A47-B088-EC58F15609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BC52E-980A-4D22-9BE1-1087F7EF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SIDS PPA Finance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21217-F144-44E0-97DC-59F82C61CC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Morten Hørmann, RE Finance Specialist, COWI A/S</a:t>
            </a:r>
          </a:p>
        </p:txBody>
      </p:sp>
    </p:spTree>
    <p:extLst>
      <p:ext uri="{BB962C8B-B14F-4D97-AF65-F5344CB8AC3E}">
        <p14:creationId xmlns:p14="http://schemas.microsoft.com/office/powerpoint/2010/main" val="4065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FB72-4309-40C3-B4EB-0962924E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Pxx</a:t>
            </a:r>
            <a:r>
              <a:rPr lang="en-GB" dirty="0"/>
              <a:t> estimates</a:t>
            </a:r>
            <a:br>
              <a:rPr lang="en-GB" dirty="0"/>
            </a:br>
            <a:r>
              <a:rPr lang="en-GB" sz="1600" dirty="0"/>
              <a:t>Uncertainty of variable renewable energy generation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9F73A-23C3-4675-86D2-1BF81A62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D72B7-C68D-40E6-8D19-574BD46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8E7AE-06FE-4D4F-97A0-EE4A4C65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43F0169-D7D4-4A26-A1EA-EA8A182FD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842502-AC8A-4CE9-98B9-E46E3BB5592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uncertainty of RE generation is managed by probability exceedance estimations (the PXX values)</a:t>
            </a:r>
          </a:p>
          <a:p>
            <a:r>
              <a:rPr lang="en-GB" dirty="0"/>
              <a:t>Uncertainty sources include: </a:t>
            </a:r>
          </a:p>
          <a:p>
            <a:pPr lvl="1"/>
            <a:r>
              <a:rPr lang="en-GB" dirty="0"/>
              <a:t>Resource data and yield modelling </a:t>
            </a:r>
          </a:p>
          <a:p>
            <a:pPr lvl="1"/>
            <a:r>
              <a:rPr lang="en-GB" dirty="0"/>
              <a:t>Electrical loss and performance estimates</a:t>
            </a:r>
          </a:p>
          <a:p>
            <a:r>
              <a:rPr lang="en-GB" dirty="0"/>
              <a:t>The expected energy yield is calculated for different probability levels</a:t>
            </a:r>
          </a:p>
          <a:p>
            <a:pPr lvl="1"/>
            <a:r>
              <a:rPr lang="en-GB" dirty="0"/>
              <a:t>P50: is the net yield before uncertainties i.e. the median value </a:t>
            </a:r>
          </a:p>
          <a:p>
            <a:pPr lvl="1"/>
            <a:r>
              <a:rPr lang="en-GB" dirty="0"/>
              <a:t>P90: accounts for uncertainty (in the form of a standard deviation, σ) and denotes the expected yield in the 10th percentile case</a:t>
            </a:r>
          </a:p>
          <a:p>
            <a:pPr lvl="2"/>
            <a:r>
              <a:rPr lang="en-GB" dirty="0"/>
              <a:t>90% probability of being exceeded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93E75FDD-F36C-4630-A963-69F438410613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615478192"/>
              </p:ext>
            </p:extLst>
          </p:nvPr>
        </p:nvGraphicFramePr>
        <p:xfrm>
          <a:off x="4778375" y="1460500"/>
          <a:ext cx="3946525" cy="282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6C2307-966F-4A76-80F4-5DBEEE422ED6}"/>
              </a:ext>
            </a:extLst>
          </p:cNvPr>
          <p:cNvCxnSpPr>
            <a:cxnSpLocks/>
          </p:cNvCxnSpPr>
          <p:nvPr/>
        </p:nvCxnSpPr>
        <p:spPr>
          <a:xfrm>
            <a:off x="6822281" y="2057401"/>
            <a:ext cx="0" cy="1935956"/>
          </a:xfrm>
          <a:prstGeom prst="line">
            <a:avLst/>
          </a:prstGeom>
          <a:ln w="19050"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B15A86-81C7-45D4-8585-014AA8B0EAEA}"/>
              </a:ext>
            </a:extLst>
          </p:cNvPr>
          <p:cNvCxnSpPr/>
          <p:nvPr/>
        </p:nvCxnSpPr>
        <p:spPr>
          <a:xfrm>
            <a:off x="6007894" y="3714750"/>
            <a:ext cx="1707356" cy="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1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9510-A5CC-4BE7-89E1-AFDCBF9A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energy production and contractual obligations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8E4FC-FCD2-4807-95DE-76065703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F5063-D6AC-47FC-8836-B1C56271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9CBA4-C339-4559-B7DE-A8A423FD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7ABC7-342F-4171-B2FD-EA6FF1EFA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719F70-665F-4C00-B01A-D87CE73EC7D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Variable generation presents a challenge in terms of balancing and system integrity</a:t>
            </a:r>
          </a:p>
          <a:p>
            <a:pPr lvl="1"/>
            <a:r>
              <a:rPr lang="en-GB" dirty="0"/>
              <a:t>PPA contracts will often specify commitments in terms of energy and capacity</a:t>
            </a:r>
          </a:p>
          <a:p>
            <a:r>
              <a:rPr lang="en-GB" dirty="0"/>
              <a:t>The variation in generation is specific to each technology</a:t>
            </a:r>
          </a:p>
          <a:p>
            <a:pPr lvl="1"/>
            <a:r>
              <a:rPr lang="en-GB" dirty="0"/>
              <a:t>Commitments and penalties need to take this into account</a:t>
            </a:r>
          </a:p>
          <a:p>
            <a:r>
              <a:rPr lang="en-GB" dirty="0"/>
              <a:t>In the Excel tool, variation is reflected in the “AEP time series” option under energy production</a:t>
            </a:r>
          </a:p>
          <a:p>
            <a:pPr lvl="1"/>
            <a:r>
              <a:rPr lang="en-GB" dirty="0"/>
              <a:t>This replaces the static </a:t>
            </a:r>
            <a:r>
              <a:rPr lang="en-GB" dirty="0" err="1"/>
              <a:t>Pxx</a:t>
            </a:r>
            <a:r>
              <a:rPr lang="en-GB" dirty="0"/>
              <a:t> estimate with an annual time series</a:t>
            </a:r>
          </a:p>
          <a:p>
            <a:pPr lvl="1"/>
            <a:r>
              <a:rPr lang="en-GB" dirty="0"/>
              <a:t>Does not capture all aspect of variability, but it is an approximation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F0AAAD8-4391-40E9-B5AA-4B8CAD35696A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12993337"/>
              </p:ext>
            </p:extLst>
          </p:nvPr>
        </p:nvGraphicFramePr>
        <p:xfrm>
          <a:off x="4778375" y="1460500"/>
          <a:ext cx="3946525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305">
                  <a:extLst>
                    <a:ext uri="{9D8B030D-6E8A-4147-A177-3AD203B41FA5}">
                      <a16:colId xmlns:a16="http://schemas.microsoft.com/office/drawing/2014/main" val="1871236321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1492276517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1838212261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1303699754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3757830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900" dirty="0"/>
                        <a:t>Time horizon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Solar 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Biomass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2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/>
                        <a:t>Intra/inter day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Binary day/night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No consistent day/night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May depends on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Dispatchable in the short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8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/>
                        <a:t>Weekly/seasonal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Cloud cover may be more prevalent in some seasons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High seasonal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Dry/wet seasons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Depends on the supply of biomass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1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/>
                        <a:t>Inter annual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Little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Little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Droughts and dry/wet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Depends on the supply of biomass</a:t>
                      </a:r>
                    </a:p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54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F4C30D-6F54-411B-B6F5-F8FC79B5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D9D6EE-9343-4EA3-9AE2-7193C9C6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PPA contracts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B6690-4812-4C8D-94D5-383125A3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1274E-3602-4F8E-9A15-377F0CA9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4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0E56C1-B92C-46E8-B983-7B7C6911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PPA tariff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CFAD-96A4-4944-90EC-C1B795B2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02093-7DBF-43E9-8F67-544FCD7B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609737-8B1D-4B80-B81C-C32984A1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29449A-AD91-4A22-86B7-570DB036D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50DB0-FA99-47A6-BCD6-4AF337E0399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The price per unit of electricity that the developer requires to engage in the project</a:t>
            </a:r>
          </a:p>
          <a:p>
            <a:r>
              <a:rPr lang="en-GB" dirty="0"/>
              <a:t>A guarantee of reliable project revenue as a basis for loan financing</a:t>
            </a:r>
          </a:p>
          <a:p>
            <a:r>
              <a:rPr lang="en-GB" dirty="0"/>
              <a:t>The main – but not the only – parameter of competition between developers</a:t>
            </a:r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492F98-1D1B-4648-9113-DEAD429272C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A PPA tariff higher than the base tariff in the grid may lead to considerations on public funding such as a VGF</a:t>
            </a:r>
          </a:p>
          <a:p>
            <a:pPr lvl="1"/>
            <a:r>
              <a:rPr lang="en-GB" dirty="0"/>
              <a:t>Viability Gap Funding can be applied specially for new technologies, demonstration or strategic projects</a:t>
            </a:r>
          </a:p>
        </p:txBody>
      </p:sp>
    </p:spTree>
    <p:extLst>
      <p:ext uri="{BB962C8B-B14F-4D97-AF65-F5344CB8AC3E}">
        <p14:creationId xmlns:p14="http://schemas.microsoft.com/office/powerpoint/2010/main" val="25508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EA7C3-2AB1-4B51-B93C-806E8C0E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Committed energy and capacity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F3D10-47B6-4231-9CF2-E0709B75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3B473-7F7B-498B-9CA8-12E433DE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D4A21-5C11-4155-A070-4B1FFF4B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905DE3-634A-4BF1-997E-63B8ED7CEE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5ACF2F-0722-4551-8769-6E4BAA28660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PPA contracts may require the developer to commit to production targets and availability of capacity</a:t>
            </a:r>
          </a:p>
          <a:p>
            <a:r>
              <a:rPr lang="en-GB" dirty="0"/>
              <a:t>Commitments can have different time resolution</a:t>
            </a:r>
          </a:p>
          <a:p>
            <a:pPr lvl="1"/>
            <a:r>
              <a:rPr lang="en-GB" dirty="0"/>
              <a:t>Hourly, daily, weekly, monthly, annually</a:t>
            </a:r>
          </a:p>
          <a:p>
            <a:pPr lvl="1"/>
            <a:r>
              <a:rPr lang="en-GB" dirty="0"/>
              <a:t>Higher resolution means more predictability for the utility but more risk for the developer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3C1877-DACF-4C92-8166-39F85920FD5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Not meeting committed targets will often be met with penalties</a:t>
            </a:r>
          </a:p>
          <a:p>
            <a:endParaRPr lang="en-GB" dirty="0"/>
          </a:p>
          <a:p>
            <a:r>
              <a:rPr lang="en-GB" dirty="0"/>
              <a:t>Commitments of energy and capacity are difficult for non-dispatchable technologies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97DE-9C8B-4244-AD81-7A76C725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Incentives/Penalties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2E9F3-3181-4610-9215-98EE0CD7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CD217-D279-465C-99B0-ACECC149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6B336-01A8-499C-918F-1184EBA2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7F9CF4-D0C1-4056-ACC1-5DB8A222D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A8AFF-37D3-43E5-877B-AC08CE84F24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PPA contracts will often define a number of penalties for non-compliance</a:t>
            </a:r>
          </a:p>
          <a:p>
            <a:pPr lvl="1"/>
            <a:r>
              <a:rPr lang="en-GB" dirty="0"/>
              <a:t>Over-/underproduction relative to committed targets</a:t>
            </a:r>
          </a:p>
          <a:p>
            <a:pPr lvl="1"/>
            <a:r>
              <a:rPr lang="en-GB" dirty="0"/>
              <a:t>Under-delivery relative to committed capacity</a:t>
            </a:r>
          </a:p>
          <a:p>
            <a:pPr lvl="1"/>
            <a:r>
              <a:rPr lang="en-GB" dirty="0"/>
              <a:t>Delays in commissioning</a:t>
            </a:r>
          </a:p>
          <a:p>
            <a:pPr lvl="1"/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0389B9-9C88-4E99-BCB2-38C325B5B51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A PPA contract can also provide economic incentives</a:t>
            </a:r>
          </a:p>
          <a:p>
            <a:pPr lvl="1"/>
            <a:r>
              <a:rPr lang="en-GB" dirty="0"/>
              <a:t>Compensation for curtailment</a:t>
            </a:r>
          </a:p>
          <a:p>
            <a:pPr lvl="1"/>
            <a:r>
              <a:rPr lang="en-GB" dirty="0"/>
              <a:t>Indexing of the PPA tariff</a:t>
            </a:r>
          </a:p>
        </p:txBody>
      </p:sp>
    </p:spTree>
    <p:extLst>
      <p:ext uri="{BB962C8B-B14F-4D97-AF65-F5344CB8AC3E}">
        <p14:creationId xmlns:p14="http://schemas.microsoft.com/office/powerpoint/2010/main" val="3464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E96D-937B-4244-A9E3-5D662143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Payment lag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79731-0EC8-4BA1-9D5D-2FB39519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9FE4F-8105-4034-8505-C70A1845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7A594-15C6-4004-A0D6-9124B2C1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33151F-78A2-4F8C-98B5-D977C9D72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E538D3-6A32-479E-B3C6-2D052271B81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 some countries, there is a considerable delay from delivery of electricity to payment</a:t>
            </a:r>
          </a:p>
          <a:p>
            <a:r>
              <a:rPr lang="en-GB" dirty="0"/>
              <a:t>Puts a considerable strain on the developer’s cash flow</a:t>
            </a:r>
          </a:p>
          <a:p>
            <a:r>
              <a:rPr lang="en-GB" dirty="0"/>
              <a:t>Delaying revenues by as little as a few months will impact key indicators like NPV and IRR</a:t>
            </a:r>
          </a:p>
          <a:p>
            <a:r>
              <a:rPr lang="en-GB" dirty="0"/>
              <a:t>The lack of cash flow in the first months of operation may lead to loan financing considerable cash reserves to pay operational costs and service debt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1A875A-5609-4A3F-8FCC-A3F1259AB30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5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AC2E-EF22-4635-B3F4-3C9CBA1F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BF0F7-4705-46CB-89E9-3821B606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13B93-D481-4F23-9FAA-4E93CC5B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0DF9E-2B32-48C6-8277-46C6B2FB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E568A-B37F-4DFD-86EB-76EE6B1EF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03EBFD-8534-447B-A520-DB57CE31F18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There is no clear consensus on correcting the PPA tariff for inflation</a:t>
            </a:r>
          </a:p>
          <a:p>
            <a:r>
              <a:rPr lang="en-GB" dirty="0"/>
              <a:t>Over a potentially 25-year long PPA contract, the lack of indexing can constitute a major loss of revenue</a:t>
            </a:r>
          </a:p>
          <a:p>
            <a:r>
              <a:rPr lang="en-GB" dirty="0"/>
              <a:t>The developer will require a higher PPA tariff to compensate for the lack of indexing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5DF566-358D-48A1-BDF9-5DF67BFC591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8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1D8-0594-4C40-898A-B804BDE4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principles in risk allocation via PPAs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6306C-15C5-4C08-8ED0-46A72227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17AB3-B7CB-4332-916A-5F05CF2D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D38F6-6745-447A-96C8-ECFC54CB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AAC923-6806-4F5F-B910-5FD40281C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903B1D-5E2B-4F39-95F5-CE6EAB51E07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Most risk are allocated, not “created or deleted”</a:t>
            </a:r>
          </a:p>
          <a:p>
            <a:r>
              <a:rPr lang="en-GB" dirty="0"/>
              <a:t>Allocating risk leads to change in bidder behaviour (including risk premiums)</a:t>
            </a:r>
          </a:p>
          <a:p>
            <a:r>
              <a:rPr lang="en-GB" dirty="0"/>
              <a:t>Perceived risk and actual risk can be very different</a:t>
            </a:r>
          </a:p>
          <a:p>
            <a:pPr lvl="1"/>
            <a:r>
              <a:rPr lang="en-GB" dirty="0"/>
              <a:t>Knowledge tends to bring the two closer together</a:t>
            </a:r>
          </a:p>
          <a:p>
            <a:pPr lvl="1"/>
            <a:r>
              <a:rPr lang="en-GB" dirty="0"/>
              <a:t>So does the ability to manage/control the risk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ED2EBE-7294-411A-B8EF-BA8C4EEC431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Each of the PPA contract terms mentioned lets us allocate risk to the developer (or not)</a:t>
            </a:r>
          </a:p>
          <a:p>
            <a:endParaRPr lang="en-GB" dirty="0"/>
          </a:p>
          <a:p>
            <a:r>
              <a:rPr lang="en-GB" dirty="0"/>
              <a:t>Before simply allocating risk it is important to consider where that risk is best managed</a:t>
            </a:r>
          </a:p>
          <a:p>
            <a:endParaRPr lang="en-GB" dirty="0"/>
          </a:p>
          <a:p>
            <a:r>
              <a:rPr lang="en-GB" dirty="0"/>
              <a:t>The Excel model provides the opportunity to assess the impact on the PPA tariff of allocating risk to the developer</a:t>
            </a:r>
          </a:p>
        </p:txBody>
      </p:sp>
    </p:spTree>
    <p:extLst>
      <p:ext uri="{BB962C8B-B14F-4D97-AF65-F5344CB8AC3E}">
        <p14:creationId xmlns:p14="http://schemas.microsoft.com/office/powerpoint/2010/main" val="10462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F7E1-C66A-4122-840F-F9866004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risks are the developers familiar/comfortable with – and not?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2DD39-708F-48F0-9240-45352F69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33680-59E9-4869-AE37-353B692D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3E7F8-D96D-4FF4-95C8-324E4E01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010B1A-017E-45B2-A118-02FB39BCF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8632F0-62E3-4070-BFEB-FF809DB090C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Variable generation and commitments</a:t>
            </a:r>
          </a:p>
          <a:p>
            <a:pPr lvl="1"/>
            <a:r>
              <a:rPr lang="en-GB" dirty="0"/>
              <a:t>They know their technology</a:t>
            </a:r>
          </a:p>
          <a:p>
            <a:pPr lvl="1"/>
            <a:r>
              <a:rPr lang="en-GB" dirty="0"/>
              <a:t>Depends on the time resolution</a:t>
            </a:r>
          </a:p>
          <a:p>
            <a:r>
              <a:rPr lang="en-GB" dirty="0"/>
              <a:t>Construction time</a:t>
            </a:r>
          </a:p>
          <a:p>
            <a:pPr lvl="1"/>
            <a:r>
              <a:rPr lang="en-GB" dirty="0"/>
              <a:t>At least partially in their control</a:t>
            </a:r>
          </a:p>
          <a:p>
            <a:r>
              <a:rPr lang="en-GB" dirty="0"/>
              <a:t>Curtailment</a:t>
            </a:r>
          </a:p>
          <a:p>
            <a:pPr lvl="1"/>
            <a:r>
              <a:rPr lang="en-GB" dirty="0"/>
              <a:t>Within limits it is a base condition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177113-68BE-437F-A38F-864CF5D0F88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Inflation</a:t>
            </a:r>
          </a:p>
          <a:p>
            <a:pPr lvl="1"/>
            <a:r>
              <a:rPr lang="en-GB" dirty="0"/>
              <a:t>Outside their control</a:t>
            </a:r>
          </a:p>
          <a:p>
            <a:r>
              <a:rPr lang="en-GB" dirty="0"/>
              <a:t>Payment lag</a:t>
            </a:r>
          </a:p>
          <a:p>
            <a:pPr lvl="1"/>
            <a:r>
              <a:rPr lang="en-GB" dirty="0"/>
              <a:t>Highly critical for financing</a:t>
            </a:r>
          </a:p>
          <a:p>
            <a:pPr lvl="1"/>
            <a:r>
              <a:rPr lang="en-GB" dirty="0"/>
              <a:t>Speaks to the creditworthiness of the off-taker</a:t>
            </a:r>
          </a:p>
          <a:p>
            <a:r>
              <a:rPr lang="en-GB" dirty="0"/>
              <a:t>Real time balancing responsibility</a:t>
            </a:r>
          </a:p>
          <a:p>
            <a:pPr lvl="1"/>
            <a:r>
              <a:rPr lang="en-GB" dirty="0"/>
              <a:t>Most RE is not suited for dispatchable generation</a:t>
            </a:r>
          </a:p>
          <a:p>
            <a:r>
              <a:rPr lang="en-GB" dirty="0"/>
              <a:t>Curtailment</a:t>
            </a:r>
          </a:p>
          <a:p>
            <a:pPr lvl="1"/>
            <a:r>
              <a:rPr lang="en-GB" dirty="0"/>
              <a:t>Developer has little influence on grid strengthening, dispatching choices etc..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7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46551C9-760B-42B5-A9C6-9065B294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2</a:t>
            </a:r>
            <a:br>
              <a:rPr lang="en-GB" dirty="0"/>
            </a:br>
            <a:r>
              <a:rPr lang="en-GB" sz="1600" dirty="0"/>
              <a:t>Financial modelling of PPA contracts and tariff pricing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EEE4D-33FE-45CB-AD9E-2CC6DCD8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2256A-7648-45E3-B46A-66207ED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A7CC5-3018-4F36-AAE4-83B69D35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32993A-246E-4440-86FA-DBD7B08E3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EB659DD-A6C8-41CC-A57E-20B9697611A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en-GB" dirty="0"/>
              <a:t>Technical aspects: Wind and Solar Energy Production Profiles, Curtailment, Descriptions of the concept and importance of P50 versus P90/P95 estimates of yield.</a:t>
            </a:r>
          </a:p>
          <a:p>
            <a:pPr lvl="0"/>
            <a:r>
              <a:rPr lang="en-GB" dirty="0"/>
              <a:t>PPA contract elements: penalties, capacity incentives, curtailment, payment lag and indexation</a:t>
            </a:r>
          </a:p>
          <a:p>
            <a:r>
              <a:rPr lang="en-GB" dirty="0"/>
              <a:t>Public funding during project construction and/or operations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9CFD66-8718-435E-910C-7A68EADA9E0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Exercises focused on PPA modelling </a:t>
            </a:r>
          </a:p>
        </p:txBody>
      </p:sp>
    </p:spTree>
    <p:extLst>
      <p:ext uri="{BB962C8B-B14F-4D97-AF65-F5344CB8AC3E}">
        <p14:creationId xmlns:p14="http://schemas.microsoft.com/office/powerpoint/2010/main" val="18626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97A11-B617-4CE2-8844-0B6ED1E8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7BE2F8-42EE-4ABC-AB0D-FD996280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co-funding &amp; grants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75F99-316F-4885-BC30-B0A84EC1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DB4D9-6BCB-4ECA-90AE-5ED6055B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2946247" cy="68838"/>
          </a:xfrm>
        </p:spPr>
        <p:txBody>
          <a:bodyPr/>
          <a:lstStyle/>
          <a:p>
            <a:r>
              <a:rPr lang="en-US" dirty="0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3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3433E7-774E-4726-8C7E-1DE0D15F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Likely need for gap funding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175C5-FA69-4992-A227-CF681523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09B4D-495F-455B-98C3-2F68AFFD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C0D80-D54C-4BFE-B320-EF5FDC8B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01A4CB-B402-40A8-88AB-DE1800F98A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1B6B5F36-3C2F-47C9-BC10-171C24B1A86A}"/>
              </a:ext>
            </a:extLst>
          </p:cNvPr>
          <p:cNvPicPr>
            <a:picLocks noGrp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1982793" y="1460500"/>
            <a:ext cx="5178414" cy="2824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9351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771FBC-EE29-4059-8CA7-0C1AB7D8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Pay-as-you-go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6E9A-B56C-491B-A393-B1E1281B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5C0E7-6105-4619-A41A-5ED606DC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63799-275F-402E-9278-49A5CCF1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19C4EF-0AD4-4A3C-A0D0-7E1E4798F0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8BED98-0B99-4229-A3A7-63E00626912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Pay out the difference between PPA tariff and Base tariff on a per MWh basis</a:t>
            </a:r>
          </a:p>
          <a:p>
            <a:pPr lvl="1"/>
            <a:r>
              <a:rPr lang="en-GB" dirty="0"/>
              <a:t>Sometimes called Generation Based Incentive (GBI)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F4E022-CA3D-477E-AC2C-469C839DE9D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Spreads out the government/public expenditure over many years</a:t>
            </a:r>
          </a:p>
          <a:p>
            <a:endParaRPr lang="en-GB" dirty="0"/>
          </a:p>
          <a:p>
            <a:r>
              <a:rPr lang="en-GB" dirty="0"/>
              <a:t>Easy to manage and rationalize</a:t>
            </a:r>
          </a:p>
          <a:p>
            <a:pPr lvl="1"/>
            <a:r>
              <a:rPr lang="en-GB" dirty="0"/>
              <a:t>“A small premium to get RE”</a:t>
            </a:r>
          </a:p>
        </p:txBody>
      </p:sp>
    </p:spTree>
    <p:extLst>
      <p:ext uri="{BB962C8B-B14F-4D97-AF65-F5344CB8AC3E}">
        <p14:creationId xmlns:p14="http://schemas.microsoft.com/office/powerpoint/2010/main" val="9140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DCDF-ECAD-437C-88D4-6CE39894A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Investment incentive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A3AEA-3B8E-48BB-819C-0BAB854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2B91A-2A48-4200-A4D0-6D995125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040AD-8B34-4F72-898F-00BA915E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8A2E99-5FBB-4840-B39D-0D61909DF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23CFC-A64B-4197-910C-1C98249B72B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Pay out a subsidy on CAPEX to achieve a PPA tariff equal to the Base tariff</a:t>
            </a:r>
          </a:p>
          <a:p>
            <a:pPr lvl="1"/>
            <a:r>
              <a:rPr lang="en-GB" dirty="0"/>
              <a:t>Sometimes called an Investment Tax Credit (ITC)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C80405-0ACE-454A-9DBD-9D0B776FCE1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Requires substantial public funding up front</a:t>
            </a:r>
          </a:p>
          <a:p>
            <a:endParaRPr lang="en-GB" dirty="0"/>
          </a:p>
          <a:p>
            <a:r>
              <a:rPr lang="en-GB" dirty="0"/>
              <a:t>Issues of ownership of assets</a:t>
            </a:r>
          </a:p>
        </p:txBody>
      </p:sp>
    </p:spTree>
    <p:extLst>
      <p:ext uri="{BB962C8B-B14F-4D97-AF65-F5344CB8AC3E}">
        <p14:creationId xmlns:p14="http://schemas.microsoft.com/office/powerpoint/2010/main" val="42881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C7585-FE46-4571-B8D7-B88AB56C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GBI?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C303D-3465-4360-9D5B-7FB94F27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3AA8F-F61A-46C7-B7CE-D800CB35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95DB6-7BFA-46CE-9166-42A7588B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3483D6-EF54-462A-8F63-E04D01891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2F400B-9D66-4B68-B0A3-C1986E4E505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GBI is the more expensive solution</a:t>
            </a:r>
          </a:p>
          <a:p>
            <a:endParaRPr lang="en-GB" dirty="0"/>
          </a:p>
          <a:p>
            <a:r>
              <a:rPr lang="en-GB" dirty="0"/>
              <a:t>NPV of GBI is higher than NPV of the Investment Incentive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60B4D1-B119-45FE-A9D7-76095BEC2DA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Money up front is worth more than money later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1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8620-2499-4593-B7A4-595B75F3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3616E-E6D8-44D7-A7D4-53683E1D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02A8F-E99B-4995-8564-BA8A7FAB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3A4BC-611A-4209-B41D-FC2B7C27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A3D9A9-AD23-4BD1-ABA2-7D936E9B4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A4F259-B3FC-432E-9975-22B8DF55207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Grants are common for pilot projects</a:t>
            </a:r>
          </a:p>
          <a:p>
            <a:endParaRPr lang="en-GB" dirty="0"/>
          </a:p>
          <a:p>
            <a:r>
              <a:rPr lang="en-GB" dirty="0"/>
              <a:t>They can replace or supplement private equity</a:t>
            </a:r>
          </a:p>
          <a:p>
            <a:endParaRPr lang="en-GB" dirty="0"/>
          </a:p>
          <a:p>
            <a:r>
              <a:rPr lang="en-GB" dirty="0"/>
              <a:t>Can be used as an investment incentive</a:t>
            </a:r>
          </a:p>
          <a:p>
            <a:pPr lvl="1"/>
            <a:r>
              <a:rPr lang="en-GB" dirty="0"/>
              <a:t>What size grant would we need?</a:t>
            </a:r>
          </a:p>
          <a:p>
            <a:endParaRPr lang="en-GB" dirty="0"/>
          </a:p>
          <a:p>
            <a:r>
              <a:rPr lang="en-GB" dirty="0"/>
              <a:t>Alternatively as zero cost equity</a:t>
            </a:r>
          </a:p>
          <a:p>
            <a:pPr lvl="1"/>
            <a:r>
              <a:rPr lang="en-GB" dirty="0"/>
              <a:t>We have a grant to cover the 30% equity</a:t>
            </a:r>
          </a:p>
          <a:p>
            <a:pPr lvl="1"/>
            <a:r>
              <a:rPr lang="en-GB" dirty="0"/>
              <a:t>What will the PPA price be?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630B9F-B195-44AF-B213-416FE9F2C94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9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7258B-93DA-462B-8EC2-6ACCC8CD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560E17-AE3C-49E6-8210-103A44BC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1F13F-1724-4E2A-A11D-D3E1E8630C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0B0CB-CB8D-48CD-B46D-9A0E62D0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F4196-A415-4BA1-AB57-35E387FE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6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F3D9D-7B15-4239-9B45-0A3D9943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8370C4-784D-4B09-8BD3-E8ABA5FE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PPA contract elements in the Excel tool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52879-BB23-4F65-B39F-6BE07821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F1FD-DFC7-40CC-BD35-40F4B907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5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89F3E6-4703-4453-B830-DEC1C38D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 duration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B6C9A-DAFE-41AE-BFD3-0D23C105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5A136-0651-4FD9-8917-99D10733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68245B-4609-4036-B612-405550D4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CF55B1-C857-471F-B086-671A0BFBE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0CC215-4690-441F-865C-CF7D81D7266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length of the contract will impact project revenues</a:t>
            </a:r>
          </a:p>
          <a:p>
            <a:r>
              <a:rPr lang="en-GB" dirty="0"/>
              <a:t>Technical life can be longer than the contract</a:t>
            </a:r>
          </a:p>
          <a:p>
            <a:pPr lvl="1"/>
            <a:r>
              <a:rPr lang="en-GB" dirty="0"/>
              <a:t>Price of electricity reverts to base tariff after end of contract</a:t>
            </a:r>
          </a:p>
          <a:p>
            <a:r>
              <a:rPr lang="en-GB" dirty="0"/>
              <a:t>Loan financing is often tied to the PPA contract</a:t>
            </a:r>
          </a:p>
          <a:p>
            <a:pPr lvl="1"/>
            <a:r>
              <a:rPr lang="en-GB" dirty="0"/>
              <a:t>Contract duration will likely impact loan tenor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EC3C1EE-401A-460B-83AC-2F66C88445A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8375" y="2582007"/>
            <a:ext cx="3946525" cy="5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4BA7-A019-4043-9299-7AA34169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Tariff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AAFEF-4BDD-45DD-8777-6D97C0E1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D29FC-3FE0-4876-90DC-B79DFD8F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172D3-487C-4108-98D2-91B98FCD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5ABFF2-3E2A-48DE-A1DC-FEDDC3FD78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026F8-D7C2-495B-B243-C5C74F077DA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The payment per unit of electricity to the developer</a:t>
            </a:r>
          </a:p>
          <a:p>
            <a:endParaRPr lang="en-GB" dirty="0"/>
          </a:p>
          <a:p>
            <a:r>
              <a:rPr lang="en-GB" dirty="0"/>
              <a:t>The PPA tariff is an input</a:t>
            </a:r>
          </a:p>
          <a:p>
            <a:pPr lvl="1"/>
            <a:r>
              <a:rPr lang="en-GB" dirty="0"/>
              <a:t>BUT: can be estimated by using the calibration/”goal-seek” module in the model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8A3A44-29A3-498D-BEE2-92B19F60E65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8375" y="2582396"/>
            <a:ext cx="3946525" cy="58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BBE4-594C-467E-B016-2761028E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of Day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768B0-3954-4926-A828-D804102F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1E384-BB8A-4431-9993-1CCD2319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5B10D-2589-4FA5-ABC0-3BF3702E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6F68F7-56AA-4BBD-9B6E-0F5937B8B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C1D3E685-69B7-45C3-8643-B5D4156B58A7}"/>
              </a:ext>
            </a:extLst>
          </p:cNvPr>
          <p:cNvPicPr>
            <a:picLocks noGrp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419100" y="1796419"/>
            <a:ext cx="3946525" cy="2152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1829891-8441-4A9B-9E44-9AA931D94D2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84" y="1460500"/>
            <a:ext cx="3054707" cy="2824163"/>
          </a:xfrm>
        </p:spPr>
      </p:pic>
    </p:spTree>
    <p:extLst>
      <p:ext uri="{BB962C8B-B14F-4D97-AF65-F5344CB8AC3E}">
        <p14:creationId xmlns:p14="http://schemas.microsoft.com/office/powerpoint/2010/main" val="25998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1D40-3FC7-4082-A200-84C7E1F9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D15C4-688C-4D2B-90E0-E82554C8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5965F-AB20-4821-B0E5-368AD679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76C02-8AEC-4D44-A8A3-E204AEA6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DD2569-00BC-45C7-9D17-A8F74CA01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F7F121-A5A5-44D8-8B13-0B997703A17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Inflation impact several cost and revenue items</a:t>
            </a:r>
          </a:p>
          <a:p>
            <a:pPr lvl="1"/>
            <a:r>
              <a:rPr lang="en-GB" dirty="0"/>
              <a:t>OPEX is typically impacted by inflation</a:t>
            </a:r>
          </a:p>
          <a:p>
            <a:pPr lvl="1"/>
            <a:r>
              <a:rPr lang="en-GB" dirty="0"/>
              <a:t>Base tariff could potentially be impacted by inflation</a:t>
            </a:r>
          </a:p>
          <a:p>
            <a:pPr lvl="1"/>
            <a:r>
              <a:rPr lang="en-GB" dirty="0"/>
              <a:t>The production tax credit is a revenue and might be indexed</a:t>
            </a:r>
          </a:p>
          <a:p>
            <a:pPr lvl="1"/>
            <a:r>
              <a:rPr lang="en-GB" dirty="0"/>
              <a:t>The PPA tariff is sometimes partially indexed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FE11BA-5242-4DAE-81C6-D49DE20A4BA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8375" y="2387180"/>
            <a:ext cx="3946525" cy="9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F11B-9B5C-4530-89D7-A5B171F2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Payment schedule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55C26-4246-49DC-BC1A-30713A70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6B683-1B0D-474F-9AFE-7DF62CDE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2B8E0-35C9-4CAC-9720-9D3E9EDE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06C7AA-9DC9-4EEB-86C7-1DEC1D00A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87C33C-B073-4546-8F98-26E896CFEB3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Payment lag can have a big impact on project profitability</a:t>
            </a:r>
          </a:p>
          <a:p>
            <a:endParaRPr lang="en-GB" dirty="0"/>
          </a:p>
          <a:p>
            <a:r>
              <a:rPr lang="en-GB" dirty="0"/>
              <a:t>Payment lag is denoted in months</a:t>
            </a:r>
          </a:p>
          <a:p>
            <a:endParaRPr lang="en-GB" dirty="0"/>
          </a:p>
          <a:p>
            <a:r>
              <a:rPr lang="en-GB" dirty="0"/>
              <a:t>Payment lag can be switched on and off by the check box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DB770E-8514-4D96-926D-397548A4BDE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8375" y="2586525"/>
            <a:ext cx="3946525" cy="5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BD5C-5DFA-42F1-97AA-2CED722D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Curtailment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0662B-602C-4F05-837D-AC7A0B4C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54F74-1E93-4A77-9D9B-5F08E9EC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EF5CD-9792-40F6-84E6-8BC2F396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A8110D-07CC-4645-9918-4595ECCFB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5BBCC7-F503-4445-BBF1-342B36B8EC8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The Excel tool offers three option on curtailment</a:t>
            </a:r>
          </a:p>
          <a:p>
            <a:pPr lvl="1"/>
            <a:r>
              <a:rPr lang="en-GB" dirty="0"/>
              <a:t>No compensation</a:t>
            </a:r>
          </a:p>
          <a:p>
            <a:pPr lvl="1"/>
            <a:r>
              <a:rPr lang="en-GB" dirty="0"/>
              <a:t>User defined compensation</a:t>
            </a:r>
          </a:p>
          <a:p>
            <a:pPr lvl="1"/>
            <a:r>
              <a:rPr lang="en-GB" dirty="0"/>
              <a:t>PPA tariff, i.e. full compensation</a:t>
            </a:r>
          </a:p>
          <a:p>
            <a:pPr lvl="1"/>
            <a:endParaRPr lang="en-GB" dirty="0"/>
          </a:p>
          <a:p>
            <a:r>
              <a:rPr lang="en-GB" dirty="0"/>
              <a:t>Share of net AEP that is curtailed is an input</a:t>
            </a:r>
          </a:p>
          <a:p>
            <a:r>
              <a:rPr lang="en-GB" dirty="0"/>
              <a:t>The user defined compensation is an input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5BC83B-C4D2-4EC0-9328-948403A10288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8375" y="2389172"/>
            <a:ext cx="3946525" cy="96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5D27-BC8F-4569-8685-9338A5D5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Over-/ underproduction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AB52B-C2C1-47C7-9C76-6DDF527C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E48E7-109D-46A5-A62C-37D14143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31D72-39FF-4EB8-BC87-4D4603E2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8E30A7-D2FF-4157-97A8-ABF19C667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077BFC-0826-44FF-A2EA-92B84A6628A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This functionality is tied to the use of a time series of AEP rather than a fixed </a:t>
            </a:r>
            <a:r>
              <a:rPr lang="en-GB" dirty="0" err="1"/>
              <a:t>Pxx</a:t>
            </a:r>
            <a:r>
              <a:rPr lang="en-GB" dirty="0"/>
              <a:t> AEP</a:t>
            </a:r>
          </a:p>
          <a:p>
            <a:r>
              <a:rPr lang="en-GB" dirty="0"/>
              <a:t>Committed annual energy production determines over- and under production</a:t>
            </a:r>
          </a:p>
          <a:p>
            <a:pPr lvl="1"/>
            <a:r>
              <a:rPr lang="en-GB" dirty="0"/>
              <a:t>Underproduction is penalized by a fixed penalty per unit of energy</a:t>
            </a:r>
          </a:p>
          <a:p>
            <a:pPr lvl="1"/>
            <a:r>
              <a:rPr lang="en-GB" dirty="0"/>
              <a:t>Overproduction is paid a tariff that is potentially lower than the PPA tariff</a:t>
            </a:r>
          </a:p>
          <a:p>
            <a:pPr lvl="1"/>
            <a:r>
              <a:rPr lang="en-GB" dirty="0"/>
              <a:t>Both options can be switched on and off using the tick boxes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DF6FD6-BA7C-4038-8BB7-6781B637247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8375" y="2451442"/>
            <a:ext cx="3946525" cy="8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9B73-9250-4A69-8AC2-1694EF60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Capacity remuneration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0E5C2-DC75-4125-8C89-E4B6E2D3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B2B85-6187-4725-812F-8B185A75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20ED2-1940-470D-8C89-3886C47B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A85D0B-0D7B-4CAF-B429-6ED6590A0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A64ADC-641B-4167-8FA2-CCB110F2925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Capacity remuneration pays out a fixed amount per year per unit of capacity available at all times</a:t>
            </a:r>
          </a:p>
          <a:p>
            <a:pPr lvl="1"/>
            <a:r>
              <a:rPr lang="en-GB" dirty="0"/>
              <a:t>Remuneration per unit of capacity is an input</a:t>
            </a:r>
          </a:p>
          <a:p>
            <a:pPr lvl="1"/>
            <a:r>
              <a:rPr lang="en-GB" dirty="0"/>
              <a:t>Firmness factor is an input. Often low for variable 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6FD0BD-67F8-4881-A97A-29E48ACFE69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8375" y="2520308"/>
            <a:ext cx="3946525" cy="7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83CA-CB95-4CB5-AACD-B312D8B0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 commissioning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A37FA-775E-4D09-84B3-FD63F96C6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7FB64-7D21-41C5-8334-CE0D1C22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5A216-4FDA-4E68-8F09-62357F31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B42D97-361E-4FAE-BBBA-85B6709F8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FBDDDD-CD8E-49F4-AEBA-8F892474BF6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Late commissioning is a problem for the developer AND the grid</a:t>
            </a:r>
          </a:p>
          <a:p>
            <a:pPr lvl="1"/>
            <a:r>
              <a:rPr lang="en-GB" dirty="0"/>
              <a:t>Delay is input in years</a:t>
            </a:r>
          </a:p>
          <a:p>
            <a:pPr lvl="1"/>
            <a:r>
              <a:rPr lang="en-GB" dirty="0"/>
              <a:t>Penalty is input per unit of capacity per year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A132F0-EB94-409E-9B01-B29DAFD7E70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8375" y="2521251"/>
            <a:ext cx="3946525" cy="7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799BE-9172-4036-806F-2A93282E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332EFA-C5F5-42EB-A1B4-3C0E31D5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DAF6B3-71ED-4A85-B7B4-693FC62DD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DB6B0-747E-46C1-B3FB-3F8EF2D2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714D4-C48F-496F-9C18-E190A408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7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03630-356C-40B9-A2A7-316203CC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A725890-F33D-4FEA-8BAD-32B5B958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 Day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94883-062F-46E8-9262-2F9CB37C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1A964-9FF8-4BF4-BD9F-6F38E505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4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4D06-91B6-41AD-834D-54457D89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PPA contract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C251E-72B2-4B20-BB10-D140D1B9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3DC7E-CA5C-45CD-9D1D-DAB44B86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0F650-F425-4715-BC13-EAE23CF2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15A6A3-1CDD-4423-89A7-4C8232992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4F133-8A79-425D-8504-A2615275B71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Set the contract length to the technical life</a:t>
            </a:r>
          </a:p>
          <a:p>
            <a:r>
              <a:rPr lang="en-GB" dirty="0"/>
              <a:t>Change the PPA tariff</a:t>
            </a:r>
          </a:p>
          <a:p>
            <a:pPr lvl="1"/>
            <a:r>
              <a:rPr lang="en-GB" dirty="0"/>
              <a:t>If the results show error messages the PPA tariff is typically too low</a:t>
            </a:r>
          </a:p>
          <a:p>
            <a:pPr lvl="1"/>
            <a:r>
              <a:rPr lang="en-GB" dirty="0"/>
              <a:t>Don’t worry about it too much we will get back to the PPA tariff</a:t>
            </a:r>
          </a:p>
          <a:p>
            <a:r>
              <a:rPr lang="en-GB" dirty="0"/>
              <a:t>Experiment with the various contract elements to see the effect on project KPIs</a:t>
            </a:r>
          </a:p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430860-7A32-4CA4-A35C-E88BFE89BA3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7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19C7-DB24-41DF-A580-9D1CF0BF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Calibrating the model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33938-BEBB-4181-AD3F-5FE07C6F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12505-5AC6-44CA-B78B-F1C5C3A8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8168C-3B44-4E2A-8E25-A1A0341D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B5FD7B-D6E6-4E64-92E8-EBF8F20D3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7AA507-FAD5-4E06-9036-BC87426EC78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is a key function in the model</a:t>
            </a:r>
          </a:p>
          <a:p>
            <a:pPr lvl="1"/>
            <a:r>
              <a:rPr lang="en-GB" dirty="0"/>
              <a:t>Select “Change:” PPA tariff</a:t>
            </a:r>
          </a:p>
          <a:p>
            <a:pPr lvl="1"/>
            <a:r>
              <a:rPr lang="en-GB" dirty="0"/>
              <a:t>Select “To make:” IRR </a:t>
            </a:r>
            <a:r>
              <a:rPr lang="en-GB" dirty="0" err="1"/>
              <a:t>eq</a:t>
            </a:r>
            <a:endParaRPr lang="en-GB" dirty="0"/>
          </a:p>
          <a:p>
            <a:pPr lvl="1"/>
            <a:r>
              <a:rPr lang="en-GB" dirty="0"/>
              <a:t>Set “Equal to:” the cost of equity set under financing</a:t>
            </a:r>
          </a:p>
          <a:p>
            <a:r>
              <a:rPr lang="en-GB" dirty="0"/>
              <a:t>Click the button “Run </a:t>
            </a:r>
            <a:r>
              <a:rPr lang="en-GB" dirty="0" err="1"/>
              <a:t>Goalseek</a:t>
            </a:r>
            <a:r>
              <a:rPr lang="en-GB" dirty="0"/>
              <a:t>” to find the PPA tariff which provides the developer with the required return on equity</a:t>
            </a:r>
          </a:p>
          <a:p>
            <a:r>
              <a:rPr lang="en-GB" dirty="0"/>
              <a:t>Change a setting, e.g. a PPA contract element</a:t>
            </a:r>
          </a:p>
          <a:p>
            <a:r>
              <a:rPr lang="en-GB" dirty="0"/>
              <a:t>Click the button again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C9AB0D-6053-44A9-ADCC-C709C9432F17}"/>
              </a:ext>
            </a:extLst>
          </p:cNvPr>
          <p:cNvPicPr>
            <a:picLocks noGrp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8375" y="2271077"/>
            <a:ext cx="3946525" cy="12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26DDB-A3E6-40A6-AC1D-422B73AE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AA47EFE-FE1B-4E53-86AC-0B230601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Renewable energy generation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DBBFC-704A-4F0B-8850-A35C2613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675B4-8386-4303-81DC-514A549E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5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43F1-4DD6-4939-915A-A465B927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setup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4B8A9-A172-41CC-8429-98FA32FF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704A2-B7C2-413B-B55E-F4287B61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4F6BB-7884-4953-B413-D9C4665E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2B6F04-D182-4FEF-9370-ACF137139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022647-53FC-43AF-9F00-25CFD088BA2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Wind</a:t>
            </a:r>
          </a:p>
          <a:p>
            <a:r>
              <a:rPr lang="en-GB" dirty="0"/>
              <a:t>Production based on AEP time series</a:t>
            </a:r>
          </a:p>
          <a:p>
            <a:r>
              <a:rPr lang="en-GB" dirty="0"/>
              <a:t>Choose your own capacity</a:t>
            </a:r>
          </a:p>
          <a:p>
            <a:r>
              <a:rPr lang="en-GB" dirty="0"/>
              <a:t>first year of construction 2020</a:t>
            </a:r>
          </a:p>
          <a:p>
            <a:r>
              <a:rPr lang="en-GB" dirty="0"/>
              <a:t>2 years construction time</a:t>
            </a:r>
          </a:p>
          <a:p>
            <a:r>
              <a:rPr lang="en-GB" dirty="0"/>
              <a:t>Technical life 25 years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798E9F-02C4-41BF-90B1-58395D7598D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Base tariff 40 USD/MWh</a:t>
            </a:r>
          </a:p>
          <a:p>
            <a:r>
              <a:rPr lang="en-GB" dirty="0"/>
              <a:t>VAT and duties excluded</a:t>
            </a:r>
          </a:p>
          <a:p>
            <a:r>
              <a:rPr lang="en-GB" dirty="0"/>
              <a:t>No PTC</a:t>
            </a:r>
          </a:p>
          <a:p>
            <a:r>
              <a:rPr lang="en-GB" dirty="0"/>
              <a:t>No GBI</a:t>
            </a:r>
          </a:p>
          <a:p>
            <a:r>
              <a:rPr lang="en-GB" dirty="0"/>
              <a:t>No investment subsidy</a:t>
            </a:r>
          </a:p>
          <a:p>
            <a:endParaRPr lang="en-GB" dirty="0"/>
          </a:p>
          <a:p>
            <a:r>
              <a:rPr lang="en-GB" dirty="0"/>
              <a:t>30/70 equity/senior debt split</a:t>
            </a:r>
          </a:p>
          <a:p>
            <a:r>
              <a:rPr lang="en-GB" dirty="0"/>
              <a:t>12% return on equity</a:t>
            </a:r>
          </a:p>
          <a:p>
            <a:r>
              <a:rPr lang="en-GB" dirty="0"/>
              <a:t>6% interest on senior debt</a:t>
            </a:r>
          </a:p>
          <a:p>
            <a:r>
              <a:rPr lang="en-GB" dirty="0"/>
              <a:t>15 years loan tenor</a:t>
            </a:r>
          </a:p>
        </p:txBody>
      </p:sp>
    </p:spTree>
    <p:extLst>
      <p:ext uri="{BB962C8B-B14F-4D97-AF65-F5344CB8AC3E}">
        <p14:creationId xmlns:p14="http://schemas.microsoft.com/office/powerpoint/2010/main" val="4385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A1176-CFD8-4D5F-A604-04538B9B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2DB3B4F-14FB-496F-BE5D-A48ECD41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Scenario </a:t>
            </a:r>
            <a:r>
              <a:rPr lang="en-GB" dirty="0"/>
              <a:t>analysis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ADA6C-8C15-4309-B81E-C3F75BA8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07E04-15BF-45FE-BD96-8989E855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4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ECBC-A625-4392-B119-6392C191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 setups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A6F06-B687-43B6-8A43-EE5E5151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F7F90-61F3-4D0E-8963-A268F1AC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8DA1F-A41D-4CE0-A72D-CE19AC77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98FE75-924F-4576-9485-BBD567D5E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9B69F7-67F7-4048-850D-0707A5F29E4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Length 15 years</a:t>
            </a:r>
          </a:p>
          <a:p>
            <a:r>
              <a:rPr lang="en-GB" dirty="0"/>
              <a:t>Inflation on OPEX</a:t>
            </a:r>
          </a:p>
          <a:p>
            <a:pPr lvl="1"/>
            <a:r>
              <a:rPr lang="en-GB" dirty="0"/>
              <a:t>No indexing of Base tariff, PTC or PPA tariff</a:t>
            </a:r>
          </a:p>
          <a:p>
            <a:r>
              <a:rPr lang="en-GB" dirty="0"/>
              <a:t>3 months delay in payment</a:t>
            </a:r>
          </a:p>
          <a:p>
            <a:r>
              <a:rPr lang="en-GB" dirty="0"/>
              <a:t>5% curtailment with no compensation</a:t>
            </a:r>
          </a:p>
          <a:p>
            <a:r>
              <a:rPr lang="en-GB" dirty="0"/>
              <a:t>No production penalties</a:t>
            </a:r>
          </a:p>
          <a:p>
            <a:r>
              <a:rPr lang="en-GB" dirty="0"/>
              <a:t>No capacity remuneration</a:t>
            </a:r>
          </a:p>
          <a:p>
            <a:r>
              <a:rPr lang="en-GB" dirty="0"/>
              <a:t>No late commissioning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9AD727-D692-4A20-BC9A-E2895A3A37C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Lenght</a:t>
            </a:r>
            <a:r>
              <a:rPr lang="en-GB" dirty="0"/>
              <a:t> 25 years</a:t>
            </a:r>
          </a:p>
          <a:p>
            <a:r>
              <a:rPr lang="en-GB" dirty="0"/>
              <a:t>Inflation on </a:t>
            </a:r>
            <a:r>
              <a:rPr lang="en-GB" dirty="0" err="1"/>
              <a:t>Opex</a:t>
            </a:r>
            <a:r>
              <a:rPr lang="en-GB" dirty="0"/>
              <a:t> and indexing of Base tariff, PTC and PPA tariff</a:t>
            </a:r>
          </a:p>
          <a:p>
            <a:r>
              <a:rPr lang="en-GB" dirty="0"/>
              <a:t>1 month delay in payment</a:t>
            </a:r>
          </a:p>
          <a:p>
            <a:r>
              <a:rPr lang="en-GB" dirty="0"/>
              <a:t>5% curtailment with no compensation</a:t>
            </a:r>
          </a:p>
          <a:p>
            <a:r>
              <a:rPr lang="en-GB" dirty="0"/>
              <a:t>Production penalties both valued at the Base tariff</a:t>
            </a:r>
          </a:p>
          <a:p>
            <a:r>
              <a:rPr lang="en-GB" dirty="0"/>
              <a:t>No capacity remuneration</a:t>
            </a:r>
          </a:p>
          <a:p>
            <a:r>
              <a:rPr lang="en-GB" dirty="0"/>
              <a:t>No late commissioning</a:t>
            </a:r>
          </a:p>
        </p:txBody>
      </p:sp>
    </p:spTree>
    <p:extLst>
      <p:ext uri="{BB962C8B-B14F-4D97-AF65-F5344CB8AC3E}">
        <p14:creationId xmlns:p14="http://schemas.microsoft.com/office/powerpoint/2010/main" val="39189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0708-183B-415C-810B-D4CC5E6B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the two contracts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0B88E-D556-41F6-88A7-09B42A96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33F1C-4BA4-4BB5-B507-DA30BF19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C189E-8263-456A-AA8F-3E5CB867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567324-F229-4F97-B9EB-D8510410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EC4267-CC0F-4BAE-8FCE-F35CB970F43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Set up 1 contract</a:t>
            </a:r>
          </a:p>
          <a:p>
            <a:r>
              <a:rPr lang="en-GB" dirty="0"/>
              <a:t>Find the PPA tariff using goal seek</a:t>
            </a:r>
          </a:p>
          <a:p>
            <a:r>
              <a:rPr lang="en-GB" dirty="0"/>
              <a:t>Note the PPA tariff</a:t>
            </a:r>
          </a:p>
          <a:p>
            <a:pPr lvl="1"/>
            <a:r>
              <a:rPr lang="en-GB" dirty="0"/>
              <a:t>e.g. write it down or copy paste value to an empty cell</a:t>
            </a:r>
          </a:p>
          <a:p>
            <a:endParaRPr lang="en-GB" dirty="0"/>
          </a:p>
          <a:p>
            <a:r>
              <a:rPr lang="en-GB" dirty="0"/>
              <a:t>Set up the other contract</a:t>
            </a:r>
          </a:p>
          <a:p>
            <a:r>
              <a:rPr lang="en-GB" dirty="0"/>
              <a:t>Find the PPA tariff using goal seek</a:t>
            </a:r>
          </a:p>
          <a:p>
            <a:r>
              <a:rPr lang="en-GB" dirty="0"/>
              <a:t>how do the PPA tariffs compare?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6D707C-07D6-4F13-869F-117E2C211AF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78A5B-13F4-47A2-BF5A-C5FD7689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F537F24-F516-4CEF-AE4F-AED73208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advanced plots using the model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C8C1A-DF9A-4820-9D8F-E33E9694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8F335-16C1-4893-B1D7-CDD302B8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5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F2EE-450C-423D-802A-444BCD71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advanced plots using the model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16FA7-A089-499E-896B-CFA0E244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74DEC-95C8-4984-A515-E88C26DF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0F2BD-A67F-4183-9FCA-7BA0E005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DD734B-FDE1-43A2-AAE7-71294F05F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1F8D81-3904-4D6F-A780-C46C2D30EC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494951" cy="2823713"/>
          </a:xfrm>
        </p:spPr>
        <p:txBody>
          <a:bodyPr/>
          <a:lstStyle/>
          <a:p>
            <a:r>
              <a:rPr lang="en-GB" dirty="0" err="1"/>
              <a:t>Decosting</a:t>
            </a:r>
            <a:r>
              <a:rPr lang="en-GB" dirty="0"/>
              <a:t> the PPA tariff</a:t>
            </a:r>
          </a:p>
          <a:p>
            <a:pPr lvl="1"/>
            <a:r>
              <a:rPr lang="en-GB" dirty="0"/>
              <a:t>removing risks from the project</a:t>
            </a:r>
          </a:p>
          <a:p>
            <a:pPr lvl="1"/>
            <a:r>
              <a:rPr lang="en-GB" dirty="0"/>
              <a:t>Visualisation of the cost of PPA contract terms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91BFF11-320E-4950-A87B-A2B605E0709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3912787" y="1643063"/>
            <a:ext cx="4812113" cy="208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A91F-49F0-4AC7-86EF-AF0A6EB1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 the base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CE358-77EF-40C4-90D3-5A19EA67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68822-2F66-443B-AD22-9977F999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2AF0B-78F5-4E72-A74C-BC677B25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DF494B-BF34-4783-A9B2-037F9E479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E4E979-98E2-4FA7-B778-0DDC83E3FC2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Make sure all basic data on the project are in place</a:t>
            </a:r>
          </a:p>
          <a:p>
            <a:pPr lvl="1"/>
            <a:r>
              <a:rPr lang="en-GB" dirty="0"/>
              <a:t>Technology</a:t>
            </a:r>
          </a:p>
          <a:p>
            <a:pPr lvl="1"/>
            <a:r>
              <a:rPr lang="en-GB" dirty="0"/>
              <a:t>Uncertainty</a:t>
            </a:r>
          </a:p>
          <a:p>
            <a:pPr lvl="1"/>
            <a:r>
              <a:rPr lang="en-GB" dirty="0"/>
              <a:t>Construction start and duration</a:t>
            </a:r>
          </a:p>
          <a:p>
            <a:pPr lvl="1"/>
            <a:r>
              <a:rPr lang="en-GB" dirty="0"/>
              <a:t>Technical life</a:t>
            </a:r>
          </a:p>
          <a:p>
            <a:pPr lvl="1"/>
            <a:r>
              <a:rPr lang="en-GB" dirty="0"/>
              <a:t>CAPEX and OPEX</a:t>
            </a:r>
          </a:p>
          <a:p>
            <a:pPr lvl="1"/>
            <a:r>
              <a:rPr lang="en-GB" dirty="0"/>
              <a:t>Energy production</a:t>
            </a:r>
          </a:p>
          <a:p>
            <a:pPr lvl="1"/>
            <a:r>
              <a:rPr lang="en-GB" dirty="0"/>
              <a:t>Curtailment level</a:t>
            </a:r>
          </a:p>
          <a:p>
            <a:pPr lvl="1"/>
            <a:r>
              <a:rPr lang="en-GB" dirty="0"/>
              <a:t>Funding: Loans and equity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9F20EB-F3DA-4766-94BA-8F7A4130B95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9DE0-F72F-4D1B-9319-6DAFAF54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Activate worst case/most expensive PPA contract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DC3EA-4890-41FF-AAF5-0F510DD2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D5FBE-EC27-446B-8DD2-582289B3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63C2F-3442-4274-B6D4-31B8DEB2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489F62-1F49-4427-9F05-12776BFC2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70935F-4E92-4B8F-9F1B-D35B95816A4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PPA length shorter than technical life</a:t>
            </a:r>
          </a:p>
          <a:p>
            <a:r>
              <a:rPr lang="en-GB" dirty="0"/>
              <a:t>Inflation on OPEX </a:t>
            </a:r>
          </a:p>
          <a:p>
            <a:r>
              <a:rPr lang="en-GB" dirty="0"/>
              <a:t>Indexing turned off</a:t>
            </a:r>
          </a:p>
          <a:p>
            <a:r>
              <a:rPr lang="en-GB" dirty="0"/>
              <a:t>Long delay in payment, e.g. 6 months</a:t>
            </a:r>
          </a:p>
          <a:p>
            <a:r>
              <a:rPr lang="en-GB" dirty="0"/>
              <a:t>No compensation on curtailment</a:t>
            </a:r>
          </a:p>
          <a:p>
            <a:r>
              <a:rPr lang="en-GB" dirty="0"/>
              <a:t>Penalties on under- AND overproduction</a:t>
            </a:r>
          </a:p>
          <a:p>
            <a:r>
              <a:rPr lang="en-GB" dirty="0"/>
              <a:t>No capacity remuneration</a:t>
            </a:r>
          </a:p>
          <a:p>
            <a:r>
              <a:rPr lang="en-GB" dirty="0"/>
              <a:t>Commissioning delayed 1 year and penalized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E1A529-34AC-4406-9510-0816E45D4DC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Find reasonable values for penalties and remuneration</a:t>
            </a:r>
          </a:p>
          <a:p>
            <a:pPr lvl="1"/>
            <a:r>
              <a:rPr lang="en-GB" dirty="0"/>
              <a:t>Underproduction costs base tariff?</a:t>
            </a:r>
          </a:p>
          <a:p>
            <a:pPr lvl="1"/>
            <a:r>
              <a:rPr lang="en-GB" dirty="0"/>
              <a:t>Overproduction only paid base tariff?</a:t>
            </a:r>
          </a:p>
          <a:p>
            <a:pPr lvl="1"/>
            <a:r>
              <a:rPr lang="en-GB" dirty="0"/>
              <a:t>Compensation for curtailment?</a:t>
            </a:r>
          </a:p>
          <a:p>
            <a:pPr lvl="1"/>
            <a:r>
              <a:rPr lang="en-GB" dirty="0"/>
              <a:t>Capacity remuneration?</a:t>
            </a:r>
          </a:p>
          <a:p>
            <a:pPr lvl="1"/>
            <a:r>
              <a:rPr lang="en-GB" dirty="0"/>
              <a:t>Penalty for delayed commissioning 5% of CAPEX/MW?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615B662-7936-4F29-BB9A-A66961E00A0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77862" y="1543844"/>
            <a:ext cx="3429000" cy="2657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5B8551-746B-4D89-AA8C-03A35003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Generating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93858-DFE5-4C0F-8721-3BE77316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C2AF6-1CF7-41C9-B812-13C70C8C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67D26-DD41-48BE-A72F-62D5B389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6A1FFA-CDEA-4EE4-B99E-9F8284AF4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E6E16C-6CF5-4C41-9AB0-3A1921F5A90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Goal seek the PPA tariff in the worst case</a:t>
            </a:r>
          </a:p>
          <a:p>
            <a:r>
              <a:rPr lang="en-GB" dirty="0"/>
              <a:t>Copy paste the resulting tariff to the table in “Results” – top row</a:t>
            </a:r>
          </a:p>
          <a:p>
            <a:r>
              <a:rPr lang="en-GB" dirty="0"/>
              <a:t>Remove a cost driver, e.g. PPA length (make the PPA length = technical life)</a:t>
            </a:r>
          </a:p>
          <a:p>
            <a:r>
              <a:rPr lang="en-GB" dirty="0"/>
              <a:t>Goal seek the PPA tariff</a:t>
            </a:r>
          </a:p>
          <a:p>
            <a:r>
              <a:rPr lang="en-GB" dirty="0"/>
              <a:t>Copy paste the resulting tariff to the table in “Results” – next row down</a:t>
            </a:r>
          </a:p>
          <a:p>
            <a:r>
              <a:rPr lang="en-GB" dirty="0"/>
              <a:t>Remove the next cost driver – repeat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DD6A25-4886-41E4-BF11-441ABB07EA80}"/>
              </a:ext>
            </a:extLst>
          </p:cNvPr>
          <p:cNvCxnSpPr/>
          <p:nvPr/>
        </p:nvCxnSpPr>
        <p:spPr>
          <a:xfrm>
            <a:off x="4097337" y="1835942"/>
            <a:ext cx="0" cy="2107407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73F1A-F5D4-47D7-9823-A98F8EB1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C3C3D1-5146-42F0-96C9-28552ACC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funding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324B0-FC2E-47E6-B7F6-B6AA4D34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55E5A-EE23-498F-B16D-0CC35203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0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A413-CD4D-462C-9348-FF76E21D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Dispatchable vs non-dispatchable generation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FE5F-88A5-4FD4-A915-76AAE4DF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2293A-F22D-4945-96EF-EAFBBFC9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DEA9D-AC42-48FE-BE08-78990DC5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34214B-C3AC-48C9-A250-6B18AD1B5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71CC3A-87B9-47A0-ADEA-4864CD08479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Dispatchable energy generation refers to technologies where the energy production is  controllable</a:t>
            </a:r>
          </a:p>
          <a:p>
            <a:pPr lvl="1"/>
            <a:r>
              <a:rPr lang="en-GB" dirty="0"/>
              <a:t>The production can be adjusted within a short period of time to match consumption</a:t>
            </a:r>
          </a:p>
          <a:p>
            <a:r>
              <a:rPr lang="en-GB" dirty="0"/>
              <a:t>Non-dispatchable (variable) generation refers to technologies where the energy production cannot be adjusted to meet demand (at least not 100%). </a:t>
            </a:r>
          </a:p>
          <a:p>
            <a:pPr lvl="1"/>
            <a:r>
              <a:rPr lang="en-GB" dirty="0"/>
              <a:t>Production can be curtailed which leads to loss of revenue</a:t>
            </a:r>
          </a:p>
          <a:p>
            <a:pPr lvl="1"/>
            <a:r>
              <a:rPr lang="en-GB" dirty="0"/>
              <a:t>Vital that curtailment is kept to a minimum</a:t>
            </a:r>
          </a:p>
          <a:p>
            <a:pPr lvl="1"/>
            <a:r>
              <a:rPr lang="en-GB" dirty="0"/>
              <a:t>Little value in requiring non-dispatchable technologies to comply with pre-defined production schedules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ECF307-3D70-4C43-AFD5-5A2AF38EAD0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Many RE technologies are non-dispatchable</a:t>
            </a:r>
          </a:p>
          <a:p>
            <a:pPr lvl="1"/>
            <a:r>
              <a:rPr lang="en-GB" dirty="0"/>
              <a:t>High investment costs per unit of capacity and low operating costs</a:t>
            </a:r>
          </a:p>
          <a:p>
            <a:r>
              <a:rPr lang="en-GB" dirty="0"/>
              <a:t>Dispatchable units such as fossil-fuelled thermal power have a much lower investment cost per unit of capacity</a:t>
            </a:r>
          </a:p>
          <a:p>
            <a:pPr lvl="1"/>
            <a:r>
              <a:rPr lang="en-GB" dirty="0"/>
              <a:t>High fuel/operating costs </a:t>
            </a:r>
          </a:p>
          <a:p>
            <a:pPr lvl="1"/>
            <a:r>
              <a:rPr lang="en-GB" dirty="0"/>
              <a:t>Less sensitive to the total energy generation.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2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775E-3D76-4367-9AAB-31B0635E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GBI vs Investment subsidy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86201-0EE1-43AC-AD28-DB8B369D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E16E3-9558-44B4-999A-A58EB605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D6324-61D8-4EDB-A31B-B38D18B5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DFECC8-85F5-4EE3-9F17-2AF800BC9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C58340-3CC0-44D6-A82E-B46035C1953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Goal seek the PPA tariff</a:t>
            </a:r>
          </a:p>
          <a:p>
            <a:r>
              <a:rPr lang="en-GB" dirty="0"/>
              <a:t>Include only investment subsidy</a:t>
            </a:r>
          </a:p>
          <a:p>
            <a:r>
              <a:rPr lang="en-GB" dirty="0"/>
              <a:t>Indicate a Base tariff lower than the PPA tariff</a:t>
            </a:r>
          </a:p>
          <a:p>
            <a:r>
              <a:rPr lang="en-GB" dirty="0"/>
              <a:t>Calculate investment subsidy</a:t>
            </a:r>
          </a:p>
          <a:p>
            <a:r>
              <a:rPr lang="en-GB" dirty="0"/>
              <a:t>De-select Investment subsidy</a:t>
            </a:r>
          </a:p>
          <a:p>
            <a:r>
              <a:rPr lang="en-GB" dirty="0"/>
              <a:t>Select GBI</a:t>
            </a:r>
          </a:p>
          <a:p>
            <a:r>
              <a:rPr lang="en-GB" dirty="0"/>
              <a:t>Goal seek the PPA tariff</a:t>
            </a:r>
          </a:p>
          <a:p>
            <a:r>
              <a:rPr lang="en-GB" dirty="0"/>
              <a:t>Select Investment subsidy</a:t>
            </a:r>
          </a:p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F861FA-C697-4903-A9E0-7DA017FE450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7651" y="1305101"/>
            <a:ext cx="3946525" cy="1102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3C3027-13B3-49A2-B8BB-491BCFD4A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651" y="2624167"/>
            <a:ext cx="36385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F4163E0-7FAD-4571-96D1-1904EC734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450" y="76200"/>
            <a:ext cx="3474582" cy="262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39EA9-6488-49A4-BC67-16A7225F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FC3A0-AD76-4E43-A1FC-6D061BF7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AE186-CC22-46DF-AC33-749ED2D2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13DEA-DE35-4CCE-A597-7AE59C0B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F843C0-CEBD-47D3-8F3B-3A726B667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BCE0E37-12E8-424C-9CDA-5C0C45D1722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tretch>
            <a:fillRect/>
          </a:stretch>
        </p:blipFill>
        <p:spPr>
          <a:xfrm>
            <a:off x="4572000" y="2254910"/>
            <a:ext cx="3946525" cy="2218044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DFAB5AB-2DBB-4355-8D76-38C561020E8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Has been deployed in many countries to convert the energy form the wind into electricity</a:t>
            </a:r>
          </a:p>
          <a:p>
            <a:pPr lvl="1"/>
            <a:r>
              <a:rPr lang="en-GB" dirty="0"/>
              <a:t>Large variation in size from one application to another</a:t>
            </a:r>
          </a:p>
          <a:p>
            <a:pPr lvl="1"/>
            <a:r>
              <a:rPr lang="en-GB" dirty="0"/>
              <a:t>Small wind turbines sizes start at 50 kW</a:t>
            </a:r>
          </a:p>
          <a:p>
            <a:pPr lvl="1"/>
            <a:r>
              <a:rPr lang="en-GB" dirty="0"/>
              <a:t>The largest two-digit MW models are deployed in large/utility scale offshore wind projects</a:t>
            </a:r>
          </a:p>
          <a:p>
            <a:pPr lvl="1"/>
            <a:r>
              <a:rPr lang="en-GB" dirty="0"/>
              <a:t>Can be a very cost-effective technology for variable electricity generation.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6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9E1D-AB36-4305-92F4-6C092DC6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700AE-026D-4F78-A156-D8090455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AADBD-1734-4A53-B9DB-A596EB35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603B5-CA78-49DF-8DC3-C56C747D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A9A6A4-AB47-4D2D-8B54-7F8D92FCE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45B59F-3044-47B5-8ACA-A32019DC8C3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One of the fastest growing energy sources in the world</a:t>
            </a:r>
          </a:p>
          <a:p>
            <a:pPr lvl="1"/>
            <a:r>
              <a:rPr lang="en-GB" dirty="0"/>
              <a:t>Is expected to overtake all other RE sources during the next decades</a:t>
            </a:r>
          </a:p>
          <a:p>
            <a:pPr lvl="2"/>
            <a:r>
              <a:rPr lang="en-GB" dirty="0"/>
              <a:t>Steep cost reduction curve</a:t>
            </a:r>
          </a:p>
          <a:p>
            <a:pPr lvl="2"/>
            <a:r>
              <a:rPr lang="en-GB" dirty="0"/>
              <a:t>Modularity features</a:t>
            </a:r>
          </a:p>
          <a:p>
            <a:pPr lvl="2"/>
            <a:r>
              <a:rPr lang="en-GB" dirty="0"/>
              <a:t>Low operational impacts (e.g. no noise, emissions, moving parts)</a:t>
            </a:r>
          </a:p>
          <a:p>
            <a:pPr lvl="1"/>
            <a:r>
              <a:rPr lang="en-GB" dirty="0"/>
              <a:t>Small distributed rooftop energy production to large scale solar plants of 200 MW and more </a:t>
            </a:r>
          </a:p>
          <a:p>
            <a:r>
              <a:rPr lang="en-GB" dirty="0"/>
              <a:t>Resource is readily available</a:t>
            </a:r>
          </a:p>
          <a:p>
            <a:r>
              <a:rPr lang="en-GB" dirty="0"/>
              <a:t>Non-dispatchable i.e. variable production </a:t>
            </a:r>
          </a:p>
          <a:p>
            <a:r>
              <a:rPr lang="en-GB" dirty="0"/>
              <a:t>Energy storage to even out day-night cycle is feasible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B521E9C-A10B-47B9-BE7A-2243CBD31C8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78375" y="1760041"/>
            <a:ext cx="3946525" cy="22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D56A-7B0E-4BB1-B496-58E52AEB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AD4E4-5624-48D7-9277-C4AC33DE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B8C77-F2F4-4052-B44C-B1DDD7B6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BEA95-79A7-418F-A7BD-5A4FFCE0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A96E6D-C800-49B8-B908-620B9EFD7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E012E3-DAF5-4563-8150-319B9DEA357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Hydropower plants are a well matured technology based on natural water cycles</a:t>
            </a:r>
          </a:p>
          <a:p>
            <a:r>
              <a:rPr lang="en-GB" dirty="0"/>
              <a:t>Hydropower alone contributes to approximately 15% of the world’s electricity production and a very large portion of the world’s RE generation</a:t>
            </a:r>
          </a:p>
          <a:p>
            <a:r>
              <a:rPr lang="en-GB" dirty="0"/>
              <a:t>When a reservoir is present, hydropower can benefit from storage and power production regulation with minute-by-minute responses to demand fluctuations and grid stability needs</a:t>
            </a:r>
          </a:p>
          <a:p>
            <a:r>
              <a:rPr lang="en-GB" dirty="0"/>
              <a:t>Plant sizes can vary from single turbines for localized generation to several GWs such as the 14 GW </a:t>
            </a:r>
            <a:r>
              <a:rPr lang="en-GB" dirty="0" err="1"/>
              <a:t>Itaipu</a:t>
            </a:r>
            <a:r>
              <a:rPr lang="en-GB" dirty="0"/>
              <a:t> project in Brazil and the 22.4 GW Three Gorges project in China.</a:t>
            </a:r>
          </a:p>
          <a:p>
            <a:r>
              <a:rPr lang="en-GB" dirty="0"/>
              <a:t>Requires a quite steep gradient and a source of water</a:t>
            </a:r>
          </a:p>
          <a:p>
            <a:r>
              <a:rPr lang="en-GB" dirty="0"/>
              <a:t>Dispatchability depends on type and water source</a:t>
            </a:r>
          </a:p>
          <a:p>
            <a:pPr lvl="1"/>
            <a:r>
              <a:rPr lang="en-GB" dirty="0"/>
              <a:t>Reservoir allows for dispatchability and scheduling</a:t>
            </a:r>
          </a:p>
          <a:p>
            <a:r>
              <a:rPr lang="en-GB" dirty="0"/>
              <a:t>CAPEX can be high if building a reservoir in additional to higher environmental impacts incl. flooded areas </a:t>
            </a:r>
          </a:p>
          <a:p>
            <a:endParaRPr lang="en-GB" dirty="0"/>
          </a:p>
        </p:txBody>
      </p:sp>
      <p:pic>
        <p:nvPicPr>
          <p:cNvPr id="9" name="Content Placeholder 8" descr="http://ruahaenergy.com/wp-content/uploads/2016/06/energy-hydro.jpg">
            <a:extLst>
              <a:ext uri="{FF2B5EF4-FFF2-40B4-BE49-F238E27FC236}">
                <a16:creationId xmlns:a16="http://schemas.microsoft.com/office/drawing/2014/main" id="{5BC2191C-F19A-4732-9816-2211FC83CCAE}"/>
              </a:ext>
            </a:extLst>
          </p:cNvPr>
          <p:cNvPicPr>
            <a:picLocks noGrp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86" y="1733738"/>
            <a:ext cx="3495502" cy="2277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4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53AB-04D2-4032-BDC9-56CC6625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Thermal biomass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AF735-B889-4373-9545-860E6A81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27 November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55D7E-CA60-4A2E-84D6-B0DB48EF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Day 2: Financial modelling of PPA contracts and tariff pricing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9EC81-7587-41B0-BB16-82BFB6D3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831CFE-A6F6-43CD-A04B-7EAF008056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7759D8-FECD-4042-AB07-20C9FEBFF5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Consists of converting the energy from feedstock sources into electricity and potentially heat as well</a:t>
            </a:r>
          </a:p>
          <a:p>
            <a:r>
              <a:rPr lang="en-GB" dirty="0"/>
              <a:t>The most common of biomass-to-energy technology are combustion plants using a water/steam boiler</a:t>
            </a:r>
          </a:p>
          <a:p>
            <a:pPr lvl="1"/>
            <a:r>
              <a:rPr lang="en-GB" dirty="0"/>
              <a:t>Plant sizes typically vary from 1 to +40 </a:t>
            </a:r>
            <a:r>
              <a:rPr lang="en-GB" dirty="0" err="1"/>
              <a:t>MWe</a:t>
            </a:r>
            <a:endParaRPr lang="en-GB" dirty="0"/>
          </a:p>
          <a:p>
            <a:r>
              <a:rPr lang="en-GB" dirty="0"/>
              <a:t>Types of biomass/feedstock sources:</a:t>
            </a:r>
          </a:p>
          <a:p>
            <a:pPr lvl="1"/>
            <a:r>
              <a:rPr lang="en-GB" dirty="0"/>
              <a:t>straw, bamboo, corn cobs, manure, banana peels, etc</a:t>
            </a:r>
          </a:p>
          <a:p>
            <a:pPr lvl="1"/>
            <a:r>
              <a:rPr lang="en-GB" dirty="0"/>
              <a:t>Each with different calorific values and application processes</a:t>
            </a:r>
          </a:p>
          <a:p>
            <a:r>
              <a:rPr lang="en-GB" dirty="0"/>
              <a:t>Best with a local source of sustainable biomass</a:t>
            </a:r>
          </a:p>
          <a:p>
            <a:pPr lvl="1"/>
            <a:r>
              <a:rPr lang="en-GB" dirty="0"/>
              <a:t>Certification!</a:t>
            </a:r>
          </a:p>
          <a:p>
            <a:r>
              <a:rPr lang="en-GB" dirty="0"/>
              <a:t>Production is predictable IF! feedstock is available</a:t>
            </a:r>
          </a:p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3ADDDD-ED7E-4F18-A8A1-CF660B8C9EEB}"/>
              </a:ext>
            </a:extLst>
          </p:cNvPr>
          <p:cNvGrpSpPr>
            <a:grpSpLocks noChangeAspect="1"/>
          </p:cNvGrpSpPr>
          <p:nvPr/>
        </p:nvGrpSpPr>
        <p:grpSpPr>
          <a:xfrm>
            <a:off x="5357814" y="1469238"/>
            <a:ext cx="2707480" cy="2744326"/>
            <a:chOff x="1793875" y="1301750"/>
            <a:chExt cx="466725" cy="473076"/>
          </a:xfrm>
          <a:solidFill>
            <a:schemeClr val="tx2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2D54B5E-0410-4E21-9AA1-BDB3C4F62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3875" y="1301750"/>
              <a:ext cx="466725" cy="473076"/>
            </a:xfrm>
            <a:custGeom>
              <a:avLst/>
              <a:gdLst>
                <a:gd name="T0" fmla="*/ 125 w 249"/>
                <a:gd name="T1" fmla="*/ 0 h 250"/>
                <a:gd name="T2" fmla="*/ 0 w 249"/>
                <a:gd name="T3" fmla="*/ 125 h 250"/>
                <a:gd name="T4" fmla="*/ 125 w 249"/>
                <a:gd name="T5" fmla="*/ 250 h 250"/>
                <a:gd name="T6" fmla="*/ 249 w 249"/>
                <a:gd name="T7" fmla="*/ 125 h 250"/>
                <a:gd name="T8" fmla="*/ 125 w 249"/>
                <a:gd name="T9" fmla="*/ 0 h 250"/>
                <a:gd name="T10" fmla="*/ 125 w 249"/>
                <a:gd name="T11" fmla="*/ 12 h 250"/>
                <a:gd name="T12" fmla="*/ 237 w 249"/>
                <a:gd name="T13" fmla="*/ 125 h 250"/>
                <a:gd name="T14" fmla="*/ 125 w 249"/>
                <a:gd name="T15" fmla="*/ 238 h 250"/>
                <a:gd name="T16" fmla="*/ 12 w 249"/>
                <a:gd name="T17" fmla="*/ 125 h 250"/>
                <a:gd name="T18" fmla="*/ 125 w 249"/>
                <a:gd name="T19" fmla="*/ 1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50"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3" y="250"/>
                    <a:pt x="249" y="194"/>
                    <a:pt x="249" y="125"/>
                  </a:cubicBezTo>
                  <a:cubicBezTo>
                    <a:pt x="249" y="56"/>
                    <a:pt x="193" y="0"/>
                    <a:pt x="125" y="0"/>
                  </a:cubicBezTo>
                  <a:moveTo>
                    <a:pt x="125" y="12"/>
                  </a:moveTo>
                  <a:cubicBezTo>
                    <a:pt x="187" y="12"/>
                    <a:pt x="237" y="63"/>
                    <a:pt x="237" y="125"/>
                  </a:cubicBezTo>
                  <a:cubicBezTo>
                    <a:pt x="237" y="187"/>
                    <a:pt x="187" y="238"/>
                    <a:pt x="125" y="238"/>
                  </a:cubicBezTo>
                  <a:cubicBezTo>
                    <a:pt x="62" y="238"/>
                    <a:pt x="12" y="187"/>
                    <a:pt x="12" y="125"/>
                  </a:cubicBezTo>
                  <a:cubicBezTo>
                    <a:pt x="12" y="63"/>
                    <a:pt x="62" y="12"/>
                    <a:pt x="125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9133636-DA1A-466E-9E70-5157E2A09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0713" y="1398588"/>
              <a:ext cx="276225" cy="279400"/>
            </a:xfrm>
            <a:custGeom>
              <a:avLst/>
              <a:gdLst>
                <a:gd name="T0" fmla="*/ 75 w 147"/>
                <a:gd name="T1" fmla="*/ 102 h 148"/>
                <a:gd name="T2" fmla="*/ 75 w 147"/>
                <a:gd name="T3" fmla="*/ 85 h 148"/>
                <a:gd name="T4" fmla="*/ 80 w 147"/>
                <a:gd name="T5" fmla="*/ 77 h 148"/>
                <a:gd name="T6" fmla="*/ 90 w 147"/>
                <a:gd name="T7" fmla="*/ 96 h 148"/>
                <a:gd name="T8" fmla="*/ 75 w 147"/>
                <a:gd name="T9" fmla="*/ 102 h 148"/>
                <a:gd name="T10" fmla="*/ 47 w 147"/>
                <a:gd name="T11" fmla="*/ 100 h 148"/>
                <a:gd name="T12" fmla="*/ 69 w 147"/>
                <a:gd name="T13" fmla="*/ 91 h 148"/>
                <a:gd name="T14" fmla="*/ 69 w 147"/>
                <a:gd name="T15" fmla="*/ 115 h 148"/>
                <a:gd name="T16" fmla="*/ 47 w 147"/>
                <a:gd name="T17" fmla="*/ 100 h 148"/>
                <a:gd name="T18" fmla="*/ 135 w 147"/>
                <a:gd name="T19" fmla="*/ 47 h 148"/>
                <a:gd name="T20" fmla="*/ 136 w 147"/>
                <a:gd name="T21" fmla="*/ 41 h 148"/>
                <a:gd name="T22" fmla="*/ 118 w 147"/>
                <a:gd name="T23" fmla="*/ 23 h 148"/>
                <a:gd name="T24" fmla="*/ 106 w 147"/>
                <a:gd name="T25" fmla="*/ 28 h 148"/>
                <a:gd name="T26" fmla="*/ 73 w 147"/>
                <a:gd name="T27" fmla="*/ 0 h 148"/>
                <a:gd name="T28" fmla="*/ 45 w 147"/>
                <a:gd name="T29" fmla="*/ 15 h 148"/>
                <a:gd name="T30" fmla="*/ 43 w 147"/>
                <a:gd name="T31" fmla="*/ 15 h 148"/>
                <a:gd name="T32" fmla="*/ 0 w 147"/>
                <a:gd name="T33" fmla="*/ 57 h 148"/>
                <a:gd name="T34" fmla="*/ 41 w 147"/>
                <a:gd name="T35" fmla="*/ 100 h 148"/>
                <a:gd name="T36" fmla="*/ 69 w 147"/>
                <a:gd name="T37" fmla="*/ 121 h 148"/>
                <a:gd name="T38" fmla="*/ 69 w 147"/>
                <a:gd name="T39" fmla="*/ 148 h 148"/>
                <a:gd name="T40" fmla="*/ 75 w 147"/>
                <a:gd name="T41" fmla="*/ 148 h 148"/>
                <a:gd name="T42" fmla="*/ 75 w 147"/>
                <a:gd name="T43" fmla="*/ 108 h 148"/>
                <a:gd name="T44" fmla="*/ 95 w 147"/>
                <a:gd name="T45" fmla="*/ 100 h 148"/>
                <a:gd name="T46" fmla="*/ 113 w 147"/>
                <a:gd name="T47" fmla="*/ 106 h 148"/>
                <a:gd name="T48" fmla="*/ 147 w 147"/>
                <a:gd name="T49" fmla="*/ 73 h 148"/>
                <a:gd name="T50" fmla="*/ 135 w 147"/>
                <a:gd name="T51" fmla="*/ 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48">
                  <a:moveTo>
                    <a:pt x="75" y="102"/>
                  </a:moveTo>
                  <a:cubicBezTo>
                    <a:pt x="75" y="85"/>
                    <a:pt x="75" y="85"/>
                    <a:pt x="75" y="85"/>
                  </a:cubicBezTo>
                  <a:cubicBezTo>
                    <a:pt x="77" y="82"/>
                    <a:pt x="79" y="80"/>
                    <a:pt x="80" y="77"/>
                  </a:cubicBezTo>
                  <a:cubicBezTo>
                    <a:pt x="81" y="85"/>
                    <a:pt x="85" y="91"/>
                    <a:pt x="90" y="96"/>
                  </a:cubicBezTo>
                  <a:cubicBezTo>
                    <a:pt x="86" y="100"/>
                    <a:pt x="81" y="102"/>
                    <a:pt x="75" y="102"/>
                  </a:cubicBezTo>
                  <a:moveTo>
                    <a:pt x="47" y="100"/>
                  </a:moveTo>
                  <a:cubicBezTo>
                    <a:pt x="55" y="99"/>
                    <a:pt x="63" y="96"/>
                    <a:pt x="69" y="91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59" y="114"/>
                    <a:pt x="51" y="108"/>
                    <a:pt x="47" y="100"/>
                  </a:cubicBezTo>
                  <a:moveTo>
                    <a:pt x="135" y="47"/>
                  </a:moveTo>
                  <a:cubicBezTo>
                    <a:pt x="136" y="45"/>
                    <a:pt x="136" y="43"/>
                    <a:pt x="136" y="41"/>
                  </a:cubicBezTo>
                  <a:cubicBezTo>
                    <a:pt x="136" y="31"/>
                    <a:pt x="128" y="23"/>
                    <a:pt x="118" y="23"/>
                  </a:cubicBezTo>
                  <a:cubicBezTo>
                    <a:pt x="113" y="23"/>
                    <a:pt x="109" y="25"/>
                    <a:pt x="106" y="28"/>
                  </a:cubicBezTo>
                  <a:cubicBezTo>
                    <a:pt x="103" y="12"/>
                    <a:pt x="90" y="0"/>
                    <a:pt x="73" y="0"/>
                  </a:cubicBezTo>
                  <a:cubicBezTo>
                    <a:pt x="61" y="0"/>
                    <a:pt x="51" y="6"/>
                    <a:pt x="45" y="15"/>
                  </a:cubicBezTo>
                  <a:cubicBezTo>
                    <a:pt x="44" y="15"/>
                    <a:pt x="43" y="15"/>
                    <a:pt x="43" y="15"/>
                  </a:cubicBezTo>
                  <a:cubicBezTo>
                    <a:pt x="19" y="15"/>
                    <a:pt x="0" y="34"/>
                    <a:pt x="0" y="57"/>
                  </a:cubicBezTo>
                  <a:cubicBezTo>
                    <a:pt x="0" y="80"/>
                    <a:pt x="18" y="99"/>
                    <a:pt x="41" y="100"/>
                  </a:cubicBezTo>
                  <a:cubicBezTo>
                    <a:pt x="45" y="111"/>
                    <a:pt x="56" y="120"/>
                    <a:pt x="69" y="121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83" y="108"/>
                    <a:pt x="89" y="105"/>
                    <a:pt x="95" y="100"/>
                  </a:cubicBezTo>
                  <a:cubicBezTo>
                    <a:pt x="100" y="104"/>
                    <a:pt x="106" y="106"/>
                    <a:pt x="113" y="106"/>
                  </a:cubicBezTo>
                  <a:cubicBezTo>
                    <a:pt x="132" y="106"/>
                    <a:pt x="147" y="91"/>
                    <a:pt x="147" y="73"/>
                  </a:cubicBezTo>
                  <a:cubicBezTo>
                    <a:pt x="147" y="62"/>
                    <a:pt x="142" y="53"/>
                    <a:pt x="135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074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WI">
  <a:themeElements>
    <a:clrScheme name="COWI 2019">
      <a:dk1>
        <a:srgbClr val="000000"/>
      </a:dk1>
      <a:lt1>
        <a:sysClr val="window" lastClr="FFFFFF"/>
      </a:lt1>
      <a:dk2>
        <a:srgbClr val="58595B"/>
      </a:dk2>
      <a:lt2>
        <a:srgbClr val="D0C7BD"/>
      </a:lt2>
      <a:accent1>
        <a:srgbClr val="435A69"/>
      </a:accent1>
      <a:accent2>
        <a:srgbClr val="9DB8AF"/>
      </a:accent2>
      <a:accent3>
        <a:srgbClr val="F04E23"/>
      </a:accent3>
      <a:accent4>
        <a:srgbClr val="B3D455"/>
      </a:accent4>
      <a:accent5>
        <a:srgbClr val="0A6791"/>
      </a:accent5>
      <a:accent6>
        <a:srgbClr val="FADD89"/>
      </a:accent6>
      <a:hlink>
        <a:srgbClr val="F04E23"/>
      </a:hlink>
      <a:folHlink>
        <a:srgbClr val="867E78"/>
      </a:folHlink>
    </a:clrScheme>
    <a:fontScheme name="CO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WI_16_9.potx" id="{959BA6C0-C6EB-44F1-A303-B6126D9E3FD6}" vid="{F76179E6-6D0F-488A-B78D-F2792AB19E9E}"/>
    </a:ext>
  </a:extLst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B5EC5F424DF0438C02C794499518FB" ma:contentTypeVersion="0" ma:contentTypeDescription="Create a new document." ma:contentTypeScope="" ma:versionID="5ab65c60870f55e49362d4efb7fd413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2ea347ee6c5493b9e14b1c149bab3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EAE5EA-10A1-44FF-AD66-CCD836E13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AF6011-06AB-434B-A3E8-9360B0DC5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DCF78E1-6034-4A13-AEC1-13A259B983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COWI_16_9</Template>
  <TotalTime>0</TotalTime>
  <Words>3987</Words>
  <Application>Microsoft Office PowerPoint</Application>
  <PresentationFormat>On-screen Show (16:9)</PresentationFormat>
  <Paragraphs>672</Paragraphs>
  <Slides>50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Verdana</vt:lpstr>
      <vt:lpstr>COWI</vt:lpstr>
      <vt:lpstr>SIDS PPA Finance</vt:lpstr>
      <vt:lpstr>Day 2 Financial modelling of PPA contracts and tariff pricing</vt:lpstr>
      <vt:lpstr>Recap of Day 1</vt:lpstr>
      <vt:lpstr>Renewable energy generation</vt:lpstr>
      <vt:lpstr>Dispatchable vs non-dispatchable generation</vt:lpstr>
      <vt:lpstr>Wind</vt:lpstr>
      <vt:lpstr>Solar</vt:lpstr>
      <vt:lpstr>Hydro</vt:lpstr>
      <vt:lpstr>Thermal biomass</vt:lpstr>
      <vt:lpstr>Pxx estimates Uncertainty of variable renewable energy generation</vt:lpstr>
      <vt:lpstr>Variable energy production and contractual obligations</vt:lpstr>
      <vt:lpstr>PPA contracts</vt:lpstr>
      <vt:lpstr>PPA tariff</vt:lpstr>
      <vt:lpstr>Committed energy and capacity</vt:lpstr>
      <vt:lpstr>Incentives/Penalties</vt:lpstr>
      <vt:lpstr>Payment lag</vt:lpstr>
      <vt:lpstr>Indexing</vt:lpstr>
      <vt:lpstr>Key principles in risk allocation via PPAs</vt:lpstr>
      <vt:lpstr>What risks are the developers familiar/comfortable with – and not?</vt:lpstr>
      <vt:lpstr>Public co-funding &amp; grants</vt:lpstr>
      <vt:lpstr>Likely need for gap funding</vt:lpstr>
      <vt:lpstr>Pay-as-you-go</vt:lpstr>
      <vt:lpstr>Investment incentive</vt:lpstr>
      <vt:lpstr>Why not GBI?</vt:lpstr>
      <vt:lpstr>Grants</vt:lpstr>
      <vt:lpstr>PowerPoint Presentation</vt:lpstr>
      <vt:lpstr>PPA contract elements in the Excel tool</vt:lpstr>
      <vt:lpstr>Contract duration</vt:lpstr>
      <vt:lpstr>Tariff</vt:lpstr>
      <vt:lpstr>Indexing</vt:lpstr>
      <vt:lpstr>Payment schedule</vt:lpstr>
      <vt:lpstr>Curtailment</vt:lpstr>
      <vt:lpstr>Over-/ underproduction</vt:lpstr>
      <vt:lpstr>Capacity remuneration</vt:lpstr>
      <vt:lpstr>Late commissioning</vt:lpstr>
      <vt:lpstr>PowerPoint Presentation</vt:lpstr>
      <vt:lpstr>Exercises Day 2</vt:lpstr>
      <vt:lpstr>PPA contract</vt:lpstr>
      <vt:lpstr>Calibrating the model</vt:lpstr>
      <vt:lpstr>Basic setup</vt:lpstr>
      <vt:lpstr>Scenario analysis</vt:lpstr>
      <vt:lpstr>Contract setups</vt:lpstr>
      <vt:lpstr>Compare the two contracts</vt:lpstr>
      <vt:lpstr>Creating advanced plots using the model</vt:lpstr>
      <vt:lpstr>Creating advanced plots using the model</vt:lpstr>
      <vt:lpstr>Establish the base</vt:lpstr>
      <vt:lpstr>Activate worst case/most expensive PPA contract</vt:lpstr>
      <vt:lpstr>Generating data</vt:lpstr>
      <vt:lpstr>Public funding</vt:lpstr>
      <vt:lpstr>GBI vs Investment subsidy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2: Financial modelling of PPA contracts and tariff pricing</dc:title>
  <dc:subject>SIDS PPA FINANCE</dc:subject>
  <dc:creator/>
  <cp:lastModifiedBy/>
  <cp:revision>1</cp:revision>
  <dcterms:created xsi:type="dcterms:W3CDTF">2019-11-12T11:14:19Z</dcterms:created>
  <dcterms:modified xsi:type="dcterms:W3CDTF">2019-11-26T05:26:51Z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wiTitle">
    <vt:lpwstr>Day 2: Financial modelling of PPA contracts and tariff pricing</vt:lpwstr>
  </property>
  <property fmtid="{D5CDD505-2E9C-101B-9397-08002B2CF9AE}" pid="3" name="CowiSubject">
    <vt:lpwstr>SIDS PPA FINANCE</vt:lpwstr>
  </property>
  <property fmtid="{D5CDD505-2E9C-101B-9397-08002B2CF9AE}" pid="4" name="Date completed">
    <vt:lpwstr>27 November 2019</vt:lpwstr>
  </property>
  <property fmtid="{D5CDD505-2E9C-101B-9397-08002B2CF9AE}" pid="5" name="CowiAuthor">
    <vt:lpwstr>MHO</vt:lpwstr>
  </property>
  <property fmtid="{D5CDD505-2E9C-101B-9397-08002B2CF9AE}" pid="6" name="Language">
    <vt:lpwstr>English [UK]</vt:lpwstr>
  </property>
  <property fmtid="{D5CDD505-2E9C-101B-9397-08002B2CF9AE}" pid="7" name="ContentTypeId">
    <vt:lpwstr>0x010100C4B5EC5F424DF0438C02C794499518FB</vt:lpwstr>
  </property>
</Properties>
</file>