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notesMasterIdLst>
    <p:notesMasterId r:id="rId19"/>
  </p:notesMasterIdLst>
  <p:handoutMasterIdLst>
    <p:handoutMasterId r:id="rId20"/>
  </p:handoutMasterIdLst>
  <p:sldIdLst>
    <p:sldId id="258" r:id="rId5"/>
    <p:sldId id="261" r:id="rId6"/>
    <p:sldId id="259" r:id="rId7"/>
    <p:sldId id="280" r:id="rId8"/>
    <p:sldId id="274" r:id="rId9"/>
    <p:sldId id="275" r:id="rId10"/>
    <p:sldId id="262" r:id="rId11"/>
    <p:sldId id="281" r:id="rId12"/>
    <p:sldId id="266" r:id="rId13"/>
    <p:sldId id="282" r:id="rId14"/>
    <p:sldId id="286" r:id="rId15"/>
    <p:sldId id="287" r:id="rId16"/>
    <p:sldId id="288" r:id="rId17"/>
    <p:sldId id="273" r:id="rId18"/>
  </p:sldIdLst>
  <p:sldSz cx="10160000" cy="5715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200" userDrawn="1">
          <p15:clr>
            <a:srgbClr val="A4A3A4"/>
          </p15:clr>
        </p15:guide>
        <p15:guide id="3" orient="horz" pos="3432"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Storey" initials="PS" lastIdx="3" clrIdx="0"/>
  <p:cmAuthor id="2" name="NUSSBAUMER, Patrick" initials="NP" lastIdx="10" clrIdx="1"/>
  <p:cmAuthor id="3" name="Onyu Kim" initials="OK" lastIdx="0" clrIdx="2">
    <p:extLst>
      <p:ext uri="{19B8F6BF-5375-455C-9EA6-DF929625EA0E}">
        <p15:presenceInfo xmlns:p15="http://schemas.microsoft.com/office/powerpoint/2012/main" userId="Onyu Ki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D49"/>
    <a:srgbClr val="C00000"/>
    <a:srgbClr val="D8E4FB"/>
    <a:srgbClr val="FFFFFF"/>
    <a:srgbClr val="0047BB"/>
    <a:srgbClr val="0B2D70"/>
    <a:srgbClr val="0058A8"/>
    <a:srgbClr val="468137"/>
    <a:srgbClr val="8D9B25"/>
    <a:srgbClr val="C7D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26" autoAdjust="0"/>
    <p:restoredTop sz="94651" autoAdjust="0"/>
  </p:normalViewPr>
  <p:slideViewPr>
    <p:cSldViewPr>
      <p:cViewPr varScale="1">
        <p:scale>
          <a:sx n="80" d="100"/>
          <a:sy n="80" d="100"/>
        </p:scale>
        <p:origin x="552" y="40"/>
      </p:cViewPr>
      <p:guideLst>
        <p:guide orient="horz" pos="4032"/>
        <p:guide pos="3200"/>
        <p:guide orient="horz" pos="343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1" d="100"/>
          <a:sy n="81" d="100"/>
        </p:scale>
        <p:origin x="-3168" y="-96"/>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9"/>
            <a:ext cx="3078426" cy="511730"/>
          </a:xfrm>
          <a:prstGeom prst="rect">
            <a:avLst/>
          </a:prstGeom>
        </p:spPr>
        <p:txBody>
          <a:bodyPr vert="horz" lIns="95628" tIns="47814" rIns="95628" bIns="47814" rtlCol="0"/>
          <a:lstStyle>
            <a:lvl1pPr algn="l">
              <a:defRPr sz="1300"/>
            </a:lvl1pPr>
          </a:lstStyle>
          <a:p>
            <a:r>
              <a:rPr lang="en-US" dirty="0" err="1">
                <a:latin typeface="Trebuchet MS" panose="020B0703020202090204" pitchFamily="34" charset="0"/>
              </a:rPr>
              <a:t>gfnfghgh</a:t>
            </a:r>
            <a:endParaRPr lang="en-US" dirty="0">
              <a:latin typeface="Trebuchet MS" panose="020B0703020202090204" pitchFamily="34" charset="0"/>
            </a:endParaRPr>
          </a:p>
        </p:txBody>
      </p:sp>
      <p:sp>
        <p:nvSpPr>
          <p:cNvPr id="3" name="Date Placeholder 2"/>
          <p:cNvSpPr>
            <a:spLocks noGrp="1"/>
          </p:cNvSpPr>
          <p:nvPr>
            <p:ph type="dt" sz="quarter" idx="1"/>
          </p:nvPr>
        </p:nvSpPr>
        <p:spPr>
          <a:xfrm>
            <a:off x="4023994" y="9"/>
            <a:ext cx="3078426" cy="511730"/>
          </a:xfrm>
          <a:prstGeom prst="rect">
            <a:avLst/>
          </a:prstGeom>
        </p:spPr>
        <p:txBody>
          <a:bodyPr vert="horz" lIns="95628" tIns="47814" rIns="95628" bIns="47814" rtlCol="0"/>
          <a:lstStyle>
            <a:lvl1pPr algn="r">
              <a:defRPr sz="1300"/>
            </a:lvl1pPr>
          </a:lstStyle>
          <a:p>
            <a:fld id="{848895F0-D63A-4D3B-9240-A01A9A1A1D0B}" type="datetimeFigureOut">
              <a:rPr lang="en-US" smtClean="0">
                <a:latin typeface="Trebuchet MS" panose="020B0703020202090204" pitchFamily="34" charset="0"/>
              </a:rPr>
              <a:t>1/11/2023</a:t>
            </a:fld>
            <a:endParaRPr lang="en-US" dirty="0">
              <a:latin typeface="Trebuchet MS" panose="020B0703020202090204" pitchFamily="34" charset="0"/>
            </a:endParaRPr>
          </a:p>
        </p:txBody>
      </p:sp>
      <p:sp>
        <p:nvSpPr>
          <p:cNvPr id="4" name="Footer Placeholder 3"/>
          <p:cNvSpPr>
            <a:spLocks noGrp="1"/>
          </p:cNvSpPr>
          <p:nvPr>
            <p:ph type="ftr" sz="quarter" idx="2"/>
          </p:nvPr>
        </p:nvSpPr>
        <p:spPr>
          <a:xfrm>
            <a:off x="8" y="9721114"/>
            <a:ext cx="3078426" cy="511730"/>
          </a:xfrm>
          <a:prstGeom prst="rect">
            <a:avLst/>
          </a:prstGeom>
        </p:spPr>
        <p:txBody>
          <a:bodyPr vert="horz" lIns="95628" tIns="47814" rIns="95628" bIns="47814" rtlCol="0" anchor="b"/>
          <a:lstStyle>
            <a:lvl1pPr algn="l">
              <a:defRPr sz="1300"/>
            </a:lvl1pPr>
          </a:lstStyle>
          <a:p>
            <a:endParaRPr lang="en-US" dirty="0">
              <a:latin typeface="Trebuchet MS" panose="020B0703020202090204" pitchFamily="34" charset="0"/>
            </a:endParaRPr>
          </a:p>
        </p:txBody>
      </p:sp>
      <p:sp>
        <p:nvSpPr>
          <p:cNvPr id="5" name="Slide Number Placeholder 4"/>
          <p:cNvSpPr>
            <a:spLocks noGrp="1"/>
          </p:cNvSpPr>
          <p:nvPr>
            <p:ph type="sldNum" sz="quarter" idx="3"/>
          </p:nvPr>
        </p:nvSpPr>
        <p:spPr>
          <a:xfrm>
            <a:off x="4023994" y="9721114"/>
            <a:ext cx="3078426" cy="511730"/>
          </a:xfrm>
          <a:prstGeom prst="rect">
            <a:avLst/>
          </a:prstGeom>
        </p:spPr>
        <p:txBody>
          <a:bodyPr vert="horz" lIns="95628" tIns="47814" rIns="95628" bIns="47814" rtlCol="0" anchor="b"/>
          <a:lstStyle>
            <a:lvl1pPr algn="r">
              <a:defRPr sz="1300"/>
            </a:lvl1pPr>
          </a:lstStyle>
          <a:p>
            <a:fld id="{20ABC9AB-B039-47EB-9707-20D96F389979}" type="slidenum">
              <a:rPr lang="en-US" smtClean="0">
                <a:latin typeface="Trebuchet MS" panose="020B0703020202090204" pitchFamily="34" charset="0"/>
              </a:rPr>
              <a:t>‹#›</a:t>
            </a:fld>
            <a:endParaRPr lang="en-US" dirty="0">
              <a:latin typeface="Trebuchet MS" panose="020B0703020202090204" pitchFamily="34" charset="0"/>
            </a:endParaRPr>
          </a:p>
        </p:txBody>
      </p:sp>
    </p:spTree>
    <p:extLst>
      <p:ext uri="{BB962C8B-B14F-4D97-AF65-F5344CB8AC3E}">
        <p14:creationId xmlns:p14="http://schemas.microsoft.com/office/powerpoint/2010/main" val="384949290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9"/>
            <a:ext cx="3078426" cy="511730"/>
          </a:xfrm>
          <a:prstGeom prst="rect">
            <a:avLst/>
          </a:prstGeom>
        </p:spPr>
        <p:txBody>
          <a:bodyPr vert="horz" lIns="95628" tIns="47814" rIns="95628" bIns="47814" rtlCol="0"/>
          <a:lstStyle>
            <a:lvl1pPr algn="l">
              <a:defRPr sz="1300" b="0" i="0">
                <a:latin typeface="Trebuchet MS" panose="020B0703020202090204" pitchFamily="34" charset="0"/>
              </a:defRPr>
            </a:lvl1pPr>
          </a:lstStyle>
          <a:p>
            <a:r>
              <a:rPr lang="en-US" dirty="0" err="1"/>
              <a:t>gfnfghgh</a:t>
            </a:r>
            <a:endParaRPr lang="en-US" dirty="0"/>
          </a:p>
        </p:txBody>
      </p:sp>
      <p:sp>
        <p:nvSpPr>
          <p:cNvPr id="3" name="Date Placeholder 2"/>
          <p:cNvSpPr>
            <a:spLocks noGrp="1"/>
          </p:cNvSpPr>
          <p:nvPr>
            <p:ph type="dt" idx="1"/>
          </p:nvPr>
        </p:nvSpPr>
        <p:spPr>
          <a:xfrm>
            <a:off x="4023994" y="9"/>
            <a:ext cx="3078426" cy="511730"/>
          </a:xfrm>
          <a:prstGeom prst="rect">
            <a:avLst/>
          </a:prstGeom>
        </p:spPr>
        <p:txBody>
          <a:bodyPr vert="horz" lIns="95628" tIns="47814" rIns="95628" bIns="47814" rtlCol="0"/>
          <a:lstStyle>
            <a:lvl1pPr algn="r">
              <a:defRPr sz="1300" b="0" i="0">
                <a:latin typeface="Trebuchet MS" panose="020B0703020202090204" pitchFamily="34" charset="0"/>
              </a:defRPr>
            </a:lvl1pPr>
          </a:lstStyle>
          <a:p>
            <a:fld id="{6CFD2E74-64A6-4C96-9BF9-625884FF4CEE}" type="datetimeFigureOut">
              <a:rPr lang="en-US" smtClean="0"/>
              <a:pPr/>
              <a:t>1/11/2023</a:t>
            </a:fld>
            <a:endParaRPr lang="en-US" dirty="0"/>
          </a:p>
        </p:txBody>
      </p:sp>
      <p:sp>
        <p:nvSpPr>
          <p:cNvPr id="4" name="Slide Image Placeholder 3"/>
          <p:cNvSpPr>
            <a:spLocks noGrp="1" noRot="1" noChangeAspect="1"/>
          </p:cNvSpPr>
          <p:nvPr>
            <p:ph type="sldImg" idx="2"/>
          </p:nvPr>
        </p:nvSpPr>
        <p:spPr>
          <a:xfrm>
            <a:off x="142875" y="768350"/>
            <a:ext cx="6818313" cy="3835400"/>
          </a:xfrm>
          <a:prstGeom prst="rect">
            <a:avLst/>
          </a:prstGeom>
          <a:noFill/>
          <a:ln w="12700">
            <a:solidFill>
              <a:prstClr val="black"/>
            </a:solidFill>
          </a:ln>
        </p:spPr>
        <p:txBody>
          <a:bodyPr vert="horz" lIns="95628" tIns="47814" rIns="95628" bIns="47814" rtlCol="0" anchor="ctr"/>
          <a:lstStyle/>
          <a:p>
            <a:endParaRPr lang="en-US" dirty="0"/>
          </a:p>
        </p:txBody>
      </p:sp>
      <p:sp>
        <p:nvSpPr>
          <p:cNvPr id="5" name="Notes Placeholder 4"/>
          <p:cNvSpPr>
            <a:spLocks noGrp="1"/>
          </p:cNvSpPr>
          <p:nvPr>
            <p:ph type="body" sz="quarter" idx="3"/>
          </p:nvPr>
        </p:nvSpPr>
        <p:spPr>
          <a:xfrm>
            <a:off x="710408" y="4861449"/>
            <a:ext cx="5683250" cy="4605576"/>
          </a:xfrm>
          <a:prstGeom prst="rect">
            <a:avLst/>
          </a:prstGeom>
        </p:spPr>
        <p:txBody>
          <a:bodyPr vert="horz" lIns="95628" tIns="47814" rIns="95628" bIns="478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8" y="9721114"/>
            <a:ext cx="3078426" cy="511730"/>
          </a:xfrm>
          <a:prstGeom prst="rect">
            <a:avLst/>
          </a:prstGeom>
        </p:spPr>
        <p:txBody>
          <a:bodyPr vert="horz" lIns="95628" tIns="47814" rIns="95628" bIns="47814" rtlCol="0" anchor="b"/>
          <a:lstStyle>
            <a:lvl1pPr algn="l">
              <a:defRPr sz="1300" b="0" i="0">
                <a:latin typeface="Trebuchet MS" panose="020B0703020202090204" pitchFamily="34" charset="0"/>
              </a:defRPr>
            </a:lvl1pPr>
          </a:lstStyle>
          <a:p>
            <a:endParaRPr lang="en-US" dirty="0"/>
          </a:p>
        </p:txBody>
      </p:sp>
      <p:sp>
        <p:nvSpPr>
          <p:cNvPr id="7" name="Slide Number Placeholder 6"/>
          <p:cNvSpPr>
            <a:spLocks noGrp="1"/>
          </p:cNvSpPr>
          <p:nvPr>
            <p:ph type="sldNum" sz="quarter" idx="5"/>
          </p:nvPr>
        </p:nvSpPr>
        <p:spPr>
          <a:xfrm>
            <a:off x="4023994" y="9721114"/>
            <a:ext cx="3078426" cy="511730"/>
          </a:xfrm>
          <a:prstGeom prst="rect">
            <a:avLst/>
          </a:prstGeom>
        </p:spPr>
        <p:txBody>
          <a:bodyPr vert="horz" lIns="95628" tIns="47814" rIns="95628" bIns="47814" rtlCol="0" anchor="b"/>
          <a:lstStyle>
            <a:lvl1pPr algn="r">
              <a:defRPr sz="1300" b="0" i="0">
                <a:latin typeface="Trebuchet MS" panose="020B0703020202090204" pitchFamily="34" charset="0"/>
              </a:defRPr>
            </a:lvl1pPr>
          </a:lstStyle>
          <a:p>
            <a:fld id="{2BCDDE98-C73F-4D11-9295-7978F2CE6D80}" type="slidenum">
              <a:rPr lang="en-US" smtClean="0"/>
              <a:pPr/>
              <a:t>‹#›</a:t>
            </a:fld>
            <a:endParaRPr lang="en-US" dirty="0"/>
          </a:p>
        </p:txBody>
      </p:sp>
    </p:spTree>
    <p:extLst>
      <p:ext uri="{BB962C8B-B14F-4D97-AF65-F5344CB8AC3E}">
        <p14:creationId xmlns:p14="http://schemas.microsoft.com/office/powerpoint/2010/main" val="137427768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b="0" i="0" kern="1200">
        <a:solidFill>
          <a:schemeClr val="tx1"/>
        </a:solidFill>
        <a:latin typeface="Trebuchet MS" panose="020B0703020202090204" pitchFamily="34" charset="0"/>
        <a:ea typeface="+mn-ea"/>
        <a:cs typeface="+mn-cs"/>
      </a:defRPr>
    </a:lvl1pPr>
    <a:lvl2pPr marL="457200" algn="l" defTabSz="914400" rtl="0" eaLnBrk="1" latinLnBrk="0" hangingPunct="1">
      <a:defRPr sz="1200" b="0" i="0" kern="1200">
        <a:solidFill>
          <a:schemeClr val="tx1"/>
        </a:solidFill>
        <a:latin typeface="Trebuchet MS" panose="020B0703020202090204" pitchFamily="34" charset="0"/>
        <a:ea typeface="+mn-ea"/>
        <a:cs typeface="+mn-cs"/>
      </a:defRPr>
    </a:lvl2pPr>
    <a:lvl3pPr marL="914400" algn="l" defTabSz="914400" rtl="0" eaLnBrk="1" latinLnBrk="0" hangingPunct="1">
      <a:defRPr sz="1200" b="0" i="0" kern="1200">
        <a:solidFill>
          <a:schemeClr val="tx1"/>
        </a:solidFill>
        <a:latin typeface="Trebuchet MS" panose="020B0703020202090204" pitchFamily="34" charset="0"/>
        <a:ea typeface="+mn-ea"/>
        <a:cs typeface="+mn-cs"/>
      </a:defRPr>
    </a:lvl3pPr>
    <a:lvl4pPr marL="1371600" algn="l" defTabSz="914400" rtl="0" eaLnBrk="1" latinLnBrk="0" hangingPunct="1">
      <a:defRPr sz="1200" b="0" i="0" kern="1200">
        <a:solidFill>
          <a:schemeClr val="tx1"/>
        </a:solidFill>
        <a:latin typeface="Trebuchet MS" panose="020B0703020202090204" pitchFamily="34" charset="0"/>
        <a:ea typeface="+mn-ea"/>
        <a:cs typeface="+mn-cs"/>
      </a:defRPr>
    </a:lvl4pPr>
    <a:lvl5pPr marL="1828800" algn="l" defTabSz="914400" rtl="0" eaLnBrk="1" latinLnBrk="0" hangingPunct="1">
      <a:defRPr sz="1200" b="0" i="0" kern="1200">
        <a:solidFill>
          <a:schemeClr val="tx1"/>
        </a:solidFill>
        <a:latin typeface="Trebuchet MS" panose="020B070302020209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l="3931" t="3011" b="8196"/>
          <a:stretch/>
        </p:blipFill>
        <p:spPr>
          <a:xfrm>
            <a:off x="0" y="1238400"/>
            <a:ext cx="10593553" cy="4495800"/>
          </a:xfrm>
          <a:prstGeom prst="rect">
            <a:avLst/>
          </a:prstGeom>
        </p:spPr>
      </p:pic>
      <p:sp>
        <p:nvSpPr>
          <p:cNvPr id="14" name="Title 1"/>
          <p:cNvSpPr>
            <a:spLocks noGrp="1"/>
          </p:cNvSpPr>
          <p:nvPr>
            <p:ph type="ctrTitle"/>
          </p:nvPr>
        </p:nvSpPr>
        <p:spPr>
          <a:xfrm>
            <a:off x="1992158" y="964295"/>
            <a:ext cx="6175684" cy="1315699"/>
          </a:xfrm>
          <a:prstGeom prst="rect">
            <a:avLst/>
          </a:prstGeom>
        </p:spPr>
        <p:txBody>
          <a:bodyPr wrap="square" anchor="ctr" anchorCtr="0">
            <a:normAutofit/>
          </a:bodyPr>
          <a:lstStyle>
            <a:lvl1pPr algn="ctr">
              <a:defRPr sz="4444" b="1">
                <a:solidFill>
                  <a:srgbClr val="071D49"/>
                </a:solidFill>
                <a:latin typeface="Trebuchet MS" panose="020B0703020202090204" pitchFamily="34" charset="0"/>
                <a:ea typeface="Trebuchet MS" panose="020B0703020202090204" pitchFamily="34" charset="0"/>
                <a:cs typeface="Trebuchet MS" panose="020B0703020202090204" pitchFamily="34" charset="0"/>
              </a:defRPr>
            </a:lvl1pPr>
          </a:lstStyle>
          <a:p>
            <a:r>
              <a:rPr lang="en-US" dirty="0"/>
              <a:t>Click to edit Master title style</a:t>
            </a:r>
          </a:p>
        </p:txBody>
      </p:sp>
      <p:pic>
        <p:nvPicPr>
          <p:cNvPr id="19" name="Picture 18"/>
          <p:cNvPicPr>
            <a:picLocks noChangeAspect="1"/>
          </p:cNvPicPr>
          <p:nvPr userDrawn="1"/>
        </p:nvPicPr>
        <p:blipFill>
          <a:blip r:embed="rId3"/>
          <a:stretch>
            <a:fillRect/>
          </a:stretch>
        </p:blipFill>
        <p:spPr>
          <a:xfrm>
            <a:off x="278695" y="339662"/>
            <a:ext cx="1257104" cy="490577"/>
          </a:xfrm>
          <a:prstGeom prst="rect">
            <a:avLst/>
          </a:prstGeom>
        </p:spPr>
      </p:pic>
      <p:pic>
        <p:nvPicPr>
          <p:cNvPr id="20" name="Picture 19"/>
          <p:cNvPicPr>
            <a:picLocks noChangeAspect="1"/>
          </p:cNvPicPr>
          <p:nvPr userDrawn="1"/>
        </p:nvPicPr>
        <p:blipFill>
          <a:blip r:embed="rId4">
            <a:duotone>
              <a:prstClr val="black"/>
              <a:schemeClr val="tx2">
                <a:tint val="45000"/>
                <a:satMod val="400000"/>
              </a:schemeClr>
            </a:duotone>
          </a:blip>
          <a:stretch>
            <a:fillRect/>
          </a:stretch>
        </p:blipFill>
        <p:spPr>
          <a:xfrm>
            <a:off x="8547488" y="458611"/>
            <a:ext cx="723512" cy="162953"/>
          </a:xfrm>
          <a:prstGeom prst="rect">
            <a:avLst/>
          </a:prstGeom>
        </p:spPr>
      </p:pic>
      <p:pic>
        <p:nvPicPr>
          <p:cNvPr id="21" name="Picture 2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96900" y="369413"/>
            <a:ext cx="384406" cy="341352"/>
          </a:xfrm>
          <a:prstGeom prst="rect">
            <a:avLst/>
          </a:prstGeom>
        </p:spPr>
      </p:pic>
      <p:sp>
        <p:nvSpPr>
          <p:cNvPr id="22" name="Text Placeholder 4"/>
          <p:cNvSpPr>
            <a:spLocks noGrp="1"/>
          </p:cNvSpPr>
          <p:nvPr>
            <p:ph type="body" sz="quarter" idx="10" hasCustomPrompt="1"/>
          </p:nvPr>
        </p:nvSpPr>
        <p:spPr>
          <a:xfrm>
            <a:off x="4101043" y="2430847"/>
            <a:ext cx="1957917" cy="252237"/>
          </a:xfrm>
        </p:spPr>
        <p:txBody>
          <a:bodyPr>
            <a:normAutofit/>
          </a:bodyPr>
          <a:lstStyle>
            <a:lvl1pPr marL="0" indent="0" algn="ctr">
              <a:buNone/>
              <a:defRPr sz="1333" spc="0">
                <a:solidFill>
                  <a:srgbClr val="071D49"/>
                </a:solidFill>
              </a:defRPr>
            </a:lvl1pPr>
          </a:lstStyle>
          <a:p>
            <a:pPr lvl="0"/>
            <a:r>
              <a:rPr lang="en-US" dirty="0"/>
              <a:t>Date</a:t>
            </a:r>
          </a:p>
        </p:txBody>
      </p:sp>
    </p:spTree>
    <p:extLst>
      <p:ext uri="{BB962C8B-B14F-4D97-AF65-F5344CB8AC3E}">
        <p14:creationId xmlns:p14="http://schemas.microsoft.com/office/powerpoint/2010/main" val="8052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96" y="1351369"/>
            <a:ext cx="10160000" cy="4375727"/>
          </a:xfrm>
          <a:prstGeom prst="rect">
            <a:avLst/>
          </a:prstGeom>
        </p:spPr>
      </p:pic>
      <p:sp>
        <p:nvSpPr>
          <p:cNvPr id="15" name="Subtitle 2"/>
          <p:cNvSpPr>
            <a:spLocks noGrp="1"/>
          </p:cNvSpPr>
          <p:nvPr>
            <p:ph type="subTitle" idx="1" hasCustomPrompt="1"/>
          </p:nvPr>
        </p:nvSpPr>
        <p:spPr>
          <a:xfrm>
            <a:off x="468000" y="468000"/>
            <a:ext cx="5009444" cy="271788"/>
          </a:xfrm>
          <a:prstGeom prst="rect">
            <a:avLst/>
          </a:prstGeom>
        </p:spPr>
        <p:txBody>
          <a:bodyPr lIns="0" tIns="0" rIns="0" bIns="0" anchor="t" anchorCtr="0">
            <a:normAutofit/>
          </a:bodyPr>
          <a:lstStyle>
            <a:lvl1pPr marL="0" indent="0" algn="l">
              <a:buNone/>
              <a:defRPr sz="1111" spc="333">
                <a:solidFill>
                  <a:srgbClr val="071D49"/>
                </a:solidFill>
                <a:latin typeface="Trebuchet MS" panose="020B0703020202090204" pitchFamily="34" charset="0"/>
                <a:ea typeface="Trebuchet MS" panose="020B0703020202090204" pitchFamily="34" charset="0"/>
                <a:cs typeface="Trebuchet MS" panose="020B0703020202090204" pitchFamily="34" charset="0"/>
              </a:defRPr>
            </a:lvl1pPr>
            <a:lvl2pPr marL="380987" indent="0" algn="ctr">
              <a:buNone/>
              <a:defRPr sz="1667"/>
            </a:lvl2pPr>
            <a:lvl3pPr marL="761973" indent="0" algn="ctr">
              <a:buNone/>
              <a:defRPr sz="1500"/>
            </a:lvl3pPr>
            <a:lvl4pPr marL="1142961" indent="0" algn="ctr">
              <a:buNone/>
              <a:defRPr sz="1333"/>
            </a:lvl4pPr>
            <a:lvl5pPr marL="1523947" indent="0" algn="ctr">
              <a:buNone/>
              <a:defRPr sz="1333"/>
            </a:lvl5pPr>
            <a:lvl6pPr marL="1904933" indent="0" algn="ctr">
              <a:buNone/>
              <a:defRPr sz="1333"/>
            </a:lvl6pPr>
            <a:lvl7pPr marL="2285919" indent="0" algn="ctr">
              <a:buNone/>
              <a:defRPr sz="1333"/>
            </a:lvl7pPr>
            <a:lvl8pPr marL="2666907" indent="0" algn="ctr">
              <a:buNone/>
              <a:defRPr sz="1333"/>
            </a:lvl8pPr>
            <a:lvl9pPr marL="3047894" indent="0" algn="ctr">
              <a:buNone/>
              <a:defRPr sz="1333"/>
            </a:lvl9pPr>
          </a:lstStyle>
          <a:p>
            <a:pPr lvl="0"/>
            <a:r>
              <a:rPr lang="en-US" dirty="0"/>
              <a:t>PRESENTATION TITLE</a:t>
            </a:r>
          </a:p>
        </p:txBody>
      </p:sp>
      <p:sp>
        <p:nvSpPr>
          <p:cNvPr id="12" name="Title 1"/>
          <p:cNvSpPr>
            <a:spLocks noGrp="1"/>
          </p:cNvSpPr>
          <p:nvPr>
            <p:ph type="ctrTitle" hasCustomPrompt="1"/>
          </p:nvPr>
        </p:nvSpPr>
        <p:spPr>
          <a:xfrm>
            <a:off x="2683126" y="1666474"/>
            <a:ext cx="4778353" cy="640121"/>
          </a:xfrm>
          <a:prstGeom prst="rect">
            <a:avLst/>
          </a:prstGeom>
        </p:spPr>
        <p:txBody>
          <a:bodyPr wrap="square" anchor="ctr" anchorCtr="0">
            <a:normAutofit/>
          </a:bodyPr>
          <a:lstStyle>
            <a:lvl1pPr algn="l">
              <a:defRPr sz="4444" b="1">
                <a:solidFill>
                  <a:srgbClr val="CC0935"/>
                </a:solidFill>
                <a:latin typeface="Trebuchet MS" panose="020B0703020202090204" pitchFamily="34" charset="0"/>
                <a:ea typeface="Trebuchet MS" panose="020B0703020202090204" pitchFamily="34" charset="0"/>
                <a:cs typeface="Trebuchet MS" panose="020B0703020202090204" pitchFamily="34" charset="0"/>
              </a:defRPr>
            </a:lvl1pPr>
          </a:lstStyle>
          <a:p>
            <a:r>
              <a:rPr lang="en-US" dirty="0"/>
              <a:t>Section Title</a:t>
            </a:r>
          </a:p>
        </p:txBody>
      </p:sp>
      <p:sp>
        <p:nvSpPr>
          <p:cNvPr id="11" name="Rectangle 10">
            <a:extLst>
              <a:ext uri="{FF2B5EF4-FFF2-40B4-BE49-F238E27FC236}">
                <a16:creationId xmlns:a16="http://schemas.microsoft.com/office/drawing/2014/main" id="{2121CD01-9C87-7A43-8617-8FA7CD398496}"/>
              </a:ext>
            </a:extLst>
          </p:cNvPr>
          <p:cNvSpPr/>
          <p:nvPr userDrawn="1"/>
        </p:nvSpPr>
        <p:spPr>
          <a:xfrm>
            <a:off x="7441494" y="254197"/>
            <a:ext cx="2210506" cy="276999"/>
          </a:xfrm>
          <a:prstGeom prst="rect">
            <a:avLst/>
          </a:prstGeom>
        </p:spPr>
        <p:txBody>
          <a:bodyPr wrap="square">
            <a:spAutoFit/>
          </a:bodyPr>
          <a:lstStyle/>
          <a:p>
            <a:pPr lvl="0" algn="r"/>
            <a:r>
              <a:rPr lang="en-US" sz="600" spc="300" dirty="0"/>
              <a:t>THE PRIVATE FINANCING ADVISORY NETWORK</a:t>
            </a:r>
          </a:p>
        </p:txBody>
      </p:sp>
      <p:pic>
        <p:nvPicPr>
          <p:cNvPr id="13" name="Picture 12">
            <a:extLst>
              <a:ext uri="{FF2B5EF4-FFF2-40B4-BE49-F238E27FC236}">
                <a16:creationId xmlns:a16="http://schemas.microsoft.com/office/drawing/2014/main" id="{EF2CC651-8DD6-8244-80D4-4312303BA4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416687088"/>
      </p:ext>
    </p:extLst>
  </p:cSld>
  <p:clrMapOvr>
    <a:masterClrMapping/>
  </p:clrMapOvr>
  <p:extLst>
    <p:ext uri="{DCECCB84-F9BA-43D5-87BE-67443E8EF086}">
      <p15:sldGuideLst xmlns:p15="http://schemas.microsoft.com/office/powerpoint/2012/main">
        <p15:guide id="3"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058559"/>
            <a:ext cx="10159999" cy="4668537"/>
          </a:xfrm>
          <a:prstGeom prst="rect">
            <a:avLst/>
          </a:prstGeom>
        </p:spPr>
      </p:pic>
      <p:sp>
        <p:nvSpPr>
          <p:cNvPr id="10" name="Title 1"/>
          <p:cNvSpPr>
            <a:spLocks noGrp="1"/>
          </p:cNvSpPr>
          <p:nvPr>
            <p:ph type="ctrTitle" hasCustomPrompt="1"/>
          </p:nvPr>
        </p:nvSpPr>
        <p:spPr>
          <a:xfrm>
            <a:off x="2683126" y="1666474"/>
            <a:ext cx="4778353" cy="640121"/>
          </a:xfrm>
          <a:prstGeom prst="rect">
            <a:avLst/>
          </a:prstGeom>
        </p:spPr>
        <p:txBody>
          <a:bodyPr wrap="square" anchor="ctr" anchorCtr="0">
            <a:normAutofit/>
          </a:bodyPr>
          <a:lstStyle>
            <a:lvl1pPr algn="l">
              <a:defRPr sz="4444" b="1">
                <a:solidFill>
                  <a:srgbClr val="CC0935"/>
                </a:solidFill>
                <a:latin typeface="Trebuchet MS" panose="020B0703020202090204" pitchFamily="34" charset="0"/>
                <a:ea typeface="Trebuchet MS" panose="020B0703020202090204" pitchFamily="34" charset="0"/>
                <a:cs typeface="Trebuchet MS" panose="020B0703020202090204" pitchFamily="34" charset="0"/>
              </a:defRPr>
            </a:lvl1pPr>
          </a:lstStyle>
          <a:p>
            <a:r>
              <a:rPr lang="en-US" dirty="0"/>
              <a:t>Section Title</a:t>
            </a:r>
          </a:p>
        </p:txBody>
      </p:sp>
      <p:sp>
        <p:nvSpPr>
          <p:cNvPr id="11" name="Rectangle 10">
            <a:extLst>
              <a:ext uri="{FF2B5EF4-FFF2-40B4-BE49-F238E27FC236}">
                <a16:creationId xmlns:a16="http://schemas.microsoft.com/office/drawing/2014/main" id="{A3FBB659-4B4D-B14C-A854-C099E33246DF}"/>
              </a:ext>
            </a:extLst>
          </p:cNvPr>
          <p:cNvSpPr/>
          <p:nvPr userDrawn="1"/>
        </p:nvSpPr>
        <p:spPr>
          <a:xfrm>
            <a:off x="7441494" y="254197"/>
            <a:ext cx="2210506" cy="276999"/>
          </a:xfrm>
          <a:prstGeom prst="rect">
            <a:avLst/>
          </a:prstGeom>
        </p:spPr>
        <p:txBody>
          <a:bodyPr wrap="square">
            <a:spAutoFit/>
          </a:bodyPr>
          <a:lstStyle/>
          <a:p>
            <a:pPr lvl="0" algn="r"/>
            <a:r>
              <a:rPr lang="en-US" sz="600" spc="300" dirty="0"/>
              <a:t>THE PRIVATE FINANCING ADVISORY NETWORK</a:t>
            </a:r>
          </a:p>
        </p:txBody>
      </p:sp>
      <p:pic>
        <p:nvPicPr>
          <p:cNvPr id="12" name="Picture 11">
            <a:extLst>
              <a:ext uri="{FF2B5EF4-FFF2-40B4-BE49-F238E27FC236}">
                <a16:creationId xmlns:a16="http://schemas.microsoft.com/office/drawing/2014/main" id="{D9E3C46A-E80F-2E4B-AC7C-5BD64E397C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
        <p:nvSpPr>
          <p:cNvPr id="13" name="Subtitle 2">
            <a:extLst>
              <a:ext uri="{FF2B5EF4-FFF2-40B4-BE49-F238E27FC236}">
                <a16:creationId xmlns:a16="http://schemas.microsoft.com/office/drawing/2014/main" id="{ADC56701-74A2-2A40-B38F-225FAEFB0CF6}"/>
              </a:ext>
            </a:extLst>
          </p:cNvPr>
          <p:cNvSpPr>
            <a:spLocks noGrp="1"/>
          </p:cNvSpPr>
          <p:nvPr>
            <p:ph type="subTitle" idx="1" hasCustomPrompt="1"/>
          </p:nvPr>
        </p:nvSpPr>
        <p:spPr>
          <a:xfrm>
            <a:off x="468000" y="468000"/>
            <a:ext cx="5009444" cy="271788"/>
          </a:xfrm>
          <a:prstGeom prst="rect">
            <a:avLst/>
          </a:prstGeom>
        </p:spPr>
        <p:txBody>
          <a:bodyPr lIns="0" tIns="0" rIns="0" bIns="0" anchor="t" anchorCtr="0">
            <a:normAutofit/>
          </a:bodyPr>
          <a:lstStyle>
            <a:lvl1pPr marL="0" indent="0" algn="l">
              <a:buNone/>
              <a:defRPr sz="1111" spc="333">
                <a:solidFill>
                  <a:srgbClr val="071D49"/>
                </a:solidFill>
                <a:latin typeface="Trebuchet MS" panose="020B0703020202090204" pitchFamily="34" charset="0"/>
                <a:ea typeface="Trebuchet MS" panose="020B0703020202090204" pitchFamily="34" charset="0"/>
                <a:cs typeface="Trebuchet MS" panose="020B0703020202090204" pitchFamily="34" charset="0"/>
              </a:defRPr>
            </a:lvl1pPr>
            <a:lvl2pPr marL="380987" indent="0" algn="ctr">
              <a:buNone/>
              <a:defRPr sz="1667"/>
            </a:lvl2pPr>
            <a:lvl3pPr marL="761973" indent="0" algn="ctr">
              <a:buNone/>
              <a:defRPr sz="1500"/>
            </a:lvl3pPr>
            <a:lvl4pPr marL="1142961" indent="0" algn="ctr">
              <a:buNone/>
              <a:defRPr sz="1333"/>
            </a:lvl4pPr>
            <a:lvl5pPr marL="1523947" indent="0" algn="ctr">
              <a:buNone/>
              <a:defRPr sz="1333"/>
            </a:lvl5pPr>
            <a:lvl6pPr marL="1904933" indent="0" algn="ctr">
              <a:buNone/>
              <a:defRPr sz="1333"/>
            </a:lvl6pPr>
            <a:lvl7pPr marL="2285919" indent="0" algn="ctr">
              <a:buNone/>
              <a:defRPr sz="1333"/>
            </a:lvl7pPr>
            <a:lvl8pPr marL="2666907" indent="0" algn="ctr">
              <a:buNone/>
              <a:defRPr sz="1333"/>
            </a:lvl8pPr>
            <a:lvl9pPr marL="3047894" indent="0" algn="ctr">
              <a:buNone/>
              <a:defRPr sz="1333"/>
            </a:lvl9pPr>
          </a:lstStyle>
          <a:p>
            <a:pPr lvl="0"/>
            <a:r>
              <a:rPr lang="en-US" dirty="0"/>
              <a:t>PRESENTATION TITLE</a:t>
            </a:r>
          </a:p>
        </p:txBody>
      </p:sp>
    </p:spTree>
    <p:extLst>
      <p:ext uri="{BB962C8B-B14F-4D97-AF65-F5344CB8AC3E}">
        <p14:creationId xmlns:p14="http://schemas.microsoft.com/office/powerpoint/2010/main" val="3610641654"/>
      </p:ext>
    </p:extLst>
  </p:cSld>
  <p:clrMapOvr>
    <a:masterClrMapping/>
  </p:clrMapOvr>
  <p:extLst>
    <p:ext uri="{DCECCB84-F9BA-43D5-87BE-67443E8EF086}">
      <p15:sldGuideLst xmlns:p15="http://schemas.microsoft.com/office/powerpoint/2012/main">
        <p15:guide id="3"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hoto right with 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B19AD2-7607-D040-A865-0CB923660F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
          <a:stretch/>
        </p:blipFill>
        <p:spPr>
          <a:xfrm>
            <a:off x="0" y="4467097"/>
            <a:ext cx="6171362" cy="1247903"/>
          </a:xfrm>
          <a:prstGeom prst="rect">
            <a:avLst/>
          </a:prstGeom>
        </p:spPr>
      </p:pic>
      <p:sp>
        <p:nvSpPr>
          <p:cNvPr id="2" name="Title 1">
            <a:extLst>
              <a:ext uri="{FF2B5EF4-FFF2-40B4-BE49-F238E27FC236}">
                <a16:creationId xmlns:a16="http://schemas.microsoft.com/office/drawing/2014/main" id="{89A7926C-C929-624C-8800-197319829742}"/>
              </a:ext>
            </a:extLst>
          </p:cNvPr>
          <p:cNvSpPr>
            <a:spLocks noGrp="1"/>
          </p:cNvSpPr>
          <p:nvPr>
            <p:ph type="title"/>
          </p:nvPr>
        </p:nvSpPr>
        <p:spPr/>
        <p:txBody>
          <a:bodyPr/>
          <a:lstStyle/>
          <a:p>
            <a:r>
              <a:rPr lang="en-GB"/>
              <a:t>Click to edit Master title style</a:t>
            </a:r>
          </a:p>
        </p:txBody>
      </p:sp>
      <p:sp>
        <p:nvSpPr>
          <p:cNvPr id="10" name="Content Placeholder 1">
            <a:extLst>
              <a:ext uri="{FF2B5EF4-FFF2-40B4-BE49-F238E27FC236}">
                <a16:creationId xmlns:a16="http://schemas.microsoft.com/office/drawing/2014/main" id="{BDD0CF00-3F79-0A4D-B107-9B3251999D88}"/>
              </a:ext>
            </a:extLst>
          </p:cNvPr>
          <p:cNvSpPr>
            <a:spLocks noGrp="1"/>
          </p:cNvSpPr>
          <p:nvPr>
            <p:ph idx="1" hasCustomPrompt="1"/>
          </p:nvPr>
        </p:nvSpPr>
        <p:spPr>
          <a:xfrm>
            <a:off x="468000" y="1368000"/>
            <a:ext cx="5022932" cy="3420000"/>
          </a:xfrm>
        </p:spPr>
        <p:txBody>
          <a:bodyPr/>
          <a:lstStyle/>
          <a:p>
            <a:pPr lvl="0"/>
            <a:r>
              <a:rPr lang="en-US" dirty="0"/>
              <a:t>Click here to edit text</a:t>
            </a:r>
            <a:endParaRPr lang="en-GB" dirty="0"/>
          </a:p>
        </p:txBody>
      </p:sp>
      <p:cxnSp>
        <p:nvCxnSpPr>
          <p:cNvPr id="11" name="Straight Connector 45">
            <a:extLst>
              <a:ext uri="{FF2B5EF4-FFF2-40B4-BE49-F238E27FC236}">
                <a16:creationId xmlns:a16="http://schemas.microsoft.com/office/drawing/2014/main" id="{75F2AD7E-123A-F64A-AD65-D386CFB7B1E9}"/>
              </a:ext>
            </a:extLst>
          </p:cNvPr>
          <p:cNvCxnSpPr>
            <a:cxnSpLocks/>
          </p:cNvCxnSpPr>
          <p:nvPr userDrawn="1"/>
        </p:nvCxnSpPr>
        <p:spPr>
          <a:xfrm>
            <a:off x="5804424" y="1368000"/>
            <a:ext cx="0" cy="3420000"/>
          </a:xfrm>
          <a:prstGeom prst="line">
            <a:avLst/>
          </a:prstGeom>
          <a:ln w="12700">
            <a:solidFill>
              <a:srgbClr val="071D49"/>
            </a:solidFill>
          </a:ln>
        </p:spPr>
        <p:style>
          <a:lnRef idx="1">
            <a:schemeClr val="dk1"/>
          </a:lnRef>
          <a:fillRef idx="0">
            <a:schemeClr val="dk1"/>
          </a:fillRef>
          <a:effectRef idx="0">
            <a:schemeClr val="dk1"/>
          </a:effectRef>
          <a:fontRef idx="minor">
            <a:schemeClr val="tx1"/>
          </a:fontRef>
        </p:style>
      </p:cxnSp>
      <p:sp>
        <p:nvSpPr>
          <p:cNvPr id="12" name="Picture Placeholder 24">
            <a:extLst>
              <a:ext uri="{FF2B5EF4-FFF2-40B4-BE49-F238E27FC236}">
                <a16:creationId xmlns:a16="http://schemas.microsoft.com/office/drawing/2014/main" id="{E1069D89-EA88-544E-8709-7FC5B942E352}"/>
              </a:ext>
            </a:extLst>
          </p:cNvPr>
          <p:cNvSpPr>
            <a:spLocks noGrp="1"/>
          </p:cNvSpPr>
          <p:nvPr>
            <p:ph type="pic" sz="quarter" idx="16"/>
          </p:nvPr>
        </p:nvSpPr>
        <p:spPr>
          <a:xfrm>
            <a:off x="6117916" y="1368000"/>
            <a:ext cx="3420000" cy="3420000"/>
          </a:xfrm>
          <a:prstGeom prst="rect">
            <a:avLst/>
          </a:prstGeom>
          <a:solidFill>
            <a:schemeClr val="accent1">
              <a:lumMod val="20000"/>
              <a:lumOff val="80000"/>
            </a:schemeClr>
          </a:solidFill>
        </p:spPr>
        <p:txBody>
          <a:bodyPr/>
          <a:lstStyle>
            <a:lvl1pPr>
              <a:defRPr>
                <a:latin typeface="Trebuchet MS" panose="020B0703020202090204" pitchFamily="34" charset="0"/>
              </a:defRPr>
            </a:lvl1pPr>
          </a:lstStyle>
          <a:p>
            <a:endParaRPr lang="en-US" dirty="0"/>
          </a:p>
        </p:txBody>
      </p:sp>
    </p:spTree>
    <p:extLst>
      <p:ext uri="{BB962C8B-B14F-4D97-AF65-F5344CB8AC3E}">
        <p14:creationId xmlns:p14="http://schemas.microsoft.com/office/powerpoint/2010/main" val="375596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right photo left with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D06647-A4D3-8740-817B-D01CE02F8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
          <a:stretch/>
        </p:blipFill>
        <p:spPr>
          <a:xfrm flipH="1">
            <a:off x="3988638" y="4467097"/>
            <a:ext cx="6171362" cy="1247903"/>
          </a:xfrm>
          <a:prstGeom prst="rect">
            <a:avLst/>
          </a:prstGeom>
        </p:spPr>
      </p:pic>
      <p:sp>
        <p:nvSpPr>
          <p:cNvPr id="3" name="Content Placeholder 1">
            <a:extLst>
              <a:ext uri="{FF2B5EF4-FFF2-40B4-BE49-F238E27FC236}">
                <a16:creationId xmlns:a16="http://schemas.microsoft.com/office/drawing/2014/main" id="{5D08EF22-232D-FC44-AF85-A0CCF847BB42}"/>
              </a:ext>
            </a:extLst>
          </p:cNvPr>
          <p:cNvSpPr>
            <a:spLocks noGrp="1"/>
          </p:cNvSpPr>
          <p:nvPr>
            <p:ph idx="1" hasCustomPrompt="1"/>
          </p:nvPr>
        </p:nvSpPr>
        <p:spPr>
          <a:xfrm>
            <a:off x="4514984" y="1368000"/>
            <a:ext cx="5022932" cy="3420000"/>
          </a:xfrm>
        </p:spPr>
        <p:txBody>
          <a:bodyPr/>
          <a:lstStyle/>
          <a:p>
            <a:pPr lvl="0"/>
            <a:r>
              <a:rPr lang="en-US" dirty="0"/>
              <a:t>Click here to edit text</a:t>
            </a:r>
            <a:endParaRPr lang="en-GB" dirty="0"/>
          </a:p>
        </p:txBody>
      </p:sp>
      <p:cxnSp>
        <p:nvCxnSpPr>
          <p:cNvPr id="4" name="Straight Connector 45">
            <a:extLst>
              <a:ext uri="{FF2B5EF4-FFF2-40B4-BE49-F238E27FC236}">
                <a16:creationId xmlns:a16="http://schemas.microsoft.com/office/drawing/2014/main" id="{CEA0D1E1-2CC2-C346-B66B-AE99002D2E5F}"/>
              </a:ext>
            </a:extLst>
          </p:cNvPr>
          <p:cNvCxnSpPr>
            <a:cxnSpLocks/>
          </p:cNvCxnSpPr>
          <p:nvPr userDrawn="1"/>
        </p:nvCxnSpPr>
        <p:spPr>
          <a:xfrm>
            <a:off x="4201492" y="1368000"/>
            <a:ext cx="0" cy="3420000"/>
          </a:xfrm>
          <a:prstGeom prst="line">
            <a:avLst/>
          </a:prstGeom>
          <a:ln w="12700">
            <a:solidFill>
              <a:srgbClr val="071D49"/>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89A7926C-C929-624C-8800-197319829742}"/>
              </a:ext>
            </a:extLst>
          </p:cNvPr>
          <p:cNvSpPr>
            <a:spLocks noGrp="1"/>
          </p:cNvSpPr>
          <p:nvPr>
            <p:ph type="title"/>
          </p:nvPr>
        </p:nvSpPr>
        <p:spPr/>
        <p:txBody>
          <a:bodyPr/>
          <a:lstStyle/>
          <a:p>
            <a:r>
              <a:rPr lang="en-GB"/>
              <a:t>Click to edit Master title style</a:t>
            </a:r>
          </a:p>
        </p:txBody>
      </p:sp>
      <p:sp>
        <p:nvSpPr>
          <p:cNvPr id="7" name="Picture Placeholder 24">
            <a:extLst>
              <a:ext uri="{FF2B5EF4-FFF2-40B4-BE49-F238E27FC236}">
                <a16:creationId xmlns:a16="http://schemas.microsoft.com/office/drawing/2014/main" id="{C2AE0841-9F30-B14B-A0A7-85A7AF55FA28}"/>
              </a:ext>
            </a:extLst>
          </p:cNvPr>
          <p:cNvSpPr>
            <a:spLocks noGrp="1"/>
          </p:cNvSpPr>
          <p:nvPr>
            <p:ph type="pic" sz="quarter" idx="16"/>
          </p:nvPr>
        </p:nvSpPr>
        <p:spPr>
          <a:xfrm>
            <a:off x="467999" y="1368000"/>
            <a:ext cx="3420000" cy="3420000"/>
          </a:xfrm>
          <a:prstGeom prst="rect">
            <a:avLst/>
          </a:prstGeom>
          <a:solidFill>
            <a:schemeClr val="accent1">
              <a:lumMod val="20000"/>
              <a:lumOff val="80000"/>
            </a:schemeClr>
          </a:solidFill>
        </p:spPr>
        <p:txBody>
          <a:bodyPr/>
          <a:lstStyle>
            <a:lvl1pPr>
              <a:defRPr>
                <a:latin typeface="Trebuchet MS" panose="020B0703020202090204" pitchFamily="34" charset="0"/>
              </a:defRPr>
            </a:lvl1pPr>
          </a:lstStyle>
          <a:p>
            <a:endParaRPr lang="en-US" dirty="0"/>
          </a:p>
        </p:txBody>
      </p:sp>
    </p:spTree>
    <p:extLst>
      <p:ext uri="{BB962C8B-B14F-4D97-AF65-F5344CB8AC3E}">
        <p14:creationId xmlns:p14="http://schemas.microsoft.com/office/powerpoint/2010/main" val="3097899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ccess stories">
    <p:spTree>
      <p:nvGrpSpPr>
        <p:cNvPr id="1" name=""/>
        <p:cNvGrpSpPr/>
        <p:nvPr/>
      </p:nvGrpSpPr>
      <p:grpSpPr>
        <a:xfrm>
          <a:off x="0" y="0"/>
          <a:ext cx="0" cy="0"/>
          <a:chOff x="0" y="0"/>
          <a:chExt cx="0" cy="0"/>
        </a:xfrm>
      </p:grpSpPr>
      <p:sp>
        <p:nvSpPr>
          <p:cNvPr id="8" name="Content Placeholder 3"/>
          <p:cNvSpPr>
            <a:spLocks noGrp="1"/>
          </p:cNvSpPr>
          <p:nvPr>
            <p:ph idx="1"/>
          </p:nvPr>
        </p:nvSpPr>
        <p:spPr>
          <a:xfrm>
            <a:off x="1693189" y="1620672"/>
            <a:ext cx="6709484" cy="1603044"/>
          </a:xfrm>
        </p:spPr>
        <p:txBody>
          <a:bodyPr lIns="0" tIns="0" rIns="0" bIns="0">
            <a:normAutofit/>
          </a:bodyPr>
          <a:lstStyle>
            <a:lvl1pPr marL="285750" indent="-285750" algn="just">
              <a:buFont typeface="Arial" panose="020B0604020202020204" pitchFamily="34" charset="0"/>
              <a:buChar char="•"/>
              <a:defRPr/>
            </a:lvl1pPr>
          </a:lstStyle>
          <a:p>
            <a:pPr marL="0" indent="0" algn="just">
              <a:buNone/>
            </a:pPr>
            <a:endParaRPr lang="en-US" sz="1400" dirty="0"/>
          </a:p>
        </p:txBody>
      </p:sp>
      <p:sp>
        <p:nvSpPr>
          <p:cNvPr id="15" name="Rectangle 14"/>
          <p:cNvSpPr/>
          <p:nvPr/>
        </p:nvSpPr>
        <p:spPr>
          <a:xfrm>
            <a:off x="5463785" y="3237364"/>
            <a:ext cx="2950783" cy="2057400"/>
          </a:xfrm>
          <a:prstGeom prst="rect">
            <a:avLst/>
          </a:prstGeom>
          <a:solidFill>
            <a:schemeClr val="accent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Picture Placeholder 3"/>
          <p:cNvSpPr>
            <a:spLocks noGrp="1"/>
          </p:cNvSpPr>
          <p:nvPr>
            <p:ph type="pic" sz="quarter" idx="10"/>
          </p:nvPr>
        </p:nvSpPr>
        <p:spPr>
          <a:xfrm>
            <a:off x="1693189" y="3238500"/>
            <a:ext cx="3758848" cy="2057400"/>
          </a:xfrm>
          <a:ln>
            <a:noFill/>
          </a:ln>
        </p:spPr>
        <p:txBody>
          <a:bodyPr/>
          <a:lstStyle>
            <a:lvl1pPr>
              <a:defRPr spc="0"/>
            </a:lvl1pPr>
          </a:lstStyle>
          <a:p>
            <a:endParaRPr lang="en-US" dirty="0"/>
          </a:p>
        </p:txBody>
      </p:sp>
      <p:sp>
        <p:nvSpPr>
          <p:cNvPr id="14" name="Title Placeholder 1">
            <a:extLst>
              <a:ext uri="{FF2B5EF4-FFF2-40B4-BE49-F238E27FC236}">
                <a16:creationId xmlns:a16="http://schemas.microsoft.com/office/drawing/2014/main" id="{FB95F40A-A78F-E44C-B718-E75D2558913E}"/>
              </a:ext>
            </a:extLst>
          </p:cNvPr>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p>
            <a:r>
              <a:rPr lang="en-US" dirty="0"/>
              <a:t>Click to edit Master title style</a:t>
            </a:r>
          </a:p>
        </p:txBody>
      </p:sp>
      <p:sp>
        <p:nvSpPr>
          <p:cNvPr id="17" name="Rectangle 16">
            <a:extLst>
              <a:ext uri="{FF2B5EF4-FFF2-40B4-BE49-F238E27FC236}">
                <a16:creationId xmlns:a16="http://schemas.microsoft.com/office/drawing/2014/main" id="{61DC3100-08B4-774E-9194-2203B0DB4FBB}"/>
              </a:ext>
            </a:extLst>
          </p:cNvPr>
          <p:cNvSpPr/>
          <p:nvPr userDrawn="1"/>
        </p:nvSpPr>
        <p:spPr>
          <a:xfrm>
            <a:off x="7441494" y="254197"/>
            <a:ext cx="2210506" cy="276999"/>
          </a:xfrm>
          <a:prstGeom prst="rect">
            <a:avLst/>
          </a:prstGeom>
        </p:spPr>
        <p:txBody>
          <a:bodyPr wrap="square">
            <a:spAutoFit/>
          </a:bodyPr>
          <a:lstStyle/>
          <a:p>
            <a:pPr lvl="0" algn="r"/>
            <a:r>
              <a:rPr lang="en-US" sz="600" spc="300" dirty="0"/>
              <a:t>THE PRIVATE FINANCING ADVISORY NETWORK</a:t>
            </a:r>
          </a:p>
        </p:txBody>
      </p:sp>
      <p:pic>
        <p:nvPicPr>
          <p:cNvPr id="18" name="Picture 17">
            <a:extLst>
              <a:ext uri="{FF2B5EF4-FFF2-40B4-BE49-F238E27FC236}">
                <a16:creationId xmlns:a16="http://schemas.microsoft.com/office/drawing/2014/main" id="{813FEEDF-7FDE-3145-B69F-C6BC023DEE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3877939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blue">
    <p:bg>
      <p:bgPr>
        <a:solidFill>
          <a:schemeClr val="tx2"/>
        </a:solidFill>
        <a:effectLst/>
      </p:bgPr>
    </p:bg>
    <p:spTree>
      <p:nvGrpSpPr>
        <p:cNvPr id="1" name=""/>
        <p:cNvGrpSpPr/>
        <p:nvPr/>
      </p:nvGrpSpPr>
      <p:grpSpPr>
        <a:xfrm>
          <a:off x="0" y="0"/>
          <a:ext cx="0" cy="0"/>
          <a:chOff x="0" y="0"/>
          <a:chExt cx="0" cy="0"/>
        </a:xfrm>
      </p:grpSpPr>
      <p:sp>
        <p:nvSpPr>
          <p:cNvPr id="17" name="Rectangle 16"/>
          <p:cNvSpPr/>
          <p:nvPr userDrawn="1"/>
        </p:nvSpPr>
        <p:spPr>
          <a:xfrm>
            <a:off x="0" y="-1340"/>
            <a:ext cx="1778000" cy="7252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Graphic 12">
            <a:extLst>
              <a:ext uri="{FF2B5EF4-FFF2-40B4-BE49-F238E27FC236}">
                <a16:creationId xmlns:a16="http://schemas.microsoft.com/office/drawing/2014/main" id="{4CE8E058-61BF-3C4A-B11B-62D625FF7E5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621" r="4254" b="23805"/>
          <a:stretch/>
        </p:blipFill>
        <p:spPr>
          <a:xfrm>
            <a:off x="0" y="4171542"/>
            <a:ext cx="10160000" cy="1543458"/>
          </a:xfrm>
          <a:prstGeom prst="rect">
            <a:avLst/>
          </a:prstGeom>
        </p:spPr>
      </p:pic>
      <p:sp>
        <p:nvSpPr>
          <p:cNvPr id="19" name="Title Placeholder 1"/>
          <p:cNvSpPr>
            <a:spLocks noGrp="1"/>
          </p:cNvSpPr>
          <p:nvPr>
            <p:ph type="title"/>
          </p:nvPr>
        </p:nvSpPr>
        <p:spPr>
          <a:xfrm>
            <a:off x="468000" y="468000"/>
            <a:ext cx="9069916" cy="608400"/>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p>
        </p:txBody>
      </p:sp>
      <p:sp>
        <p:nvSpPr>
          <p:cNvPr id="20" name="Text Placeholder 2"/>
          <p:cNvSpPr>
            <a:spLocks noGrp="1"/>
          </p:cNvSpPr>
          <p:nvPr>
            <p:ph idx="1"/>
          </p:nvPr>
        </p:nvSpPr>
        <p:spPr>
          <a:xfrm>
            <a:off x="468000" y="1080000"/>
            <a:ext cx="9069916" cy="4000237"/>
          </a:xfrm>
          <a:prstGeom prst="rect">
            <a:avLst/>
          </a:prstGeom>
        </p:spPr>
        <p:txBody>
          <a:bodyPr vert="horz" lIns="91440" tIns="45720" rIns="91440" bIns="45720" rtlCol="0">
            <a:normAutofit/>
          </a:bodyPr>
          <a:lstStyle>
            <a:lvl1pPr marL="342900" indent="-342900">
              <a:buClr>
                <a:schemeClr val="accent2"/>
              </a:buClr>
              <a:buFontTx/>
              <a:buBlip>
                <a:blip r:embed="rId4"/>
              </a:buBlip>
              <a:defRPr>
                <a:solidFill>
                  <a:schemeClr val="bg1"/>
                </a:solidFill>
              </a:defRPr>
            </a:lvl1pPr>
            <a:lvl2pPr>
              <a:buClr>
                <a:schemeClr val="bg1"/>
              </a:buClr>
              <a:defRPr>
                <a:solidFill>
                  <a:schemeClr val="bg1"/>
                </a:solidFill>
              </a:defRPr>
            </a:lvl2pPr>
            <a:lvl3pPr marL="1143000" indent="-228600">
              <a:buClr>
                <a:schemeClr val="accent2"/>
              </a:buClr>
              <a:buFontTx/>
              <a:buBlip>
                <a:blip r:embed="rId4"/>
              </a:buBlip>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CBBFE753-79E3-2C43-841B-5B3C93E02A9F}"/>
              </a:ext>
            </a:extLst>
          </p:cNvPr>
          <p:cNvSpPr/>
          <p:nvPr userDrawn="1"/>
        </p:nvSpPr>
        <p:spPr>
          <a:xfrm>
            <a:off x="7441494" y="254197"/>
            <a:ext cx="2210506" cy="276999"/>
          </a:xfrm>
          <a:prstGeom prst="rect">
            <a:avLst/>
          </a:prstGeom>
        </p:spPr>
        <p:txBody>
          <a:bodyPr wrap="square">
            <a:spAutoFit/>
          </a:bodyPr>
          <a:lstStyle/>
          <a:p>
            <a:pPr lvl="0" algn="r"/>
            <a:r>
              <a:rPr lang="en-US" sz="600" spc="300" dirty="0">
                <a:solidFill>
                  <a:schemeClr val="bg1"/>
                </a:solidFill>
              </a:rPr>
              <a:t>THE PRIVATE FINANCING ADVISORY NETWORK</a:t>
            </a:r>
          </a:p>
        </p:txBody>
      </p:sp>
      <p:pic>
        <p:nvPicPr>
          <p:cNvPr id="9" name="Picture 8">
            <a:extLst>
              <a:ext uri="{FF2B5EF4-FFF2-40B4-BE49-F238E27FC236}">
                <a16:creationId xmlns:a16="http://schemas.microsoft.com/office/drawing/2014/main" id="{05560B5A-6EC9-404D-9BED-A31961200DE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652001" y="216850"/>
            <a:ext cx="304800" cy="351692"/>
          </a:xfrm>
          <a:prstGeom prst="rect">
            <a:avLst/>
          </a:prstGeom>
        </p:spPr>
      </p:pic>
      <p:sp>
        <p:nvSpPr>
          <p:cNvPr id="14" name="Slide Number Placeholder 5">
            <a:extLst>
              <a:ext uri="{FF2B5EF4-FFF2-40B4-BE49-F238E27FC236}">
                <a16:creationId xmlns:a16="http://schemas.microsoft.com/office/drawing/2014/main" id="{764906E3-85F6-6449-9EDC-CFB712DC0442}"/>
              </a:ext>
            </a:extLst>
          </p:cNvPr>
          <p:cNvSpPr>
            <a:spLocks noGrp="1"/>
          </p:cNvSpPr>
          <p:nvPr>
            <p:ph type="sldNum" sz="quarter" idx="4"/>
          </p:nvPr>
        </p:nvSpPr>
        <p:spPr>
          <a:xfrm>
            <a:off x="7620001" y="5295903"/>
            <a:ext cx="2370667" cy="304271"/>
          </a:xfrm>
          <a:prstGeom prst="rect">
            <a:avLst/>
          </a:prstGeom>
        </p:spPr>
        <p:txBody>
          <a:bodyPr vert="horz" lIns="91440" tIns="45720" rIns="91440" bIns="45720" rtlCol="0" anchor="ctr"/>
          <a:lstStyle>
            <a:lvl1pPr algn="r">
              <a:defRPr sz="1200" b="0" i="0">
                <a:solidFill>
                  <a:schemeClr val="bg1"/>
                </a:solidFill>
                <a:latin typeface="Trebuchet MS" panose="020B0703020202090204" pitchFamily="34" charset="0"/>
              </a:defRPr>
            </a:lvl1pPr>
          </a:lstStyle>
          <a:p>
            <a:fld id="{0D2F8BE6-3014-4628-8EAC-B30963BA99EC}" type="slidenum">
              <a:rPr lang="en-US" smtClean="0"/>
              <a:pPr/>
              <a:t>‹#›</a:t>
            </a:fld>
            <a:endParaRPr lang="en-US" dirty="0"/>
          </a:p>
        </p:txBody>
      </p:sp>
    </p:spTree>
    <p:extLst>
      <p:ext uri="{BB962C8B-B14F-4D97-AF65-F5344CB8AC3E}">
        <p14:creationId xmlns:p14="http://schemas.microsoft.com/office/powerpoint/2010/main" val="1173445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3BFC528-7CAC-5B4E-B5C5-BB3D5F494F4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621" r="4254" b="23805"/>
          <a:stretch/>
        </p:blipFill>
        <p:spPr>
          <a:xfrm>
            <a:off x="0" y="4171542"/>
            <a:ext cx="10160000" cy="1543458"/>
          </a:xfrm>
          <a:prstGeom prst="rect">
            <a:avLst/>
          </a:prstGeom>
        </p:spPr>
      </p:pic>
      <p:sp>
        <p:nvSpPr>
          <p:cNvPr id="17" name="Rectangle 16"/>
          <p:cNvSpPr/>
          <p:nvPr userDrawn="1"/>
        </p:nvSpPr>
        <p:spPr>
          <a:xfrm>
            <a:off x="0" y="-1340"/>
            <a:ext cx="1778000" cy="725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p>
        </p:txBody>
      </p:sp>
      <p:sp>
        <p:nvSpPr>
          <p:cNvPr id="20" name="Text Placeholder 2"/>
          <p:cNvSpPr>
            <a:spLocks noGrp="1"/>
          </p:cNvSpPr>
          <p:nvPr>
            <p:ph idx="1"/>
          </p:nvPr>
        </p:nvSpPr>
        <p:spPr>
          <a:xfrm>
            <a:off x="468000" y="1080000"/>
            <a:ext cx="9069916" cy="4000237"/>
          </a:xfrm>
          <a:prstGeom prst="rect">
            <a:avLst/>
          </a:prstGeom>
        </p:spPr>
        <p:txBody>
          <a:bodyPr vert="horz" lIns="91440" tIns="45720" rIns="91440" bIns="45720" rtlCol="0">
            <a:normAutofit/>
          </a:bodyPr>
          <a:lstStyle>
            <a:lvl1pPr marL="342900" indent="-342900">
              <a:buClr>
                <a:schemeClr val="bg1"/>
              </a:buClr>
              <a:buFontTx/>
              <a:buBlip>
                <a:blip r:embed="rId4"/>
              </a:buBlip>
              <a:defRPr>
                <a:solidFill>
                  <a:schemeClr val="bg1"/>
                </a:solidFill>
              </a:defRPr>
            </a:lvl1pPr>
            <a:lvl2pPr>
              <a:buClr>
                <a:schemeClr val="bg1"/>
              </a:buClr>
              <a:defRPr>
                <a:solidFill>
                  <a:schemeClr val="bg1"/>
                </a:solidFill>
              </a:defRPr>
            </a:lvl2pPr>
            <a:lvl3pPr marL="1143000" indent="-228600">
              <a:buClr>
                <a:schemeClr val="bg1"/>
              </a:buClr>
              <a:buFontTx/>
              <a:buBlip>
                <a:blip r:embed="rId4"/>
              </a:buBlip>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p:cNvSpPr>
            <a:spLocks noGrp="1"/>
          </p:cNvSpPr>
          <p:nvPr>
            <p:ph type="sldNum" sz="quarter" idx="4"/>
          </p:nvPr>
        </p:nvSpPr>
        <p:spPr>
          <a:xfrm>
            <a:off x="7620001" y="5295903"/>
            <a:ext cx="2370667" cy="304271"/>
          </a:xfrm>
          <a:prstGeom prst="rect">
            <a:avLst/>
          </a:prstGeom>
        </p:spPr>
        <p:txBody>
          <a:bodyPr vert="horz" lIns="91440" tIns="45720" rIns="91440" bIns="45720" rtlCol="0" anchor="ctr"/>
          <a:lstStyle>
            <a:lvl1pPr algn="r">
              <a:defRPr sz="1200" b="0" i="0">
                <a:solidFill>
                  <a:schemeClr val="bg1"/>
                </a:solidFill>
                <a:latin typeface="Trebuchet MS" panose="020B0703020202090204" pitchFamily="34" charset="0"/>
              </a:defRPr>
            </a:lvl1pPr>
          </a:lstStyle>
          <a:p>
            <a:fld id="{0D2F8BE6-3014-4628-8EAC-B30963BA99EC}" type="slidenum">
              <a:rPr lang="en-US" smtClean="0"/>
              <a:pPr/>
              <a:t>‹#›</a:t>
            </a:fld>
            <a:endParaRPr lang="en-US" dirty="0"/>
          </a:p>
        </p:txBody>
      </p:sp>
      <p:sp>
        <p:nvSpPr>
          <p:cNvPr id="8" name="Rectangle 7">
            <a:extLst>
              <a:ext uri="{FF2B5EF4-FFF2-40B4-BE49-F238E27FC236}">
                <a16:creationId xmlns:a16="http://schemas.microsoft.com/office/drawing/2014/main" id="{AC2BA4F3-1132-6C47-8BF2-EC6EB85B60F3}"/>
              </a:ext>
            </a:extLst>
          </p:cNvPr>
          <p:cNvSpPr/>
          <p:nvPr userDrawn="1"/>
        </p:nvSpPr>
        <p:spPr>
          <a:xfrm>
            <a:off x="7441494" y="254197"/>
            <a:ext cx="2210506" cy="276999"/>
          </a:xfrm>
          <a:prstGeom prst="rect">
            <a:avLst/>
          </a:prstGeom>
        </p:spPr>
        <p:txBody>
          <a:bodyPr wrap="square">
            <a:spAutoFit/>
          </a:bodyPr>
          <a:lstStyle/>
          <a:p>
            <a:pPr lvl="0" algn="r"/>
            <a:r>
              <a:rPr lang="en-US" sz="600" spc="300" dirty="0">
                <a:solidFill>
                  <a:schemeClr val="bg1"/>
                </a:solidFill>
              </a:rPr>
              <a:t>THE PRIVATE FINANCING ADVISORY NETWORK</a:t>
            </a:r>
          </a:p>
        </p:txBody>
      </p:sp>
      <p:pic>
        <p:nvPicPr>
          <p:cNvPr id="9" name="Picture 8">
            <a:extLst>
              <a:ext uri="{FF2B5EF4-FFF2-40B4-BE49-F238E27FC236}">
                <a16:creationId xmlns:a16="http://schemas.microsoft.com/office/drawing/2014/main" id="{A072EA1B-1E9C-A44E-9EB5-13B2E9A0DB7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652001" y="216850"/>
            <a:ext cx="304800" cy="351692"/>
          </a:xfrm>
          <a:prstGeom prst="rect">
            <a:avLst/>
          </a:prstGeom>
        </p:spPr>
      </p:pic>
    </p:spTree>
    <p:extLst>
      <p:ext uri="{BB962C8B-B14F-4D97-AF65-F5344CB8AC3E}">
        <p14:creationId xmlns:p14="http://schemas.microsoft.com/office/powerpoint/2010/main" val="392557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Cov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00" y="1025415"/>
            <a:ext cx="10185400" cy="4727685"/>
          </a:xfrm>
          <a:prstGeom prst="rect">
            <a:avLst/>
          </a:prstGeom>
        </p:spPr>
      </p:pic>
      <p:sp>
        <p:nvSpPr>
          <p:cNvPr id="16" name="Rectangle 15"/>
          <p:cNvSpPr/>
          <p:nvPr userDrawn="1"/>
        </p:nvSpPr>
        <p:spPr>
          <a:xfrm>
            <a:off x="0" y="-1340"/>
            <a:ext cx="1778000" cy="72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0EDD9AE7-4377-2F45-BAB9-B4A0D87B19EF}"/>
              </a:ext>
            </a:extLst>
          </p:cNvPr>
          <p:cNvPicPr>
            <a:picLocks noChangeAspect="1"/>
          </p:cNvPicPr>
          <p:nvPr userDrawn="1"/>
        </p:nvPicPr>
        <p:blipFill>
          <a:blip r:embed="rId3"/>
          <a:stretch>
            <a:fillRect/>
          </a:stretch>
        </p:blipFill>
        <p:spPr>
          <a:xfrm>
            <a:off x="278695" y="339662"/>
            <a:ext cx="1257104" cy="490577"/>
          </a:xfrm>
          <a:prstGeom prst="rect">
            <a:avLst/>
          </a:prstGeom>
        </p:spPr>
      </p:pic>
      <p:pic>
        <p:nvPicPr>
          <p:cNvPr id="9" name="Picture 8">
            <a:extLst>
              <a:ext uri="{FF2B5EF4-FFF2-40B4-BE49-F238E27FC236}">
                <a16:creationId xmlns:a16="http://schemas.microsoft.com/office/drawing/2014/main" id="{D9736B00-13E8-264F-9C76-C421A66B6624}"/>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8547488" y="458611"/>
            <a:ext cx="723512" cy="162953"/>
          </a:xfrm>
          <a:prstGeom prst="rect">
            <a:avLst/>
          </a:prstGeom>
        </p:spPr>
      </p:pic>
      <p:pic>
        <p:nvPicPr>
          <p:cNvPr id="10" name="Picture 9">
            <a:extLst>
              <a:ext uri="{FF2B5EF4-FFF2-40B4-BE49-F238E27FC236}">
                <a16:creationId xmlns:a16="http://schemas.microsoft.com/office/drawing/2014/main" id="{B3F50996-D98A-264F-B9D2-2D1ADC04A70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96900" y="369413"/>
            <a:ext cx="384406" cy="341352"/>
          </a:xfrm>
          <a:prstGeom prst="rect">
            <a:avLst/>
          </a:prstGeom>
        </p:spPr>
      </p:pic>
      <p:sp>
        <p:nvSpPr>
          <p:cNvPr id="12" name="Title 1">
            <a:extLst>
              <a:ext uri="{FF2B5EF4-FFF2-40B4-BE49-F238E27FC236}">
                <a16:creationId xmlns:a16="http://schemas.microsoft.com/office/drawing/2014/main" id="{182903A1-F6C7-B645-9492-13BCD23B07C9}"/>
              </a:ext>
            </a:extLst>
          </p:cNvPr>
          <p:cNvSpPr>
            <a:spLocks noGrp="1"/>
          </p:cNvSpPr>
          <p:nvPr>
            <p:ph type="ctrTitle" hasCustomPrompt="1"/>
          </p:nvPr>
        </p:nvSpPr>
        <p:spPr>
          <a:xfrm>
            <a:off x="3810000" y="1116508"/>
            <a:ext cx="5801906" cy="1225021"/>
          </a:xfrm>
        </p:spPr>
        <p:txBody>
          <a:bodyPr anchor="t">
            <a:noAutofit/>
          </a:bodyPr>
          <a:lstStyle>
            <a:lvl1pPr algn="l">
              <a:lnSpc>
                <a:spcPct val="80000"/>
              </a:lnSpc>
              <a:defRPr sz="5400" b="1">
                <a:solidFill>
                  <a:schemeClr val="tx2"/>
                </a:solidFill>
              </a:defRPr>
            </a:lvl1pPr>
          </a:lstStyle>
          <a:p>
            <a:r>
              <a:rPr lang="en-US" dirty="0"/>
              <a:t>Title</a:t>
            </a:r>
          </a:p>
        </p:txBody>
      </p:sp>
    </p:spTree>
    <p:extLst>
      <p:ext uri="{BB962C8B-B14F-4D97-AF65-F5344CB8AC3E}">
        <p14:creationId xmlns:p14="http://schemas.microsoft.com/office/powerpoint/2010/main" val="258876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_waves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1080000"/>
            <a:ext cx="9069916" cy="4067175"/>
          </a:xfrm>
        </p:spPr>
        <p:txBody>
          <a:bodyPr/>
          <a:lstStyle>
            <a:lvl1pPr>
              <a:spcBef>
                <a:spcPts val="300"/>
              </a:spcBef>
              <a:spcAft>
                <a:spcPts val="300"/>
              </a:spcAft>
              <a:defRPr>
                <a:solidFill>
                  <a:schemeClr val="tx1"/>
                </a:solidFill>
              </a:defRPr>
            </a:lvl1pPr>
            <a:lvl2pPr>
              <a:spcBef>
                <a:spcPts val="300"/>
              </a:spcBef>
              <a:spcAft>
                <a:spcPts val="300"/>
              </a:spcAft>
              <a:defRPr>
                <a:solidFill>
                  <a:schemeClr val="tx1"/>
                </a:solidFill>
              </a:defRPr>
            </a:lvl2pPr>
            <a:lvl3pPr>
              <a:spcBef>
                <a:spcPts val="300"/>
              </a:spcBef>
              <a:spcAft>
                <a:spcPts val="300"/>
              </a:spcAft>
              <a:defRPr>
                <a:solidFill>
                  <a:schemeClr val="tx1"/>
                </a:solidFill>
              </a:defRPr>
            </a:lvl3pPr>
            <a:lvl4pPr>
              <a:spcBef>
                <a:spcPts val="300"/>
              </a:spcBef>
              <a:spcAft>
                <a:spcPts val="300"/>
              </a:spcAft>
              <a:defRPr>
                <a:solidFill>
                  <a:schemeClr val="tx1"/>
                </a:solidFill>
              </a:defRPr>
            </a:lvl4pPr>
            <a:lvl5pPr>
              <a:spcBef>
                <a:spcPts val="300"/>
              </a:spcBef>
              <a:spcAft>
                <a:spcPts val="3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lvl1pPr>
              <a:defRPr>
                <a:solidFill>
                  <a:schemeClr val="accent2"/>
                </a:solidFill>
              </a:defRPr>
            </a:lvl1pPr>
          </a:lstStyle>
          <a:p>
            <a:r>
              <a:rPr lang="en-US" dirty="0"/>
              <a:t>Click to edit Master title style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4"/>
          <a:stretch/>
        </p:blipFill>
        <p:spPr>
          <a:xfrm>
            <a:off x="0" y="4467097"/>
            <a:ext cx="6171362" cy="1247903"/>
          </a:xfrm>
          <a:prstGeom prst="rect">
            <a:avLst/>
          </a:prstGeom>
        </p:spPr>
      </p:pic>
      <p:sp>
        <p:nvSpPr>
          <p:cNvPr id="12" name="Rectangle 11">
            <a:extLst>
              <a:ext uri="{FF2B5EF4-FFF2-40B4-BE49-F238E27FC236}">
                <a16:creationId xmlns:a16="http://schemas.microsoft.com/office/drawing/2014/main" id="{F842FBF9-9873-4348-9610-B36A02C43D2A}"/>
              </a:ext>
            </a:extLst>
          </p:cNvPr>
          <p:cNvSpPr/>
          <p:nvPr userDrawn="1"/>
        </p:nvSpPr>
        <p:spPr>
          <a:xfrm>
            <a:off x="7441494" y="254197"/>
            <a:ext cx="2210506" cy="276999"/>
          </a:xfrm>
          <a:prstGeom prst="rect">
            <a:avLst/>
          </a:prstGeom>
        </p:spPr>
        <p:txBody>
          <a:bodyPr wrap="square">
            <a:spAutoFit/>
          </a:bodyPr>
          <a:lstStyle/>
          <a:p>
            <a:pPr lvl="0" algn="r"/>
            <a:r>
              <a:rPr lang="en-US" sz="600" spc="300" dirty="0"/>
              <a:t>THE PRIVATE FINANCING ADVISORY NETWORK</a:t>
            </a:r>
          </a:p>
        </p:txBody>
      </p:sp>
      <p:pic>
        <p:nvPicPr>
          <p:cNvPr id="13" name="Picture 12">
            <a:extLst>
              <a:ext uri="{FF2B5EF4-FFF2-40B4-BE49-F238E27FC236}">
                <a16:creationId xmlns:a16="http://schemas.microsoft.com/office/drawing/2014/main" id="{867401F0-FE0C-C34B-82FE-0CADB05597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387100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_waves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1080000"/>
            <a:ext cx="9069916" cy="4067175"/>
          </a:xfrm>
        </p:spPr>
        <p:txBody>
          <a:bodyPr/>
          <a:lstStyle>
            <a:lvl1pPr>
              <a:spcBef>
                <a:spcPts val="300"/>
              </a:spcBef>
              <a:spcAft>
                <a:spcPts val="300"/>
              </a:spcAft>
              <a:defRPr>
                <a:solidFill>
                  <a:schemeClr val="tx1"/>
                </a:solidFill>
              </a:defRPr>
            </a:lvl1pPr>
            <a:lvl2pPr>
              <a:spcBef>
                <a:spcPts val="300"/>
              </a:spcBef>
              <a:spcAft>
                <a:spcPts val="300"/>
              </a:spcAft>
              <a:defRPr>
                <a:solidFill>
                  <a:schemeClr val="tx1"/>
                </a:solidFill>
              </a:defRPr>
            </a:lvl2pPr>
            <a:lvl3pPr>
              <a:spcBef>
                <a:spcPts val="300"/>
              </a:spcBef>
              <a:spcAft>
                <a:spcPts val="300"/>
              </a:spcAft>
              <a:defRPr>
                <a:solidFill>
                  <a:schemeClr val="tx1"/>
                </a:solidFill>
              </a:defRPr>
            </a:lvl3pPr>
            <a:lvl4pPr>
              <a:spcBef>
                <a:spcPts val="300"/>
              </a:spcBef>
              <a:spcAft>
                <a:spcPts val="300"/>
              </a:spcAft>
              <a:defRPr>
                <a:solidFill>
                  <a:schemeClr val="tx1"/>
                </a:solidFill>
              </a:defRPr>
            </a:lvl4pPr>
            <a:lvl5pPr>
              <a:spcBef>
                <a:spcPts val="300"/>
              </a:spcBef>
              <a:spcAft>
                <a:spcPts val="3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lvl1pPr>
              <a:defRPr>
                <a:solidFill>
                  <a:schemeClr val="accent2"/>
                </a:solidFill>
              </a:defRPr>
            </a:lvl1pPr>
          </a:lstStyle>
          <a:p>
            <a:r>
              <a:rPr lang="en-US" dirty="0"/>
              <a:t>Click to edit Master title style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4"/>
          <a:stretch/>
        </p:blipFill>
        <p:spPr>
          <a:xfrm flipH="1">
            <a:off x="3988638" y="4480018"/>
            <a:ext cx="6171362" cy="1247903"/>
          </a:xfrm>
          <a:prstGeom prst="rect">
            <a:avLst/>
          </a:prstGeom>
        </p:spPr>
      </p:pic>
      <p:sp>
        <p:nvSpPr>
          <p:cNvPr id="12" name="Rectangle 11">
            <a:extLst>
              <a:ext uri="{FF2B5EF4-FFF2-40B4-BE49-F238E27FC236}">
                <a16:creationId xmlns:a16="http://schemas.microsoft.com/office/drawing/2014/main" id="{F842FBF9-9873-4348-9610-B36A02C43D2A}"/>
              </a:ext>
            </a:extLst>
          </p:cNvPr>
          <p:cNvSpPr/>
          <p:nvPr userDrawn="1"/>
        </p:nvSpPr>
        <p:spPr>
          <a:xfrm>
            <a:off x="7441494" y="254197"/>
            <a:ext cx="2210506" cy="276999"/>
          </a:xfrm>
          <a:prstGeom prst="rect">
            <a:avLst/>
          </a:prstGeom>
        </p:spPr>
        <p:txBody>
          <a:bodyPr wrap="square">
            <a:spAutoFit/>
          </a:bodyPr>
          <a:lstStyle/>
          <a:p>
            <a:pPr lvl="0" algn="r"/>
            <a:r>
              <a:rPr lang="en-US" sz="600" spc="300" dirty="0"/>
              <a:t>THE PRIVATE FINANCING ADVISORY NETWORK</a:t>
            </a:r>
          </a:p>
        </p:txBody>
      </p:sp>
      <p:pic>
        <p:nvPicPr>
          <p:cNvPr id="13" name="Picture 12">
            <a:extLst>
              <a:ext uri="{FF2B5EF4-FFF2-40B4-BE49-F238E27FC236}">
                <a16:creationId xmlns:a16="http://schemas.microsoft.com/office/drawing/2014/main" id="{867401F0-FE0C-C34B-82FE-0CADB05597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370148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_no wa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1080000"/>
            <a:ext cx="9069916" cy="40671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lvl1pPr>
              <a:defRPr>
                <a:solidFill>
                  <a:schemeClr val="accent2"/>
                </a:solidFill>
              </a:defRPr>
            </a:lvl1pPr>
          </a:lstStyle>
          <a:p>
            <a:r>
              <a:rPr lang="en-US" dirty="0"/>
              <a:t>Click to edit Master title style</a:t>
            </a:r>
          </a:p>
        </p:txBody>
      </p:sp>
      <p:sp>
        <p:nvSpPr>
          <p:cNvPr id="14" name="Rectangle 13">
            <a:extLst>
              <a:ext uri="{FF2B5EF4-FFF2-40B4-BE49-F238E27FC236}">
                <a16:creationId xmlns:a16="http://schemas.microsoft.com/office/drawing/2014/main" id="{048CB979-1B17-2B49-9077-2A8BB169664B}"/>
              </a:ext>
            </a:extLst>
          </p:cNvPr>
          <p:cNvSpPr/>
          <p:nvPr userDrawn="1"/>
        </p:nvSpPr>
        <p:spPr>
          <a:xfrm>
            <a:off x="7441494" y="254197"/>
            <a:ext cx="2210506" cy="276999"/>
          </a:xfrm>
          <a:prstGeom prst="rect">
            <a:avLst/>
          </a:prstGeom>
        </p:spPr>
        <p:txBody>
          <a:bodyPr wrap="square">
            <a:spAutoFit/>
          </a:bodyPr>
          <a:lstStyle/>
          <a:p>
            <a:pPr lvl="0" algn="r"/>
            <a:r>
              <a:rPr lang="en-US" sz="600" spc="300" dirty="0"/>
              <a:t>THE PRIVATE FINANCING ADVISORY NETWORK</a:t>
            </a:r>
          </a:p>
        </p:txBody>
      </p:sp>
      <p:pic>
        <p:nvPicPr>
          <p:cNvPr id="15" name="Picture 14">
            <a:extLst>
              <a:ext uri="{FF2B5EF4-FFF2-40B4-BE49-F238E27FC236}">
                <a16:creationId xmlns:a16="http://schemas.microsoft.com/office/drawing/2014/main" id="{D25BDBC0-3CBA-734A-AC6D-CE5612785F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254017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_image_v1">
    <p:spTree>
      <p:nvGrpSpPr>
        <p:cNvPr id="1" name=""/>
        <p:cNvGrpSpPr/>
        <p:nvPr/>
      </p:nvGrpSpPr>
      <p:grpSpPr>
        <a:xfrm>
          <a:off x="0" y="0"/>
          <a:ext cx="0" cy="0"/>
          <a:chOff x="0" y="0"/>
          <a:chExt cx="0" cy="0"/>
        </a:xfrm>
      </p:grpSpPr>
      <p:sp>
        <p:nvSpPr>
          <p:cNvPr id="11" name="Text Placeholder 21">
            <a:extLst>
              <a:ext uri="{FF2B5EF4-FFF2-40B4-BE49-F238E27FC236}">
                <a16:creationId xmlns:a16="http://schemas.microsoft.com/office/drawing/2014/main" id="{22D60248-5AD8-5742-9FA0-3CE3859D2E72}"/>
              </a:ext>
            </a:extLst>
          </p:cNvPr>
          <p:cNvSpPr>
            <a:spLocks noGrp="1"/>
          </p:cNvSpPr>
          <p:nvPr>
            <p:ph type="body" sz="quarter" idx="14" hasCustomPrompt="1"/>
          </p:nvPr>
        </p:nvSpPr>
        <p:spPr>
          <a:xfrm>
            <a:off x="468000" y="2511216"/>
            <a:ext cx="3721806" cy="1172986"/>
          </a:xfrm>
          <a:prstGeom prst="rect">
            <a:avLst/>
          </a:prstGeom>
        </p:spPr>
        <p:txBody>
          <a:bodyPr lIns="0" tIns="0" rIns="0" bIns="0">
            <a:normAutofit/>
          </a:bodyPr>
          <a:lstStyle>
            <a:lvl1pPr marL="171450" marR="0" indent="-171450" algn="l" defTabSz="1015965" rtl="0" eaLnBrk="1" fontAlgn="auto" latinLnBrk="0" hangingPunct="1">
              <a:lnSpc>
                <a:spcPct val="100000"/>
              </a:lnSpc>
              <a:spcBef>
                <a:spcPts val="1111"/>
              </a:spcBef>
              <a:spcAft>
                <a:spcPts val="0"/>
              </a:spcAft>
              <a:buClrTx/>
              <a:buSzTx/>
              <a:buFontTx/>
              <a:buBlip>
                <a:blip r:embed="rId2"/>
              </a:buBlip>
              <a:tabLst/>
              <a:defRPr lang="en-GB" sz="1111" b="0" i="0" spc="0" smtClean="0">
                <a:solidFill>
                  <a:schemeClr val="tx1"/>
                </a:solidFill>
                <a:effectLst/>
                <a:latin typeface="Trebuchet MS" panose="020B0703020202090204" pitchFamily="34" charset="0"/>
                <a:ea typeface="Trebuchet MS" panose="020B0703020202090204" pitchFamily="34" charset="0"/>
                <a:cs typeface="Trebuchet MS" panose="020B0703020202090204" pitchFamily="34" charset="0"/>
              </a:defRPr>
            </a:lvl1pPr>
            <a:lvl4pPr marL="1523947"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a:lvl4pPr>
          </a:lstStyle>
          <a:p>
            <a:pPr lvl="0"/>
            <a:r>
              <a:rPr lang="en-US" dirty="0"/>
              <a:t>Click here to edit text</a:t>
            </a:r>
          </a:p>
        </p:txBody>
      </p:sp>
      <p:sp>
        <p:nvSpPr>
          <p:cNvPr id="12" name="Text Placeholder 29">
            <a:extLst>
              <a:ext uri="{FF2B5EF4-FFF2-40B4-BE49-F238E27FC236}">
                <a16:creationId xmlns:a16="http://schemas.microsoft.com/office/drawing/2014/main" id="{8CA5B572-4869-F442-AE25-5981A795D9CB}"/>
              </a:ext>
            </a:extLst>
          </p:cNvPr>
          <p:cNvSpPr>
            <a:spLocks noGrp="1"/>
          </p:cNvSpPr>
          <p:nvPr>
            <p:ph type="body" sz="quarter" idx="15" hasCustomPrompt="1"/>
          </p:nvPr>
        </p:nvSpPr>
        <p:spPr>
          <a:xfrm>
            <a:off x="468000" y="1080000"/>
            <a:ext cx="3709991" cy="1202972"/>
          </a:xfrm>
          <a:prstGeom prst="rect">
            <a:avLst/>
          </a:prstGeom>
        </p:spPr>
        <p:txBody>
          <a:bodyPr lIns="0" tIns="0" rIns="0" bIns="0">
            <a:noAutofit/>
          </a:bodyPr>
          <a:lstStyle>
            <a:lvl1pPr marL="285750" indent="-285750">
              <a:lnSpc>
                <a:spcPct val="100000"/>
              </a:lnSpc>
              <a:buFontTx/>
              <a:buBlip>
                <a:blip r:embed="rId2"/>
              </a:buBlip>
              <a:defRPr sz="1600" b="0" i="0" spc="0" baseline="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dirty="0"/>
              <a:t>Click here to edit text</a:t>
            </a:r>
          </a:p>
        </p:txBody>
      </p:sp>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7585" y="4491447"/>
            <a:ext cx="9784797" cy="1235649"/>
          </a:xfrm>
          <a:prstGeom prst="rect">
            <a:avLst/>
          </a:prstGeom>
        </p:spPr>
      </p:pic>
      <p:pic>
        <p:nvPicPr>
          <p:cNvPr id="19" name="Picture 18"/>
          <p:cNvPicPr>
            <a:picLocks noChangeAspect="1"/>
          </p:cNvPicPr>
          <p:nvPr userDrawn="1"/>
        </p:nvPicPr>
        <p:blipFill rotWithShape="1">
          <a:blip r:embed="rId4" cstate="screen">
            <a:extLst>
              <a:ext uri="{28A0092B-C50C-407E-A947-70E740481C1C}">
                <a14:useLocalDpi xmlns:a14="http://schemas.microsoft.com/office/drawing/2010/main"/>
              </a:ext>
            </a:extLst>
          </a:blip>
          <a:srcRect t="52988"/>
          <a:stretch/>
        </p:blipFill>
        <p:spPr>
          <a:xfrm flipV="1">
            <a:off x="-307411" y="5186151"/>
            <a:ext cx="9604622" cy="553040"/>
          </a:xfrm>
          <a:prstGeom prst="rect">
            <a:avLst/>
          </a:prstGeom>
        </p:spPr>
      </p:pic>
      <p:sp>
        <p:nvSpPr>
          <p:cNvPr id="14" name="Picture Placeholder 24">
            <a:extLst>
              <a:ext uri="{FF2B5EF4-FFF2-40B4-BE49-F238E27FC236}">
                <a16:creationId xmlns:a16="http://schemas.microsoft.com/office/drawing/2014/main" id="{7440A2BF-A454-E143-813D-FEF1339545A7}"/>
              </a:ext>
            </a:extLst>
          </p:cNvPr>
          <p:cNvSpPr>
            <a:spLocks noGrp="1"/>
          </p:cNvSpPr>
          <p:nvPr>
            <p:ph type="pic" sz="quarter" idx="16"/>
          </p:nvPr>
        </p:nvSpPr>
        <p:spPr>
          <a:xfrm>
            <a:off x="5217916" y="1077600"/>
            <a:ext cx="4320000" cy="3060000"/>
          </a:xfrm>
          <a:prstGeom prst="rect">
            <a:avLst/>
          </a:prstGeom>
          <a:solidFill>
            <a:schemeClr val="accent1">
              <a:lumMod val="20000"/>
              <a:lumOff val="80000"/>
            </a:schemeClr>
          </a:solidFill>
        </p:spPr>
        <p:txBody>
          <a:bodyPr/>
          <a:lstStyle>
            <a:lvl1pPr>
              <a:defRPr>
                <a:latin typeface="Trebuchet MS" panose="020B0703020202090204" pitchFamily="34" charset="0"/>
              </a:defRPr>
            </a:lvl1pPr>
          </a:lstStyle>
          <a:p>
            <a:endParaRPr lang="en-US" dirty="0"/>
          </a:p>
        </p:txBody>
      </p:sp>
      <p:sp>
        <p:nvSpPr>
          <p:cNvPr id="10"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p>
            <a:r>
              <a:rPr lang="en-US" dirty="0"/>
              <a:t>Click to edit Master title style</a:t>
            </a:r>
          </a:p>
        </p:txBody>
      </p:sp>
      <p:sp>
        <p:nvSpPr>
          <p:cNvPr id="17" name="Rectangle 16">
            <a:extLst>
              <a:ext uri="{FF2B5EF4-FFF2-40B4-BE49-F238E27FC236}">
                <a16:creationId xmlns:a16="http://schemas.microsoft.com/office/drawing/2014/main" id="{2FDF89B8-4CC0-9C42-B52B-72BCC0D024CD}"/>
              </a:ext>
            </a:extLst>
          </p:cNvPr>
          <p:cNvSpPr/>
          <p:nvPr userDrawn="1"/>
        </p:nvSpPr>
        <p:spPr>
          <a:xfrm>
            <a:off x="7441494" y="254197"/>
            <a:ext cx="2210506" cy="276999"/>
          </a:xfrm>
          <a:prstGeom prst="rect">
            <a:avLst/>
          </a:prstGeom>
        </p:spPr>
        <p:txBody>
          <a:bodyPr wrap="square">
            <a:spAutoFit/>
          </a:bodyPr>
          <a:lstStyle/>
          <a:p>
            <a:pPr lvl="0" algn="r"/>
            <a:r>
              <a:rPr lang="en-US" sz="600" spc="300" dirty="0"/>
              <a:t>THE PRIVATE FINANCING ADVISORY NETWORK</a:t>
            </a:r>
          </a:p>
        </p:txBody>
      </p:sp>
      <p:pic>
        <p:nvPicPr>
          <p:cNvPr id="20" name="Picture 19">
            <a:extLst>
              <a:ext uri="{FF2B5EF4-FFF2-40B4-BE49-F238E27FC236}">
                <a16:creationId xmlns:a16="http://schemas.microsoft.com/office/drawing/2014/main" id="{9932171C-957E-FC49-A08A-F3A04F866F3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4036298485"/>
      </p:ext>
    </p:extLst>
  </p:cSld>
  <p:clrMapOvr>
    <a:masterClrMapping/>
  </p:clrMapOvr>
  <p:extLst>
    <p:ext uri="{DCECCB84-F9BA-43D5-87BE-67443E8EF086}">
      <p15:sldGuideLst xmlns:p15="http://schemas.microsoft.com/office/powerpoint/2012/main">
        <p15:guide id="3"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_waves left">
    <p:spTree>
      <p:nvGrpSpPr>
        <p:cNvPr id="1" name=""/>
        <p:cNvGrpSpPr/>
        <p:nvPr/>
      </p:nvGrpSpPr>
      <p:grpSpPr>
        <a:xfrm>
          <a:off x="0" y="0"/>
          <a:ext cx="0" cy="0"/>
          <a:chOff x="0" y="0"/>
          <a:chExt cx="0" cy="0"/>
        </a:xfrm>
      </p:grpSpPr>
      <p:sp>
        <p:nvSpPr>
          <p:cNvPr id="11" name="Text Placeholder 21">
            <a:extLst>
              <a:ext uri="{FF2B5EF4-FFF2-40B4-BE49-F238E27FC236}">
                <a16:creationId xmlns:a16="http://schemas.microsoft.com/office/drawing/2014/main" id="{22D60248-5AD8-5742-9FA0-3CE3859D2E72}"/>
              </a:ext>
            </a:extLst>
          </p:cNvPr>
          <p:cNvSpPr>
            <a:spLocks noGrp="1"/>
          </p:cNvSpPr>
          <p:nvPr>
            <p:ph type="body" sz="quarter" idx="14" hasCustomPrompt="1"/>
          </p:nvPr>
        </p:nvSpPr>
        <p:spPr>
          <a:xfrm>
            <a:off x="468000" y="2511216"/>
            <a:ext cx="3721806" cy="1172986"/>
          </a:xfrm>
          <a:prstGeom prst="rect">
            <a:avLst/>
          </a:prstGeom>
        </p:spPr>
        <p:txBody>
          <a:bodyPr lIns="0" tIns="0" rIns="0" bIns="0">
            <a:normAutofit/>
          </a:bodyPr>
          <a:lstStyle>
            <a:lvl1pPr marL="171450" marR="0" indent="-171450" algn="l" defTabSz="1015965" rtl="0" eaLnBrk="1" fontAlgn="auto" latinLnBrk="0" hangingPunct="1">
              <a:lnSpc>
                <a:spcPct val="100000"/>
              </a:lnSpc>
              <a:spcBef>
                <a:spcPts val="1111"/>
              </a:spcBef>
              <a:spcAft>
                <a:spcPts val="0"/>
              </a:spcAft>
              <a:buClrTx/>
              <a:buSzTx/>
              <a:buFontTx/>
              <a:buBlip>
                <a:blip r:embed="rId2"/>
              </a:buBlip>
              <a:tabLst/>
              <a:defRPr lang="en-GB" sz="1111" b="0" i="0" spc="0" smtClean="0">
                <a:solidFill>
                  <a:schemeClr val="tx1"/>
                </a:solidFill>
                <a:effectLst/>
                <a:latin typeface="Trebuchet MS" panose="020B0703020202090204" pitchFamily="34" charset="0"/>
                <a:ea typeface="Trebuchet MS" panose="020B0703020202090204" pitchFamily="34" charset="0"/>
                <a:cs typeface="Trebuchet MS" panose="020B0703020202090204" pitchFamily="34" charset="0"/>
              </a:defRPr>
            </a:lvl1pPr>
            <a:lvl4pPr marL="1523947"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a:lvl4pPr>
          </a:lstStyle>
          <a:p>
            <a:pPr lvl="0"/>
            <a:r>
              <a:rPr lang="en-US" dirty="0"/>
              <a:t>Click here to edit text</a:t>
            </a:r>
          </a:p>
        </p:txBody>
      </p:sp>
      <p:sp>
        <p:nvSpPr>
          <p:cNvPr id="12" name="Text Placeholder 29">
            <a:extLst>
              <a:ext uri="{FF2B5EF4-FFF2-40B4-BE49-F238E27FC236}">
                <a16:creationId xmlns:a16="http://schemas.microsoft.com/office/drawing/2014/main" id="{8CA5B572-4869-F442-AE25-5981A795D9CB}"/>
              </a:ext>
            </a:extLst>
          </p:cNvPr>
          <p:cNvSpPr>
            <a:spLocks noGrp="1"/>
          </p:cNvSpPr>
          <p:nvPr>
            <p:ph type="body" sz="quarter" idx="15" hasCustomPrompt="1"/>
          </p:nvPr>
        </p:nvSpPr>
        <p:spPr>
          <a:xfrm>
            <a:off x="468000" y="1080000"/>
            <a:ext cx="3709991" cy="1202972"/>
          </a:xfrm>
          <a:prstGeom prst="rect">
            <a:avLst/>
          </a:prstGeom>
        </p:spPr>
        <p:txBody>
          <a:bodyPr lIns="0" tIns="0" rIns="0" bIns="0">
            <a:noAutofit/>
          </a:bodyPr>
          <a:lstStyle>
            <a:lvl1pPr marL="285750" indent="-285750">
              <a:lnSpc>
                <a:spcPct val="100000"/>
              </a:lnSpc>
              <a:buFontTx/>
              <a:buBlip>
                <a:blip r:embed="rId2"/>
              </a:buBlip>
              <a:defRPr sz="1600" b="0" i="0" spc="0" baseline="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dirty="0"/>
              <a:t>Click here to edit text</a:t>
            </a:r>
          </a:p>
        </p:txBody>
      </p:sp>
      <p:sp>
        <p:nvSpPr>
          <p:cNvPr id="14" name="Picture Placeholder 24">
            <a:extLst>
              <a:ext uri="{FF2B5EF4-FFF2-40B4-BE49-F238E27FC236}">
                <a16:creationId xmlns:a16="http://schemas.microsoft.com/office/drawing/2014/main" id="{7440A2BF-A454-E143-813D-FEF1339545A7}"/>
              </a:ext>
            </a:extLst>
          </p:cNvPr>
          <p:cNvSpPr>
            <a:spLocks noGrp="1"/>
          </p:cNvSpPr>
          <p:nvPr>
            <p:ph type="pic" sz="quarter" idx="16"/>
          </p:nvPr>
        </p:nvSpPr>
        <p:spPr>
          <a:xfrm>
            <a:off x="5217916" y="1077600"/>
            <a:ext cx="4320000" cy="3060000"/>
          </a:xfrm>
          <a:prstGeom prst="rect">
            <a:avLst/>
          </a:prstGeom>
          <a:solidFill>
            <a:schemeClr val="accent1">
              <a:lumMod val="20000"/>
              <a:lumOff val="80000"/>
            </a:schemeClr>
          </a:solidFill>
        </p:spPr>
        <p:txBody>
          <a:bodyPr/>
          <a:lstStyle>
            <a:lvl1pPr>
              <a:defRPr>
                <a:latin typeface="Trebuchet MS" panose="020B0703020202090204" pitchFamily="34" charset="0"/>
              </a:defRPr>
            </a:lvl1pPr>
          </a:lstStyle>
          <a:p>
            <a:endParaRPr lang="en-US" dirty="0"/>
          </a:p>
        </p:txBody>
      </p:sp>
      <p:sp>
        <p:nvSpPr>
          <p:cNvPr id="10"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p>
            <a:r>
              <a:rPr lang="en-US" dirty="0"/>
              <a:t>Click to edit Master title style</a:t>
            </a:r>
          </a:p>
        </p:txBody>
      </p:sp>
      <p:sp>
        <p:nvSpPr>
          <p:cNvPr id="17" name="Rectangle 16">
            <a:extLst>
              <a:ext uri="{FF2B5EF4-FFF2-40B4-BE49-F238E27FC236}">
                <a16:creationId xmlns:a16="http://schemas.microsoft.com/office/drawing/2014/main" id="{2FDF89B8-4CC0-9C42-B52B-72BCC0D024CD}"/>
              </a:ext>
            </a:extLst>
          </p:cNvPr>
          <p:cNvSpPr/>
          <p:nvPr userDrawn="1"/>
        </p:nvSpPr>
        <p:spPr>
          <a:xfrm>
            <a:off x="7441494" y="254197"/>
            <a:ext cx="2210506" cy="276999"/>
          </a:xfrm>
          <a:prstGeom prst="rect">
            <a:avLst/>
          </a:prstGeom>
        </p:spPr>
        <p:txBody>
          <a:bodyPr wrap="square">
            <a:spAutoFit/>
          </a:bodyPr>
          <a:lstStyle/>
          <a:p>
            <a:pPr lvl="0" algn="r"/>
            <a:r>
              <a:rPr lang="en-US" sz="600" spc="300" dirty="0"/>
              <a:t>THE PRIVATE FINANCING ADVISORY NETWORK</a:t>
            </a:r>
          </a:p>
        </p:txBody>
      </p:sp>
      <p:pic>
        <p:nvPicPr>
          <p:cNvPr id="20" name="Picture 19">
            <a:extLst>
              <a:ext uri="{FF2B5EF4-FFF2-40B4-BE49-F238E27FC236}">
                <a16:creationId xmlns:a16="http://schemas.microsoft.com/office/drawing/2014/main" id="{9932171C-957E-FC49-A08A-F3A04F866F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pic>
        <p:nvPicPr>
          <p:cNvPr id="13" name="Picture 12">
            <a:extLst>
              <a:ext uri="{FF2B5EF4-FFF2-40B4-BE49-F238E27FC236}">
                <a16:creationId xmlns:a16="http://schemas.microsoft.com/office/drawing/2014/main" id="{699469DB-17B5-824F-862A-E71CE335114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6400" y="3347416"/>
            <a:ext cx="7598128" cy="2367584"/>
          </a:xfrm>
          <a:prstGeom prst="rect">
            <a:avLst/>
          </a:prstGeom>
        </p:spPr>
      </p:pic>
    </p:spTree>
    <p:extLst>
      <p:ext uri="{BB962C8B-B14F-4D97-AF65-F5344CB8AC3E}">
        <p14:creationId xmlns:p14="http://schemas.microsoft.com/office/powerpoint/2010/main" val="3875843521"/>
      </p:ext>
    </p:extLst>
  </p:cSld>
  <p:clrMapOvr>
    <a:masterClrMapping/>
  </p:clrMapOvr>
  <p:extLst>
    <p:ext uri="{DCECCB84-F9BA-43D5-87BE-67443E8EF086}">
      <p15:sldGuideLst xmlns:p15="http://schemas.microsoft.com/office/powerpoint/2012/main">
        <p15:guide id="3"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Image_waves righ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970388" y="3359511"/>
            <a:ext cx="7598128" cy="2367584"/>
          </a:xfrm>
          <a:prstGeom prst="rect">
            <a:avLst/>
          </a:prstGeom>
        </p:spPr>
      </p:pic>
      <p:sp>
        <p:nvSpPr>
          <p:cNvPr id="13" name="Text Placeholder 27">
            <a:extLst>
              <a:ext uri="{FF2B5EF4-FFF2-40B4-BE49-F238E27FC236}">
                <a16:creationId xmlns:a16="http://schemas.microsoft.com/office/drawing/2014/main" id="{859B85D3-EE0B-5742-893D-6E34FA5F0B4C}"/>
              </a:ext>
            </a:extLst>
          </p:cNvPr>
          <p:cNvSpPr>
            <a:spLocks noGrp="1"/>
          </p:cNvSpPr>
          <p:nvPr>
            <p:ph type="body" sz="quarter" idx="17" hasCustomPrompt="1"/>
          </p:nvPr>
        </p:nvSpPr>
        <p:spPr>
          <a:xfrm>
            <a:off x="4489451" y="1080000"/>
            <a:ext cx="4985104" cy="2743454"/>
          </a:xfrm>
        </p:spPr>
        <p:txBody>
          <a:bodyPr>
            <a:noAutofit/>
          </a:bodyPr>
          <a:lstStyle>
            <a:lvl1pPr marL="190498" indent="-190498">
              <a:buClr>
                <a:schemeClr val="accent1"/>
              </a:buClr>
              <a:buSzPct val="100000"/>
              <a:buFontTx/>
              <a:buBlip>
                <a:blip r:embed="rId3"/>
              </a:buBlip>
              <a:tabLst/>
              <a:defRPr sz="1600" b="0" i="0" spc="0" baseline="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dirty="0"/>
              <a:t>Click here to edit text</a:t>
            </a:r>
          </a:p>
        </p:txBody>
      </p:sp>
      <p:sp>
        <p:nvSpPr>
          <p:cNvPr id="19" name="Picture Placeholder 24">
            <a:extLst>
              <a:ext uri="{FF2B5EF4-FFF2-40B4-BE49-F238E27FC236}">
                <a16:creationId xmlns:a16="http://schemas.microsoft.com/office/drawing/2014/main" id="{7440A2BF-A454-E143-813D-FEF1339545A7}"/>
              </a:ext>
            </a:extLst>
          </p:cNvPr>
          <p:cNvSpPr>
            <a:spLocks noGrp="1"/>
          </p:cNvSpPr>
          <p:nvPr>
            <p:ph type="pic" sz="quarter" idx="16"/>
          </p:nvPr>
        </p:nvSpPr>
        <p:spPr>
          <a:xfrm>
            <a:off x="468000" y="1079999"/>
            <a:ext cx="3600000" cy="3600000"/>
          </a:xfrm>
          <a:prstGeom prst="rect">
            <a:avLst/>
          </a:prstGeom>
          <a:solidFill>
            <a:schemeClr val="accent1">
              <a:lumMod val="20000"/>
              <a:lumOff val="80000"/>
            </a:schemeClr>
          </a:solidFill>
        </p:spPr>
        <p:txBody>
          <a:bodyPr/>
          <a:lstStyle>
            <a:lvl1pPr>
              <a:defRPr>
                <a:latin typeface="Trebuchet MS" panose="020B0703020202090204" pitchFamily="34" charset="0"/>
              </a:defRPr>
            </a:lvl1pPr>
          </a:lstStyle>
          <a:p>
            <a:endParaRPr lang="en-US" dirty="0"/>
          </a:p>
        </p:txBody>
      </p:sp>
      <p:sp>
        <p:nvSpPr>
          <p:cNvPr id="8" name="Slide Number Placeholder 5"/>
          <p:cNvSpPr txBox="1">
            <a:spLocks/>
          </p:cNvSpPr>
          <p:nvPr userDrawn="1"/>
        </p:nvSpPr>
        <p:spPr>
          <a:xfrm>
            <a:off x="7670800" y="5296962"/>
            <a:ext cx="2286000" cy="30427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D8A3FF-4EDA-41EA-BE41-E76242A52CB9}" type="slidenum">
              <a:rPr lang="en-GB" sz="1200" b="1" smtClean="0">
                <a:solidFill>
                  <a:srgbClr val="002060"/>
                </a:solidFill>
              </a:rPr>
              <a:pPr/>
              <a:t>‹#›</a:t>
            </a:fld>
            <a:endParaRPr lang="en-GB" sz="1200" b="1" dirty="0">
              <a:solidFill>
                <a:srgbClr val="002060"/>
              </a:solidFill>
            </a:endParaRPr>
          </a:p>
        </p:txBody>
      </p:sp>
      <p:sp>
        <p:nvSpPr>
          <p:cNvPr id="14"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p>
            <a:r>
              <a:rPr lang="en-US" dirty="0"/>
              <a:t>Click to edit Master title style</a:t>
            </a:r>
          </a:p>
        </p:txBody>
      </p:sp>
      <p:sp>
        <p:nvSpPr>
          <p:cNvPr id="15" name="Rectangle 14">
            <a:extLst>
              <a:ext uri="{FF2B5EF4-FFF2-40B4-BE49-F238E27FC236}">
                <a16:creationId xmlns:a16="http://schemas.microsoft.com/office/drawing/2014/main" id="{7F4ABD62-9401-A740-A4C4-D728D9CF5212}"/>
              </a:ext>
            </a:extLst>
          </p:cNvPr>
          <p:cNvSpPr/>
          <p:nvPr userDrawn="1"/>
        </p:nvSpPr>
        <p:spPr>
          <a:xfrm>
            <a:off x="7441494" y="254197"/>
            <a:ext cx="2210506" cy="276999"/>
          </a:xfrm>
          <a:prstGeom prst="rect">
            <a:avLst/>
          </a:prstGeom>
        </p:spPr>
        <p:txBody>
          <a:bodyPr wrap="square">
            <a:spAutoFit/>
          </a:bodyPr>
          <a:lstStyle/>
          <a:p>
            <a:pPr lvl="0" algn="r"/>
            <a:r>
              <a:rPr lang="en-US" sz="600" spc="300" dirty="0"/>
              <a:t>THE PRIVATE FINANCING ADVISORY NETWORK</a:t>
            </a:r>
          </a:p>
        </p:txBody>
      </p:sp>
      <p:pic>
        <p:nvPicPr>
          <p:cNvPr id="16" name="Picture 15">
            <a:extLst>
              <a:ext uri="{FF2B5EF4-FFF2-40B4-BE49-F238E27FC236}">
                <a16:creationId xmlns:a16="http://schemas.microsoft.com/office/drawing/2014/main" id="{7AE49FFC-B193-3646-85CC-ED684E40023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1740784876"/>
      </p:ext>
    </p:extLst>
  </p:cSld>
  <p:clrMapOvr>
    <a:masterClrMapping/>
  </p:clrMapOvr>
  <p:extLst>
    <p:ext uri="{DCECCB84-F9BA-43D5-87BE-67443E8EF086}">
      <p15:sldGuideLst xmlns:p15="http://schemas.microsoft.com/office/powerpoint/2012/main">
        <p15:guide id="3"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_graph">
    <p:spTree>
      <p:nvGrpSpPr>
        <p:cNvPr id="1" name=""/>
        <p:cNvGrpSpPr/>
        <p:nvPr/>
      </p:nvGrpSpPr>
      <p:grpSpPr>
        <a:xfrm>
          <a:off x="0" y="0"/>
          <a:ext cx="0" cy="0"/>
          <a:chOff x="0" y="0"/>
          <a:chExt cx="0" cy="0"/>
        </a:xfrm>
      </p:grpSpPr>
      <p:sp>
        <p:nvSpPr>
          <p:cNvPr id="11" name="Text Placeholder 21">
            <a:extLst>
              <a:ext uri="{FF2B5EF4-FFF2-40B4-BE49-F238E27FC236}">
                <a16:creationId xmlns:a16="http://schemas.microsoft.com/office/drawing/2014/main" id="{22D60248-5AD8-5742-9FA0-3CE3859D2E72}"/>
              </a:ext>
            </a:extLst>
          </p:cNvPr>
          <p:cNvSpPr>
            <a:spLocks noGrp="1"/>
          </p:cNvSpPr>
          <p:nvPr>
            <p:ph type="body" sz="quarter" idx="14" hasCustomPrompt="1"/>
          </p:nvPr>
        </p:nvSpPr>
        <p:spPr>
          <a:xfrm>
            <a:off x="468000" y="1080000"/>
            <a:ext cx="8246640" cy="954076"/>
          </a:xfrm>
          <a:prstGeom prst="rect">
            <a:avLst/>
          </a:prstGeom>
        </p:spPr>
        <p:txBody>
          <a:bodyPr lIns="0" tIns="0" rIns="0" bIns="0">
            <a:noAutofit/>
          </a:bodyPr>
          <a:lstStyle>
            <a:lvl1pPr marL="285750" marR="0" indent="-285750" algn="l" defTabSz="1015965" rtl="0" eaLnBrk="1" fontAlgn="auto" latinLnBrk="0" hangingPunct="1">
              <a:lnSpc>
                <a:spcPct val="100000"/>
              </a:lnSpc>
              <a:spcBef>
                <a:spcPts val="1111"/>
              </a:spcBef>
              <a:spcAft>
                <a:spcPts val="0"/>
              </a:spcAft>
              <a:buClrTx/>
              <a:buSzTx/>
              <a:buFontTx/>
              <a:buBlip>
                <a:blip r:embed="rId2"/>
              </a:buBlip>
              <a:tabLst/>
              <a:defRPr lang="en-GB" sz="1600" b="0" i="0" spc="0" baseline="0" smtClean="0">
                <a:solidFill>
                  <a:schemeClr val="tx1"/>
                </a:solidFill>
                <a:effectLst/>
                <a:latin typeface="Trebuchet MS" panose="020B0703020202090204" pitchFamily="34" charset="0"/>
                <a:ea typeface="Trebuchet MS" panose="020B0703020202090204" pitchFamily="34" charset="0"/>
                <a:cs typeface="Trebuchet MS" panose="020B0703020202090204" pitchFamily="34" charset="0"/>
              </a:defRPr>
            </a:lvl1pPr>
            <a:lvl4pPr marL="1523947"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a:lvl4pPr>
          </a:lstStyle>
          <a:p>
            <a:pPr marL="285750" marR="0" lvl="0" indent="-285750" algn="l" defTabSz="1015965" rtl="0" eaLnBrk="1" fontAlgn="auto" latinLnBrk="0" hangingPunct="1">
              <a:lnSpc>
                <a:spcPct val="90000"/>
              </a:lnSpc>
              <a:spcBef>
                <a:spcPts val="1111"/>
              </a:spcBef>
              <a:spcAft>
                <a:spcPts val="0"/>
              </a:spcAft>
              <a:buClrTx/>
              <a:buSzTx/>
              <a:tabLst/>
              <a:defRPr/>
            </a:pPr>
            <a:r>
              <a:rPr lang="en-GB" dirty="0"/>
              <a:t>Click here to edit text</a:t>
            </a:r>
          </a:p>
        </p:txBody>
      </p:sp>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b="29655"/>
          <a:stretch/>
        </p:blipFill>
        <p:spPr>
          <a:xfrm flipH="1">
            <a:off x="-476435" y="4305300"/>
            <a:ext cx="11112870" cy="1409700"/>
          </a:xfrm>
          <a:prstGeom prst="rect">
            <a:avLst/>
          </a:prstGeom>
        </p:spPr>
      </p:pic>
      <p:sp>
        <p:nvSpPr>
          <p:cNvPr id="14" name="Text Placeholder 21">
            <a:extLst>
              <a:ext uri="{FF2B5EF4-FFF2-40B4-BE49-F238E27FC236}">
                <a16:creationId xmlns:a16="http://schemas.microsoft.com/office/drawing/2014/main" id="{22D60248-5AD8-5742-9FA0-3CE3859D2E72}"/>
              </a:ext>
            </a:extLst>
          </p:cNvPr>
          <p:cNvSpPr>
            <a:spLocks noGrp="1"/>
          </p:cNvSpPr>
          <p:nvPr>
            <p:ph type="body" sz="quarter" idx="20" hasCustomPrompt="1"/>
          </p:nvPr>
        </p:nvSpPr>
        <p:spPr>
          <a:xfrm>
            <a:off x="468000" y="2831162"/>
            <a:ext cx="3400778" cy="1599999"/>
          </a:xfrm>
          <a:prstGeom prst="rect">
            <a:avLst/>
          </a:prstGeom>
          <a:solidFill>
            <a:srgbClr val="071D49"/>
          </a:solidFill>
        </p:spPr>
        <p:txBody>
          <a:bodyPr lIns="108000" tIns="108000" rIns="108000" bIns="108000" anchor="ctr" anchorCtr="0">
            <a:normAutofit/>
          </a:bodyPr>
          <a:lstStyle>
            <a:lvl1pPr marL="285750" marR="0" indent="-285750" algn="l" defTabSz="1015965" rtl="0" eaLnBrk="1" fontAlgn="auto" latinLnBrk="0" hangingPunct="1">
              <a:lnSpc>
                <a:spcPct val="100000"/>
              </a:lnSpc>
              <a:spcBef>
                <a:spcPts val="1111"/>
              </a:spcBef>
              <a:spcAft>
                <a:spcPts val="0"/>
              </a:spcAft>
              <a:buClrTx/>
              <a:buSzTx/>
              <a:buFontTx/>
              <a:buBlip>
                <a:blip r:embed="rId4"/>
              </a:buBlip>
              <a:tabLst/>
              <a:defRPr lang="en-GB" sz="1333" b="0" i="0" spc="0" smtClean="0">
                <a:solidFill>
                  <a:schemeClr val="bg1"/>
                </a:solidFill>
                <a:effectLst/>
                <a:latin typeface="Trebuchet MS" panose="020B0703020202090204" pitchFamily="34" charset="0"/>
                <a:ea typeface="Trebuchet MS" panose="020B0703020202090204" pitchFamily="34" charset="0"/>
                <a:cs typeface="Trebuchet MS" panose="020B0703020202090204" pitchFamily="34" charset="0"/>
              </a:defRPr>
            </a:lvl1pPr>
            <a:lvl4pPr marL="1523947"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a:lvl4pPr>
          </a:lstStyle>
          <a:p>
            <a:pPr marL="285750" marR="0" lvl="0" indent="-285750" algn="l" defTabSz="1015965" rtl="0" eaLnBrk="1" fontAlgn="auto" latinLnBrk="0" hangingPunct="1">
              <a:lnSpc>
                <a:spcPct val="90000"/>
              </a:lnSpc>
              <a:spcBef>
                <a:spcPts val="1111"/>
              </a:spcBef>
              <a:spcAft>
                <a:spcPts val="0"/>
              </a:spcAft>
              <a:buClrTx/>
              <a:buSzTx/>
              <a:tabLst/>
              <a:defRPr/>
            </a:pPr>
            <a:r>
              <a:rPr lang="en-GB" dirty="0"/>
              <a:t>[Text]</a:t>
            </a:r>
          </a:p>
        </p:txBody>
      </p:sp>
      <p:sp>
        <p:nvSpPr>
          <p:cNvPr id="16" name="Text Placeholder 21">
            <a:extLst>
              <a:ext uri="{FF2B5EF4-FFF2-40B4-BE49-F238E27FC236}">
                <a16:creationId xmlns:a16="http://schemas.microsoft.com/office/drawing/2014/main" id="{22D60248-5AD8-5742-9FA0-3CE3859D2E72}"/>
              </a:ext>
            </a:extLst>
          </p:cNvPr>
          <p:cNvSpPr>
            <a:spLocks noGrp="1"/>
          </p:cNvSpPr>
          <p:nvPr>
            <p:ph type="body" sz="quarter" idx="21" hasCustomPrompt="1"/>
          </p:nvPr>
        </p:nvSpPr>
        <p:spPr>
          <a:xfrm>
            <a:off x="5320000" y="2831162"/>
            <a:ext cx="3446640" cy="1627300"/>
          </a:xfrm>
          <a:prstGeom prst="rect">
            <a:avLst/>
          </a:prstGeom>
          <a:solidFill>
            <a:srgbClr val="071D49"/>
          </a:solidFill>
        </p:spPr>
        <p:txBody>
          <a:bodyPr lIns="108000" tIns="108000" rIns="108000" bIns="108000" anchor="ctr" anchorCtr="0">
            <a:normAutofit/>
          </a:bodyPr>
          <a:lstStyle>
            <a:lvl1pPr marL="285750" marR="0" indent="-285750" algn="l" defTabSz="1015965" rtl="0" eaLnBrk="1" fontAlgn="auto" latinLnBrk="0" hangingPunct="1">
              <a:lnSpc>
                <a:spcPct val="100000"/>
              </a:lnSpc>
              <a:spcBef>
                <a:spcPts val="1111"/>
              </a:spcBef>
              <a:spcAft>
                <a:spcPts val="0"/>
              </a:spcAft>
              <a:buClrTx/>
              <a:buSzTx/>
              <a:buFontTx/>
              <a:buBlip>
                <a:blip r:embed="rId4"/>
              </a:buBlip>
              <a:tabLst/>
              <a:defRPr lang="en-GB" sz="1333" b="0" i="0" spc="0" smtClean="0">
                <a:solidFill>
                  <a:schemeClr val="bg1"/>
                </a:solidFill>
                <a:effectLst/>
                <a:latin typeface="Trebuchet MS" panose="020B0703020202090204" pitchFamily="34" charset="0"/>
                <a:ea typeface="Trebuchet MS" panose="020B0703020202090204" pitchFamily="34" charset="0"/>
                <a:cs typeface="Trebuchet MS" panose="020B0703020202090204" pitchFamily="34" charset="0"/>
              </a:defRPr>
            </a:lvl1pPr>
            <a:lvl4pPr marL="1523947"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a:lvl4pPr>
          </a:lstStyle>
          <a:p>
            <a:pPr marL="285750" marR="0" lvl="0" indent="-285750" algn="l" defTabSz="1015965" rtl="0" eaLnBrk="1" fontAlgn="auto" latinLnBrk="0" hangingPunct="1">
              <a:lnSpc>
                <a:spcPct val="90000"/>
              </a:lnSpc>
              <a:spcBef>
                <a:spcPts val="1111"/>
              </a:spcBef>
              <a:spcAft>
                <a:spcPts val="0"/>
              </a:spcAft>
              <a:buClrTx/>
              <a:buSzTx/>
              <a:tabLst/>
              <a:defRPr/>
            </a:pPr>
            <a:r>
              <a:rPr lang="en-GB" dirty="0"/>
              <a:t>[Text]</a:t>
            </a:r>
          </a:p>
        </p:txBody>
      </p:sp>
      <p:sp>
        <p:nvSpPr>
          <p:cNvPr id="12" name="Title Placeholder 1">
            <a:extLst>
              <a:ext uri="{FF2B5EF4-FFF2-40B4-BE49-F238E27FC236}">
                <a16:creationId xmlns:a16="http://schemas.microsoft.com/office/drawing/2014/main" id="{2C5F67FD-08CE-8442-A97D-86B4F51AB356}"/>
              </a:ext>
            </a:extLst>
          </p:cNvPr>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p>
            <a:r>
              <a:rPr lang="en-US" dirty="0"/>
              <a:t>Click to edit Master title style</a:t>
            </a:r>
          </a:p>
        </p:txBody>
      </p:sp>
      <p:sp>
        <p:nvSpPr>
          <p:cNvPr id="22" name="Rectangle 21">
            <a:extLst>
              <a:ext uri="{FF2B5EF4-FFF2-40B4-BE49-F238E27FC236}">
                <a16:creationId xmlns:a16="http://schemas.microsoft.com/office/drawing/2014/main" id="{31F78D9A-324E-9841-BC25-A3CF6961003D}"/>
              </a:ext>
            </a:extLst>
          </p:cNvPr>
          <p:cNvSpPr/>
          <p:nvPr userDrawn="1"/>
        </p:nvSpPr>
        <p:spPr>
          <a:xfrm>
            <a:off x="7441494" y="254197"/>
            <a:ext cx="2210506" cy="276999"/>
          </a:xfrm>
          <a:prstGeom prst="rect">
            <a:avLst/>
          </a:prstGeom>
        </p:spPr>
        <p:txBody>
          <a:bodyPr wrap="square">
            <a:spAutoFit/>
          </a:bodyPr>
          <a:lstStyle/>
          <a:p>
            <a:pPr lvl="0" algn="r"/>
            <a:r>
              <a:rPr lang="en-US" sz="600" spc="300" dirty="0"/>
              <a:t>THE PRIVATE FINANCING ADVISORY NETWORK</a:t>
            </a:r>
          </a:p>
        </p:txBody>
      </p:sp>
      <p:pic>
        <p:nvPicPr>
          <p:cNvPr id="23" name="Picture 22">
            <a:extLst>
              <a:ext uri="{FF2B5EF4-FFF2-40B4-BE49-F238E27FC236}">
                <a16:creationId xmlns:a16="http://schemas.microsoft.com/office/drawing/2014/main" id="{D6A1F0E6-ECCF-DA42-AC8A-118A240DC7A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Tree>
    <p:extLst>
      <p:ext uri="{BB962C8B-B14F-4D97-AF65-F5344CB8AC3E}">
        <p14:creationId xmlns:p14="http://schemas.microsoft.com/office/powerpoint/2010/main" val="37006734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_number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5008"/>
          <a:stretch/>
        </p:blipFill>
        <p:spPr>
          <a:xfrm>
            <a:off x="476250" y="4354633"/>
            <a:ext cx="9694333" cy="1372463"/>
          </a:xfrm>
          <a:prstGeom prst="rect">
            <a:avLst/>
          </a:prstGeom>
        </p:spPr>
      </p:pic>
      <p:sp>
        <p:nvSpPr>
          <p:cNvPr id="13" name="Text Placeholder 15">
            <a:extLst>
              <a:ext uri="{FF2B5EF4-FFF2-40B4-BE49-F238E27FC236}">
                <a16:creationId xmlns:a16="http://schemas.microsoft.com/office/drawing/2014/main" id="{FE899F76-9C90-F643-8450-2815B0266C77}"/>
              </a:ext>
            </a:extLst>
          </p:cNvPr>
          <p:cNvSpPr>
            <a:spLocks noGrp="1"/>
          </p:cNvSpPr>
          <p:nvPr>
            <p:ph type="body" sz="quarter" idx="14" hasCustomPrompt="1"/>
          </p:nvPr>
        </p:nvSpPr>
        <p:spPr>
          <a:xfrm>
            <a:off x="468000" y="2001481"/>
            <a:ext cx="858258" cy="551219"/>
          </a:xfrm>
          <a:prstGeom prst="rect">
            <a:avLst/>
          </a:prstGeom>
        </p:spPr>
        <p:txBody>
          <a:bodyPr lIns="0" tIns="0" rIns="0" bIns="0">
            <a:noAutofit/>
          </a:bodyPr>
          <a:lstStyle>
            <a:lvl1pPr marL="0"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lang="en-GB" sz="5333" b="1" i="0" spc="0" smtClean="0">
                <a:solidFill>
                  <a:srgbClr val="CC0935"/>
                </a:solidFill>
                <a:effectLst/>
                <a:latin typeface="Bahnschrift SemiCondensed" panose="020B0502040204020203" pitchFamily="34" charset="0"/>
                <a:ea typeface="Bahnschrift SemiCondensed" panose="020B0502040204020203" pitchFamily="34" charset="0"/>
                <a:cs typeface="Bahnschrift SemiCondensed" panose="020B0502040204020203" pitchFamily="34" charset="0"/>
              </a:defRPr>
            </a:lvl1pPr>
          </a:lstStyle>
          <a:p>
            <a:pPr lvl="0"/>
            <a:r>
              <a:rPr lang="en-US" dirty="0"/>
              <a:t>01</a:t>
            </a:r>
            <a:endParaRPr lang="en-GB" dirty="0">
              <a:solidFill>
                <a:srgbClr val="31373F"/>
              </a:solidFill>
              <a:effectLst/>
              <a:latin typeface="Helvetica" pitchFamily="2" charset="0"/>
            </a:endParaRPr>
          </a:p>
        </p:txBody>
      </p:sp>
      <p:sp>
        <p:nvSpPr>
          <p:cNvPr id="16" name="Text Placeholder 15">
            <a:extLst>
              <a:ext uri="{FF2B5EF4-FFF2-40B4-BE49-F238E27FC236}">
                <a16:creationId xmlns:a16="http://schemas.microsoft.com/office/drawing/2014/main" id="{FE899F76-9C90-F643-8450-2815B0266C77}"/>
              </a:ext>
            </a:extLst>
          </p:cNvPr>
          <p:cNvSpPr>
            <a:spLocks noGrp="1"/>
          </p:cNvSpPr>
          <p:nvPr>
            <p:ph type="body" sz="quarter" idx="15" hasCustomPrompt="1"/>
          </p:nvPr>
        </p:nvSpPr>
        <p:spPr>
          <a:xfrm>
            <a:off x="3905467" y="1997877"/>
            <a:ext cx="981604" cy="551219"/>
          </a:xfrm>
          <a:prstGeom prst="rect">
            <a:avLst/>
          </a:prstGeom>
        </p:spPr>
        <p:txBody>
          <a:bodyPr lIns="0" tIns="0" rIns="0" bIns="0">
            <a:noAutofit/>
          </a:bodyPr>
          <a:lstStyle>
            <a:lvl1pPr marL="0"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lang="en-GB" sz="5333" b="1" i="0" spc="0" smtClean="0">
                <a:solidFill>
                  <a:srgbClr val="CC0935"/>
                </a:solidFill>
                <a:effectLst/>
                <a:latin typeface="Bahnschrift SemiCondensed" panose="020B0502040204020203" pitchFamily="34" charset="0"/>
                <a:ea typeface="Bahnschrift SemiCondensed" panose="020B0502040204020203" pitchFamily="34" charset="0"/>
                <a:cs typeface="Bahnschrift SemiCondensed" panose="020B0502040204020203" pitchFamily="34" charset="0"/>
              </a:defRPr>
            </a:lvl1pPr>
          </a:lstStyle>
          <a:p>
            <a:pPr lvl="0"/>
            <a:r>
              <a:rPr lang="en-US" dirty="0"/>
              <a:t>02</a:t>
            </a:r>
            <a:endParaRPr lang="en-GB" dirty="0">
              <a:solidFill>
                <a:srgbClr val="31373F"/>
              </a:solidFill>
              <a:effectLst/>
              <a:latin typeface="Helvetica" pitchFamily="2" charset="0"/>
            </a:endParaRPr>
          </a:p>
        </p:txBody>
      </p:sp>
      <p:sp>
        <p:nvSpPr>
          <p:cNvPr id="17" name="Text Placeholder 15">
            <a:extLst>
              <a:ext uri="{FF2B5EF4-FFF2-40B4-BE49-F238E27FC236}">
                <a16:creationId xmlns:a16="http://schemas.microsoft.com/office/drawing/2014/main" id="{FE899F76-9C90-F643-8450-2815B0266C77}"/>
              </a:ext>
            </a:extLst>
          </p:cNvPr>
          <p:cNvSpPr>
            <a:spLocks noGrp="1"/>
          </p:cNvSpPr>
          <p:nvPr>
            <p:ph type="body" sz="quarter" idx="16" hasCustomPrompt="1"/>
          </p:nvPr>
        </p:nvSpPr>
        <p:spPr>
          <a:xfrm>
            <a:off x="7300600" y="1997877"/>
            <a:ext cx="981604" cy="551219"/>
          </a:xfrm>
          <a:prstGeom prst="rect">
            <a:avLst/>
          </a:prstGeom>
        </p:spPr>
        <p:txBody>
          <a:bodyPr lIns="0" tIns="0" rIns="0" bIns="0">
            <a:noAutofit/>
          </a:bodyPr>
          <a:lstStyle>
            <a:lvl1pPr marL="0" marR="0" indent="0" algn="l" defTabSz="1015965" rtl="0" eaLnBrk="1" fontAlgn="auto" latinLnBrk="0" hangingPunct="1">
              <a:lnSpc>
                <a:spcPct val="90000"/>
              </a:lnSpc>
              <a:spcBef>
                <a:spcPts val="1111"/>
              </a:spcBef>
              <a:spcAft>
                <a:spcPts val="0"/>
              </a:spcAft>
              <a:buClrTx/>
              <a:buSzTx/>
              <a:buFont typeface="Arial" panose="020B0604020202020204" pitchFamily="34" charset="0"/>
              <a:buNone/>
              <a:tabLst/>
              <a:defRPr lang="en-GB" sz="5333" b="1" i="0" spc="0" smtClean="0">
                <a:solidFill>
                  <a:srgbClr val="CC0935"/>
                </a:solidFill>
                <a:effectLst/>
                <a:latin typeface="Bahnschrift SemiCondensed" panose="020B0502040204020203" pitchFamily="34" charset="0"/>
                <a:ea typeface="Bahnschrift SemiCondensed" panose="020B0502040204020203" pitchFamily="34" charset="0"/>
                <a:cs typeface="Bahnschrift SemiCondensed" panose="020B0502040204020203" pitchFamily="34" charset="0"/>
              </a:defRPr>
            </a:lvl1pPr>
          </a:lstStyle>
          <a:p>
            <a:pPr lvl="0"/>
            <a:r>
              <a:rPr lang="en-US" dirty="0"/>
              <a:t>03</a:t>
            </a:r>
            <a:endParaRPr lang="en-GB" dirty="0">
              <a:solidFill>
                <a:srgbClr val="31373F"/>
              </a:solidFill>
              <a:effectLst/>
              <a:latin typeface="Helvetica" pitchFamily="2" charset="0"/>
            </a:endParaRPr>
          </a:p>
        </p:txBody>
      </p:sp>
      <p:sp>
        <p:nvSpPr>
          <p:cNvPr id="18" name="Text Placeholder 27">
            <a:extLst>
              <a:ext uri="{FF2B5EF4-FFF2-40B4-BE49-F238E27FC236}">
                <a16:creationId xmlns:a16="http://schemas.microsoft.com/office/drawing/2014/main" id="{859B85D3-EE0B-5742-893D-6E34FA5F0B4C}"/>
              </a:ext>
            </a:extLst>
          </p:cNvPr>
          <p:cNvSpPr>
            <a:spLocks noGrp="1"/>
          </p:cNvSpPr>
          <p:nvPr>
            <p:ph type="body" sz="quarter" idx="17" hasCustomPrompt="1"/>
          </p:nvPr>
        </p:nvSpPr>
        <p:spPr>
          <a:xfrm>
            <a:off x="468001" y="2759873"/>
            <a:ext cx="2340000" cy="1599999"/>
          </a:xfrm>
          <a:solidFill>
            <a:schemeClr val="bg1">
              <a:lumMod val="95000"/>
            </a:schemeClr>
          </a:solidFill>
        </p:spPr>
        <p:txBody>
          <a:bodyPr lIns="90000" tIns="90000" rIns="90000" bIns="90000">
            <a:normAutofit/>
          </a:bodyPr>
          <a:lstStyle>
            <a:lvl1pPr marL="171450" indent="-171450">
              <a:buClr>
                <a:schemeClr val="accent1"/>
              </a:buClr>
              <a:buSzPct val="100000"/>
              <a:buFontTx/>
              <a:buBlip>
                <a:blip r:embed="rId3"/>
              </a:buBlip>
              <a:tabLst/>
              <a:defRPr lang="en-US" sz="1100" b="0" i="0" kern="1200" spc="0" dirty="0" smtClean="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dirty="0"/>
              <a:t>Click here to edit text</a:t>
            </a:r>
          </a:p>
        </p:txBody>
      </p:sp>
      <p:sp>
        <p:nvSpPr>
          <p:cNvPr id="22" name="Slide Number Placeholder 5"/>
          <p:cNvSpPr txBox="1">
            <a:spLocks/>
          </p:cNvSpPr>
          <p:nvPr userDrawn="1"/>
        </p:nvSpPr>
        <p:spPr>
          <a:xfrm>
            <a:off x="7670800" y="5296962"/>
            <a:ext cx="2286000" cy="30427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D8A3FF-4EDA-41EA-BE41-E76242A52CB9}" type="slidenum">
              <a:rPr lang="en-GB" sz="1200" b="1" smtClean="0">
                <a:solidFill>
                  <a:srgbClr val="002060"/>
                </a:solidFill>
              </a:rPr>
              <a:pPr/>
              <a:t>‹#›</a:t>
            </a:fld>
            <a:endParaRPr lang="en-GB" sz="1200" b="1" dirty="0">
              <a:solidFill>
                <a:srgbClr val="002060"/>
              </a:solidFill>
            </a:endParaRPr>
          </a:p>
        </p:txBody>
      </p:sp>
      <p:sp>
        <p:nvSpPr>
          <p:cNvPr id="19" name="Title Placeholder 1">
            <a:extLst>
              <a:ext uri="{FF2B5EF4-FFF2-40B4-BE49-F238E27FC236}">
                <a16:creationId xmlns:a16="http://schemas.microsoft.com/office/drawing/2014/main" id="{0F247921-2AC4-6E4A-825A-4E723F116DC8}"/>
              </a:ext>
            </a:extLst>
          </p:cNvPr>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p>
            <a:r>
              <a:rPr lang="en-US" dirty="0"/>
              <a:t>Click to edit Master title style</a:t>
            </a:r>
          </a:p>
        </p:txBody>
      </p:sp>
      <p:sp>
        <p:nvSpPr>
          <p:cNvPr id="26" name="Rectangle 25">
            <a:extLst>
              <a:ext uri="{FF2B5EF4-FFF2-40B4-BE49-F238E27FC236}">
                <a16:creationId xmlns:a16="http://schemas.microsoft.com/office/drawing/2014/main" id="{59BF9A57-F99F-A340-95AB-DD564D0AE2B0}"/>
              </a:ext>
            </a:extLst>
          </p:cNvPr>
          <p:cNvSpPr/>
          <p:nvPr userDrawn="1"/>
        </p:nvSpPr>
        <p:spPr>
          <a:xfrm>
            <a:off x="7441494" y="254197"/>
            <a:ext cx="2210506" cy="276999"/>
          </a:xfrm>
          <a:prstGeom prst="rect">
            <a:avLst/>
          </a:prstGeom>
        </p:spPr>
        <p:txBody>
          <a:bodyPr wrap="square">
            <a:spAutoFit/>
          </a:bodyPr>
          <a:lstStyle/>
          <a:p>
            <a:pPr lvl="0" algn="r"/>
            <a:r>
              <a:rPr lang="en-US" sz="600" spc="300" dirty="0"/>
              <a:t>THE PRIVATE FINANCING ADVISORY NETWORK</a:t>
            </a:r>
          </a:p>
        </p:txBody>
      </p:sp>
      <p:pic>
        <p:nvPicPr>
          <p:cNvPr id="27" name="Picture 26">
            <a:extLst>
              <a:ext uri="{FF2B5EF4-FFF2-40B4-BE49-F238E27FC236}">
                <a16:creationId xmlns:a16="http://schemas.microsoft.com/office/drawing/2014/main" id="{4F9DFE43-C3B2-584F-99A3-1A6C7CE9515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52001" y="216000"/>
            <a:ext cx="304800" cy="353392"/>
          </a:xfrm>
          <a:prstGeom prst="rect">
            <a:avLst/>
          </a:prstGeom>
        </p:spPr>
      </p:pic>
      <p:sp>
        <p:nvSpPr>
          <p:cNvPr id="28" name="Text Placeholder 27">
            <a:extLst>
              <a:ext uri="{FF2B5EF4-FFF2-40B4-BE49-F238E27FC236}">
                <a16:creationId xmlns:a16="http://schemas.microsoft.com/office/drawing/2014/main" id="{810592BC-4A9E-0B45-9E5F-CB8A61C2BF02}"/>
              </a:ext>
            </a:extLst>
          </p:cNvPr>
          <p:cNvSpPr>
            <a:spLocks noGrp="1"/>
          </p:cNvSpPr>
          <p:nvPr>
            <p:ph type="body" sz="quarter" idx="18" hasCustomPrompt="1"/>
          </p:nvPr>
        </p:nvSpPr>
        <p:spPr>
          <a:xfrm>
            <a:off x="3905467" y="2759873"/>
            <a:ext cx="2340000" cy="1599999"/>
          </a:xfrm>
          <a:solidFill>
            <a:schemeClr val="bg1">
              <a:lumMod val="95000"/>
            </a:schemeClr>
          </a:solidFill>
        </p:spPr>
        <p:txBody>
          <a:bodyPr lIns="90000" tIns="90000" rIns="90000" bIns="90000">
            <a:normAutofit/>
          </a:bodyPr>
          <a:lstStyle>
            <a:lvl1pPr marL="171450" indent="-171450">
              <a:buClr>
                <a:schemeClr val="accent1"/>
              </a:buClr>
              <a:buSzPct val="100000"/>
              <a:buFontTx/>
              <a:buBlip>
                <a:blip r:embed="rId3"/>
              </a:buBlip>
              <a:tabLst/>
              <a:defRPr lang="en-US" sz="1100" b="0" i="0" kern="1200" spc="0" dirty="0" smtClean="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dirty="0"/>
              <a:t>Click here to edit text</a:t>
            </a:r>
          </a:p>
        </p:txBody>
      </p:sp>
      <p:sp>
        <p:nvSpPr>
          <p:cNvPr id="29" name="Text Placeholder 27">
            <a:extLst>
              <a:ext uri="{FF2B5EF4-FFF2-40B4-BE49-F238E27FC236}">
                <a16:creationId xmlns:a16="http://schemas.microsoft.com/office/drawing/2014/main" id="{F82C96B2-C4F1-264B-927E-D1DDB5D86C31}"/>
              </a:ext>
            </a:extLst>
          </p:cNvPr>
          <p:cNvSpPr>
            <a:spLocks noGrp="1"/>
          </p:cNvSpPr>
          <p:nvPr>
            <p:ph type="body" sz="quarter" idx="19" hasCustomPrompt="1"/>
          </p:nvPr>
        </p:nvSpPr>
        <p:spPr>
          <a:xfrm>
            <a:off x="7300601" y="2759873"/>
            <a:ext cx="2340000" cy="1599999"/>
          </a:xfrm>
          <a:solidFill>
            <a:schemeClr val="bg1">
              <a:lumMod val="95000"/>
            </a:schemeClr>
          </a:solidFill>
        </p:spPr>
        <p:txBody>
          <a:bodyPr lIns="90000" tIns="90000" rIns="90000" bIns="90000">
            <a:normAutofit/>
          </a:bodyPr>
          <a:lstStyle>
            <a:lvl1pPr marL="171450" indent="-171450">
              <a:buClr>
                <a:schemeClr val="accent1"/>
              </a:buClr>
              <a:buSzPct val="100000"/>
              <a:buFontTx/>
              <a:buBlip>
                <a:blip r:embed="rId3"/>
              </a:buBlip>
              <a:tabLst/>
              <a:defRPr lang="en-US" sz="1100" b="0" i="0" kern="1200" spc="0" dirty="0" smtClean="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dirty="0"/>
              <a:t>Click here to edit text</a:t>
            </a:r>
          </a:p>
        </p:txBody>
      </p:sp>
    </p:spTree>
    <p:extLst>
      <p:ext uri="{BB962C8B-B14F-4D97-AF65-F5344CB8AC3E}">
        <p14:creationId xmlns:p14="http://schemas.microsoft.com/office/powerpoint/2010/main" val="178018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68000"/>
            <a:ext cx="9069916" cy="6096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68000" y="1080000"/>
            <a:ext cx="9069916" cy="40002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7670800" y="5296962"/>
            <a:ext cx="2286000" cy="30427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D8A3FF-4EDA-41EA-BE41-E76242A52CB9}" type="slidenum">
              <a:rPr lang="en-GB" sz="1200" b="1" smtClean="0">
                <a:solidFill>
                  <a:srgbClr val="002060"/>
                </a:solidFill>
              </a:rPr>
              <a:pPr/>
              <a:t>‹#›</a:t>
            </a:fld>
            <a:endParaRPr lang="en-GB" sz="1200" b="1" dirty="0">
              <a:solidFill>
                <a:srgbClr val="002060"/>
              </a:solidFill>
            </a:endParaRPr>
          </a:p>
        </p:txBody>
      </p:sp>
    </p:spTree>
    <p:extLst>
      <p:ext uri="{BB962C8B-B14F-4D97-AF65-F5344CB8AC3E}">
        <p14:creationId xmlns:p14="http://schemas.microsoft.com/office/powerpoint/2010/main" val="3665568814"/>
      </p:ext>
    </p:extLst>
  </p:cSld>
  <p:clrMap bg1="lt1" tx1="dk1" bg2="lt2" tx2="dk2" accent1="accent1" accent2="accent2" accent3="accent3" accent4="accent4" accent5="accent5" accent6="accent6" hlink="hlink" folHlink="folHlink"/>
  <p:sldLayoutIdLst>
    <p:sldLayoutId id="2147483701" r:id="rId1"/>
    <p:sldLayoutId id="2147483663" r:id="rId2"/>
    <p:sldLayoutId id="2147483717" r:id="rId3"/>
    <p:sldLayoutId id="2147483704" r:id="rId4"/>
    <p:sldLayoutId id="2147483705" r:id="rId5"/>
    <p:sldLayoutId id="2147483719" r:id="rId6"/>
    <p:sldLayoutId id="2147483706" r:id="rId7"/>
    <p:sldLayoutId id="2147483707" r:id="rId8"/>
    <p:sldLayoutId id="2147483708" r:id="rId9"/>
    <p:sldLayoutId id="2147483712" r:id="rId10"/>
    <p:sldLayoutId id="2147483713" r:id="rId11"/>
    <p:sldLayoutId id="2147483715" r:id="rId12"/>
    <p:sldLayoutId id="2147483716" r:id="rId13"/>
    <p:sldLayoutId id="2147483703" r:id="rId14"/>
    <p:sldLayoutId id="2147483695" r:id="rId15"/>
    <p:sldLayoutId id="2147483698" r:id="rId16"/>
    <p:sldLayoutId id="2147483702" r:id="rId17"/>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342900" indent="-342900" algn="l" defTabSz="914400" rtl="0" eaLnBrk="1" latinLnBrk="0" hangingPunct="1">
        <a:spcBef>
          <a:spcPts val="300"/>
        </a:spcBef>
        <a:spcAft>
          <a:spcPts val="300"/>
        </a:spcAft>
        <a:buClr>
          <a:srgbClr val="071D49"/>
        </a:buClr>
        <a:buFontTx/>
        <a:buBlip>
          <a:blip r:embed="rId19"/>
        </a:buBlip>
        <a:defRPr sz="160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rgbClr val="071D49"/>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ts val="300"/>
        </a:spcBef>
        <a:spcAft>
          <a:spcPts val="300"/>
        </a:spcAft>
        <a:buClr>
          <a:srgbClr val="071D49"/>
        </a:buClr>
        <a:buFontTx/>
        <a:buBlip>
          <a:blip r:embed="rId19"/>
        </a:buBlip>
        <a:defRPr sz="1200" kern="1200">
          <a:solidFill>
            <a:schemeClr val="tx1"/>
          </a:solidFill>
          <a:latin typeface="+mn-lt"/>
          <a:ea typeface="+mn-ea"/>
          <a:cs typeface="+mn-cs"/>
        </a:defRPr>
      </a:lvl3pPr>
      <a:lvl4pPr marL="16002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twitter.com/PFAN_PPSE" TargetMode="External"/><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6" Type="http://schemas.openxmlformats.org/officeDocument/2006/relationships/image" Target="../media/image50.jpeg"/><Relationship Id="rId1" Type="http://schemas.openxmlformats.org/officeDocument/2006/relationships/slideLayout" Target="../slideLayouts/slideLayout9.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9ABBD-8497-1F4B-8FFA-8BC6CDE515A0}"/>
              </a:ext>
            </a:extLst>
          </p:cNvPr>
          <p:cNvSpPr>
            <a:spLocks noGrp="1"/>
          </p:cNvSpPr>
          <p:nvPr>
            <p:ph type="ctrTitle"/>
          </p:nvPr>
        </p:nvSpPr>
        <p:spPr>
          <a:xfrm>
            <a:off x="1955799" y="1866900"/>
            <a:ext cx="6175684" cy="1315699"/>
          </a:xfrm>
        </p:spPr>
        <p:txBody>
          <a:bodyPr>
            <a:noAutofit/>
          </a:bodyPr>
          <a:lstStyle/>
          <a:p>
            <a:r>
              <a:rPr lang="en-GB" sz="2800" dirty="0">
                <a:solidFill>
                  <a:srgbClr val="002060"/>
                </a:solidFill>
                <a:latin typeface="Trebuchet MS"/>
              </a:rPr>
              <a:t>The Private Financing Advisory Network</a:t>
            </a:r>
            <a:br>
              <a:rPr lang="en-GB" sz="3200" dirty="0">
                <a:solidFill>
                  <a:srgbClr val="002060"/>
                </a:solidFill>
                <a:latin typeface="Trebuchet MS"/>
              </a:rPr>
            </a:br>
            <a:br>
              <a:rPr lang="en-GB" sz="3200" dirty="0">
                <a:solidFill>
                  <a:srgbClr val="002060"/>
                </a:solidFill>
                <a:latin typeface="Trebuchet MS"/>
              </a:rPr>
            </a:br>
            <a:r>
              <a:rPr lang="en-GB" sz="1800" dirty="0">
                <a:solidFill>
                  <a:schemeClr val="tx1">
                    <a:lumMod val="65000"/>
                    <a:lumOff val="35000"/>
                  </a:schemeClr>
                </a:solidFill>
                <a:latin typeface="Trebuchet MS"/>
              </a:rPr>
              <a:t>E-Mobility Workshop</a:t>
            </a:r>
            <a:br>
              <a:rPr lang="en-GB" sz="1800" dirty="0">
                <a:solidFill>
                  <a:schemeClr val="tx1">
                    <a:lumMod val="65000"/>
                    <a:lumOff val="35000"/>
                  </a:schemeClr>
                </a:solidFill>
                <a:latin typeface="Trebuchet MS"/>
              </a:rPr>
            </a:br>
            <a:br>
              <a:rPr lang="en-GB" sz="1800" dirty="0">
                <a:solidFill>
                  <a:schemeClr val="tx1">
                    <a:lumMod val="65000"/>
                    <a:lumOff val="35000"/>
                  </a:schemeClr>
                </a:solidFill>
                <a:latin typeface="Trebuchet MS"/>
              </a:rPr>
            </a:br>
            <a:br>
              <a:rPr lang="en-GB" sz="1800" dirty="0">
                <a:solidFill>
                  <a:schemeClr val="tx1">
                    <a:lumMod val="65000"/>
                    <a:lumOff val="35000"/>
                  </a:schemeClr>
                </a:solidFill>
                <a:latin typeface="Trebuchet MS"/>
              </a:rPr>
            </a:br>
            <a:br>
              <a:rPr lang="en-US" sz="1800" dirty="0">
                <a:solidFill>
                  <a:schemeClr val="tx2"/>
                </a:solidFill>
                <a:latin typeface="Trebuchet MS"/>
              </a:rPr>
            </a:br>
            <a:endParaRPr lang="en-GB" sz="1600" dirty="0"/>
          </a:p>
        </p:txBody>
      </p:sp>
      <p:sp>
        <p:nvSpPr>
          <p:cNvPr id="3" name="Text Placeholder 2">
            <a:extLst>
              <a:ext uri="{FF2B5EF4-FFF2-40B4-BE49-F238E27FC236}">
                <a16:creationId xmlns:a16="http://schemas.microsoft.com/office/drawing/2014/main" id="{DFCDCB7F-4242-764B-8804-A42193ED4281}"/>
              </a:ext>
            </a:extLst>
          </p:cNvPr>
          <p:cNvSpPr>
            <a:spLocks noGrp="1"/>
          </p:cNvSpPr>
          <p:nvPr>
            <p:ph type="body" sz="quarter" idx="10"/>
          </p:nvPr>
        </p:nvSpPr>
        <p:spPr>
          <a:xfrm>
            <a:off x="3313300" y="3467100"/>
            <a:ext cx="3533399" cy="152400"/>
          </a:xfrm>
        </p:spPr>
        <p:txBody>
          <a:bodyPr>
            <a:noAutofit/>
          </a:bodyPr>
          <a:lstStyle/>
          <a:p>
            <a:r>
              <a:rPr lang="en-US" sz="1400" dirty="0">
                <a:solidFill>
                  <a:schemeClr val="tx2"/>
                </a:solidFill>
                <a:latin typeface="Trebuchet MS"/>
              </a:rPr>
              <a:t>28</a:t>
            </a:r>
            <a:r>
              <a:rPr lang="en-US" sz="1400" baseline="30000" dirty="0">
                <a:solidFill>
                  <a:schemeClr val="tx2"/>
                </a:solidFill>
                <a:latin typeface="Trebuchet MS"/>
              </a:rPr>
              <a:t>th</a:t>
            </a:r>
            <a:r>
              <a:rPr lang="en-US" sz="1400" dirty="0">
                <a:solidFill>
                  <a:schemeClr val="tx2"/>
                </a:solidFill>
                <a:latin typeface="Trebuchet MS"/>
              </a:rPr>
              <a:t> November to 2</a:t>
            </a:r>
            <a:r>
              <a:rPr lang="en-US" sz="1400" baseline="30000" dirty="0">
                <a:solidFill>
                  <a:schemeClr val="tx2"/>
                </a:solidFill>
                <a:latin typeface="Trebuchet MS"/>
              </a:rPr>
              <a:t>nd</a:t>
            </a:r>
            <a:r>
              <a:rPr lang="en-US" sz="1400" dirty="0">
                <a:solidFill>
                  <a:schemeClr val="tx2"/>
                </a:solidFill>
                <a:latin typeface="Trebuchet MS"/>
              </a:rPr>
              <a:t> December 2022</a:t>
            </a:r>
            <a:br>
              <a:rPr lang="en-US" sz="1400" dirty="0">
                <a:solidFill>
                  <a:schemeClr val="tx2"/>
                </a:solidFill>
                <a:latin typeface="Trebuchet MS"/>
              </a:rPr>
            </a:br>
            <a:endParaRPr lang="en-GB" sz="1400" dirty="0"/>
          </a:p>
        </p:txBody>
      </p:sp>
    </p:spTree>
    <p:extLst>
      <p:ext uri="{BB962C8B-B14F-4D97-AF65-F5344CB8AC3E}">
        <p14:creationId xmlns:p14="http://schemas.microsoft.com/office/powerpoint/2010/main" val="2099451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7BC51E-2486-F242-8AC9-9CDACC3598DA}"/>
              </a:ext>
            </a:extLst>
          </p:cNvPr>
          <p:cNvSpPr>
            <a:spLocks noGrp="1"/>
          </p:cNvSpPr>
          <p:nvPr>
            <p:ph type="title"/>
          </p:nvPr>
        </p:nvSpPr>
        <p:spPr/>
        <p:txBody>
          <a:bodyPr>
            <a:normAutofit fontScale="90000"/>
          </a:bodyPr>
          <a:lstStyle/>
          <a:p>
            <a:r>
              <a:rPr lang="en-US" sz="2400" b="1" dirty="0">
                <a:solidFill>
                  <a:srgbClr val="C00000"/>
                </a:solidFill>
                <a:latin typeface="Trebuchet MS"/>
              </a:rPr>
              <a:t>PFAN in the Pacific – Areas of Focus</a:t>
            </a:r>
            <a:br>
              <a:rPr lang="en-US" sz="2400" b="1" dirty="0">
                <a:solidFill>
                  <a:srgbClr val="C00000"/>
                </a:solidFill>
                <a:latin typeface="Trebuchet MS"/>
              </a:rPr>
            </a:br>
            <a:endParaRPr lang="en-GB" dirty="0"/>
          </a:p>
        </p:txBody>
      </p:sp>
      <p:sp>
        <p:nvSpPr>
          <p:cNvPr id="9" name="Content Placeholder 1">
            <a:extLst>
              <a:ext uri="{FF2B5EF4-FFF2-40B4-BE49-F238E27FC236}">
                <a16:creationId xmlns:a16="http://schemas.microsoft.com/office/drawing/2014/main" id="{1CF2EFFE-1BFC-4504-B27D-85FD6FA7B3BA}"/>
              </a:ext>
            </a:extLst>
          </p:cNvPr>
          <p:cNvSpPr txBox="1">
            <a:spLocks/>
          </p:cNvSpPr>
          <p:nvPr/>
        </p:nvSpPr>
        <p:spPr>
          <a:xfrm>
            <a:off x="508000" y="952500"/>
            <a:ext cx="9069916" cy="4635000"/>
          </a:xfrm>
          <a:prstGeom prst="rect">
            <a:avLst/>
          </a:prstGeom>
        </p:spPr>
        <p:txBody>
          <a:bodyPr>
            <a:normAutofit fontScale="40000" lnSpcReduction="20000"/>
          </a:bodyPr>
          <a:lstStyle>
            <a:lvl1pPr marL="342900" indent="-342900" algn="l" defTabSz="914400" rtl="0" eaLnBrk="1" latinLnBrk="0" hangingPunct="1">
              <a:spcBef>
                <a:spcPts val="300"/>
              </a:spcBef>
              <a:spcAft>
                <a:spcPts val="300"/>
              </a:spcAft>
              <a:buClr>
                <a:srgbClr val="071D49"/>
              </a:buClr>
              <a:buFontTx/>
              <a:buBlip>
                <a:blip r:embed="rId2"/>
              </a:buBlip>
              <a:defRPr sz="160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rgbClr val="071D49"/>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ts val="300"/>
              </a:spcBef>
              <a:spcAft>
                <a:spcPts val="300"/>
              </a:spcAft>
              <a:buClr>
                <a:srgbClr val="071D49"/>
              </a:buClr>
              <a:buFontTx/>
              <a:buBlip>
                <a:blip r:embed="rId2"/>
              </a:buBlip>
              <a:defRPr sz="1200" kern="1200">
                <a:solidFill>
                  <a:schemeClr val="tx1"/>
                </a:solidFill>
                <a:latin typeface="+mn-lt"/>
                <a:ea typeface="+mn-ea"/>
                <a:cs typeface="+mn-cs"/>
              </a:defRPr>
            </a:lvl3pPr>
            <a:lvl4pPr marL="16002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sz="3400" dirty="0">
                <a:latin typeface="Trebuchet MS" panose="020B0603020202020204" pitchFamily="34" charset="0"/>
              </a:rPr>
              <a:t>Clean Energy</a:t>
            </a:r>
          </a:p>
          <a:p>
            <a:pPr lvl="1">
              <a:lnSpc>
                <a:spcPct val="120000"/>
              </a:lnSpc>
            </a:pPr>
            <a:r>
              <a:rPr lang="en-US" sz="2900" dirty="0">
                <a:latin typeface="Trebuchet MS" panose="020B0603020202020204" pitchFamily="34" charset="0"/>
              </a:rPr>
              <a:t>Energy Access / Rural Electrification </a:t>
            </a:r>
          </a:p>
          <a:p>
            <a:pPr lvl="1">
              <a:lnSpc>
                <a:spcPct val="120000"/>
              </a:lnSpc>
            </a:pPr>
            <a:r>
              <a:rPr lang="en-US" sz="2900" dirty="0">
                <a:latin typeface="Trebuchet MS" panose="020B0603020202020204" pitchFamily="34" charset="0"/>
              </a:rPr>
              <a:t>B2B distributed &amp; captive generation </a:t>
            </a:r>
          </a:p>
          <a:p>
            <a:pPr lvl="1">
              <a:lnSpc>
                <a:spcPct val="120000"/>
              </a:lnSpc>
            </a:pPr>
            <a:r>
              <a:rPr lang="en-US" sz="2900" dirty="0">
                <a:latin typeface="Trebuchet MS" panose="020B0603020202020204" pitchFamily="34" charset="0"/>
              </a:rPr>
              <a:t>Maritime mobility (EVs &amp; green hydrogen) </a:t>
            </a:r>
          </a:p>
          <a:p>
            <a:pPr lvl="1">
              <a:lnSpc>
                <a:spcPct val="120000"/>
              </a:lnSpc>
            </a:pPr>
            <a:r>
              <a:rPr lang="en-US" sz="2900" dirty="0">
                <a:latin typeface="Trebuchet MS" panose="020B0603020202020204" pitchFamily="34" charset="0"/>
              </a:rPr>
              <a:t>W2E </a:t>
            </a:r>
          </a:p>
          <a:p>
            <a:pPr lvl="1">
              <a:lnSpc>
                <a:spcPct val="120000"/>
              </a:lnSpc>
            </a:pPr>
            <a:r>
              <a:rPr lang="en-US" sz="2900" dirty="0">
                <a:latin typeface="Trebuchet MS" panose="020B0603020202020204" pitchFamily="34" charset="0"/>
              </a:rPr>
              <a:t>Selective IPPs especially with partners</a:t>
            </a:r>
          </a:p>
          <a:p>
            <a:pPr lvl="1">
              <a:lnSpc>
                <a:spcPct val="120000"/>
              </a:lnSpc>
            </a:pPr>
            <a:endParaRPr lang="en-US" sz="2900" dirty="0">
              <a:latin typeface="Trebuchet MS" panose="020B0603020202020204" pitchFamily="34" charset="0"/>
            </a:endParaRPr>
          </a:p>
          <a:p>
            <a:pPr>
              <a:lnSpc>
                <a:spcPct val="120000"/>
              </a:lnSpc>
            </a:pPr>
            <a:r>
              <a:rPr lang="en-US" sz="3400" dirty="0">
                <a:latin typeface="Trebuchet MS" panose="020B0603020202020204" pitchFamily="34" charset="0"/>
              </a:rPr>
              <a:t>Climate Change Adaptation</a:t>
            </a:r>
          </a:p>
          <a:p>
            <a:pPr lvl="1">
              <a:lnSpc>
                <a:spcPct val="120000"/>
              </a:lnSpc>
            </a:pPr>
            <a:r>
              <a:rPr lang="en-US" sz="2900" dirty="0">
                <a:latin typeface="Trebuchet MS" panose="020B0603020202020204" pitchFamily="34" charset="0"/>
              </a:rPr>
              <a:t>Waste treatment &amp; marine waste </a:t>
            </a:r>
          </a:p>
          <a:p>
            <a:pPr lvl="1">
              <a:lnSpc>
                <a:spcPct val="120000"/>
              </a:lnSpc>
            </a:pPr>
            <a:r>
              <a:rPr lang="en-US" sz="2900" dirty="0">
                <a:latin typeface="Trebuchet MS" panose="020B0603020202020204" pitchFamily="34" charset="0"/>
              </a:rPr>
              <a:t>Coastal </a:t>
            </a:r>
            <a:r>
              <a:rPr lang="en-US" sz="2900" dirty="0" err="1">
                <a:latin typeface="Trebuchet MS" panose="020B0603020202020204" pitchFamily="34" charset="0"/>
              </a:rPr>
              <a:t>defences</a:t>
            </a:r>
            <a:r>
              <a:rPr lang="en-US" sz="2900" dirty="0">
                <a:latin typeface="Trebuchet MS" panose="020B0603020202020204" pitchFamily="34" charset="0"/>
              </a:rPr>
              <a:t> &amp; marine ecosystems </a:t>
            </a:r>
          </a:p>
          <a:p>
            <a:pPr lvl="1">
              <a:lnSpc>
                <a:spcPct val="120000"/>
              </a:lnSpc>
            </a:pPr>
            <a:r>
              <a:rPr lang="en-US" sz="2900" dirty="0">
                <a:latin typeface="Trebuchet MS" panose="020B0603020202020204" pitchFamily="34" charset="0"/>
              </a:rPr>
              <a:t>Fishing &amp; aquaculture</a:t>
            </a:r>
          </a:p>
          <a:p>
            <a:pPr lvl="1">
              <a:lnSpc>
                <a:spcPct val="120000"/>
              </a:lnSpc>
            </a:pPr>
            <a:r>
              <a:rPr lang="en-US" sz="2900" dirty="0">
                <a:latin typeface="Trebuchet MS" panose="020B0603020202020204" pitchFamily="34" charset="0"/>
              </a:rPr>
              <a:t>Up &amp; downstream agriculture </a:t>
            </a:r>
          </a:p>
          <a:p>
            <a:pPr lvl="1">
              <a:lnSpc>
                <a:spcPct val="120000"/>
              </a:lnSpc>
            </a:pPr>
            <a:r>
              <a:rPr lang="en-US" sz="2900" dirty="0">
                <a:latin typeface="Trebuchet MS" panose="020B0603020202020204" pitchFamily="34" charset="0"/>
              </a:rPr>
              <a:t>Water; </a:t>
            </a:r>
          </a:p>
          <a:p>
            <a:pPr lvl="1">
              <a:lnSpc>
                <a:spcPct val="120000"/>
              </a:lnSpc>
            </a:pPr>
            <a:r>
              <a:rPr lang="en-US" sz="2900" dirty="0">
                <a:latin typeface="Trebuchet MS" panose="020B0603020202020204" pitchFamily="34" charset="0"/>
              </a:rPr>
              <a:t>Tourism</a:t>
            </a:r>
          </a:p>
          <a:p>
            <a:pPr>
              <a:lnSpc>
                <a:spcPct val="120000"/>
              </a:lnSpc>
            </a:pPr>
            <a:endParaRPr lang="en-US" sz="2100" dirty="0">
              <a:latin typeface="Trebuchet MS" panose="020B0603020202020204" pitchFamily="34" charset="0"/>
            </a:endParaRPr>
          </a:p>
          <a:p>
            <a:pPr>
              <a:lnSpc>
                <a:spcPct val="120000"/>
              </a:lnSpc>
            </a:pPr>
            <a:r>
              <a:rPr lang="en-US" sz="3400" dirty="0">
                <a:latin typeface="Trebuchet MS" panose="020B0603020202020204" pitchFamily="34" charset="0"/>
              </a:rPr>
              <a:t>Focus on working with and through partners (</a:t>
            </a:r>
            <a:r>
              <a:rPr lang="en-US" sz="3400" dirty="0" err="1">
                <a:latin typeface="Trebuchet MS" panose="020B0603020202020204" pitchFamily="34" charset="0"/>
              </a:rPr>
              <a:t>eg</a:t>
            </a:r>
            <a:r>
              <a:rPr lang="en-US" sz="3400" dirty="0">
                <a:latin typeface="Trebuchet MS" panose="020B0603020202020204" pitchFamily="34" charset="0"/>
              </a:rPr>
              <a:t> FDB / FREF).</a:t>
            </a:r>
          </a:p>
          <a:p>
            <a:pPr>
              <a:lnSpc>
                <a:spcPct val="120000"/>
              </a:lnSpc>
            </a:pPr>
            <a:endParaRPr lang="en-AU" dirty="0">
              <a:latin typeface="Trebuchet MS" panose="020B0603020202020204" pitchFamily="34" charset="0"/>
            </a:endParaRPr>
          </a:p>
          <a:p>
            <a:pPr marL="0" indent="0">
              <a:lnSpc>
                <a:spcPct val="120000"/>
              </a:lnSpc>
              <a:buFontTx/>
              <a:buNone/>
            </a:pPr>
            <a:endParaRPr lang="en-AU" dirty="0"/>
          </a:p>
          <a:p>
            <a:pPr marL="0" indent="0">
              <a:lnSpc>
                <a:spcPct val="120000"/>
              </a:lnSpc>
              <a:buFontTx/>
              <a:buNone/>
            </a:pPr>
            <a:endParaRPr lang="en-AU" dirty="0"/>
          </a:p>
          <a:p>
            <a:pPr>
              <a:lnSpc>
                <a:spcPct val="120000"/>
              </a:lnSpc>
            </a:pPr>
            <a:endParaRPr lang="en-GB" dirty="0"/>
          </a:p>
        </p:txBody>
      </p:sp>
    </p:spTree>
    <p:extLst>
      <p:ext uri="{BB962C8B-B14F-4D97-AF65-F5344CB8AC3E}">
        <p14:creationId xmlns:p14="http://schemas.microsoft.com/office/powerpoint/2010/main" val="96850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7BC51E-2486-F242-8AC9-9CDACC3598DA}"/>
              </a:ext>
            </a:extLst>
          </p:cNvPr>
          <p:cNvSpPr>
            <a:spLocks noGrp="1"/>
          </p:cNvSpPr>
          <p:nvPr>
            <p:ph type="title"/>
          </p:nvPr>
        </p:nvSpPr>
        <p:spPr/>
        <p:txBody>
          <a:bodyPr>
            <a:normAutofit/>
          </a:bodyPr>
          <a:lstStyle/>
          <a:p>
            <a:r>
              <a:rPr lang="en-US" dirty="0">
                <a:solidFill>
                  <a:srgbClr val="C00000"/>
                </a:solidFill>
                <a:latin typeface="Trebuchet MS"/>
              </a:rPr>
              <a:t>Types of Partnerships</a:t>
            </a:r>
            <a:endParaRPr lang="en-GB" dirty="0"/>
          </a:p>
        </p:txBody>
      </p:sp>
      <p:sp>
        <p:nvSpPr>
          <p:cNvPr id="9" name="Content Placeholder 1">
            <a:extLst>
              <a:ext uri="{FF2B5EF4-FFF2-40B4-BE49-F238E27FC236}">
                <a16:creationId xmlns:a16="http://schemas.microsoft.com/office/drawing/2014/main" id="{1CF2EFFE-1BFC-4504-B27D-85FD6FA7B3BA}"/>
              </a:ext>
            </a:extLst>
          </p:cNvPr>
          <p:cNvSpPr txBox="1">
            <a:spLocks/>
          </p:cNvSpPr>
          <p:nvPr/>
        </p:nvSpPr>
        <p:spPr>
          <a:xfrm>
            <a:off x="508000" y="952500"/>
            <a:ext cx="9069916" cy="4635000"/>
          </a:xfrm>
          <a:prstGeom prst="rect">
            <a:avLst/>
          </a:prstGeom>
        </p:spPr>
        <p:txBody>
          <a:bodyPr>
            <a:normAutofit fontScale="62500" lnSpcReduction="20000"/>
          </a:bodyPr>
          <a:lstStyle>
            <a:lvl1pPr marL="342900" indent="-342900" algn="l" defTabSz="914400" rtl="0" eaLnBrk="1" latinLnBrk="0" hangingPunct="1">
              <a:spcBef>
                <a:spcPts val="300"/>
              </a:spcBef>
              <a:spcAft>
                <a:spcPts val="300"/>
              </a:spcAft>
              <a:buClr>
                <a:srgbClr val="071D49"/>
              </a:buClr>
              <a:buFontTx/>
              <a:buBlip>
                <a:blip r:embed="rId2"/>
              </a:buBlip>
              <a:defRPr sz="160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rgbClr val="071D49"/>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ts val="300"/>
              </a:spcBef>
              <a:spcAft>
                <a:spcPts val="300"/>
              </a:spcAft>
              <a:buClr>
                <a:srgbClr val="071D49"/>
              </a:buClr>
              <a:buFontTx/>
              <a:buBlip>
                <a:blip r:embed="rId2"/>
              </a:buBlip>
              <a:defRPr sz="1200" kern="1200">
                <a:solidFill>
                  <a:schemeClr val="tx1"/>
                </a:solidFill>
                <a:latin typeface="+mn-lt"/>
                <a:ea typeface="+mn-ea"/>
                <a:cs typeface="+mn-cs"/>
              </a:defRPr>
            </a:lvl3pPr>
            <a:lvl4pPr marL="16002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sz="3300" dirty="0">
                <a:latin typeface="Trebuchet MS" panose="020B0603020202020204" pitchFamily="34" charset="0"/>
              </a:rPr>
              <a:t>Investment Partner - comprise of range of investors and financiers</a:t>
            </a:r>
          </a:p>
          <a:p>
            <a:pPr lvl="2">
              <a:lnSpc>
                <a:spcPct val="120000"/>
              </a:lnSpc>
            </a:pPr>
            <a:r>
              <a:rPr lang="en-US" sz="2600" dirty="0">
                <a:latin typeface="Trebuchet MS" panose="020B0603020202020204" pitchFamily="34" charset="0"/>
              </a:rPr>
              <a:t>Impact and philanthropic investors</a:t>
            </a:r>
          </a:p>
          <a:p>
            <a:pPr lvl="2">
              <a:lnSpc>
                <a:spcPct val="120000"/>
              </a:lnSpc>
            </a:pPr>
            <a:r>
              <a:rPr lang="en-US" sz="2600" dirty="0">
                <a:latin typeface="Trebuchet MS" panose="020B0603020202020204" pitchFamily="34" charset="0"/>
              </a:rPr>
              <a:t>Corporate and institutional investors </a:t>
            </a:r>
          </a:p>
          <a:p>
            <a:pPr lvl="2">
              <a:lnSpc>
                <a:spcPct val="120000"/>
              </a:lnSpc>
            </a:pPr>
            <a:r>
              <a:rPr lang="en-US" sz="2600" dirty="0">
                <a:latin typeface="Trebuchet MS" panose="020B0603020202020204" pitchFamily="34" charset="0"/>
              </a:rPr>
              <a:t>Commercial and development banks;</a:t>
            </a:r>
          </a:p>
          <a:p>
            <a:pPr lvl="2">
              <a:lnSpc>
                <a:spcPct val="120000"/>
              </a:lnSpc>
            </a:pPr>
            <a:r>
              <a:rPr lang="en-US" sz="2600" dirty="0">
                <a:latin typeface="Trebuchet MS" panose="020B0603020202020204" pitchFamily="34" charset="0"/>
              </a:rPr>
              <a:t>Development Finance Institutions and Multilateral (Regional) Development Banks</a:t>
            </a:r>
          </a:p>
          <a:p>
            <a:pPr>
              <a:lnSpc>
                <a:spcPct val="120000"/>
              </a:lnSpc>
            </a:pPr>
            <a:r>
              <a:rPr lang="en-US" sz="3300" dirty="0">
                <a:latin typeface="Trebuchet MS" panose="020B0603020202020204" pitchFamily="34" charset="0"/>
              </a:rPr>
              <a:t>Network Partner – entities that address issues connected to enabling environments; promote innovation; provide technical assistance and development funding; fund technical impact and feasibility studies; </a:t>
            </a:r>
          </a:p>
          <a:p>
            <a:pPr lvl="2">
              <a:lnSpc>
                <a:spcPct val="120000"/>
              </a:lnSpc>
            </a:pPr>
            <a:r>
              <a:rPr lang="en-US" sz="2600" dirty="0">
                <a:latin typeface="Trebuchet MS" panose="020B0603020202020204" pitchFamily="34" charset="0"/>
              </a:rPr>
              <a:t>Government agencies such as rural electrification agencies (FREF) </a:t>
            </a:r>
          </a:p>
          <a:p>
            <a:pPr lvl="2">
              <a:lnSpc>
                <a:spcPct val="120000"/>
              </a:lnSpc>
            </a:pPr>
            <a:r>
              <a:rPr lang="en-US" sz="2600" dirty="0">
                <a:latin typeface="Trebuchet MS" panose="020B0603020202020204" pitchFamily="34" charset="0"/>
              </a:rPr>
              <a:t>National development banks (FDB etc.)</a:t>
            </a:r>
          </a:p>
          <a:p>
            <a:pPr lvl="2">
              <a:lnSpc>
                <a:spcPct val="120000"/>
              </a:lnSpc>
            </a:pPr>
            <a:r>
              <a:rPr lang="en-US" sz="2600" dirty="0">
                <a:latin typeface="Trebuchet MS" panose="020B0603020202020204" pitchFamily="34" charset="0"/>
              </a:rPr>
              <a:t>Regional institutions such as the Regional Centers for Renewable Energy and Energy Efficiency, or national institutions and associations (PCREEE)</a:t>
            </a:r>
          </a:p>
        </p:txBody>
      </p:sp>
    </p:spTree>
    <p:extLst>
      <p:ext uri="{BB962C8B-B14F-4D97-AF65-F5344CB8AC3E}">
        <p14:creationId xmlns:p14="http://schemas.microsoft.com/office/powerpoint/2010/main" val="142182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7BC51E-2486-F242-8AC9-9CDACC3598DA}"/>
              </a:ext>
            </a:extLst>
          </p:cNvPr>
          <p:cNvSpPr>
            <a:spLocks noGrp="1"/>
          </p:cNvSpPr>
          <p:nvPr>
            <p:ph type="title"/>
          </p:nvPr>
        </p:nvSpPr>
        <p:spPr/>
        <p:txBody>
          <a:bodyPr>
            <a:normAutofit/>
          </a:bodyPr>
          <a:lstStyle/>
          <a:p>
            <a:r>
              <a:rPr lang="en-US" dirty="0">
                <a:solidFill>
                  <a:srgbClr val="C00000"/>
                </a:solidFill>
                <a:latin typeface="Trebuchet MS"/>
              </a:rPr>
              <a:t>PFAN - E-Mobility in Fiji (1)</a:t>
            </a:r>
            <a:endParaRPr lang="en-GB" dirty="0"/>
          </a:p>
        </p:txBody>
      </p:sp>
      <p:sp>
        <p:nvSpPr>
          <p:cNvPr id="9" name="Content Placeholder 1">
            <a:extLst>
              <a:ext uri="{FF2B5EF4-FFF2-40B4-BE49-F238E27FC236}">
                <a16:creationId xmlns:a16="http://schemas.microsoft.com/office/drawing/2014/main" id="{1CF2EFFE-1BFC-4504-B27D-85FD6FA7B3BA}"/>
              </a:ext>
            </a:extLst>
          </p:cNvPr>
          <p:cNvSpPr txBox="1">
            <a:spLocks/>
          </p:cNvSpPr>
          <p:nvPr/>
        </p:nvSpPr>
        <p:spPr>
          <a:xfrm>
            <a:off x="508000" y="952500"/>
            <a:ext cx="9069916" cy="4635000"/>
          </a:xfrm>
          <a:prstGeom prst="rect">
            <a:avLst/>
          </a:prstGeom>
        </p:spPr>
        <p:txBody>
          <a:bodyPr>
            <a:normAutofit fontScale="92500" lnSpcReduction="10000"/>
          </a:bodyPr>
          <a:lstStyle>
            <a:lvl1pPr marL="342900" indent="-342900" algn="l" defTabSz="914400" rtl="0" eaLnBrk="1" latinLnBrk="0" hangingPunct="1">
              <a:spcBef>
                <a:spcPts val="300"/>
              </a:spcBef>
              <a:spcAft>
                <a:spcPts val="300"/>
              </a:spcAft>
              <a:buClr>
                <a:srgbClr val="071D49"/>
              </a:buClr>
              <a:buFontTx/>
              <a:buBlip>
                <a:blip r:embed="rId2"/>
              </a:buBlip>
              <a:defRPr sz="160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rgbClr val="071D49"/>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ts val="300"/>
              </a:spcBef>
              <a:spcAft>
                <a:spcPts val="300"/>
              </a:spcAft>
              <a:buClr>
                <a:srgbClr val="071D49"/>
              </a:buClr>
              <a:buFontTx/>
              <a:buBlip>
                <a:blip r:embed="rId2"/>
              </a:buBlip>
              <a:defRPr sz="1200" kern="1200">
                <a:solidFill>
                  <a:schemeClr val="tx1"/>
                </a:solidFill>
                <a:latin typeface="+mn-lt"/>
                <a:ea typeface="+mn-ea"/>
                <a:cs typeface="+mn-cs"/>
              </a:defRPr>
            </a:lvl3pPr>
            <a:lvl4pPr marL="16002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SzPts val="1000"/>
              <a:tabLst>
                <a:tab pos="457200" algn="l"/>
              </a:tabLst>
            </a:pPr>
            <a:r>
              <a:rPr lang="en-FJ" sz="2000" dirty="0">
                <a:latin typeface="Trebuchet MS" panose="020B0603020202020204" pitchFamily="34" charset="0"/>
              </a:rPr>
              <a:t>Our role help facilitate the following:</a:t>
            </a:r>
          </a:p>
          <a:p>
            <a:pPr lvl="1">
              <a:buSzPts val="1000"/>
              <a:buBlip>
                <a:blip r:embed="rId2"/>
              </a:buBlip>
              <a:tabLst>
                <a:tab pos="914400" algn="l"/>
              </a:tabLst>
            </a:pPr>
            <a:r>
              <a:rPr lang="en-US" sz="2000" dirty="0">
                <a:latin typeface="Trebuchet MS" panose="020B0603020202020204" pitchFamily="34" charset="0"/>
              </a:rPr>
              <a:t>Complementary Technical Assistance</a:t>
            </a:r>
          </a:p>
          <a:p>
            <a:pPr lvl="2">
              <a:buSzPts val="1000"/>
              <a:tabLst>
                <a:tab pos="914400" algn="l"/>
              </a:tabLst>
            </a:pPr>
            <a:r>
              <a:rPr lang="en-FJ" sz="1800" dirty="0">
                <a:latin typeface="Trebuchet MS" panose="020B0603020202020204" pitchFamily="34" charset="0"/>
              </a:rPr>
              <a:t>Introduction to PCREE</a:t>
            </a:r>
            <a:r>
              <a:rPr lang="en-US" sz="1800" dirty="0">
                <a:latin typeface="Trebuchet MS" panose="020B0603020202020204" pitchFamily="34" charset="0"/>
              </a:rPr>
              <a:t>E</a:t>
            </a:r>
            <a:r>
              <a:rPr lang="en-FJ" sz="1800" dirty="0">
                <a:latin typeface="Trebuchet MS" panose="020B0603020202020204" pitchFamily="34" charset="0"/>
              </a:rPr>
              <a:t>’s </a:t>
            </a:r>
            <a:r>
              <a:rPr lang="en-US" sz="1800" dirty="0">
                <a:latin typeface="Trebuchet MS" panose="020B0603020202020204" pitchFamily="34" charset="0"/>
              </a:rPr>
              <a:t>Sustainable Energy Entrepreneurship Facility (PSEEF)</a:t>
            </a:r>
            <a:r>
              <a:rPr lang="en-FJ" sz="1800" dirty="0">
                <a:latin typeface="Trebuchet MS" panose="020B0603020202020204" pitchFamily="34" charset="0"/>
              </a:rPr>
              <a:t> facility that enabled</a:t>
            </a:r>
            <a:r>
              <a:rPr lang="en-US" sz="1800" dirty="0">
                <a:latin typeface="Trebuchet MS" panose="020B0603020202020204" pitchFamily="34" charset="0"/>
              </a:rPr>
              <a:t> the</a:t>
            </a:r>
            <a:r>
              <a:rPr lang="en-FJ" sz="1800" dirty="0">
                <a:latin typeface="Trebuchet MS" panose="020B0603020202020204" pitchFamily="34" charset="0"/>
              </a:rPr>
              <a:t> legal review</a:t>
            </a:r>
            <a:r>
              <a:rPr lang="en-US" sz="1800" dirty="0">
                <a:latin typeface="Trebuchet MS" panose="020B0603020202020204" pitchFamily="34" charset="0"/>
              </a:rPr>
              <a:t> around the electricity tariff.</a:t>
            </a:r>
            <a:endParaRPr lang="en-FJ" sz="1800" dirty="0">
              <a:latin typeface="Trebuchet MS" panose="020B0603020202020204" pitchFamily="34" charset="0"/>
            </a:endParaRPr>
          </a:p>
          <a:p>
            <a:pPr lvl="2">
              <a:buSzPts val="1000"/>
              <a:tabLst>
                <a:tab pos="914400" algn="l"/>
              </a:tabLst>
            </a:pPr>
            <a:r>
              <a:rPr lang="en-FJ" sz="1800" dirty="0">
                <a:latin typeface="Trebuchet MS" panose="020B0603020202020204" pitchFamily="34" charset="0"/>
              </a:rPr>
              <a:t>Introduction to UNDP’s Blue Accelerator </a:t>
            </a:r>
            <a:r>
              <a:rPr lang="en-US" sz="1800" dirty="0">
                <a:latin typeface="Trebuchet MS" panose="020B0603020202020204" pitchFamily="34" charset="0"/>
              </a:rPr>
              <a:t>G</a:t>
            </a:r>
            <a:r>
              <a:rPr lang="en-FJ" sz="1800" dirty="0">
                <a:latin typeface="Trebuchet MS" panose="020B0603020202020204" pitchFamily="34" charset="0"/>
              </a:rPr>
              <a:t>rant</a:t>
            </a:r>
            <a:r>
              <a:rPr lang="en-US" sz="1800" dirty="0">
                <a:latin typeface="Trebuchet MS" panose="020B0603020202020204" pitchFamily="34" charset="0"/>
              </a:rPr>
              <a:t> Scheme (BAGS)</a:t>
            </a:r>
            <a:endParaRPr lang="en-FJ" sz="1800" dirty="0">
              <a:latin typeface="Trebuchet MS" panose="020B0603020202020204" pitchFamily="34" charset="0"/>
            </a:endParaRPr>
          </a:p>
          <a:p>
            <a:pPr lvl="1">
              <a:buSzPts val="1000"/>
              <a:buBlip>
                <a:blip r:embed="rId2"/>
              </a:buBlip>
              <a:tabLst>
                <a:tab pos="914400" algn="l"/>
              </a:tabLst>
            </a:pPr>
            <a:r>
              <a:rPr lang="en-US" sz="2000" dirty="0">
                <a:latin typeface="Trebuchet MS" panose="020B0603020202020204" pitchFamily="34" charset="0"/>
              </a:rPr>
              <a:t>Our work with the developer helped</a:t>
            </a:r>
            <a:r>
              <a:rPr lang="en-FJ" sz="2000" dirty="0">
                <a:latin typeface="Trebuchet MS" panose="020B0603020202020204" pitchFamily="34" charset="0"/>
              </a:rPr>
              <a:t> open doors with entities such as locations including </a:t>
            </a:r>
            <a:r>
              <a:rPr lang="en-US" sz="2000" dirty="0">
                <a:latin typeface="Trebuchet MS" panose="020B0603020202020204" pitchFamily="34" charset="0"/>
              </a:rPr>
              <a:t>two  key</a:t>
            </a:r>
            <a:r>
              <a:rPr lang="en-FJ" sz="2000" dirty="0">
                <a:latin typeface="Trebuchet MS" panose="020B0603020202020204" pitchFamily="34" charset="0"/>
              </a:rPr>
              <a:t> of the sites</a:t>
            </a:r>
            <a:r>
              <a:rPr lang="en-US" sz="2000" dirty="0">
                <a:latin typeface="Trebuchet MS" panose="020B0603020202020204" pitchFamily="34" charset="0"/>
              </a:rPr>
              <a:t> where charging infrastructure is located</a:t>
            </a:r>
            <a:endParaRPr lang="en-FJ" sz="2000" dirty="0">
              <a:latin typeface="Trebuchet MS" panose="020B0603020202020204" pitchFamily="34" charset="0"/>
            </a:endParaRPr>
          </a:p>
          <a:p>
            <a:pPr lvl="1">
              <a:buSzPts val="1000"/>
              <a:buBlip>
                <a:blip r:embed="rId2"/>
              </a:buBlip>
              <a:tabLst>
                <a:tab pos="914400" algn="l"/>
              </a:tabLst>
            </a:pPr>
            <a:r>
              <a:rPr lang="en-FJ" sz="2000" dirty="0">
                <a:latin typeface="Trebuchet MS" panose="020B0603020202020204" pitchFamily="34" charset="0"/>
              </a:rPr>
              <a:t>Introduction of the developer to p</a:t>
            </a:r>
            <a:r>
              <a:rPr lang="en-US" sz="2000" dirty="0" err="1">
                <a:latin typeface="Trebuchet MS" panose="020B0603020202020204" pitchFamily="34" charset="0"/>
              </a:rPr>
              <a:t>otential</a:t>
            </a:r>
            <a:r>
              <a:rPr lang="en-FJ" sz="2000" dirty="0">
                <a:latin typeface="Trebuchet MS" panose="020B0603020202020204" pitchFamily="34" charset="0"/>
              </a:rPr>
              <a:t> fleet partners (current model is being developed for public charging)</a:t>
            </a:r>
            <a:r>
              <a:rPr lang="en-US" sz="2000" dirty="0">
                <a:latin typeface="Trebuchet MS" panose="020B0603020202020204" pitchFamily="34" charset="0"/>
              </a:rPr>
              <a:t>. T</a:t>
            </a:r>
            <a:r>
              <a:rPr lang="en-FJ" sz="2000" dirty="0">
                <a:latin typeface="Trebuchet MS" panose="020B0603020202020204" pitchFamily="34" charset="0"/>
              </a:rPr>
              <a:t>here exists a large potential for a fleet conversion model.</a:t>
            </a:r>
            <a:endParaRPr lang="en-US" sz="2000" dirty="0">
              <a:latin typeface="Trebuchet MS" panose="020B0603020202020204" pitchFamily="34" charset="0"/>
            </a:endParaRPr>
          </a:p>
          <a:p>
            <a:pPr lvl="1">
              <a:buSzPts val="1000"/>
              <a:buBlip>
                <a:blip r:embed="rId2"/>
              </a:buBlip>
              <a:tabLst>
                <a:tab pos="914400" algn="l"/>
              </a:tabLst>
            </a:pPr>
            <a:r>
              <a:rPr lang="en-US" sz="2000" dirty="0">
                <a:latin typeface="Trebuchet MS" panose="020B0603020202020204" pitchFamily="34" charset="0"/>
              </a:rPr>
              <a:t>Helped Leaf Capital in the process to secure debt with the Fiji Development Bank</a:t>
            </a:r>
            <a:endParaRPr lang="en-FJ" sz="2000" dirty="0">
              <a:latin typeface="Trebuchet MS" panose="020B0603020202020204" pitchFamily="34" charset="0"/>
            </a:endParaRPr>
          </a:p>
          <a:p>
            <a:pPr>
              <a:buSzPts val="1000"/>
              <a:tabLst>
                <a:tab pos="914400" algn="l"/>
              </a:tabLst>
            </a:pPr>
            <a:r>
              <a:rPr lang="en-US" sz="2200" dirty="0">
                <a:latin typeface="Trebuchet MS" panose="020B0603020202020204" pitchFamily="34" charset="0"/>
              </a:rPr>
              <a:t>Other financing opportunities are being explored as the program to scale up progresses.</a:t>
            </a:r>
            <a:endParaRPr lang="en-FJ" sz="2300" dirty="0">
              <a:latin typeface="Trebuchet MS" panose="020B0603020202020204" pitchFamily="34" charset="0"/>
            </a:endParaRPr>
          </a:p>
        </p:txBody>
      </p:sp>
    </p:spTree>
    <p:extLst>
      <p:ext uri="{BB962C8B-B14F-4D97-AF65-F5344CB8AC3E}">
        <p14:creationId xmlns:p14="http://schemas.microsoft.com/office/powerpoint/2010/main" val="285893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7BC51E-2486-F242-8AC9-9CDACC3598DA}"/>
              </a:ext>
            </a:extLst>
          </p:cNvPr>
          <p:cNvSpPr>
            <a:spLocks noGrp="1"/>
          </p:cNvSpPr>
          <p:nvPr>
            <p:ph type="title"/>
          </p:nvPr>
        </p:nvSpPr>
        <p:spPr/>
        <p:txBody>
          <a:bodyPr>
            <a:normAutofit/>
          </a:bodyPr>
          <a:lstStyle/>
          <a:p>
            <a:r>
              <a:rPr lang="en-US" dirty="0">
                <a:solidFill>
                  <a:srgbClr val="C00000"/>
                </a:solidFill>
                <a:latin typeface="Trebuchet MS"/>
              </a:rPr>
              <a:t>PFAN - E-Mobility in Fiji (2)</a:t>
            </a:r>
            <a:endParaRPr lang="en-GB" dirty="0"/>
          </a:p>
        </p:txBody>
      </p:sp>
      <p:sp>
        <p:nvSpPr>
          <p:cNvPr id="9" name="Content Placeholder 1">
            <a:extLst>
              <a:ext uri="{FF2B5EF4-FFF2-40B4-BE49-F238E27FC236}">
                <a16:creationId xmlns:a16="http://schemas.microsoft.com/office/drawing/2014/main" id="{1CF2EFFE-1BFC-4504-B27D-85FD6FA7B3BA}"/>
              </a:ext>
            </a:extLst>
          </p:cNvPr>
          <p:cNvSpPr txBox="1">
            <a:spLocks/>
          </p:cNvSpPr>
          <p:nvPr/>
        </p:nvSpPr>
        <p:spPr>
          <a:xfrm>
            <a:off x="508000" y="952500"/>
            <a:ext cx="9069916" cy="4635000"/>
          </a:xfrm>
          <a:prstGeom prst="rect">
            <a:avLst/>
          </a:prstGeom>
        </p:spPr>
        <p:txBody>
          <a:bodyPr>
            <a:normAutofit fontScale="70000" lnSpcReduction="20000"/>
          </a:bodyPr>
          <a:lstStyle>
            <a:lvl1pPr marL="342900" indent="-342900" algn="l" defTabSz="914400" rtl="0" eaLnBrk="1" latinLnBrk="0" hangingPunct="1">
              <a:spcBef>
                <a:spcPts val="300"/>
              </a:spcBef>
              <a:spcAft>
                <a:spcPts val="300"/>
              </a:spcAft>
              <a:buClr>
                <a:srgbClr val="071D49"/>
              </a:buClr>
              <a:buFontTx/>
              <a:buBlip>
                <a:blip r:embed="rId2"/>
              </a:buBlip>
              <a:defRPr sz="160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rgbClr val="071D49"/>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ts val="300"/>
              </a:spcBef>
              <a:spcAft>
                <a:spcPts val="300"/>
              </a:spcAft>
              <a:buClr>
                <a:srgbClr val="071D49"/>
              </a:buClr>
              <a:buFontTx/>
              <a:buBlip>
                <a:blip r:embed="rId2"/>
              </a:buBlip>
              <a:defRPr sz="1200" kern="1200">
                <a:solidFill>
                  <a:schemeClr val="tx1"/>
                </a:solidFill>
                <a:latin typeface="+mn-lt"/>
                <a:ea typeface="+mn-ea"/>
                <a:cs typeface="+mn-cs"/>
              </a:defRPr>
            </a:lvl3pPr>
            <a:lvl4pPr marL="16002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nSpc>
                <a:spcPct val="107000"/>
              </a:lnSpc>
              <a:buSzPts val="1000"/>
              <a:tabLst>
                <a:tab pos="457200" algn="l"/>
              </a:tabLst>
            </a:pPr>
            <a:r>
              <a:rPr lang="en-FJ" sz="2100" dirty="0">
                <a:latin typeface="Trebuchet MS" panose="020B0603020202020204" pitchFamily="34" charset="0"/>
              </a:rPr>
              <a:t>Other comments:</a:t>
            </a:r>
          </a:p>
          <a:p>
            <a:pPr lvl="1">
              <a:lnSpc>
                <a:spcPct val="107000"/>
              </a:lnSpc>
              <a:buSzPts val="1000"/>
              <a:buBlip>
                <a:blip r:embed="rId2"/>
              </a:buBlip>
              <a:tabLst>
                <a:tab pos="914400" algn="l"/>
              </a:tabLst>
            </a:pPr>
            <a:r>
              <a:rPr lang="en-US" sz="2100" dirty="0">
                <a:latin typeface="Trebuchet MS" panose="020B0603020202020204" pitchFamily="34" charset="0"/>
              </a:rPr>
              <a:t>As </a:t>
            </a:r>
            <a:r>
              <a:rPr lang="en-FJ" sz="2100" dirty="0">
                <a:latin typeface="Trebuchet MS" panose="020B0603020202020204" pitchFamily="34" charset="0"/>
              </a:rPr>
              <a:t>the first</a:t>
            </a:r>
            <a:r>
              <a:rPr lang="en-US" sz="2100" dirty="0">
                <a:latin typeface="Trebuchet MS" panose="020B0603020202020204" pitchFamily="34" charset="0"/>
              </a:rPr>
              <a:t> of its kind</a:t>
            </a:r>
            <a:r>
              <a:rPr lang="en-FJ" sz="2100" dirty="0">
                <a:latin typeface="Trebuchet MS" panose="020B0603020202020204" pitchFamily="34" charset="0"/>
              </a:rPr>
              <a:t> in Fiji had risks of ideas being “stolen” by vertically</a:t>
            </a:r>
            <a:r>
              <a:rPr lang="en-US" sz="2100" dirty="0">
                <a:latin typeface="Trebuchet MS" panose="020B0603020202020204" pitchFamily="34" charset="0"/>
              </a:rPr>
              <a:t>/horizontally </a:t>
            </a:r>
            <a:r>
              <a:rPr lang="en-FJ" sz="2100" dirty="0">
                <a:latin typeface="Trebuchet MS" panose="020B0603020202020204" pitchFamily="34" charset="0"/>
              </a:rPr>
              <a:t> integrated businesses</a:t>
            </a:r>
            <a:r>
              <a:rPr lang="en-US" sz="2100" dirty="0">
                <a:latin typeface="Trebuchet MS" panose="020B0603020202020204" pitchFamily="34" charset="0"/>
              </a:rPr>
              <a:t> and as a new entrant in the market </a:t>
            </a:r>
          </a:p>
          <a:p>
            <a:pPr lvl="1">
              <a:lnSpc>
                <a:spcPct val="107000"/>
              </a:lnSpc>
              <a:buSzPts val="1000"/>
              <a:buBlip>
                <a:blip r:embed="rId2"/>
              </a:buBlip>
              <a:tabLst>
                <a:tab pos="914400" algn="l"/>
              </a:tabLst>
            </a:pPr>
            <a:r>
              <a:rPr lang="en-FJ" sz="2100" dirty="0">
                <a:latin typeface="Trebuchet MS" panose="020B0603020202020204" pitchFamily="34" charset="0"/>
              </a:rPr>
              <a:t>Rising fuel prices helped </a:t>
            </a:r>
            <a:r>
              <a:rPr lang="en-US" sz="2100" dirty="0">
                <a:latin typeface="Trebuchet MS" panose="020B0603020202020204" pitchFamily="34" charset="0"/>
              </a:rPr>
              <a:t>highlight the</a:t>
            </a:r>
            <a:r>
              <a:rPr lang="en-FJ" sz="2100" dirty="0">
                <a:latin typeface="Trebuchet MS" panose="020B0603020202020204" pitchFamily="34" charset="0"/>
              </a:rPr>
              <a:t> discussion </a:t>
            </a:r>
            <a:r>
              <a:rPr lang="en-US" sz="2100" dirty="0">
                <a:latin typeface="Trebuchet MS" panose="020B0603020202020204" pitchFamily="34" charset="0"/>
              </a:rPr>
              <a:t>as the concept was being shared with various stakeholders including Taxi operators, Fleet Owners and Car Dealerships</a:t>
            </a:r>
            <a:r>
              <a:rPr lang="en-FJ" sz="2100" dirty="0">
                <a:latin typeface="Trebuchet MS" panose="020B0603020202020204" pitchFamily="34" charset="0"/>
              </a:rPr>
              <a:t>.</a:t>
            </a:r>
          </a:p>
          <a:p>
            <a:pPr lvl="1">
              <a:lnSpc>
                <a:spcPct val="107000"/>
              </a:lnSpc>
              <a:buSzPts val="1000"/>
              <a:buBlip>
                <a:blip r:embed="rId2"/>
              </a:buBlip>
              <a:tabLst>
                <a:tab pos="914400" algn="l"/>
              </a:tabLst>
            </a:pPr>
            <a:r>
              <a:rPr lang="en-US" sz="2100" dirty="0">
                <a:latin typeface="Trebuchet MS" panose="020B0603020202020204" pitchFamily="34" charset="0"/>
              </a:rPr>
              <a:t>Budget submissions</a:t>
            </a:r>
          </a:p>
          <a:p>
            <a:pPr lvl="2">
              <a:lnSpc>
                <a:spcPct val="107000"/>
              </a:lnSpc>
              <a:buSzPts val="1000"/>
              <a:tabLst>
                <a:tab pos="914400" algn="l"/>
              </a:tabLst>
            </a:pPr>
            <a:r>
              <a:rPr lang="en-FJ" sz="1900" dirty="0">
                <a:latin typeface="Trebuchet MS" panose="020B0603020202020204" pitchFamily="34" charset="0"/>
              </a:rPr>
              <a:t>A budget submission </a:t>
            </a:r>
            <a:r>
              <a:rPr lang="en-US" sz="1900" dirty="0">
                <a:latin typeface="Trebuchet MS" panose="020B0603020202020204" pitchFamily="34" charset="0"/>
              </a:rPr>
              <a:t>put in by Leaf Capital was passed in which an incentive of FJD</a:t>
            </a:r>
            <a:r>
              <a:rPr lang="en-FJ" sz="1900" dirty="0">
                <a:latin typeface="Trebuchet MS" panose="020B0603020202020204" pitchFamily="34" charset="0"/>
              </a:rPr>
              <a:t>10k cash back on e-vehicles</a:t>
            </a:r>
            <a:r>
              <a:rPr lang="en-US" sz="1900" dirty="0">
                <a:latin typeface="Trebuchet MS" panose="020B0603020202020204" pitchFamily="34" charset="0"/>
              </a:rPr>
              <a:t> imported into Fiji.</a:t>
            </a:r>
            <a:endParaRPr lang="en-FJ" sz="1900" dirty="0">
              <a:latin typeface="Trebuchet MS" panose="020B0603020202020204" pitchFamily="34" charset="0"/>
            </a:endParaRPr>
          </a:p>
          <a:p>
            <a:pPr lvl="2">
              <a:lnSpc>
                <a:spcPct val="107000"/>
              </a:lnSpc>
              <a:buSzPts val="1000"/>
              <a:tabLst>
                <a:tab pos="914400" algn="l"/>
              </a:tabLst>
            </a:pPr>
            <a:r>
              <a:rPr lang="en-FJ" sz="1900" dirty="0">
                <a:latin typeface="Trebuchet MS" panose="020B0603020202020204" pitchFamily="34" charset="0"/>
              </a:rPr>
              <a:t>Fiji already had a zero-duty scheme in place for electric vehicles</a:t>
            </a:r>
            <a:r>
              <a:rPr lang="en-US" sz="1900" dirty="0">
                <a:latin typeface="Trebuchet MS" panose="020B0603020202020204" pitchFamily="34" charset="0"/>
              </a:rPr>
              <a:t> but the </a:t>
            </a:r>
            <a:r>
              <a:rPr lang="en-US" sz="1900" dirty="0" err="1">
                <a:latin typeface="Trebuchet MS" panose="020B0603020202020204" pitchFamily="34" charset="0"/>
              </a:rPr>
              <a:t>GoF</a:t>
            </a:r>
            <a:r>
              <a:rPr lang="en-US" sz="1900" dirty="0">
                <a:latin typeface="Trebuchet MS" panose="020B0603020202020204" pitchFamily="34" charset="0"/>
              </a:rPr>
              <a:t> also waived VAT on e-vehicle imports.</a:t>
            </a:r>
            <a:endParaRPr lang="en-FJ" sz="1900" dirty="0">
              <a:latin typeface="Trebuchet MS" panose="020B0603020202020204" pitchFamily="34" charset="0"/>
            </a:endParaRPr>
          </a:p>
          <a:p>
            <a:pPr lvl="1">
              <a:lnSpc>
                <a:spcPct val="107000"/>
              </a:lnSpc>
              <a:buSzPts val="1000"/>
              <a:buBlip>
                <a:blip r:embed="rId2"/>
              </a:buBlip>
              <a:tabLst>
                <a:tab pos="914400" algn="l"/>
              </a:tabLst>
            </a:pPr>
            <a:r>
              <a:rPr lang="en-US" sz="2100" dirty="0">
                <a:latin typeface="Trebuchet MS" panose="020B0603020202020204" pitchFamily="34" charset="0"/>
              </a:rPr>
              <a:t>Had conversations with the utility that talked about capacity issues but cleared the air around the ability to sell power of charging.</a:t>
            </a:r>
            <a:endParaRPr lang="en-FJ" sz="2100" dirty="0">
              <a:latin typeface="Trebuchet MS" panose="020B0603020202020204" pitchFamily="34" charset="0"/>
            </a:endParaRPr>
          </a:p>
          <a:p>
            <a:pPr lvl="1">
              <a:lnSpc>
                <a:spcPct val="107000"/>
              </a:lnSpc>
              <a:buSzPts val="1000"/>
              <a:buBlip>
                <a:blip r:embed="rId2"/>
              </a:buBlip>
              <a:tabLst>
                <a:tab pos="914400" algn="l"/>
              </a:tabLst>
            </a:pPr>
            <a:r>
              <a:rPr lang="en-US" sz="2100" dirty="0">
                <a:latin typeface="Trebuchet MS" panose="020B0603020202020204" pitchFamily="34" charset="0"/>
              </a:rPr>
              <a:t>A budget submission for LPG Generation for electricity was also adopted in the last budget which could be explored further around charging for an EV network in areas where grid capacity may be an issue. There is an established network of LPG Autogas dispensing stations around the country. </a:t>
            </a:r>
          </a:p>
          <a:p>
            <a:pPr lvl="1">
              <a:lnSpc>
                <a:spcPct val="107000"/>
              </a:lnSpc>
              <a:buSzPts val="1000"/>
              <a:buBlip>
                <a:blip r:embed="rId2"/>
              </a:buBlip>
              <a:tabLst>
                <a:tab pos="914400" algn="l"/>
              </a:tabLst>
            </a:pPr>
            <a:r>
              <a:rPr lang="en-US" sz="2100" dirty="0">
                <a:latin typeface="Trebuchet MS" panose="020B0603020202020204" pitchFamily="34" charset="0"/>
              </a:rPr>
              <a:t>Other E-Mobility Initiatives:</a:t>
            </a:r>
            <a:endParaRPr lang="en-FJ" sz="2100" dirty="0">
              <a:latin typeface="Trebuchet MS" panose="020B0603020202020204" pitchFamily="34" charset="0"/>
            </a:endParaRPr>
          </a:p>
          <a:p>
            <a:pPr lvl="2">
              <a:lnSpc>
                <a:spcPct val="107000"/>
              </a:lnSpc>
              <a:buSzPts val="1000"/>
              <a:tabLst>
                <a:tab pos="914400" algn="l"/>
              </a:tabLst>
            </a:pPr>
            <a:r>
              <a:rPr lang="en-US" sz="1900" dirty="0">
                <a:latin typeface="Trebuchet MS" panose="020B0603020202020204" pitchFamily="34" charset="0"/>
              </a:rPr>
              <a:t>There’s a retro-fit opportunity for marine transport sector (outboard motors)</a:t>
            </a:r>
          </a:p>
          <a:p>
            <a:pPr lvl="2">
              <a:lnSpc>
                <a:spcPct val="107000"/>
              </a:lnSpc>
              <a:buSzPts val="1000"/>
              <a:tabLst>
                <a:tab pos="914400" algn="l"/>
              </a:tabLst>
            </a:pPr>
            <a:r>
              <a:rPr lang="en-US" sz="1900" dirty="0">
                <a:latin typeface="Trebuchet MS" panose="020B0603020202020204" pitchFamily="34" charset="0"/>
              </a:rPr>
              <a:t>Some suppliers are interested in setting up an ICE conversions facility in Fiji for trucks</a:t>
            </a:r>
            <a:endParaRPr lang="en-FJ" sz="1900" dirty="0">
              <a:latin typeface="Trebuchet MS" panose="020B0603020202020204" pitchFamily="34" charset="0"/>
            </a:endParaRPr>
          </a:p>
        </p:txBody>
      </p:sp>
    </p:spTree>
    <p:extLst>
      <p:ext uri="{BB962C8B-B14F-4D97-AF65-F5344CB8AC3E}">
        <p14:creationId xmlns:p14="http://schemas.microsoft.com/office/powerpoint/2010/main" val="91351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C479F3-EA0A-496A-8E23-E70180E89265}"/>
              </a:ext>
            </a:extLst>
          </p:cNvPr>
          <p:cNvSpPr>
            <a:spLocks noGrp="1"/>
          </p:cNvSpPr>
          <p:nvPr>
            <p:ph type="ctrTitle"/>
          </p:nvPr>
        </p:nvSpPr>
        <p:spPr>
          <a:xfrm>
            <a:off x="3911600" y="832379"/>
            <a:ext cx="5801906" cy="1225021"/>
          </a:xfrm>
        </p:spPr>
        <p:txBody>
          <a:bodyPr>
            <a:noAutofit/>
          </a:bodyPr>
          <a:lstStyle/>
          <a:p>
            <a:pPr>
              <a:lnSpc>
                <a:spcPct val="100000"/>
              </a:lnSpc>
            </a:pPr>
            <a:r>
              <a:rPr lang="en-US" sz="4000" dirty="0"/>
              <a:t>Thank you!</a:t>
            </a:r>
            <a:br>
              <a:rPr lang="en-US" sz="4000" dirty="0"/>
            </a:br>
            <a:br>
              <a:rPr lang="en-US" sz="4000" dirty="0"/>
            </a:br>
            <a:endParaRPr lang="en-US" sz="4000" dirty="0"/>
          </a:p>
        </p:txBody>
      </p:sp>
      <p:graphicFrame>
        <p:nvGraphicFramePr>
          <p:cNvPr id="4" name="Table 3">
            <a:extLst>
              <a:ext uri="{FF2B5EF4-FFF2-40B4-BE49-F238E27FC236}">
                <a16:creationId xmlns:a16="http://schemas.microsoft.com/office/drawing/2014/main" id="{789E9807-A632-446F-9716-3DBEFF81D21B}"/>
              </a:ext>
            </a:extLst>
          </p:cNvPr>
          <p:cNvGraphicFramePr>
            <a:graphicFrameLocks noGrp="1"/>
          </p:cNvGraphicFramePr>
          <p:nvPr>
            <p:extLst>
              <p:ext uri="{D42A27DB-BD31-4B8C-83A1-F6EECF244321}">
                <p14:modId xmlns:p14="http://schemas.microsoft.com/office/powerpoint/2010/main" val="1825673117"/>
              </p:ext>
            </p:extLst>
          </p:nvPr>
        </p:nvGraphicFramePr>
        <p:xfrm>
          <a:off x="2997200" y="1927860"/>
          <a:ext cx="3530600" cy="1808938"/>
        </p:xfrm>
        <a:graphic>
          <a:graphicData uri="http://schemas.openxmlformats.org/drawingml/2006/table">
            <a:tbl>
              <a:tblPr firstRow="1" bandRow="1">
                <a:tableStyleId>{5C22544A-7EE6-4342-B048-85BDC9FD1C3A}</a:tableStyleId>
              </a:tblPr>
              <a:tblGrid>
                <a:gridCol w="3530600">
                  <a:extLst>
                    <a:ext uri="{9D8B030D-6E8A-4147-A177-3AD203B41FA5}">
                      <a16:colId xmlns:a16="http://schemas.microsoft.com/office/drawing/2014/main" val="20000"/>
                    </a:ext>
                  </a:extLst>
                </a:gridCol>
              </a:tblGrid>
              <a:tr h="1808938">
                <a:tc>
                  <a:txBody>
                    <a:bodyPr/>
                    <a:lstStyle/>
                    <a:p>
                      <a:pPr marL="0" marR="0" indent="0" algn="l" rtl="0" eaLnBrk="1" fontAlgn="t" latinLnBrk="0" hangingPunct="1">
                        <a:lnSpc>
                          <a:spcPct val="100000"/>
                        </a:lnSpc>
                        <a:spcBef>
                          <a:spcPts val="0"/>
                        </a:spcBef>
                        <a:spcAft>
                          <a:spcPts val="0"/>
                        </a:spcAft>
                        <a:buClrTx/>
                        <a:buSzTx/>
                        <a:buFontTx/>
                        <a:buNone/>
                      </a:pPr>
                      <a:r>
                        <a:rPr lang="de-AT" sz="1400" b="1" i="0" u="none" strike="noStrike" kern="1200" baseline="0" noProof="0" dirty="0">
                          <a:solidFill>
                            <a:schemeClr val="tx1"/>
                          </a:solidFill>
                        </a:rPr>
                        <a:t>David Eyre</a:t>
                      </a:r>
                      <a:endParaRPr lang="de-AT" sz="1400" b="1" kern="1200" baseline="0" dirty="0">
                        <a:solidFill>
                          <a:schemeClr val="tx1"/>
                        </a:solidFill>
                        <a:latin typeface="+mn-lt"/>
                        <a:ea typeface="+mn-ea"/>
                        <a:cs typeface="+mn-cs"/>
                      </a:endParaRPr>
                    </a:p>
                    <a:p>
                      <a:pPr marL="0" lvl="0" indent="0">
                        <a:spcBef>
                          <a:spcPts val="0"/>
                        </a:spcBef>
                        <a:buNone/>
                      </a:pPr>
                      <a:r>
                        <a:rPr lang="de-AT" sz="1400" b="0" i="0" u="none" strike="noStrike" noProof="0" dirty="0">
                          <a:solidFill>
                            <a:schemeClr val="tx1"/>
                          </a:solidFill>
                        </a:rPr>
                        <a:t>Regional Coordinator Pacific</a:t>
                      </a:r>
                      <a:endParaRPr lang="de-AT" sz="1400" b="0" baseline="0" dirty="0">
                        <a:solidFill>
                          <a:schemeClr val="tx1"/>
                        </a:solidFill>
                        <a:latin typeface="+mn-lt"/>
                      </a:endParaRPr>
                    </a:p>
                    <a:p>
                      <a:pPr marL="0" lvl="0" indent="0" algn="l">
                        <a:spcBef>
                          <a:spcPts val="0"/>
                        </a:spcBef>
                        <a:buNone/>
                      </a:pPr>
                      <a:r>
                        <a:rPr lang="en-US" sz="1400" b="0" i="0" u="none" strike="noStrike" kern="1200" dirty="0">
                          <a:solidFill>
                            <a:schemeClr val="tx1"/>
                          </a:solidFill>
                          <a:latin typeface="+mn-lt"/>
                          <a:ea typeface="+mn-ea"/>
                          <a:cs typeface="+mn-cs"/>
                        </a:rPr>
                        <a:t>david.eyre@pfan.net</a:t>
                      </a:r>
                    </a:p>
                    <a:p>
                      <a:pPr marL="0" lvl="0" indent="0" algn="l">
                        <a:spcBef>
                          <a:spcPts val="0"/>
                        </a:spcBef>
                        <a:buNone/>
                      </a:pPr>
                      <a:r>
                        <a:rPr lang="en-US" sz="1400" b="0" i="0" u="none" strike="noStrike" kern="1200" dirty="0">
                          <a:solidFill>
                            <a:schemeClr val="tx1"/>
                          </a:solidFill>
                          <a:latin typeface="+mn-lt"/>
                          <a:ea typeface="+mn-ea"/>
                          <a:cs typeface="+mn-cs"/>
                        </a:rPr>
                        <a:t>+679 833 5156</a:t>
                      </a:r>
                      <a:br>
                        <a:rPr lang="en-US" dirty="0"/>
                      </a:br>
                      <a:endParaRPr lang="en-US" dirty="0">
                        <a:solidFill>
                          <a:schemeClr val="tx1"/>
                        </a:solidFill>
                      </a:endParaRPr>
                    </a:p>
                    <a:p>
                      <a:pPr marL="0" indent="0" fontAlgn="t">
                        <a:spcBef>
                          <a:spcPts val="0"/>
                        </a:spcBef>
                        <a:buNone/>
                      </a:pPr>
                      <a:endParaRPr lang="en-US" sz="1400" b="0" dirty="0">
                        <a:solidFill>
                          <a:srgbClr val="0047BB"/>
                        </a:solidFill>
                        <a:latin typeface="+mn-lt"/>
                      </a:endParaRPr>
                    </a:p>
                    <a:p>
                      <a:pPr marL="0" indent="0" fontAlgn="t">
                        <a:spcBef>
                          <a:spcPts val="0"/>
                        </a:spcBef>
                        <a:buNone/>
                      </a:pPr>
                      <a:endParaRPr lang="en-US" sz="1400" b="0" dirty="0">
                        <a:solidFill>
                          <a:schemeClr val="accent1">
                            <a:lumMod val="75000"/>
                          </a:schemeClr>
                        </a:solidFill>
                        <a:latin typeface="+mn-lt"/>
                      </a:endParaRPr>
                    </a:p>
                  </a:txBody>
                  <a:tcPr marT="38100" marB="381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E0FEEC80-9104-41B2-9508-5470C94E2319}"/>
              </a:ext>
            </a:extLst>
          </p:cNvPr>
          <p:cNvSpPr/>
          <p:nvPr/>
        </p:nvSpPr>
        <p:spPr>
          <a:xfrm>
            <a:off x="6808019" y="1880483"/>
            <a:ext cx="3291697" cy="2708434"/>
          </a:xfrm>
          <a:prstGeom prst="rect">
            <a:avLst/>
          </a:prstGeom>
        </p:spPr>
        <p:txBody>
          <a:bodyPr wrap="square" lIns="91440" tIns="45720" rIns="91440" bIns="45720" anchor="t">
            <a:spAutoFit/>
          </a:bodyPr>
          <a:lstStyle/>
          <a:p>
            <a:r>
              <a:rPr lang="en-GB" sz="1400" b="1" dirty="0">
                <a:solidFill>
                  <a:srgbClr val="002060"/>
                </a:solidFill>
                <a:latin typeface="+mj-lt"/>
              </a:rPr>
              <a:t>more information at </a:t>
            </a:r>
            <a:endParaRPr lang="en-US" sz="1400" dirty="0"/>
          </a:p>
          <a:p>
            <a:r>
              <a:rPr lang="en-GB" sz="1400" dirty="0">
                <a:ea typeface="+mn-lt"/>
                <a:cs typeface="+mn-lt"/>
              </a:rPr>
              <a:t>http://pfan.net</a:t>
            </a:r>
            <a:r>
              <a:rPr lang="en-GB" sz="1400" b="1" dirty="0">
                <a:solidFill>
                  <a:srgbClr val="002060"/>
                </a:solidFill>
                <a:latin typeface="+mj-lt"/>
              </a:rPr>
              <a:t> </a:t>
            </a:r>
          </a:p>
          <a:p>
            <a:endParaRPr lang="en-GB" sz="1400" b="1" dirty="0">
              <a:solidFill>
                <a:srgbClr val="002060"/>
              </a:solidFill>
            </a:endParaRPr>
          </a:p>
          <a:p>
            <a:r>
              <a:rPr lang="en-GB" sz="1400" b="1" dirty="0">
                <a:solidFill>
                  <a:srgbClr val="002060"/>
                </a:solidFill>
              </a:rPr>
              <a:t>Follow us on: </a:t>
            </a:r>
            <a:endParaRPr lang="en-GB" dirty="0"/>
          </a:p>
          <a:p>
            <a:endParaRPr lang="en-GB" sz="1400" b="1" dirty="0"/>
          </a:p>
          <a:p>
            <a:r>
              <a:rPr lang="en-GB" sz="1400" b="1" dirty="0"/>
              <a:t>        </a:t>
            </a:r>
          </a:p>
          <a:p>
            <a:r>
              <a:rPr lang="en-GB" sz="1400" b="1" dirty="0"/>
              <a:t> @PFAN_Global</a:t>
            </a:r>
            <a:endParaRPr lang="en-GB" sz="1200" b="1" dirty="0">
              <a:hlinkClick r:id="rId2"/>
            </a:endParaRPr>
          </a:p>
          <a:p>
            <a:endParaRPr lang="en-GB" sz="1200" dirty="0"/>
          </a:p>
          <a:p>
            <a:r>
              <a:rPr lang="en-GB" sz="1200" dirty="0"/>
              <a:t>                   </a:t>
            </a:r>
          </a:p>
          <a:p>
            <a:r>
              <a:rPr lang="en-GB" sz="1200" dirty="0"/>
              <a:t>  https://www.linkedin.com/company/pfan/</a:t>
            </a:r>
            <a:endParaRPr lang="en-GB" b="1" dirty="0"/>
          </a:p>
          <a:p>
            <a:br>
              <a:rPr lang="en-US" dirty="0"/>
            </a:br>
            <a:endParaRPr lang="en-US" dirty="0"/>
          </a:p>
        </p:txBody>
      </p:sp>
      <p:pic>
        <p:nvPicPr>
          <p:cNvPr id="6" name="Picture 7" descr="Logo, icon&#10;&#10;Description automatically generated">
            <a:extLst>
              <a:ext uri="{FF2B5EF4-FFF2-40B4-BE49-F238E27FC236}">
                <a16:creationId xmlns:a16="http://schemas.microsoft.com/office/drawing/2014/main" id="{B92A8226-EA9B-44B0-A100-D00941074B9E}"/>
              </a:ext>
            </a:extLst>
          </p:cNvPr>
          <p:cNvPicPr>
            <a:picLocks noChangeAspect="1"/>
          </p:cNvPicPr>
          <p:nvPr/>
        </p:nvPicPr>
        <p:blipFill>
          <a:blip r:embed="rId3"/>
          <a:stretch>
            <a:fillRect/>
          </a:stretch>
        </p:blipFill>
        <p:spPr>
          <a:xfrm>
            <a:off x="6964334" y="2980871"/>
            <a:ext cx="249266" cy="249266"/>
          </a:xfrm>
          <a:prstGeom prst="rect">
            <a:avLst/>
          </a:prstGeom>
        </p:spPr>
      </p:pic>
      <p:pic>
        <p:nvPicPr>
          <p:cNvPr id="7" name="Picture 8" descr="Logo&#10;&#10;Description automatically generated">
            <a:extLst>
              <a:ext uri="{FF2B5EF4-FFF2-40B4-BE49-F238E27FC236}">
                <a16:creationId xmlns:a16="http://schemas.microsoft.com/office/drawing/2014/main" id="{671532DD-0B70-4E98-A7C6-3D16CD39BBB2}"/>
              </a:ext>
            </a:extLst>
          </p:cNvPr>
          <p:cNvPicPr>
            <a:picLocks noChangeAspect="1"/>
          </p:cNvPicPr>
          <p:nvPr/>
        </p:nvPicPr>
        <p:blipFill>
          <a:blip r:embed="rId4"/>
          <a:stretch>
            <a:fillRect/>
          </a:stretch>
        </p:blipFill>
        <p:spPr>
          <a:xfrm>
            <a:off x="6966284" y="3467100"/>
            <a:ext cx="704516" cy="395594"/>
          </a:xfrm>
          <a:prstGeom prst="rect">
            <a:avLst/>
          </a:prstGeom>
        </p:spPr>
      </p:pic>
      <p:graphicFrame>
        <p:nvGraphicFramePr>
          <p:cNvPr id="8" name="Table 7">
            <a:extLst>
              <a:ext uri="{FF2B5EF4-FFF2-40B4-BE49-F238E27FC236}">
                <a16:creationId xmlns:a16="http://schemas.microsoft.com/office/drawing/2014/main" id="{801AE8D5-7A64-4358-85EE-7160EA83208F}"/>
              </a:ext>
            </a:extLst>
          </p:cNvPr>
          <p:cNvGraphicFramePr>
            <a:graphicFrameLocks noGrp="1"/>
          </p:cNvGraphicFramePr>
          <p:nvPr>
            <p:extLst>
              <p:ext uri="{D42A27DB-BD31-4B8C-83A1-F6EECF244321}">
                <p14:modId xmlns:p14="http://schemas.microsoft.com/office/powerpoint/2010/main" val="3970749608"/>
              </p:ext>
            </p:extLst>
          </p:nvPr>
        </p:nvGraphicFramePr>
        <p:xfrm>
          <a:off x="318655" y="1922701"/>
          <a:ext cx="3530600" cy="1356360"/>
        </p:xfrm>
        <a:graphic>
          <a:graphicData uri="http://schemas.openxmlformats.org/drawingml/2006/table">
            <a:tbl>
              <a:tblPr firstRow="1" bandRow="1">
                <a:tableStyleId>{5C22544A-7EE6-4342-B048-85BDC9FD1C3A}</a:tableStyleId>
              </a:tblPr>
              <a:tblGrid>
                <a:gridCol w="3530600">
                  <a:extLst>
                    <a:ext uri="{9D8B030D-6E8A-4147-A177-3AD203B41FA5}">
                      <a16:colId xmlns:a16="http://schemas.microsoft.com/office/drawing/2014/main" val="20000"/>
                    </a:ext>
                  </a:extLst>
                </a:gridCol>
              </a:tblGrid>
              <a:tr h="990600">
                <a:tc>
                  <a:txBody>
                    <a:bodyPr/>
                    <a:lstStyle/>
                    <a:p>
                      <a:pPr marL="0" marR="0" indent="0" algn="l" rtl="0" eaLnBrk="1" fontAlgn="t" latinLnBrk="0" hangingPunct="1">
                        <a:lnSpc>
                          <a:spcPct val="100000"/>
                        </a:lnSpc>
                        <a:spcBef>
                          <a:spcPts val="0"/>
                        </a:spcBef>
                        <a:spcAft>
                          <a:spcPts val="0"/>
                        </a:spcAft>
                        <a:buClrTx/>
                        <a:buSzTx/>
                        <a:buFontTx/>
                        <a:buNone/>
                      </a:pPr>
                      <a:r>
                        <a:rPr lang="de-AT" sz="1400" b="1" i="0" u="none" strike="noStrike" kern="1200" baseline="0" noProof="0" dirty="0">
                          <a:solidFill>
                            <a:schemeClr val="tx1"/>
                          </a:solidFill>
                        </a:rPr>
                        <a:t>Peter </a:t>
                      </a:r>
                      <a:r>
                        <a:rPr lang="de-AT" sz="1400" b="1" i="0" u="none" strike="noStrike" kern="1200" baseline="0" noProof="0" dirty="0" err="1">
                          <a:solidFill>
                            <a:schemeClr val="tx1"/>
                          </a:solidFill>
                        </a:rPr>
                        <a:t>Storey</a:t>
                      </a:r>
                    </a:p>
                    <a:p>
                      <a:pPr marL="0" lvl="0" indent="0">
                        <a:spcBef>
                          <a:spcPts val="0"/>
                        </a:spcBef>
                        <a:buNone/>
                      </a:pPr>
                      <a:r>
                        <a:rPr lang="de-AT" sz="1400" b="0" i="0" u="none" strike="noStrike" noProof="0" dirty="0">
                          <a:solidFill>
                            <a:schemeClr val="tx1"/>
                          </a:solidFill>
                        </a:rPr>
                        <a:t>Global </a:t>
                      </a:r>
                      <a:r>
                        <a:rPr lang="de-AT" sz="1400" b="0" i="0" u="none" strike="noStrike" noProof="0" dirty="0" err="1">
                          <a:solidFill>
                            <a:schemeClr val="tx1"/>
                          </a:solidFill>
                        </a:rPr>
                        <a:t>Coordinator</a:t>
                      </a:r>
                      <a:r>
                        <a:rPr lang="de-AT" sz="1400" b="0" i="0" u="none" strike="noStrike" noProof="0" dirty="0">
                          <a:solidFill>
                            <a:schemeClr val="tx1"/>
                          </a:solidFill>
                        </a:rPr>
                        <a:t> </a:t>
                      </a:r>
                      <a:endParaRPr lang="de-AT" sz="1400" b="0" baseline="0" dirty="0">
                        <a:solidFill>
                          <a:schemeClr val="tx1"/>
                        </a:solidFill>
                        <a:latin typeface="+mn-lt"/>
                      </a:endParaRPr>
                    </a:p>
                    <a:p>
                      <a:pPr marL="0" lvl="0" indent="0" algn="l" defTabSz="914400" rtl="0" eaLnBrk="1" latinLnBrk="0" hangingPunct="1">
                        <a:spcBef>
                          <a:spcPts val="0"/>
                        </a:spcBef>
                        <a:buNone/>
                      </a:pPr>
                      <a:r>
                        <a:rPr lang="en-US" sz="1400" b="0" i="0" u="none" strike="noStrike" kern="1200" noProof="0" dirty="0">
                          <a:solidFill>
                            <a:schemeClr val="tx1"/>
                          </a:solidFill>
                          <a:latin typeface="+mn-lt"/>
                          <a:ea typeface="+mn-ea"/>
                          <a:cs typeface="+mn-cs"/>
                        </a:rPr>
                        <a:t>peter.storey@pfan.net</a:t>
                      </a:r>
                      <a:br>
                        <a:rPr lang="en-US" sz="1400" b="0" i="0" u="none" strike="noStrike" kern="1200" dirty="0">
                          <a:solidFill>
                            <a:srgbClr val="000000"/>
                          </a:solidFill>
                          <a:latin typeface="+mn-lt"/>
                          <a:ea typeface="+mn-ea"/>
                          <a:cs typeface="+mn-cs"/>
                        </a:rPr>
                      </a:br>
                      <a:endParaRPr lang="en-US" sz="1400" b="0" i="0" u="none" strike="noStrike" kern="1200" dirty="0">
                        <a:solidFill>
                          <a:srgbClr val="000000"/>
                        </a:solidFill>
                        <a:latin typeface="+mn-lt"/>
                        <a:ea typeface="+mn-ea"/>
                        <a:cs typeface="+mn-cs"/>
                      </a:endParaRPr>
                    </a:p>
                    <a:p>
                      <a:pPr marL="0" indent="0" fontAlgn="t">
                        <a:spcBef>
                          <a:spcPts val="0"/>
                        </a:spcBef>
                        <a:buNone/>
                      </a:pPr>
                      <a:endParaRPr lang="en-US" sz="1400" b="0" dirty="0">
                        <a:solidFill>
                          <a:srgbClr val="0047BB"/>
                        </a:solidFill>
                        <a:latin typeface="+mn-lt"/>
                      </a:endParaRPr>
                    </a:p>
                    <a:p>
                      <a:pPr marL="0" indent="0" fontAlgn="t">
                        <a:spcBef>
                          <a:spcPts val="0"/>
                        </a:spcBef>
                        <a:buNone/>
                      </a:pPr>
                      <a:endParaRPr lang="en-US" sz="1400" b="0" dirty="0">
                        <a:solidFill>
                          <a:schemeClr val="accent1">
                            <a:lumMod val="75000"/>
                          </a:schemeClr>
                        </a:solidFill>
                        <a:latin typeface="+mn-lt"/>
                      </a:endParaRPr>
                    </a:p>
                  </a:txBody>
                  <a:tcPr marT="38100" marB="381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4284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5442F-EC10-B14A-B7CD-A77CADF04444}"/>
              </a:ext>
            </a:extLst>
          </p:cNvPr>
          <p:cNvSpPr>
            <a:spLocks noGrp="1"/>
          </p:cNvSpPr>
          <p:nvPr>
            <p:ph type="title"/>
          </p:nvPr>
        </p:nvSpPr>
        <p:spPr/>
        <p:txBody>
          <a:bodyPr/>
          <a:lstStyle/>
          <a:p>
            <a:r>
              <a:rPr lang="en-US" sz="2400" b="1" dirty="0">
                <a:solidFill>
                  <a:srgbClr val="C00000"/>
                </a:solidFill>
                <a:latin typeface="Trebuchet MS"/>
              </a:rPr>
              <a:t>What is PFAN: A Global Network</a:t>
            </a:r>
            <a:endParaRPr lang="en-GB" dirty="0"/>
          </a:p>
        </p:txBody>
      </p:sp>
      <p:pic>
        <p:nvPicPr>
          <p:cNvPr id="24" name="Content Placeholder 3" descr="Map&#10;&#10;Description automatically generated">
            <a:extLst>
              <a:ext uri="{FF2B5EF4-FFF2-40B4-BE49-F238E27FC236}">
                <a16:creationId xmlns:a16="http://schemas.microsoft.com/office/drawing/2014/main" id="{FCC03232-8953-4C20-B80A-3A81D83994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800" y="1365324"/>
            <a:ext cx="6145500" cy="323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Straight Connector 24">
            <a:extLst>
              <a:ext uri="{FF2B5EF4-FFF2-40B4-BE49-F238E27FC236}">
                <a16:creationId xmlns:a16="http://schemas.microsoft.com/office/drawing/2014/main" id="{658F2D34-31B4-4359-BDCB-B2F142D824CC}"/>
              </a:ext>
            </a:extLst>
          </p:cNvPr>
          <p:cNvCxnSpPr>
            <a:cxnSpLocks/>
          </p:cNvCxnSpPr>
          <p:nvPr/>
        </p:nvCxnSpPr>
        <p:spPr>
          <a:xfrm flipV="1">
            <a:off x="860574" y="2773491"/>
            <a:ext cx="152399" cy="626331"/>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TextBox 4">
            <a:extLst>
              <a:ext uri="{FF2B5EF4-FFF2-40B4-BE49-F238E27FC236}">
                <a16:creationId xmlns:a16="http://schemas.microsoft.com/office/drawing/2014/main" id="{330611E6-1077-4994-A1CC-C8ABAC911EE0}"/>
              </a:ext>
            </a:extLst>
          </p:cNvPr>
          <p:cNvSpPr txBox="1"/>
          <p:nvPr/>
        </p:nvSpPr>
        <p:spPr>
          <a:xfrm>
            <a:off x="551640" y="3388102"/>
            <a:ext cx="922668"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FFFFFF"/>
                </a:solidFill>
                <a:cs typeface="Calibri"/>
              </a:rPr>
              <a:t>Latin America:</a:t>
            </a:r>
            <a:endParaRPr lang="en-US" dirty="0"/>
          </a:p>
          <a:p>
            <a:r>
              <a:rPr lang="en-US" sz="1200" dirty="0">
                <a:cs typeface="Calibri"/>
              </a:rPr>
              <a:t>20 PFAN Advisors</a:t>
            </a:r>
            <a:endParaRPr lang="en-US"/>
          </a:p>
        </p:txBody>
      </p:sp>
      <p:cxnSp>
        <p:nvCxnSpPr>
          <p:cNvPr id="27" name="Straight Connector 26">
            <a:extLst>
              <a:ext uri="{FF2B5EF4-FFF2-40B4-BE49-F238E27FC236}">
                <a16:creationId xmlns:a16="http://schemas.microsoft.com/office/drawing/2014/main" id="{89C3F290-BAC9-4C50-9898-B002279F1107}"/>
              </a:ext>
            </a:extLst>
          </p:cNvPr>
          <p:cNvCxnSpPr>
            <a:cxnSpLocks/>
          </p:cNvCxnSpPr>
          <p:nvPr/>
        </p:nvCxnSpPr>
        <p:spPr>
          <a:xfrm flipV="1">
            <a:off x="2353354" y="2979220"/>
            <a:ext cx="677251" cy="1013981"/>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E190132-34E4-4945-BC92-7C10C0315AFE}"/>
              </a:ext>
            </a:extLst>
          </p:cNvPr>
          <p:cNvSpPr txBox="1"/>
          <p:nvPr/>
        </p:nvSpPr>
        <p:spPr>
          <a:xfrm>
            <a:off x="1766116" y="3791160"/>
            <a:ext cx="838200" cy="646331"/>
          </a:xfrm>
          <a:prstGeom prst="rect">
            <a:avLst/>
          </a:prstGeom>
          <a:noFill/>
        </p:spPr>
        <p:txBody>
          <a:bodyPr wrap="square" lIns="91440" tIns="45720" rIns="91440" bIns="45720" rtlCol="0" anchor="t">
            <a:spAutoFit/>
          </a:bodyPr>
          <a:lstStyle/>
          <a:p>
            <a:r>
              <a:rPr lang="en-US" sz="1200" dirty="0">
                <a:solidFill>
                  <a:srgbClr val="FFFFFF"/>
                </a:solidFill>
                <a:cs typeface="Calibri" panose="020F0502020204030204" pitchFamily="34" charset="0"/>
              </a:rPr>
              <a:t>Africa:</a:t>
            </a:r>
          </a:p>
          <a:p>
            <a:r>
              <a:rPr lang="en-US" sz="1200" dirty="0">
                <a:solidFill>
                  <a:srgbClr val="FFFFFF"/>
                </a:solidFill>
                <a:cs typeface="Calibri"/>
              </a:rPr>
              <a:t>71 PFAN Advisors</a:t>
            </a:r>
          </a:p>
        </p:txBody>
      </p:sp>
      <p:cxnSp>
        <p:nvCxnSpPr>
          <p:cNvPr id="29" name="Straight Connector 28">
            <a:extLst>
              <a:ext uri="{FF2B5EF4-FFF2-40B4-BE49-F238E27FC236}">
                <a16:creationId xmlns:a16="http://schemas.microsoft.com/office/drawing/2014/main" id="{8DCCB713-FF3F-4360-B82D-DE0F17BBFC6B}"/>
              </a:ext>
            </a:extLst>
          </p:cNvPr>
          <p:cNvCxnSpPr>
            <a:cxnSpLocks/>
          </p:cNvCxnSpPr>
          <p:nvPr/>
        </p:nvCxnSpPr>
        <p:spPr>
          <a:xfrm flipV="1">
            <a:off x="3728487" y="1607620"/>
            <a:ext cx="1999262" cy="427358"/>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3218BC4-86AA-4C72-9090-4F7624D74921}"/>
              </a:ext>
            </a:extLst>
          </p:cNvPr>
          <p:cNvSpPr txBox="1"/>
          <p:nvPr/>
        </p:nvSpPr>
        <p:spPr>
          <a:xfrm>
            <a:off x="5132566" y="1145955"/>
            <a:ext cx="1389462" cy="461665"/>
          </a:xfrm>
          <a:prstGeom prst="rect">
            <a:avLst/>
          </a:prstGeom>
          <a:noFill/>
        </p:spPr>
        <p:txBody>
          <a:bodyPr wrap="square" lIns="91440" tIns="45720" rIns="91440" bIns="45720" rtlCol="0" anchor="t">
            <a:spAutoFit/>
          </a:bodyPr>
          <a:lstStyle/>
          <a:p>
            <a:r>
              <a:rPr lang="en-US" sz="1200" dirty="0">
                <a:cs typeface="Calibri" panose="020F0502020204030204" pitchFamily="34" charset="0"/>
              </a:rPr>
              <a:t>EECA:</a:t>
            </a:r>
          </a:p>
          <a:p>
            <a:r>
              <a:rPr lang="en-US" sz="1200" dirty="0">
                <a:cs typeface="Calibri"/>
              </a:rPr>
              <a:t>23 PFAN Advisors</a:t>
            </a:r>
          </a:p>
        </p:txBody>
      </p:sp>
      <p:cxnSp>
        <p:nvCxnSpPr>
          <p:cNvPr id="31" name="Straight Connector 30">
            <a:extLst>
              <a:ext uri="{FF2B5EF4-FFF2-40B4-BE49-F238E27FC236}">
                <a16:creationId xmlns:a16="http://schemas.microsoft.com/office/drawing/2014/main" id="{09FAC7B5-1B0A-4003-BD92-B10173ABC293}"/>
              </a:ext>
            </a:extLst>
          </p:cNvPr>
          <p:cNvCxnSpPr>
            <a:cxnSpLocks/>
          </p:cNvCxnSpPr>
          <p:nvPr/>
        </p:nvCxnSpPr>
        <p:spPr>
          <a:xfrm>
            <a:off x="4528128" y="2739676"/>
            <a:ext cx="864641" cy="842931"/>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1ADCB7F-69B8-4BEE-BB8D-3FD3B8E641DC}"/>
              </a:ext>
            </a:extLst>
          </p:cNvPr>
          <p:cNvSpPr txBox="1"/>
          <p:nvPr/>
        </p:nvSpPr>
        <p:spPr>
          <a:xfrm>
            <a:off x="5339147" y="3538219"/>
            <a:ext cx="1389462" cy="646331"/>
          </a:xfrm>
          <a:prstGeom prst="rect">
            <a:avLst/>
          </a:prstGeom>
          <a:noFill/>
        </p:spPr>
        <p:txBody>
          <a:bodyPr wrap="square" lIns="91440" tIns="45720" rIns="91440" bIns="45720" rtlCol="0" anchor="t">
            <a:spAutoFit/>
          </a:bodyPr>
          <a:lstStyle/>
          <a:p>
            <a:r>
              <a:rPr lang="en-US" sz="1200" dirty="0">
                <a:ea typeface="+mn-lt"/>
                <a:cs typeface="+mn-lt"/>
              </a:rPr>
              <a:t>South &amp; Southeast Asia</a:t>
            </a:r>
            <a:r>
              <a:rPr lang="en-US" sz="1200" dirty="0">
                <a:cs typeface="Calibri"/>
              </a:rPr>
              <a:t>:</a:t>
            </a:r>
            <a:endParaRPr lang="en-US" dirty="0">
              <a:cs typeface="Calibri"/>
            </a:endParaRPr>
          </a:p>
          <a:p>
            <a:r>
              <a:rPr lang="en-US" sz="1200" dirty="0">
                <a:cs typeface="Calibri"/>
              </a:rPr>
              <a:t>38 PFAN Advisors</a:t>
            </a:r>
          </a:p>
        </p:txBody>
      </p:sp>
      <p:cxnSp>
        <p:nvCxnSpPr>
          <p:cNvPr id="33" name="Straight Connector 32">
            <a:extLst>
              <a:ext uri="{FF2B5EF4-FFF2-40B4-BE49-F238E27FC236}">
                <a16:creationId xmlns:a16="http://schemas.microsoft.com/office/drawing/2014/main" id="{597ADAB3-BCFA-4840-8F23-75B8FD23DA42}"/>
              </a:ext>
            </a:extLst>
          </p:cNvPr>
          <p:cNvCxnSpPr>
            <a:cxnSpLocks/>
          </p:cNvCxnSpPr>
          <p:nvPr/>
        </p:nvCxnSpPr>
        <p:spPr>
          <a:xfrm flipH="1" flipV="1">
            <a:off x="2706150" y="1487949"/>
            <a:ext cx="1120417" cy="864954"/>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E7D4EF6-917D-436B-8A0F-951FC084D56A}"/>
              </a:ext>
            </a:extLst>
          </p:cNvPr>
          <p:cNvSpPr txBox="1"/>
          <p:nvPr/>
        </p:nvSpPr>
        <p:spPr>
          <a:xfrm>
            <a:off x="1857785" y="1142416"/>
            <a:ext cx="2478978" cy="276999"/>
          </a:xfrm>
          <a:prstGeom prst="rect">
            <a:avLst/>
          </a:prstGeom>
          <a:noFill/>
        </p:spPr>
        <p:txBody>
          <a:bodyPr wrap="square" lIns="91440" tIns="45720" rIns="91440" bIns="45720" rtlCol="0" anchor="t">
            <a:spAutoFit/>
          </a:bodyPr>
          <a:lstStyle/>
          <a:p>
            <a:r>
              <a:rPr lang="en-US" sz="1200" b="1" dirty="0">
                <a:cs typeface="Calibri"/>
              </a:rPr>
              <a:t>Pakistan: 8 PFAN Advisors</a:t>
            </a:r>
          </a:p>
        </p:txBody>
      </p:sp>
      <p:sp>
        <p:nvSpPr>
          <p:cNvPr id="35" name="TextBox 34">
            <a:extLst>
              <a:ext uri="{FF2B5EF4-FFF2-40B4-BE49-F238E27FC236}">
                <a16:creationId xmlns:a16="http://schemas.microsoft.com/office/drawing/2014/main" id="{63A95AD4-374C-4188-879A-1C30F858589F}"/>
              </a:ext>
            </a:extLst>
          </p:cNvPr>
          <p:cNvSpPr txBox="1"/>
          <p:nvPr/>
        </p:nvSpPr>
        <p:spPr>
          <a:xfrm>
            <a:off x="6909792" y="1257781"/>
            <a:ext cx="2743200" cy="24776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300"/>
              </a:spcBef>
              <a:spcAft>
                <a:spcPts val="300"/>
              </a:spcAft>
              <a:buClr>
                <a:srgbClr val="071D49"/>
              </a:buClr>
              <a:buBlip>
                <a:blip r:embed="rId3"/>
              </a:buBlip>
            </a:pPr>
            <a:r>
              <a:rPr lang="en-US" sz="1400" dirty="0">
                <a:latin typeface="Trebuchet MS"/>
              </a:rPr>
              <a:t>More than 160 climate, clean energy &amp; finance experts</a:t>
            </a:r>
            <a:endParaRPr lang="en-GB" sz="1400" dirty="0">
              <a:latin typeface="Trebuchet MS"/>
            </a:endParaRPr>
          </a:p>
          <a:p>
            <a:pPr marL="285750" indent="-285750">
              <a:spcBef>
                <a:spcPts val="300"/>
              </a:spcBef>
              <a:spcAft>
                <a:spcPts val="300"/>
              </a:spcAft>
              <a:buClr>
                <a:srgbClr val="071D49"/>
              </a:buClr>
              <a:buBlip>
                <a:blip r:embed="rId3"/>
              </a:buBlip>
            </a:pPr>
            <a:r>
              <a:rPr lang="en-GB" sz="1400" dirty="0">
                <a:latin typeface="Trebuchet MS"/>
              </a:rPr>
              <a:t>Hosted by UNIDO and REEEP since 2016, initiated in 2006</a:t>
            </a:r>
            <a:r>
              <a:rPr lang="en-US" sz="1400" dirty="0">
                <a:latin typeface="Trebuchet MS"/>
              </a:rPr>
              <a:t>​</a:t>
            </a:r>
            <a:endParaRPr lang="en-US" sz="1600" dirty="0">
              <a:latin typeface="Trebuchet MS"/>
            </a:endParaRPr>
          </a:p>
          <a:p>
            <a:pPr marL="285750" indent="-285750">
              <a:spcBef>
                <a:spcPts val="300"/>
              </a:spcBef>
              <a:spcAft>
                <a:spcPts val="300"/>
              </a:spcAft>
              <a:buClr>
                <a:srgbClr val="071D49"/>
              </a:buClr>
              <a:buBlip>
                <a:blip r:embed="rId3"/>
              </a:buBlip>
            </a:pPr>
            <a:r>
              <a:rPr lang="en-GB" sz="1400" dirty="0">
                <a:latin typeface="Trebuchet MS"/>
              </a:rPr>
              <a:t>Unique and proven public-private partnership business model </a:t>
            </a:r>
            <a:r>
              <a:rPr lang="en-US" sz="1400" dirty="0">
                <a:latin typeface="Trebuchet MS"/>
              </a:rPr>
              <a:t>​</a:t>
            </a:r>
          </a:p>
          <a:p>
            <a:pPr marL="285750" indent="-285750">
              <a:spcBef>
                <a:spcPts val="300"/>
              </a:spcBef>
              <a:spcAft>
                <a:spcPts val="300"/>
              </a:spcAft>
              <a:buClr>
                <a:srgbClr val="071D49"/>
              </a:buClr>
              <a:buBlip>
                <a:blip r:embed="rId3"/>
              </a:buBlip>
            </a:pPr>
            <a:r>
              <a:rPr lang="en-GB" sz="1400" dirty="0">
                <a:latin typeface="Trebuchet MS"/>
              </a:rPr>
              <a:t>Funded by a Multi-Party Trust Fund supported by:</a:t>
            </a:r>
            <a:r>
              <a:rPr lang="en-US" sz="1400" dirty="0">
                <a:latin typeface="Trebuchet MS"/>
              </a:rPr>
              <a:t>​</a:t>
            </a:r>
          </a:p>
        </p:txBody>
      </p:sp>
      <p:grpSp>
        <p:nvGrpSpPr>
          <p:cNvPr id="36" name="Group 35">
            <a:extLst>
              <a:ext uri="{FF2B5EF4-FFF2-40B4-BE49-F238E27FC236}">
                <a16:creationId xmlns:a16="http://schemas.microsoft.com/office/drawing/2014/main" id="{F87A1CB7-693D-4339-9143-6C8D67056F12}"/>
              </a:ext>
            </a:extLst>
          </p:cNvPr>
          <p:cNvGrpSpPr/>
          <p:nvPr/>
        </p:nvGrpSpPr>
        <p:grpSpPr>
          <a:xfrm>
            <a:off x="520446" y="4533900"/>
            <a:ext cx="8565571" cy="762000"/>
            <a:chOff x="2057400" y="5599958"/>
            <a:chExt cx="6837094" cy="577250"/>
          </a:xfrm>
        </p:grpSpPr>
        <p:pic>
          <p:nvPicPr>
            <p:cNvPr id="37" name="Picture 36">
              <a:extLst>
                <a:ext uri="{FF2B5EF4-FFF2-40B4-BE49-F238E27FC236}">
                  <a16:creationId xmlns:a16="http://schemas.microsoft.com/office/drawing/2014/main" id="{DF48F33E-28E1-4BFE-B5F5-7A99E5C1CA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200" y="5659507"/>
              <a:ext cx="778873" cy="451380"/>
            </a:xfrm>
            <a:prstGeom prst="rect">
              <a:avLst/>
            </a:prstGeom>
          </p:spPr>
        </p:pic>
        <p:pic>
          <p:nvPicPr>
            <p:cNvPr id="38" name="Picture 37">
              <a:extLst>
                <a:ext uri="{FF2B5EF4-FFF2-40B4-BE49-F238E27FC236}">
                  <a16:creationId xmlns:a16="http://schemas.microsoft.com/office/drawing/2014/main" id="{7252BAC3-CF48-4D2D-85FA-9A71528FAA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8000" y="5675209"/>
              <a:ext cx="941170" cy="435678"/>
            </a:xfrm>
            <a:prstGeom prst="rect">
              <a:avLst/>
            </a:prstGeom>
          </p:spPr>
        </p:pic>
        <p:pic>
          <p:nvPicPr>
            <p:cNvPr id="39" name="Picture 38">
              <a:extLst>
                <a:ext uri="{FF2B5EF4-FFF2-40B4-BE49-F238E27FC236}">
                  <a16:creationId xmlns:a16="http://schemas.microsoft.com/office/drawing/2014/main" id="{8B73BA7E-93BA-4C07-9D2C-B43D62C6A5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57400" y="5762673"/>
              <a:ext cx="843232" cy="244939"/>
            </a:xfrm>
            <a:prstGeom prst="rect">
              <a:avLst/>
            </a:prstGeom>
          </p:spPr>
        </p:pic>
        <p:pic>
          <p:nvPicPr>
            <p:cNvPr id="40" name="Picture 39">
              <a:extLst>
                <a:ext uri="{FF2B5EF4-FFF2-40B4-BE49-F238E27FC236}">
                  <a16:creationId xmlns:a16="http://schemas.microsoft.com/office/drawing/2014/main" id="{098D2B36-7556-42FF-B50F-B44217FC51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38600" y="5694320"/>
              <a:ext cx="1021737" cy="397456"/>
            </a:xfrm>
            <a:prstGeom prst="rect">
              <a:avLst/>
            </a:prstGeom>
          </p:spPr>
        </p:pic>
        <p:pic>
          <p:nvPicPr>
            <p:cNvPr id="41" name="Picture 40">
              <a:extLst>
                <a:ext uri="{FF2B5EF4-FFF2-40B4-BE49-F238E27FC236}">
                  <a16:creationId xmlns:a16="http://schemas.microsoft.com/office/drawing/2014/main" id="{D3D90198-85E7-4166-9CAF-C828E43312F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81600" y="5731171"/>
              <a:ext cx="762000" cy="415636"/>
            </a:xfrm>
            <a:prstGeom prst="rect">
              <a:avLst/>
            </a:prstGeom>
          </p:spPr>
        </p:pic>
        <p:pic>
          <p:nvPicPr>
            <p:cNvPr id="42" name="Picture 41">
              <a:extLst>
                <a:ext uri="{FF2B5EF4-FFF2-40B4-BE49-F238E27FC236}">
                  <a16:creationId xmlns:a16="http://schemas.microsoft.com/office/drawing/2014/main" id="{C282D87C-706F-4217-ADAF-F98BC2A5601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96000" y="5710187"/>
              <a:ext cx="1221402" cy="365940"/>
            </a:xfrm>
            <a:prstGeom prst="rect">
              <a:avLst/>
            </a:prstGeom>
          </p:spPr>
        </p:pic>
        <p:pic>
          <p:nvPicPr>
            <p:cNvPr id="43" name="Picture 42">
              <a:extLst>
                <a:ext uri="{FF2B5EF4-FFF2-40B4-BE49-F238E27FC236}">
                  <a16:creationId xmlns:a16="http://schemas.microsoft.com/office/drawing/2014/main" id="{D17E5228-17AA-4179-A432-F4B16926ECE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06718" y="5599958"/>
              <a:ext cx="787776" cy="577250"/>
            </a:xfrm>
            <a:prstGeom prst="rect">
              <a:avLst/>
            </a:prstGeom>
          </p:spPr>
        </p:pic>
      </p:grpSp>
    </p:spTree>
    <p:extLst>
      <p:ext uri="{BB962C8B-B14F-4D97-AF65-F5344CB8AC3E}">
        <p14:creationId xmlns:p14="http://schemas.microsoft.com/office/powerpoint/2010/main" val="426261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A79E85-7FD6-2F41-A806-E6634F77FE5B}"/>
              </a:ext>
            </a:extLst>
          </p:cNvPr>
          <p:cNvSpPr>
            <a:spLocks noGrp="1"/>
          </p:cNvSpPr>
          <p:nvPr>
            <p:ph type="title"/>
          </p:nvPr>
        </p:nvSpPr>
        <p:spPr/>
        <p:txBody>
          <a:bodyPr>
            <a:normAutofit fontScale="90000"/>
          </a:bodyPr>
          <a:lstStyle/>
          <a:p>
            <a:r>
              <a:rPr lang="en-US" dirty="0">
                <a:solidFill>
                  <a:srgbClr val="C00000"/>
                </a:solidFill>
                <a:latin typeface="Trebuchet MS"/>
              </a:rPr>
              <a:t>Value Proposition</a:t>
            </a:r>
            <a:br>
              <a:rPr lang="en-US" dirty="0">
                <a:solidFill>
                  <a:srgbClr val="C00000"/>
                </a:solidFill>
                <a:latin typeface="Trebuchet MS"/>
                <a:cs typeface="Calibri Light"/>
              </a:rPr>
            </a:br>
            <a:endParaRPr lang="en-GB" dirty="0"/>
          </a:p>
        </p:txBody>
      </p:sp>
      <p:pic>
        <p:nvPicPr>
          <p:cNvPr id="4" name="Picture 3" descr="A picture containing text&#10;&#10;Description automatically generated">
            <a:extLst>
              <a:ext uri="{FF2B5EF4-FFF2-40B4-BE49-F238E27FC236}">
                <a16:creationId xmlns:a16="http://schemas.microsoft.com/office/drawing/2014/main" id="{06C1D934-B8C9-4089-A210-469096BE8B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3725" y="2290553"/>
            <a:ext cx="3533703" cy="2464134"/>
          </a:xfrm>
          <a:prstGeom prst="rect">
            <a:avLst/>
          </a:prstGeom>
        </p:spPr>
      </p:pic>
      <p:sp>
        <p:nvSpPr>
          <p:cNvPr id="5" name="Title 2">
            <a:extLst>
              <a:ext uri="{FF2B5EF4-FFF2-40B4-BE49-F238E27FC236}">
                <a16:creationId xmlns:a16="http://schemas.microsoft.com/office/drawing/2014/main" id="{E4975719-F15D-424D-8F1D-898A4578D381}"/>
              </a:ext>
            </a:extLst>
          </p:cNvPr>
          <p:cNvSpPr txBox="1">
            <a:spLocks/>
          </p:cNvSpPr>
          <p:nvPr/>
        </p:nvSpPr>
        <p:spPr>
          <a:xfrm>
            <a:off x="431800" y="886560"/>
            <a:ext cx="9069916" cy="6096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pPr algn="ctr"/>
            <a:r>
              <a:rPr lang="en-US" sz="2000" dirty="0">
                <a:solidFill>
                  <a:srgbClr val="C00000"/>
                </a:solidFill>
                <a:latin typeface="Trebuchet MS"/>
              </a:rPr>
              <a:t>  Addressing Barriers —  Bridging the Gap</a:t>
            </a:r>
            <a:endParaRPr lang="en-US" sz="2000" dirty="0">
              <a:solidFill>
                <a:srgbClr val="C00000"/>
              </a:solidFill>
              <a:latin typeface="Trebuchet MS"/>
              <a:cs typeface="Calibri Light"/>
            </a:endParaRPr>
          </a:p>
        </p:txBody>
      </p:sp>
      <p:sp>
        <p:nvSpPr>
          <p:cNvPr id="6" name="Rectangle 5">
            <a:extLst>
              <a:ext uri="{FF2B5EF4-FFF2-40B4-BE49-F238E27FC236}">
                <a16:creationId xmlns:a16="http://schemas.microsoft.com/office/drawing/2014/main" id="{2FB86B55-8C90-4212-BA4D-7F25D8F50A8B}"/>
              </a:ext>
            </a:extLst>
          </p:cNvPr>
          <p:cNvSpPr/>
          <p:nvPr/>
        </p:nvSpPr>
        <p:spPr>
          <a:xfrm>
            <a:off x="852177" y="2155841"/>
            <a:ext cx="2638759" cy="646331"/>
          </a:xfrm>
          <a:prstGeom prst="rect">
            <a:avLst/>
          </a:prstGeom>
          <a:solidFill>
            <a:srgbClr val="071D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r>
              <a:rPr lang="en-US" sz="1600" b="1" i="0" u="none" strike="noStrike" kern="1200" baseline="0" dirty="0">
                <a:solidFill>
                  <a:srgbClr val="FFFFFF"/>
                </a:solidFill>
              </a:rPr>
              <a:t>Limited supply of</a:t>
            </a:r>
          </a:p>
          <a:p>
            <a:pPr algn="ctr" rtl="0"/>
            <a:r>
              <a:rPr lang="en-US" sz="1600" b="1" i="0" u="none" strike="noStrike" kern="1200" baseline="0" dirty="0">
                <a:solidFill>
                  <a:srgbClr val="FFFFFF"/>
                </a:solidFill>
              </a:rPr>
              <a:t>investor-ready projects</a:t>
            </a:r>
          </a:p>
        </p:txBody>
      </p:sp>
      <p:sp>
        <p:nvSpPr>
          <p:cNvPr id="7" name="Rectangle 6">
            <a:extLst>
              <a:ext uri="{FF2B5EF4-FFF2-40B4-BE49-F238E27FC236}">
                <a16:creationId xmlns:a16="http://schemas.microsoft.com/office/drawing/2014/main" id="{62F3F901-F900-4C28-A80D-D468F9A27BEC}"/>
              </a:ext>
            </a:extLst>
          </p:cNvPr>
          <p:cNvSpPr/>
          <p:nvPr/>
        </p:nvSpPr>
        <p:spPr>
          <a:xfrm>
            <a:off x="6607428" y="2155841"/>
            <a:ext cx="2650181" cy="660484"/>
          </a:xfrm>
          <a:prstGeom prst="rect">
            <a:avLst/>
          </a:prstGeom>
          <a:solidFill>
            <a:srgbClr val="071D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r>
              <a:rPr lang="en-US" sz="1600" b="1" i="0" u="none" strike="noStrike" kern="1200" baseline="0" dirty="0">
                <a:solidFill>
                  <a:srgbClr val="FFFFFF"/>
                </a:solidFill>
              </a:rPr>
              <a:t>Low investment levels</a:t>
            </a:r>
          </a:p>
        </p:txBody>
      </p:sp>
      <p:sp>
        <p:nvSpPr>
          <p:cNvPr id="8" name="Text Placeholder 29">
            <a:extLst>
              <a:ext uri="{FF2B5EF4-FFF2-40B4-BE49-F238E27FC236}">
                <a16:creationId xmlns:a16="http://schemas.microsoft.com/office/drawing/2014/main" id="{3BE138B4-49D9-4657-AB9C-9872514B4F05}"/>
              </a:ext>
            </a:extLst>
          </p:cNvPr>
          <p:cNvSpPr txBox="1">
            <a:spLocks/>
          </p:cNvSpPr>
          <p:nvPr/>
        </p:nvSpPr>
        <p:spPr>
          <a:xfrm>
            <a:off x="852177" y="2661939"/>
            <a:ext cx="2650182" cy="2669253"/>
          </a:xfrm>
          <a:prstGeom prst="rect">
            <a:avLst/>
          </a:prstGeom>
          <a:noFill/>
        </p:spPr>
        <p:txBody>
          <a:bodyPr vert="horz" lIns="0" tIns="0" rIns="0" bIns="0" rtlCol="0" anchor="t">
            <a:noAutofit/>
          </a:bodyPr>
          <a:lstStyle>
            <a:lvl1pPr marL="285750" indent="-285750" algn="l" defTabSz="914400" rtl="0" eaLnBrk="1" latinLnBrk="0" hangingPunct="1">
              <a:lnSpc>
                <a:spcPct val="100000"/>
              </a:lnSpc>
              <a:spcBef>
                <a:spcPts val="300"/>
              </a:spcBef>
              <a:spcAft>
                <a:spcPts val="300"/>
              </a:spcAft>
              <a:buClr>
                <a:srgbClr val="071D49"/>
              </a:buClr>
              <a:buFontTx/>
              <a:buBlip>
                <a:blip r:embed="rId3"/>
              </a:buBlip>
              <a:defRPr sz="1600" b="0" i="0" kern="1200" spc="0" baseline="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742950" indent="-285750" algn="l" defTabSz="914400" rtl="0" eaLnBrk="1" latinLnBrk="0" hangingPunct="1">
              <a:spcBef>
                <a:spcPts val="300"/>
              </a:spcBef>
              <a:spcAft>
                <a:spcPts val="300"/>
              </a:spcAft>
              <a:buClr>
                <a:srgbClr val="071D49"/>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ts val="300"/>
              </a:spcBef>
              <a:spcAft>
                <a:spcPts val="300"/>
              </a:spcAft>
              <a:buClr>
                <a:srgbClr val="071D49"/>
              </a:buClr>
              <a:buFontTx/>
              <a:buBlip>
                <a:blip r:embed="rId3"/>
              </a:buBlip>
              <a:defRPr sz="1200" kern="1200">
                <a:solidFill>
                  <a:schemeClr val="tx1"/>
                </a:solidFill>
                <a:latin typeface="+mn-lt"/>
                <a:ea typeface="+mn-ea"/>
                <a:cs typeface="+mn-cs"/>
              </a:defRPr>
            </a:lvl3pPr>
            <a:lvl4pPr marL="16002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a:p>
            <a:r>
              <a:rPr lang="en-US" sz="1400"/>
              <a:t>Oversupply of poorly structured projects</a:t>
            </a:r>
          </a:p>
          <a:p>
            <a:r>
              <a:rPr lang="en-US" sz="1400">
                <a:latin typeface="Trebuchet MS"/>
              </a:rPr>
              <a:t>Project developers lack financial &amp; commercial skills</a:t>
            </a:r>
          </a:p>
          <a:p>
            <a:r>
              <a:rPr lang="en-US" sz="1400"/>
              <a:t>Unrealistic expectations</a:t>
            </a:r>
            <a:endParaRPr lang="de-AT" sz="1400"/>
          </a:p>
          <a:p>
            <a:endParaRPr lang="en-US"/>
          </a:p>
          <a:p>
            <a:endParaRPr lang="en-US" dirty="0"/>
          </a:p>
        </p:txBody>
      </p:sp>
      <p:sp>
        <p:nvSpPr>
          <p:cNvPr id="9" name="Text Placeholder 29">
            <a:extLst>
              <a:ext uri="{FF2B5EF4-FFF2-40B4-BE49-F238E27FC236}">
                <a16:creationId xmlns:a16="http://schemas.microsoft.com/office/drawing/2014/main" id="{97788A6B-9A74-410E-A246-5F185B3750BE}"/>
              </a:ext>
            </a:extLst>
          </p:cNvPr>
          <p:cNvSpPr txBox="1">
            <a:spLocks/>
          </p:cNvSpPr>
          <p:nvPr/>
        </p:nvSpPr>
        <p:spPr>
          <a:xfrm>
            <a:off x="6613870" y="2700283"/>
            <a:ext cx="2827147" cy="2669254"/>
          </a:xfrm>
          <a:prstGeom prst="rect">
            <a:avLst/>
          </a:prstGeom>
          <a:noFill/>
        </p:spPr>
        <p:txBody>
          <a:bodyPr vert="horz" lIns="0" tIns="0" rIns="0" bIns="0" rtlCol="0" anchor="t">
            <a:noAutofit/>
          </a:bodyPr>
          <a:lstStyle>
            <a:lvl1pPr marL="285750" indent="-285750" algn="l" defTabSz="914400" rtl="0" eaLnBrk="1" latinLnBrk="0" hangingPunct="1">
              <a:lnSpc>
                <a:spcPct val="100000"/>
              </a:lnSpc>
              <a:spcBef>
                <a:spcPts val="300"/>
              </a:spcBef>
              <a:spcAft>
                <a:spcPts val="300"/>
              </a:spcAft>
              <a:buClr>
                <a:srgbClr val="071D49"/>
              </a:buClr>
              <a:buFontTx/>
              <a:buBlip>
                <a:blip r:embed="rId3"/>
              </a:buBlip>
              <a:defRPr sz="1600" b="0" i="0" kern="1200" spc="0" baseline="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742950" indent="-285750" algn="l" defTabSz="914400" rtl="0" eaLnBrk="1" latinLnBrk="0" hangingPunct="1">
              <a:spcBef>
                <a:spcPts val="300"/>
              </a:spcBef>
              <a:spcAft>
                <a:spcPts val="300"/>
              </a:spcAft>
              <a:buClr>
                <a:srgbClr val="071D49"/>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ts val="300"/>
              </a:spcBef>
              <a:spcAft>
                <a:spcPts val="300"/>
              </a:spcAft>
              <a:buClr>
                <a:srgbClr val="071D49"/>
              </a:buClr>
              <a:buFontTx/>
              <a:buBlip>
                <a:blip r:embed="rId3"/>
              </a:buBlip>
              <a:defRPr sz="1200" kern="1200">
                <a:solidFill>
                  <a:schemeClr val="tx1"/>
                </a:solidFill>
                <a:latin typeface="+mn-lt"/>
                <a:ea typeface="+mn-ea"/>
                <a:cs typeface="+mn-cs"/>
              </a:defRPr>
            </a:lvl3pPr>
            <a:lvl4pPr marL="16002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pPr lvl="0"/>
            <a:r>
              <a:rPr lang="en-US" sz="1400" dirty="0">
                <a:latin typeface="Trebuchet MS"/>
              </a:rPr>
              <a:t>Large supplies of capital</a:t>
            </a:r>
            <a:endParaRPr lang="en-US" sz="1400" dirty="0"/>
          </a:p>
          <a:p>
            <a:r>
              <a:rPr lang="en-US" sz="1400" dirty="0">
                <a:latin typeface="Trebuchet MS"/>
              </a:rPr>
              <a:t>Lack of formal financing products for SMEs</a:t>
            </a:r>
          </a:p>
          <a:p>
            <a:pPr lvl="0"/>
            <a:r>
              <a:rPr lang="en-US" sz="1400" dirty="0">
                <a:latin typeface="Trebuchet MS"/>
              </a:rPr>
              <a:t>Low familiarity with </a:t>
            </a:r>
            <a:r>
              <a:rPr lang="en-SG" sz="1400" dirty="0">
                <a:latin typeface="Trebuchet MS"/>
              </a:rPr>
              <a:t>technologies </a:t>
            </a:r>
            <a:r>
              <a:rPr lang="en-US" sz="1400" dirty="0">
                <a:latin typeface="Trebuchet MS"/>
              </a:rPr>
              <a:t>&amp; business model</a:t>
            </a:r>
          </a:p>
          <a:p>
            <a:r>
              <a:rPr lang="en-US" sz="1400" dirty="0">
                <a:latin typeface="Trebuchet MS"/>
              </a:rPr>
              <a:t>Underdeveloped investment cultures and risk assessment</a:t>
            </a:r>
          </a:p>
          <a:p>
            <a:pPr marL="0" indent="0">
              <a:buNone/>
            </a:pPr>
            <a:endParaRPr lang="en-US" sz="1400" dirty="0"/>
          </a:p>
          <a:p>
            <a:endParaRPr lang="en-US" dirty="0"/>
          </a:p>
          <a:p>
            <a:endParaRPr lang="en-US" dirty="0"/>
          </a:p>
        </p:txBody>
      </p:sp>
      <p:sp>
        <p:nvSpPr>
          <p:cNvPr id="10" name="Rectangle 9">
            <a:extLst>
              <a:ext uri="{FF2B5EF4-FFF2-40B4-BE49-F238E27FC236}">
                <a16:creationId xmlns:a16="http://schemas.microsoft.com/office/drawing/2014/main" id="{6F1A56C8-F954-491F-B30F-1FE586266DFA}"/>
              </a:ext>
            </a:extLst>
          </p:cNvPr>
          <p:cNvSpPr/>
          <p:nvPr/>
        </p:nvSpPr>
        <p:spPr>
          <a:xfrm>
            <a:off x="3743937" y="1621821"/>
            <a:ext cx="2193278" cy="707886"/>
          </a:xfrm>
          <a:prstGeom prst="rect">
            <a:avLst/>
          </a:prstGeom>
          <a:solidFill>
            <a:schemeClr val="bg1"/>
          </a:solidFill>
        </p:spPr>
        <p:txBody>
          <a:bodyPr wrap="square" lIns="91440" tIns="45720" rIns="91440" bIns="45720" anchor="t">
            <a:spAutoFit/>
          </a:bodyPr>
          <a:lstStyle/>
          <a:p>
            <a:pPr algn="ctr"/>
            <a:r>
              <a:rPr lang="en-US" sz="2000" b="1" dirty="0">
                <a:solidFill>
                  <a:srgbClr val="C00000"/>
                </a:solidFill>
                <a:latin typeface="Trebuchet MS"/>
              </a:rPr>
              <a:t>The</a:t>
            </a:r>
            <a:endParaRPr lang="en-US" sz="2000" b="1" dirty="0">
              <a:solidFill>
                <a:srgbClr val="C00000"/>
              </a:solidFill>
              <a:latin typeface="Trebuchet MS"/>
              <a:cs typeface="Calibri"/>
            </a:endParaRPr>
          </a:p>
          <a:p>
            <a:pPr algn="ctr"/>
            <a:r>
              <a:rPr lang="en-US" sz="2000" b="1" dirty="0">
                <a:solidFill>
                  <a:srgbClr val="C00000"/>
                </a:solidFill>
                <a:latin typeface="Trebuchet MS"/>
              </a:rPr>
              <a:t>“Missing Middle”</a:t>
            </a:r>
            <a:endParaRPr lang="en-US" sz="2000" b="1" dirty="0">
              <a:solidFill>
                <a:srgbClr val="C00000"/>
              </a:solidFill>
              <a:latin typeface="Trebuchet MS"/>
              <a:cs typeface="Calibri"/>
            </a:endParaRPr>
          </a:p>
        </p:txBody>
      </p:sp>
    </p:spTree>
    <p:extLst>
      <p:ext uri="{BB962C8B-B14F-4D97-AF65-F5344CB8AC3E}">
        <p14:creationId xmlns:p14="http://schemas.microsoft.com/office/powerpoint/2010/main" val="44639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F9F2E-D9BB-6843-B7E5-1ED7195291B5}"/>
              </a:ext>
            </a:extLst>
          </p:cNvPr>
          <p:cNvSpPr>
            <a:spLocks noGrp="1"/>
          </p:cNvSpPr>
          <p:nvPr>
            <p:ph type="title"/>
          </p:nvPr>
        </p:nvSpPr>
        <p:spPr/>
        <p:txBody>
          <a:bodyPr/>
          <a:lstStyle/>
          <a:p>
            <a:r>
              <a:rPr lang="en-US" sz="2400" b="1" dirty="0">
                <a:solidFill>
                  <a:srgbClr val="C00000"/>
                </a:solidFill>
                <a:latin typeface="Trebuchet MS"/>
              </a:rPr>
              <a:t>PFAN’s Track Record</a:t>
            </a:r>
            <a:endParaRPr lang="en-GB" dirty="0"/>
          </a:p>
        </p:txBody>
      </p:sp>
      <p:grpSp>
        <p:nvGrpSpPr>
          <p:cNvPr id="29" name="Group 28">
            <a:extLst>
              <a:ext uri="{FF2B5EF4-FFF2-40B4-BE49-F238E27FC236}">
                <a16:creationId xmlns:a16="http://schemas.microsoft.com/office/drawing/2014/main" id="{CFB488F8-9B3E-48F9-B95C-525D75C97A01}"/>
              </a:ext>
            </a:extLst>
          </p:cNvPr>
          <p:cNvGrpSpPr/>
          <p:nvPr/>
        </p:nvGrpSpPr>
        <p:grpSpPr>
          <a:xfrm>
            <a:off x="959689" y="2630061"/>
            <a:ext cx="7521159" cy="2248417"/>
            <a:chOff x="886998" y="2957007"/>
            <a:chExt cx="7521159" cy="2248417"/>
          </a:xfrm>
        </p:grpSpPr>
        <p:pic>
          <p:nvPicPr>
            <p:cNvPr id="30" name="Picture 29">
              <a:extLst>
                <a:ext uri="{FF2B5EF4-FFF2-40B4-BE49-F238E27FC236}">
                  <a16:creationId xmlns:a16="http://schemas.microsoft.com/office/drawing/2014/main" id="{FAEA2641-C73C-4A63-B15B-8CB99B3EEC1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86998" y="2966696"/>
              <a:ext cx="640135" cy="640135"/>
            </a:xfrm>
            <a:prstGeom prst="rect">
              <a:avLst/>
            </a:prstGeom>
          </p:spPr>
        </p:pic>
        <p:pic>
          <p:nvPicPr>
            <p:cNvPr id="31" name="Picture 30">
              <a:extLst>
                <a:ext uri="{FF2B5EF4-FFF2-40B4-BE49-F238E27FC236}">
                  <a16:creationId xmlns:a16="http://schemas.microsoft.com/office/drawing/2014/main" id="{4DD3E315-73FD-46A3-9D2C-72C31F95BD0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6756" y="4138340"/>
              <a:ext cx="653837" cy="653837"/>
            </a:xfrm>
            <a:prstGeom prst="rect">
              <a:avLst/>
            </a:prstGeom>
          </p:spPr>
        </p:pic>
        <p:pic>
          <p:nvPicPr>
            <p:cNvPr id="32" name="Picture 31">
              <a:extLst>
                <a:ext uri="{FF2B5EF4-FFF2-40B4-BE49-F238E27FC236}">
                  <a16:creationId xmlns:a16="http://schemas.microsoft.com/office/drawing/2014/main" id="{93D84268-647A-4962-8503-E5871A222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20095" y="2995625"/>
              <a:ext cx="640136" cy="640136"/>
            </a:xfrm>
            <a:prstGeom prst="rect">
              <a:avLst/>
            </a:prstGeom>
          </p:spPr>
        </p:pic>
        <p:pic>
          <p:nvPicPr>
            <p:cNvPr id="33" name="Picture 32">
              <a:extLst>
                <a:ext uri="{FF2B5EF4-FFF2-40B4-BE49-F238E27FC236}">
                  <a16:creationId xmlns:a16="http://schemas.microsoft.com/office/drawing/2014/main" id="{C44E8A02-F36F-4D86-A067-9DC070B6ECC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90631" y="4051297"/>
              <a:ext cx="640135" cy="640135"/>
            </a:xfrm>
            <a:prstGeom prst="rect">
              <a:avLst/>
            </a:prstGeom>
          </p:spPr>
        </p:pic>
        <p:pic>
          <p:nvPicPr>
            <p:cNvPr id="34" name="Picture 33">
              <a:extLst>
                <a:ext uri="{FF2B5EF4-FFF2-40B4-BE49-F238E27FC236}">
                  <a16:creationId xmlns:a16="http://schemas.microsoft.com/office/drawing/2014/main" id="{B5889ADD-DF02-4DFB-A91F-117ACC8C289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492692" y="2957007"/>
              <a:ext cx="724417" cy="724417"/>
            </a:xfrm>
            <a:prstGeom prst="rect">
              <a:avLst/>
            </a:prstGeom>
          </p:spPr>
        </p:pic>
        <p:grpSp>
          <p:nvGrpSpPr>
            <p:cNvPr id="35" name="Group 34">
              <a:extLst>
                <a:ext uri="{FF2B5EF4-FFF2-40B4-BE49-F238E27FC236}">
                  <a16:creationId xmlns:a16="http://schemas.microsoft.com/office/drawing/2014/main" id="{93A81264-6D8A-48B2-BD06-4E2DE5472645}"/>
                </a:ext>
              </a:extLst>
            </p:cNvPr>
            <p:cNvGrpSpPr/>
            <p:nvPr/>
          </p:nvGrpSpPr>
          <p:grpSpPr>
            <a:xfrm>
              <a:off x="1661164" y="3051144"/>
              <a:ext cx="1754783" cy="555903"/>
              <a:chOff x="1402555" y="3118689"/>
              <a:chExt cx="1754783" cy="555903"/>
            </a:xfrm>
          </p:grpSpPr>
          <p:sp>
            <p:nvSpPr>
              <p:cNvPr id="50" name="Rectangle 32">
                <a:extLst>
                  <a:ext uri="{FF2B5EF4-FFF2-40B4-BE49-F238E27FC236}">
                    <a16:creationId xmlns:a16="http://schemas.microsoft.com/office/drawing/2014/main" id="{2010A5A1-FCEC-4D84-B179-BD6F5CFAD3BB}"/>
                  </a:ext>
                </a:extLst>
              </p:cNvPr>
              <p:cNvSpPr>
                <a:spLocks noChangeArrowheads="1"/>
              </p:cNvSpPr>
              <p:nvPr/>
            </p:nvSpPr>
            <p:spPr bwMode="auto">
              <a:xfrm>
                <a:off x="1402555" y="3118689"/>
                <a:ext cx="27090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C00000"/>
                    </a:solidFill>
                    <a:effectLst/>
                    <a:latin typeface="+mj-lt"/>
                    <a:cs typeface="Arial" pitchFamily="34" charset="0"/>
                  </a:rPr>
                  <a:t>$</a:t>
                </a:r>
                <a:endParaRPr kumimoji="0" lang="en-US" altLang="en-US" sz="1600" b="1" i="0" u="none" strike="noStrike" cap="none" normalizeH="0" baseline="0" dirty="0">
                  <a:ln>
                    <a:noFill/>
                  </a:ln>
                  <a:solidFill>
                    <a:srgbClr val="C00000"/>
                  </a:solidFill>
                  <a:effectLst/>
                  <a:latin typeface="+mj-lt"/>
                  <a:cs typeface="Arial" pitchFamily="34" charset="0"/>
                </a:endParaRPr>
              </a:p>
            </p:txBody>
          </p:sp>
          <p:sp>
            <p:nvSpPr>
              <p:cNvPr id="51" name="Rectangle 33">
                <a:extLst>
                  <a:ext uri="{FF2B5EF4-FFF2-40B4-BE49-F238E27FC236}">
                    <a16:creationId xmlns:a16="http://schemas.microsoft.com/office/drawing/2014/main" id="{C1B3F046-B787-4C79-8CA8-FC665D095F54}"/>
                  </a:ext>
                </a:extLst>
              </p:cNvPr>
              <p:cNvSpPr>
                <a:spLocks noChangeArrowheads="1"/>
              </p:cNvSpPr>
              <p:nvPr/>
            </p:nvSpPr>
            <p:spPr bwMode="auto">
              <a:xfrm>
                <a:off x="1782982" y="3120594"/>
                <a:ext cx="7117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3600" b="1" dirty="0">
                    <a:solidFill>
                      <a:srgbClr val="C00000"/>
                    </a:solidFill>
                    <a:latin typeface="+mj-lt"/>
                  </a:rPr>
                  <a:t>2</a:t>
                </a:r>
                <a:r>
                  <a:rPr kumimoji="0" lang="en-US" altLang="en-US" sz="3600" b="1" i="0" u="none" strike="noStrike" cap="none" normalizeH="0" baseline="0" dirty="0">
                    <a:ln>
                      <a:noFill/>
                    </a:ln>
                    <a:solidFill>
                      <a:srgbClr val="C00000"/>
                    </a:solidFill>
                    <a:effectLst/>
                    <a:latin typeface="+mj-lt"/>
                    <a:cs typeface="Arial" pitchFamily="34" charset="0"/>
                  </a:rPr>
                  <a:t>.0</a:t>
                </a:r>
                <a:endParaRPr kumimoji="0" lang="en-US" altLang="en-US" sz="1600" b="0" i="0" u="none" strike="noStrike" cap="none" normalizeH="0" baseline="0" dirty="0">
                  <a:ln>
                    <a:noFill/>
                  </a:ln>
                  <a:solidFill>
                    <a:srgbClr val="C00000"/>
                  </a:solidFill>
                  <a:effectLst/>
                  <a:latin typeface="+mj-lt"/>
                  <a:cs typeface="Arial" pitchFamily="34" charset="0"/>
                </a:endParaRPr>
              </a:p>
            </p:txBody>
          </p:sp>
          <p:sp>
            <p:nvSpPr>
              <p:cNvPr id="52" name="Rectangle 35">
                <a:extLst>
                  <a:ext uri="{FF2B5EF4-FFF2-40B4-BE49-F238E27FC236}">
                    <a16:creationId xmlns:a16="http://schemas.microsoft.com/office/drawing/2014/main" id="{31362C29-0EC1-4FD4-8604-261E2A177B44}"/>
                  </a:ext>
                </a:extLst>
              </p:cNvPr>
              <p:cNvSpPr>
                <a:spLocks noChangeArrowheads="1"/>
              </p:cNvSpPr>
              <p:nvPr/>
            </p:nvSpPr>
            <p:spPr bwMode="auto">
              <a:xfrm>
                <a:off x="2865591" y="3324923"/>
                <a:ext cx="2917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C00000"/>
                    </a:solidFill>
                    <a:effectLst/>
                    <a:latin typeface="+mj-lt"/>
                    <a:cs typeface="Arial" pitchFamily="34" charset="0"/>
                  </a:rPr>
                  <a:t>BN</a:t>
                </a:r>
                <a:endParaRPr kumimoji="0" lang="en-US" altLang="en-US" sz="1600" b="1" i="0" u="none" strike="noStrike" cap="none" normalizeH="0" baseline="0" dirty="0">
                  <a:ln>
                    <a:noFill/>
                  </a:ln>
                  <a:solidFill>
                    <a:srgbClr val="C00000"/>
                  </a:solidFill>
                  <a:effectLst/>
                  <a:latin typeface="+mj-lt"/>
                  <a:cs typeface="Arial" pitchFamily="34" charset="0"/>
                </a:endParaRPr>
              </a:p>
            </p:txBody>
          </p:sp>
        </p:grpSp>
        <p:sp>
          <p:nvSpPr>
            <p:cNvPr id="36" name="Text Box 2">
              <a:extLst>
                <a:ext uri="{FF2B5EF4-FFF2-40B4-BE49-F238E27FC236}">
                  <a16:creationId xmlns:a16="http://schemas.microsoft.com/office/drawing/2014/main" id="{C7E54A61-97F1-4FA5-BDAA-2E5F9616A5D9}"/>
                </a:ext>
              </a:extLst>
            </p:cNvPr>
            <p:cNvSpPr txBox="1">
              <a:spLocks noChangeArrowheads="1"/>
            </p:cNvSpPr>
            <p:nvPr/>
          </p:nvSpPr>
          <p:spPr bwMode="auto">
            <a:xfrm>
              <a:off x="1658709" y="3609539"/>
              <a:ext cx="2174840" cy="461665"/>
            </a:xfrm>
            <a:prstGeom prst="rect">
              <a:avLst/>
            </a:prstGeom>
            <a:noFill/>
            <a:ln w="9525">
              <a:noFill/>
              <a:miter lim="800000"/>
              <a:headEnd/>
              <a:tailEnd/>
            </a:ln>
          </p:spPr>
          <p:txBody>
            <a:bodyPr rot="0" vert="horz" wrap="square" lIns="91440" tIns="45720" rIns="91440" bIns="45720" anchor="t" anchorCtr="0">
              <a:spAutoFit/>
            </a:bodyPr>
            <a:lstStyle>
              <a:defPPr>
                <a:defRPr lang="en-US"/>
              </a:defPPr>
              <a:lvl1pPr marR="0">
                <a:spcBef>
                  <a:spcPts val="0"/>
                </a:spcBef>
                <a:spcAft>
                  <a:spcPts val="0"/>
                </a:spcAft>
                <a:defRPr sz="1200">
                  <a:solidFill>
                    <a:srgbClr val="0D52A0"/>
                  </a:solidFill>
                  <a:latin typeface="+mj-lt"/>
                  <a:ea typeface="Arial"/>
                </a:defRPr>
              </a:lvl1pPr>
            </a:lstStyle>
            <a:p>
              <a:r>
                <a:rPr lang="en-US" dirty="0">
                  <a:solidFill>
                    <a:schemeClr val="tx2"/>
                  </a:solidFill>
                  <a:latin typeface="Trebuchet MS"/>
                </a:rPr>
                <a:t>Total investment leveraged by PFAN-supported projects</a:t>
              </a:r>
            </a:p>
          </p:txBody>
        </p:sp>
        <p:sp>
          <p:nvSpPr>
            <p:cNvPr id="37" name="AutoShape 43">
              <a:extLst>
                <a:ext uri="{FF2B5EF4-FFF2-40B4-BE49-F238E27FC236}">
                  <a16:creationId xmlns:a16="http://schemas.microsoft.com/office/drawing/2014/main" id="{A21EEFA9-B670-4763-9464-116F6F2B73C1}"/>
                </a:ext>
              </a:extLst>
            </p:cNvPr>
            <p:cNvSpPr>
              <a:spLocks noChangeAspect="1" noChangeArrowheads="1" noTextEdit="1"/>
            </p:cNvSpPr>
            <p:nvPr/>
          </p:nvSpPr>
          <p:spPr bwMode="auto">
            <a:xfrm>
              <a:off x="3787134" y="3605333"/>
              <a:ext cx="3168650" cy="86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latin typeface="+mj-lt"/>
              </a:endParaRPr>
            </a:p>
          </p:txBody>
        </p:sp>
        <p:sp>
          <p:nvSpPr>
            <p:cNvPr id="38" name="Text Box 2">
              <a:extLst>
                <a:ext uri="{FF2B5EF4-FFF2-40B4-BE49-F238E27FC236}">
                  <a16:creationId xmlns:a16="http://schemas.microsoft.com/office/drawing/2014/main" id="{217B2749-1BE1-431E-8779-64B076C2321A}"/>
                </a:ext>
              </a:extLst>
            </p:cNvPr>
            <p:cNvSpPr txBox="1">
              <a:spLocks noChangeArrowheads="1"/>
            </p:cNvSpPr>
            <p:nvPr/>
          </p:nvSpPr>
          <p:spPr bwMode="auto">
            <a:xfrm>
              <a:off x="1676400" y="4742988"/>
              <a:ext cx="2019772" cy="461665"/>
            </a:xfrm>
            <a:prstGeom prst="rect">
              <a:avLst/>
            </a:prstGeom>
            <a:noFill/>
            <a:ln w="9525">
              <a:noFill/>
              <a:miter lim="800000"/>
              <a:headEnd/>
              <a:tailEnd/>
            </a:ln>
          </p:spPr>
          <p:txBody>
            <a:bodyPr rot="0" vert="horz" wrap="square" lIns="91440" tIns="45720" rIns="91440" bIns="45720" anchor="t" anchorCtr="0">
              <a:spAutoFit/>
            </a:bodyPr>
            <a:lstStyle/>
            <a:p>
              <a:r>
                <a:rPr lang="en-US" sz="1200" dirty="0">
                  <a:solidFill>
                    <a:schemeClr val="tx2"/>
                  </a:solidFill>
                  <a:latin typeface="Trebuchet MS"/>
                  <a:ea typeface="Arial"/>
                </a:rPr>
                <a:t>Clean energy generation capacity added</a:t>
              </a:r>
            </a:p>
          </p:txBody>
        </p:sp>
        <p:sp>
          <p:nvSpPr>
            <p:cNvPr id="39" name="Rectangle 100">
              <a:extLst>
                <a:ext uri="{FF2B5EF4-FFF2-40B4-BE49-F238E27FC236}">
                  <a16:creationId xmlns:a16="http://schemas.microsoft.com/office/drawing/2014/main" id="{E3F1ADAD-B7C9-4C79-AB1D-F206B9847770}"/>
                </a:ext>
              </a:extLst>
            </p:cNvPr>
            <p:cNvSpPr>
              <a:spLocks noChangeArrowheads="1"/>
            </p:cNvSpPr>
            <p:nvPr/>
          </p:nvSpPr>
          <p:spPr bwMode="auto">
            <a:xfrm>
              <a:off x="4802697" y="4181189"/>
              <a:ext cx="7117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AT" altLang="en-US" sz="3600" b="1" dirty="0">
                  <a:solidFill>
                    <a:srgbClr val="C00000"/>
                  </a:solidFill>
                  <a:latin typeface="+mj-lt"/>
                </a:rPr>
                <a:t>4.3</a:t>
              </a:r>
              <a:endParaRPr kumimoji="0" lang="en-US" altLang="en-US" sz="1600" b="0" i="0" u="none" strike="noStrike" cap="none" normalizeH="0" baseline="0" dirty="0">
                <a:ln>
                  <a:noFill/>
                </a:ln>
                <a:solidFill>
                  <a:srgbClr val="C00000"/>
                </a:solidFill>
                <a:effectLst/>
                <a:latin typeface="+mj-lt"/>
              </a:endParaRPr>
            </a:p>
          </p:txBody>
        </p:sp>
        <p:sp>
          <p:nvSpPr>
            <p:cNvPr id="40" name="Rectangle 109">
              <a:extLst>
                <a:ext uri="{FF2B5EF4-FFF2-40B4-BE49-F238E27FC236}">
                  <a16:creationId xmlns:a16="http://schemas.microsoft.com/office/drawing/2014/main" id="{68F52600-E24A-47F2-8EE6-C4983C42BD8E}"/>
                </a:ext>
              </a:extLst>
            </p:cNvPr>
            <p:cNvSpPr>
              <a:spLocks noChangeArrowheads="1"/>
            </p:cNvSpPr>
            <p:nvPr/>
          </p:nvSpPr>
          <p:spPr bwMode="auto">
            <a:xfrm>
              <a:off x="5635603" y="4850069"/>
              <a:ext cx="3045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C7D64F"/>
                  </a:solidFill>
                  <a:effectLst/>
                  <a:latin typeface="+mj-lt"/>
                  <a:cs typeface="Arial" pitchFamily="34" charset="0"/>
                </a:rPr>
                <a:t> </a:t>
              </a:r>
              <a:endParaRPr kumimoji="0" lang="en-US" altLang="en-US" sz="1600" b="0" i="0" u="none" strike="noStrike" cap="none" normalizeH="0" baseline="0" dirty="0">
                <a:ln>
                  <a:noFill/>
                </a:ln>
                <a:solidFill>
                  <a:srgbClr val="C7D64F"/>
                </a:solidFill>
                <a:effectLst/>
                <a:latin typeface="+mj-lt"/>
                <a:cs typeface="Arial" pitchFamily="34" charset="0"/>
              </a:endParaRPr>
            </a:p>
          </p:txBody>
        </p:sp>
        <p:sp>
          <p:nvSpPr>
            <p:cNvPr id="41" name="Text Box 2">
              <a:extLst>
                <a:ext uri="{FF2B5EF4-FFF2-40B4-BE49-F238E27FC236}">
                  <a16:creationId xmlns:a16="http://schemas.microsoft.com/office/drawing/2014/main" id="{883DACE0-B643-4A4B-9B18-2421CCC0EE18}"/>
                </a:ext>
              </a:extLst>
            </p:cNvPr>
            <p:cNvSpPr txBox="1">
              <a:spLocks noChangeArrowheads="1"/>
            </p:cNvSpPr>
            <p:nvPr/>
          </p:nvSpPr>
          <p:spPr bwMode="auto">
            <a:xfrm>
              <a:off x="4762258" y="4743759"/>
              <a:ext cx="2019773" cy="461665"/>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marR="0">
                <a:spcBef>
                  <a:spcPts val="0"/>
                </a:spcBef>
                <a:spcAft>
                  <a:spcPts val="0"/>
                </a:spcAft>
              </a:pPr>
              <a:r>
                <a:rPr lang="en-US" sz="1200" dirty="0">
                  <a:solidFill>
                    <a:schemeClr val="tx2"/>
                  </a:solidFill>
                  <a:latin typeface="Trebuchet MS"/>
                  <a:ea typeface="Arial"/>
                </a:rPr>
                <a:t>Annual CO2 emissions mitigated</a:t>
              </a:r>
            </a:p>
          </p:txBody>
        </p:sp>
        <p:grpSp>
          <p:nvGrpSpPr>
            <p:cNvPr id="42" name="Group 41">
              <a:extLst>
                <a:ext uri="{FF2B5EF4-FFF2-40B4-BE49-F238E27FC236}">
                  <a16:creationId xmlns:a16="http://schemas.microsoft.com/office/drawing/2014/main" id="{87EF0964-41F6-4915-96D8-820904C32259}"/>
                </a:ext>
              </a:extLst>
            </p:cNvPr>
            <p:cNvGrpSpPr/>
            <p:nvPr/>
          </p:nvGrpSpPr>
          <p:grpSpPr>
            <a:xfrm>
              <a:off x="1667126" y="4165428"/>
              <a:ext cx="4195456" cy="553998"/>
              <a:chOff x="4692734" y="3202522"/>
              <a:chExt cx="2388164" cy="553998"/>
            </a:xfrm>
          </p:grpSpPr>
          <p:sp>
            <p:nvSpPr>
              <p:cNvPr id="47" name="Rectangle 48">
                <a:extLst>
                  <a:ext uri="{FF2B5EF4-FFF2-40B4-BE49-F238E27FC236}">
                    <a16:creationId xmlns:a16="http://schemas.microsoft.com/office/drawing/2014/main" id="{75ED05C4-9F7A-4062-B8DD-0631A9EB83C1}"/>
                  </a:ext>
                </a:extLst>
              </p:cNvPr>
              <p:cNvSpPr>
                <a:spLocks noChangeArrowheads="1"/>
              </p:cNvSpPr>
              <p:nvPr/>
            </p:nvSpPr>
            <p:spPr bwMode="auto">
              <a:xfrm>
                <a:off x="5501382" y="3415249"/>
                <a:ext cx="213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C00000"/>
                    </a:solidFill>
                    <a:effectLst/>
                    <a:latin typeface="+mj-lt"/>
                    <a:cs typeface="Arial" pitchFamily="34" charset="0"/>
                  </a:rPr>
                  <a:t>MW</a:t>
                </a:r>
                <a:endParaRPr kumimoji="0" lang="en-US" altLang="en-US" sz="1600" b="1" i="0" u="none" strike="noStrike" cap="none" normalizeH="0" baseline="0" dirty="0">
                  <a:ln>
                    <a:noFill/>
                  </a:ln>
                  <a:solidFill>
                    <a:srgbClr val="C00000"/>
                  </a:solidFill>
                  <a:effectLst/>
                  <a:latin typeface="+mj-lt"/>
                  <a:cs typeface="Arial" pitchFamily="34" charset="0"/>
                </a:endParaRPr>
              </a:p>
            </p:txBody>
          </p:sp>
          <p:sp>
            <p:nvSpPr>
              <p:cNvPr id="48" name="Rectangle 47">
                <a:extLst>
                  <a:ext uri="{FF2B5EF4-FFF2-40B4-BE49-F238E27FC236}">
                    <a16:creationId xmlns:a16="http://schemas.microsoft.com/office/drawing/2014/main" id="{191DA581-881E-4D45-A8B3-3B0692D2FE23}"/>
                  </a:ext>
                </a:extLst>
              </p:cNvPr>
              <p:cNvSpPr>
                <a:spLocks noChangeArrowheads="1"/>
              </p:cNvSpPr>
              <p:nvPr/>
            </p:nvSpPr>
            <p:spPr bwMode="auto">
              <a:xfrm>
                <a:off x="4692734" y="3202522"/>
                <a:ext cx="6168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3600" b="1" dirty="0">
                    <a:solidFill>
                      <a:srgbClr val="C00000"/>
                    </a:solidFill>
                    <a:latin typeface="+mj-lt"/>
                  </a:rPr>
                  <a:t>2046</a:t>
                </a:r>
                <a:endParaRPr kumimoji="0" lang="en-US" altLang="en-US" sz="1600" b="0" i="0" u="none" strike="noStrike" cap="none" normalizeH="0" baseline="0" dirty="0">
                  <a:ln>
                    <a:noFill/>
                  </a:ln>
                  <a:solidFill>
                    <a:srgbClr val="C00000"/>
                  </a:solidFill>
                  <a:effectLst/>
                  <a:latin typeface="+mj-lt"/>
                  <a:cs typeface="Arial" pitchFamily="34" charset="0"/>
                </a:endParaRPr>
              </a:p>
            </p:txBody>
          </p:sp>
          <p:sp>
            <p:nvSpPr>
              <p:cNvPr id="49" name="Rectangle 48">
                <a:extLst>
                  <a:ext uri="{FF2B5EF4-FFF2-40B4-BE49-F238E27FC236}">
                    <a16:creationId xmlns:a16="http://schemas.microsoft.com/office/drawing/2014/main" id="{8FFFF9C4-B43A-401B-BE51-382116E8123D}"/>
                  </a:ext>
                </a:extLst>
              </p:cNvPr>
              <p:cNvSpPr>
                <a:spLocks noChangeArrowheads="1"/>
              </p:cNvSpPr>
              <p:nvPr/>
            </p:nvSpPr>
            <p:spPr bwMode="auto">
              <a:xfrm>
                <a:off x="6902966" y="3415249"/>
                <a:ext cx="177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C00000"/>
                    </a:solidFill>
                    <a:effectLst/>
                    <a:latin typeface="+mj-lt"/>
                    <a:cs typeface="Arial" pitchFamily="34" charset="0"/>
                  </a:rPr>
                  <a:t>MT</a:t>
                </a:r>
                <a:endParaRPr kumimoji="0" lang="en-US" altLang="en-US" sz="1600" b="1" i="0" u="none" strike="noStrike" cap="none" normalizeH="0" baseline="0" dirty="0">
                  <a:ln>
                    <a:noFill/>
                  </a:ln>
                  <a:solidFill>
                    <a:srgbClr val="C00000"/>
                  </a:solidFill>
                  <a:effectLst/>
                  <a:latin typeface="+mj-lt"/>
                  <a:cs typeface="Arial" pitchFamily="34" charset="0"/>
                </a:endParaRPr>
              </a:p>
            </p:txBody>
          </p:sp>
        </p:grpSp>
        <p:sp>
          <p:nvSpPr>
            <p:cNvPr id="43" name="Rectangle 61">
              <a:extLst>
                <a:ext uri="{FF2B5EF4-FFF2-40B4-BE49-F238E27FC236}">
                  <a16:creationId xmlns:a16="http://schemas.microsoft.com/office/drawing/2014/main" id="{B163BC69-46B9-4281-94C6-7333F91274F0}"/>
                </a:ext>
              </a:extLst>
            </p:cNvPr>
            <p:cNvSpPr>
              <a:spLocks noChangeArrowheads="1"/>
            </p:cNvSpPr>
            <p:nvPr/>
          </p:nvSpPr>
          <p:spPr bwMode="auto">
            <a:xfrm>
              <a:off x="4762258" y="3045980"/>
              <a:ext cx="8127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C00000"/>
                  </a:solidFill>
                  <a:effectLst/>
                  <a:uLnTx/>
                  <a:uFillTx/>
                  <a:latin typeface="+mj-lt"/>
                  <a:ea typeface="+mn-ea"/>
                  <a:cs typeface="Arial" pitchFamily="34" charset="0"/>
                </a:rPr>
                <a:t>173</a:t>
              </a:r>
              <a:endParaRPr kumimoji="0" lang="en-US" altLang="en-US" sz="3600" b="0" i="0" u="none" strike="noStrike" kern="1200" cap="none" spc="0" normalizeH="0" baseline="0" noProof="0" dirty="0">
                <a:ln>
                  <a:noFill/>
                </a:ln>
                <a:solidFill>
                  <a:srgbClr val="C00000"/>
                </a:solidFill>
                <a:effectLst/>
                <a:uLnTx/>
                <a:uFillTx/>
                <a:latin typeface="+mj-lt"/>
                <a:ea typeface="+mn-ea"/>
                <a:cs typeface="Arial" pitchFamily="34" charset="0"/>
              </a:endParaRPr>
            </a:p>
          </p:txBody>
        </p:sp>
        <p:sp>
          <p:nvSpPr>
            <p:cNvPr id="44" name="Text Box 2">
              <a:extLst>
                <a:ext uri="{FF2B5EF4-FFF2-40B4-BE49-F238E27FC236}">
                  <a16:creationId xmlns:a16="http://schemas.microsoft.com/office/drawing/2014/main" id="{469E5B03-327D-4F00-B9F5-9B6FA7E549B3}"/>
                </a:ext>
              </a:extLst>
            </p:cNvPr>
            <p:cNvSpPr txBox="1">
              <a:spLocks noChangeArrowheads="1"/>
            </p:cNvSpPr>
            <p:nvPr/>
          </p:nvSpPr>
          <p:spPr bwMode="auto">
            <a:xfrm>
              <a:off x="4690610" y="3605224"/>
              <a:ext cx="1801659" cy="480131"/>
            </a:xfrm>
            <a:prstGeom prst="rect">
              <a:avLst/>
            </a:prstGeom>
            <a:noFill/>
            <a:ln w="9525">
              <a:noFill/>
              <a:miter lim="800000"/>
              <a:headEnd/>
              <a:tailEnd/>
            </a:ln>
          </p:spPr>
          <p:txBody>
            <a:bodyPr rot="0" vert="horz" wrap="square" lIns="109728" tIns="54864" rIns="109728" bIns="54864" anchor="t" anchorCtr="0">
              <a:spAutoFit/>
            </a:bodyPr>
            <a:lstStyle/>
            <a:p>
              <a:pPr lvl="0">
                <a:defRPr/>
              </a:pPr>
              <a:r>
                <a:rPr lang="en-US" sz="1200" dirty="0">
                  <a:solidFill>
                    <a:schemeClr val="tx2"/>
                  </a:solidFill>
                  <a:latin typeface="Trebuchet MS"/>
                  <a:ea typeface="Arial"/>
                </a:rPr>
                <a:t>Number of projects that raised capital</a:t>
              </a:r>
              <a:endParaRPr kumimoji="0" lang="en-US" sz="1200" b="0" i="0" u="none" strike="noStrike" kern="1200" cap="none" spc="0" normalizeH="0" baseline="0" noProof="0" dirty="0">
                <a:ln>
                  <a:noFill/>
                </a:ln>
                <a:solidFill>
                  <a:schemeClr val="tx2"/>
                </a:solidFill>
                <a:effectLst/>
                <a:uLnTx/>
                <a:uFillTx/>
                <a:latin typeface="Trebuchet MS"/>
                <a:ea typeface="Arial"/>
              </a:endParaRPr>
            </a:p>
          </p:txBody>
        </p:sp>
        <p:sp>
          <p:nvSpPr>
            <p:cNvPr id="45" name="Rectangle 61">
              <a:extLst>
                <a:ext uri="{FF2B5EF4-FFF2-40B4-BE49-F238E27FC236}">
                  <a16:creationId xmlns:a16="http://schemas.microsoft.com/office/drawing/2014/main" id="{8F4CB64D-7744-403C-8F10-A5D939A2FCF1}"/>
                </a:ext>
              </a:extLst>
            </p:cNvPr>
            <p:cNvSpPr>
              <a:spLocks noChangeArrowheads="1"/>
            </p:cNvSpPr>
            <p:nvPr/>
          </p:nvSpPr>
          <p:spPr bwMode="auto">
            <a:xfrm>
              <a:off x="7203860" y="3008703"/>
              <a:ext cx="8576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C00000"/>
                  </a:solidFill>
                  <a:effectLst/>
                  <a:latin typeface="+mj-lt"/>
                  <a:cs typeface="Arial" pitchFamily="34" charset="0"/>
                </a:rPr>
                <a:t>17%</a:t>
              </a:r>
              <a:endParaRPr kumimoji="0" lang="en-US" altLang="en-US" sz="1600" b="0" i="0" u="none" strike="noStrike" cap="none" normalizeH="0" baseline="0" dirty="0">
                <a:ln>
                  <a:noFill/>
                </a:ln>
                <a:solidFill>
                  <a:srgbClr val="C00000"/>
                </a:solidFill>
                <a:effectLst/>
                <a:latin typeface="+mj-lt"/>
                <a:cs typeface="Arial" pitchFamily="34" charset="0"/>
              </a:endParaRPr>
            </a:p>
          </p:txBody>
        </p:sp>
        <p:sp>
          <p:nvSpPr>
            <p:cNvPr id="46" name="Text Box 2">
              <a:extLst>
                <a:ext uri="{FF2B5EF4-FFF2-40B4-BE49-F238E27FC236}">
                  <a16:creationId xmlns:a16="http://schemas.microsoft.com/office/drawing/2014/main" id="{93864374-DD65-4110-9C1A-230D9AF0E7ED}"/>
                </a:ext>
              </a:extLst>
            </p:cNvPr>
            <p:cNvSpPr txBox="1">
              <a:spLocks noChangeArrowheads="1"/>
            </p:cNvSpPr>
            <p:nvPr/>
          </p:nvSpPr>
          <p:spPr bwMode="auto">
            <a:xfrm>
              <a:off x="7217532" y="3606348"/>
              <a:ext cx="1190625" cy="276999"/>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dirty="0">
                  <a:solidFill>
                    <a:schemeClr val="tx2"/>
                  </a:solidFill>
                  <a:latin typeface="Trebuchet MS"/>
                  <a:ea typeface="Arial"/>
                </a:rPr>
                <a:t>Success rate</a:t>
              </a:r>
              <a:endParaRPr lang="en-US" sz="1200" dirty="0">
                <a:solidFill>
                  <a:schemeClr val="tx2"/>
                </a:solidFill>
                <a:effectLst/>
                <a:latin typeface="Trebuchet MS"/>
                <a:ea typeface="Arial"/>
              </a:endParaRPr>
            </a:p>
          </p:txBody>
        </p:sp>
      </p:grpSp>
      <p:sp>
        <p:nvSpPr>
          <p:cNvPr id="53" name="Content Placeholder 1">
            <a:extLst>
              <a:ext uri="{FF2B5EF4-FFF2-40B4-BE49-F238E27FC236}">
                <a16:creationId xmlns:a16="http://schemas.microsoft.com/office/drawing/2014/main" id="{5293847C-0582-4C3B-9381-829F5FDE0F2F}"/>
              </a:ext>
            </a:extLst>
          </p:cNvPr>
          <p:cNvSpPr txBox="1">
            <a:spLocks/>
          </p:cNvSpPr>
          <p:nvPr/>
        </p:nvSpPr>
        <p:spPr>
          <a:xfrm>
            <a:off x="396270" y="1223462"/>
            <a:ext cx="9069916" cy="1609902"/>
          </a:xfrm>
          <a:prstGeom prst="rect">
            <a:avLst/>
          </a:prstGeom>
        </p:spPr>
        <p:txBody>
          <a:bodyPr vert="horz" lIns="91440" tIns="45720" rIns="91440" bIns="45720" rtlCol="0" anchor="t">
            <a:normAutofit/>
          </a:bodyPr>
          <a:lstStyle>
            <a:lvl1pPr marL="342900" indent="-342900" algn="l" defTabSz="914400" rtl="0" eaLnBrk="1" latinLnBrk="0" hangingPunct="1">
              <a:spcBef>
                <a:spcPts val="300"/>
              </a:spcBef>
              <a:spcAft>
                <a:spcPts val="300"/>
              </a:spcAft>
              <a:buClr>
                <a:srgbClr val="071D49"/>
              </a:buClr>
              <a:buFontTx/>
              <a:buBlip>
                <a:blip r:embed="rId7"/>
              </a:buBlip>
              <a:defRPr sz="160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rgbClr val="071D49"/>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ts val="300"/>
              </a:spcBef>
              <a:spcAft>
                <a:spcPts val="300"/>
              </a:spcAft>
              <a:buClr>
                <a:srgbClr val="071D49"/>
              </a:buClr>
              <a:buFontTx/>
              <a:buBlip>
                <a:blip r:embed="rId7"/>
              </a:buBlip>
              <a:defRPr sz="1200" kern="1200">
                <a:solidFill>
                  <a:schemeClr val="tx1"/>
                </a:solidFill>
                <a:latin typeface="+mn-lt"/>
                <a:ea typeface="+mn-ea"/>
                <a:cs typeface="+mn-cs"/>
              </a:defRPr>
            </a:lvl3pPr>
            <a:lvl4pPr marL="16002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b="1" dirty="0">
                <a:solidFill>
                  <a:srgbClr val="071D49"/>
                </a:solidFill>
                <a:latin typeface="Trebuchet MS"/>
                <a:ea typeface="+mn-lt"/>
                <a:cs typeface="+mn-lt"/>
              </a:rPr>
              <a:t>PFAN has supported nearly 1,000 projects with more than 300 projects in the current pipeline</a:t>
            </a:r>
          </a:p>
          <a:p>
            <a:r>
              <a:rPr lang="en-US" sz="1400" dirty="0">
                <a:latin typeface="Trebuchet MS"/>
              </a:rPr>
              <a:t>PFAN mobilizes financing to reduce GHG emissions and contributes to the Paris Agreement and Sustainable Development Goals (SDGs):</a:t>
            </a:r>
          </a:p>
          <a:p>
            <a:r>
              <a:rPr lang="en-US" sz="1400" dirty="0">
                <a:latin typeface="Trebuchet MS"/>
              </a:rPr>
              <a:t>SDGs 7 (Energy), 9 (Industry), 13 (Climate Action), and 17 (Partnership) </a:t>
            </a:r>
          </a:p>
          <a:p>
            <a:r>
              <a:rPr lang="en-US" sz="1400" dirty="0">
                <a:latin typeface="Trebuchet MS"/>
              </a:rPr>
              <a:t>Main achievements since inception in 2008:</a:t>
            </a:r>
          </a:p>
        </p:txBody>
      </p:sp>
    </p:spTree>
    <p:extLst>
      <p:ext uri="{BB962C8B-B14F-4D97-AF65-F5344CB8AC3E}">
        <p14:creationId xmlns:p14="http://schemas.microsoft.com/office/powerpoint/2010/main" val="50458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5442F-EC10-B14A-B7CD-A77CADF04444}"/>
              </a:ext>
            </a:extLst>
          </p:cNvPr>
          <p:cNvSpPr>
            <a:spLocks noGrp="1"/>
          </p:cNvSpPr>
          <p:nvPr>
            <p:ph type="title"/>
          </p:nvPr>
        </p:nvSpPr>
        <p:spPr/>
        <p:txBody>
          <a:bodyPr/>
          <a:lstStyle/>
          <a:p>
            <a:r>
              <a:rPr lang="en-US" sz="2400" b="1" dirty="0">
                <a:solidFill>
                  <a:srgbClr val="C00000"/>
                </a:solidFill>
                <a:latin typeface="Trebuchet MS"/>
              </a:rPr>
              <a:t>PFAN Market Positioning</a:t>
            </a:r>
            <a:endParaRPr lang="en-GB" dirty="0"/>
          </a:p>
        </p:txBody>
      </p:sp>
      <p:grpSp>
        <p:nvGrpSpPr>
          <p:cNvPr id="23" name="Group 22">
            <a:extLst>
              <a:ext uri="{FF2B5EF4-FFF2-40B4-BE49-F238E27FC236}">
                <a16:creationId xmlns:a16="http://schemas.microsoft.com/office/drawing/2014/main" id="{88BB98D3-58A8-4309-B4D3-ED48343E4CAB}"/>
              </a:ext>
            </a:extLst>
          </p:cNvPr>
          <p:cNvGrpSpPr/>
          <p:nvPr/>
        </p:nvGrpSpPr>
        <p:grpSpPr>
          <a:xfrm>
            <a:off x="584200" y="1441313"/>
            <a:ext cx="8686800" cy="3276600"/>
            <a:chOff x="405642" y="2362200"/>
            <a:chExt cx="8302428" cy="3035431"/>
          </a:xfrm>
        </p:grpSpPr>
        <p:sp>
          <p:nvSpPr>
            <p:cNvPr id="44" name="Freeform: Shape 43">
              <a:extLst>
                <a:ext uri="{FF2B5EF4-FFF2-40B4-BE49-F238E27FC236}">
                  <a16:creationId xmlns:a16="http://schemas.microsoft.com/office/drawing/2014/main" id="{D0A0731E-97D9-4E92-8EE6-D280449E7FAA}"/>
                </a:ext>
              </a:extLst>
            </p:cNvPr>
            <p:cNvSpPr/>
            <p:nvPr/>
          </p:nvSpPr>
          <p:spPr>
            <a:xfrm>
              <a:off x="405642" y="2365320"/>
              <a:ext cx="2108958" cy="1063680"/>
            </a:xfrm>
            <a:custGeom>
              <a:avLst/>
              <a:gdLst>
                <a:gd name="connsiteX0" fmla="*/ 0 w 2220946"/>
                <a:gd name="connsiteY0" fmla="*/ 0 h 928207"/>
                <a:gd name="connsiteX1" fmla="*/ 2220946 w 2220946"/>
                <a:gd name="connsiteY1" fmla="*/ 0 h 928207"/>
                <a:gd name="connsiteX2" fmla="*/ 2220946 w 2220946"/>
                <a:gd name="connsiteY2" fmla="*/ 928207 h 928207"/>
                <a:gd name="connsiteX3" fmla="*/ 0 w 2220946"/>
                <a:gd name="connsiteY3" fmla="*/ 928207 h 928207"/>
                <a:gd name="connsiteX4" fmla="*/ 0 w 2220946"/>
                <a:gd name="connsiteY4" fmla="*/ 0 h 92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946" h="928207">
                  <a:moveTo>
                    <a:pt x="0" y="0"/>
                  </a:moveTo>
                  <a:lnTo>
                    <a:pt x="2220946" y="0"/>
                  </a:lnTo>
                  <a:lnTo>
                    <a:pt x="2220946" y="928207"/>
                  </a:lnTo>
                  <a:lnTo>
                    <a:pt x="0" y="928207"/>
                  </a:lnTo>
                  <a:lnTo>
                    <a:pt x="0" y="0"/>
                  </a:lnTo>
                  <a:close/>
                </a:path>
              </a:pathLst>
            </a:custGeom>
            <a:noFill/>
            <a:ln w="6350">
              <a:solidFill>
                <a:schemeClr val="tx1"/>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128016" tIns="128016" rIns="128016" bIns="377982" numCol="1" spcCol="1270" anchor="ctr" anchorCtr="0">
              <a:noAutofit/>
            </a:bodyPr>
            <a:lstStyle/>
            <a:p>
              <a:pPr marL="0" lvl="0" indent="0" algn="ctr" defTabSz="800100">
                <a:lnSpc>
                  <a:spcPct val="90000"/>
                </a:lnSpc>
                <a:spcBef>
                  <a:spcPct val="0"/>
                </a:spcBef>
                <a:spcAft>
                  <a:spcPct val="35000"/>
                </a:spcAft>
                <a:buNone/>
              </a:pPr>
              <a:endParaRPr lang="en-US" sz="1400" b="0" i="0" kern="1200" dirty="0">
                <a:solidFill>
                  <a:schemeClr val="tx2"/>
                </a:solidFill>
                <a:latin typeface="Trebuchet MS" panose="020B0603020202020204" pitchFamily="34" charset="0"/>
                <a:cs typeface="Arial Narrow" panose="020B0604020202020204" pitchFamily="34" charset="0"/>
              </a:endParaRPr>
            </a:p>
            <a:p>
              <a:pPr marL="0" lvl="0" indent="0" algn="ctr" defTabSz="800100">
                <a:lnSpc>
                  <a:spcPct val="90000"/>
                </a:lnSpc>
                <a:spcBef>
                  <a:spcPct val="0"/>
                </a:spcBef>
                <a:spcAft>
                  <a:spcPct val="35000"/>
                </a:spcAft>
                <a:buNone/>
              </a:pPr>
              <a:r>
                <a:rPr lang="en-US" sz="1400" b="0" i="0" kern="1200" dirty="0">
                  <a:solidFill>
                    <a:schemeClr val="tx2"/>
                  </a:solidFill>
                  <a:latin typeface="Trebuchet MS" panose="020B0603020202020204" pitchFamily="34" charset="0"/>
                  <a:cs typeface="Arial Narrow" panose="020B0604020202020204" pitchFamily="34" charset="0"/>
                </a:rPr>
                <a:t>AECF/REACT/EEP/</a:t>
              </a:r>
              <a:r>
                <a:rPr lang="en-US" sz="1400" dirty="0">
                  <a:solidFill>
                    <a:schemeClr val="tx2"/>
                  </a:solidFill>
                  <a:latin typeface="Trebuchet MS" panose="020B0603020202020204" pitchFamily="34" charset="0"/>
                  <a:cs typeface="Arial Narrow" panose="020B0604020202020204" pitchFamily="34" charset="0"/>
                </a:rPr>
                <a:t>CTC/ GCIP , Challenge Funds</a:t>
              </a:r>
            </a:p>
          </p:txBody>
        </p:sp>
        <p:sp>
          <p:nvSpPr>
            <p:cNvPr id="45" name="Freeform: Shape 44">
              <a:extLst>
                <a:ext uri="{FF2B5EF4-FFF2-40B4-BE49-F238E27FC236}">
                  <a16:creationId xmlns:a16="http://schemas.microsoft.com/office/drawing/2014/main" id="{007B04FE-5478-482B-AD93-E6838AC9B411}"/>
                </a:ext>
              </a:extLst>
            </p:cNvPr>
            <p:cNvSpPr/>
            <p:nvPr/>
          </p:nvSpPr>
          <p:spPr>
            <a:xfrm>
              <a:off x="405642" y="3555076"/>
              <a:ext cx="2108958" cy="1842555"/>
            </a:xfrm>
            <a:custGeom>
              <a:avLst/>
              <a:gdLst>
                <a:gd name="connsiteX0" fmla="*/ 0 w 2104440"/>
                <a:gd name="connsiteY0" fmla="*/ 0 h 2007207"/>
                <a:gd name="connsiteX1" fmla="*/ 2104440 w 2104440"/>
                <a:gd name="connsiteY1" fmla="*/ 0 h 2007207"/>
                <a:gd name="connsiteX2" fmla="*/ 2104440 w 2104440"/>
                <a:gd name="connsiteY2" fmla="*/ 2007207 h 2007207"/>
                <a:gd name="connsiteX3" fmla="*/ 0 w 2104440"/>
                <a:gd name="connsiteY3" fmla="*/ 2007207 h 2007207"/>
                <a:gd name="connsiteX4" fmla="*/ 0 w 2104440"/>
                <a:gd name="connsiteY4" fmla="*/ 0 h 2007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440" h="2007207">
                  <a:moveTo>
                    <a:pt x="0" y="0"/>
                  </a:moveTo>
                  <a:lnTo>
                    <a:pt x="2104440" y="0"/>
                  </a:lnTo>
                  <a:lnTo>
                    <a:pt x="2104440" y="2007207"/>
                  </a:lnTo>
                  <a:lnTo>
                    <a:pt x="0" y="2007207"/>
                  </a:lnTo>
                  <a:lnTo>
                    <a:pt x="0" y="0"/>
                  </a:lnTo>
                  <a:close/>
                </a:path>
              </a:pathLst>
            </a:custGeom>
            <a:noFill/>
            <a:ln w="6350">
              <a:solidFill>
                <a:schemeClr val="tx1"/>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171450" lvl="1" indent="-171450" algn="l" defTabSz="800100">
                <a:lnSpc>
                  <a:spcPct val="100000"/>
                </a:lnSpc>
                <a:spcBef>
                  <a:spcPts val="600"/>
                </a:spcBef>
                <a:spcAft>
                  <a:spcPts val="600"/>
                </a:spcAft>
                <a:buClr>
                  <a:schemeClr val="tx1"/>
                </a:buClr>
                <a:buChar char="•"/>
              </a:pPr>
              <a:r>
                <a:rPr lang="en-US" sz="1400" b="0" i="0" kern="1200" dirty="0">
                  <a:solidFill>
                    <a:schemeClr val="tx2"/>
                  </a:solidFill>
                  <a:latin typeface="Trebuchet MS" panose="020B0603020202020204" pitchFamily="34" charset="0"/>
                  <a:cs typeface="Arial Narrow" panose="020B0604020202020204" pitchFamily="34" charset="0"/>
                </a:rPr>
                <a:t>Seed Funding</a:t>
              </a:r>
            </a:p>
            <a:p>
              <a:pPr marL="171450" lvl="1" indent="-171450" algn="l" defTabSz="800100">
                <a:lnSpc>
                  <a:spcPct val="100000"/>
                </a:lnSpc>
                <a:spcBef>
                  <a:spcPts val="600"/>
                </a:spcBef>
                <a:spcAft>
                  <a:spcPts val="600"/>
                </a:spcAft>
                <a:buClr>
                  <a:schemeClr val="tx1"/>
                </a:buClr>
                <a:buChar char="•"/>
              </a:pPr>
              <a:r>
                <a:rPr lang="en-US" sz="1400" b="0" i="0" kern="1200" dirty="0">
                  <a:solidFill>
                    <a:schemeClr val="tx2"/>
                  </a:solidFill>
                  <a:latin typeface="Trebuchet MS" panose="020B0603020202020204" pitchFamily="34" charset="0"/>
                  <a:cs typeface="Arial Narrow" panose="020B0604020202020204" pitchFamily="34" charset="0"/>
                </a:rPr>
                <a:t>Prototyping and early Proof of Concept</a:t>
              </a:r>
            </a:p>
            <a:p>
              <a:pPr marL="171450" lvl="1" indent="-171450" algn="l" defTabSz="800100">
                <a:lnSpc>
                  <a:spcPct val="100000"/>
                </a:lnSpc>
                <a:spcBef>
                  <a:spcPts val="600"/>
                </a:spcBef>
                <a:spcAft>
                  <a:spcPts val="600"/>
                </a:spcAft>
                <a:buClr>
                  <a:schemeClr val="tx1"/>
                </a:buClr>
                <a:buChar char="•"/>
              </a:pPr>
              <a:r>
                <a:rPr lang="en-US" sz="1400" dirty="0">
                  <a:solidFill>
                    <a:schemeClr val="tx2"/>
                  </a:solidFill>
                  <a:latin typeface="Trebuchet MS" panose="020B0603020202020204" pitchFamily="34" charset="0"/>
                  <a:cs typeface="Arial Narrow" panose="020B0604020202020204" pitchFamily="34" charset="0"/>
                </a:rPr>
                <a:t>Grants</a:t>
              </a:r>
              <a:endParaRPr lang="en-US" sz="1400" b="0" i="0" kern="1200" dirty="0">
                <a:solidFill>
                  <a:schemeClr val="tx2"/>
                </a:solidFill>
                <a:latin typeface="Trebuchet MS" panose="020B0603020202020204" pitchFamily="34" charset="0"/>
                <a:cs typeface="Arial Narrow" panose="020B0604020202020204" pitchFamily="34" charset="0"/>
              </a:endParaRPr>
            </a:p>
          </p:txBody>
        </p:sp>
        <p:sp>
          <p:nvSpPr>
            <p:cNvPr id="46" name="Freeform: Shape 45">
              <a:extLst>
                <a:ext uri="{FF2B5EF4-FFF2-40B4-BE49-F238E27FC236}">
                  <a16:creationId xmlns:a16="http://schemas.microsoft.com/office/drawing/2014/main" id="{050F4657-4C61-4EC7-A680-ABF9690F7254}"/>
                </a:ext>
              </a:extLst>
            </p:cNvPr>
            <p:cNvSpPr/>
            <p:nvPr/>
          </p:nvSpPr>
          <p:spPr>
            <a:xfrm rot="21552580">
              <a:off x="2694504" y="2625950"/>
              <a:ext cx="516613" cy="418506"/>
            </a:xfrm>
            <a:custGeom>
              <a:avLst/>
              <a:gdLst>
                <a:gd name="connsiteX0" fmla="*/ 0 w 516613"/>
                <a:gd name="connsiteY0" fmla="*/ 83701 h 418506"/>
                <a:gd name="connsiteX1" fmla="*/ 307360 w 516613"/>
                <a:gd name="connsiteY1" fmla="*/ 83701 h 418506"/>
                <a:gd name="connsiteX2" fmla="*/ 307360 w 516613"/>
                <a:gd name="connsiteY2" fmla="*/ 0 h 418506"/>
                <a:gd name="connsiteX3" fmla="*/ 516613 w 516613"/>
                <a:gd name="connsiteY3" fmla="*/ 209253 h 418506"/>
                <a:gd name="connsiteX4" fmla="*/ 307360 w 516613"/>
                <a:gd name="connsiteY4" fmla="*/ 418506 h 418506"/>
                <a:gd name="connsiteX5" fmla="*/ 307360 w 516613"/>
                <a:gd name="connsiteY5" fmla="*/ 334805 h 418506"/>
                <a:gd name="connsiteX6" fmla="*/ 0 w 516613"/>
                <a:gd name="connsiteY6" fmla="*/ 334805 h 418506"/>
                <a:gd name="connsiteX7" fmla="*/ 0 w 516613"/>
                <a:gd name="connsiteY7" fmla="*/ 83701 h 41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613" h="418506">
                  <a:moveTo>
                    <a:pt x="0" y="83701"/>
                  </a:moveTo>
                  <a:lnTo>
                    <a:pt x="307360" y="83701"/>
                  </a:lnTo>
                  <a:lnTo>
                    <a:pt x="307360" y="0"/>
                  </a:lnTo>
                  <a:lnTo>
                    <a:pt x="516613" y="209253"/>
                  </a:lnTo>
                  <a:lnTo>
                    <a:pt x="307360" y="418506"/>
                  </a:lnTo>
                  <a:lnTo>
                    <a:pt x="307360" y="334805"/>
                  </a:lnTo>
                  <a:lnTo>
                    <a:pt x="0" y="334805"/>
                  </a:lnTo>
                  <a:lnTo>
                    <a:pt x="0" y="83701"/>
                  </a:lnTo>
                  <a:close/>
                </a:path>
              </a:pathLst>
            </a:custGeom>
            <a:solidFill>
              <a:schemeClr val="tx1">
                <a:lumMod val="40000"/>
                <a:lumOff val="60000"/>
              </a:schemeClr>
            </a:solidFill>
          </p:spPr>
          <p:style>
            <a:lnRef idx="0">
              <a:schemeClr val="accent4">
                <a:tint val="60000"/>
                <a:hueOff val="0"/>
                <a:satOff val="0"/>
                <a:lumOff val="0"/>
                <a:alphaOff val="0"/>
              </a:schemeClr>
            </a:lnRef>
            <a:fillRef idx="1">
              <a:schemeClr val="accent4">
                <a:tint val="60000"/>
                <a:hueOff val="0"/>
                <a:satOff val="0"/>
                <a:lumOff val="0"/>
                <a:alphaOff val="0"/>
              </a:schemeClr>
            </a:fillRef>
            <a:effectRef idx="0">
              <a:schemeClr val="accent4">
                <a:tint val="60000"/>
                <a:hueOff val="0"/>
                <a:satOff val="0"/>
                <a:lumOff val="0"/>
                <a:alphaOff val="0"/>
              </a:schemeClr>
            </a:effectRef>
            <a:fontRef idx="minor">
              <a:schemeClr val="lt1"/>
            </a:fontRef>
          </p:style>
          <p:txBody>
            <a:bodyPr spcFirstLastPara="0" vert="horz" wrap="square" lIns="0" tIns="83701" rIns="125551" bIns="83700" numCol="1" spcCol="1270" anchor="ctr" anchorCtr="0">
              <a:noAutofit/>
            </a:bodyPr>
            <a:lstStyle/>
            <a:p>
              <a:pPr marL="0" lvl="0" indent="0" algn="ctr" defTabSz="844550">
                <a:lnSpc>
                  <a:spcPct val="90000"/>
                </a:lnSpc>
                <a:spcBef>
                  <a:spcPct val="0"/>
                </a:spcBef>
                <a:spcAft>
                  <a:spcPct val="35000"/>
                </a:spcAft>
                <a:buNone/>
              </a:pPr>
              <a:endParaRPr lang="en-US" b="0" i="0" kern="1200" dirty="0">
                <a:solidFill>
                  <a:srgbClr val="233E5F"/>
                </a:solidFill>
                <a:latin typeface="Trebuchet MS" panose="020B0603020202020204" pitchFamily="34" charset="0"/>
                <a:cs typeface="Arial Narrow" panose="020B0604020202020204" pitchFamily="34" charset="0"/>
              </a:endParaRPr>
            </a:p>
          </p:txBody>
        </p:sp>
        <p:sp>
          <p:nvSpPr>
            <p:cNvPr id="47" name="Freeform: Shape 46">
              <a:extLst>
                <a:ext uri="{FF2B5EF4-FFF2-40B4-BE49-F238E27FC236}">
                  <a16:creationId xmlns:a16="http://schemas.microsoft.com/office/drawing/2014/main" id="{DCAC648A-ACAA-4E2B-BF91-BEE69173DDBC}"/>
                </a:ext>
              </a:extLst>
            </p:cNvPr>
            <p:cNvSpPr/>
            <p:nvPr/>
          </p:nvSpPr>
          <p:spPr>
            <a:xfrm>
              <a:off x="3377442" y="2362200"/>
              <a:ext cx="2130615" cy="1063680"/>
            </a:xfrm>
            <a:custGeom>
              <a:avLst/>
              <a:gdLst>
                <a:gd name="connsiteX0" fmla="*/ 0 w 1917065"/>
                <a:gd name="connsiteY0" fmla="*/ 0 h 919130"/>
                <a:gd name="connsiteX1" fmla="*/ 1917065 w 1917065"/>
                <a:gd name="connsiteY1" fmla="*/ 0 h 919130"/>
                <a:gd name="connsiteX2" fmla="*/ 1917065 w 1917065"/>
                <a:gd name="connsiteY2" fmla="*/ 919130 h 919130"/>
                <a:gd name="connsiteX3" fmla="*/ 0 w 1917065"/>
                <a:gd name="connsiteY3" fmla="*/ 919130 h 919130"/>
                <a:gd name="connsiteX4" fmla="*/ 0 w 1917065"/>
                <a:gd name="connsiteY4" fmla="*/ 0 h 919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065" h="919130">
                  <a:moveTo>
                    <a:pt x="0" y="0"/>
                  </a:moveTo>
                  <a:lnTo>
                    <a:pt x="1917065" y="0"/>
                  </a:lnTo>
                  <a:lnTo>
                    <a:pt x="1917065" y="919130"/>
                  </a:lnTo>
                  <a:lnTo>
                    <a:pt x="0" y="919130"/>
                  </a:lnTo>
                  <a:lnTo>
                    <a:pt x="0" y="0"/>
                  </a:lnTo>
                  <a:close/>
                </a:path>
              </a:pathLst>
            </a:cu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128016" tIns="128016" rIns="128016" bIns="374957" numCol="1" spcCol="1270" anchor="t" anchorCtr="0">
              <a:noAutofit/>
            </a:bodyPr>
            <a:lstStyle/>
            <a:p>
              <a:pPr marL="0" lvl="0" indent="0" algn="l" defTabSz="800100">
                <a:lnSpc>
                  <a:spcPct val="90000"/>
                </a:lnSpc>
                <a:spcBef>
                  <a:spcPct val="0"/>
                </a:spcBef>
                <a:spcAft>
                  <a:spcPct val="35000"/>
                </a:spcAft>
                <a:buNone/>
              </a:pPr>
              <a:r>
                <a:rPr lang="en-US" sz="1600" b="0" i="0" kern="1200" dirty="0">
                  <a:solidFill>
                    <a:srgbClr val="233E5F"/>
                  </a:solidFill>
                  <a:latin typeface="Trebuchet MS" panose="020B0603020202020204" pitchFamily="34" charset="0"/>
                  <a:cs typeface="Arial Narrow" panose="020B0604020202020204" pitchFamily="34" charset="0"/>
                </a:rPr>
                <a:t> </a:t>
              </a:r>
            </a:p>
          </p:txBody>
        </p:sp>
        <p:sp>
          <p:nvSpPr>
            <p:cNvPr id="48" name="Freeform: Shape 47">
              <a:extLst>
                <a:ext uri="{FF2B5EF4-FFF2-40B4-BE49-F238E27FC236}">
                  <a16:creationId xmlns:a16="http://schemas.microsoft.com/office/drawing/2014/main" id="{ADA3A01A-9F18-4E85-8030-336ED6352C53}"/>
                </a:ext>
              </a:extLst>
            </p:cNvPr>
            <p:cNvSpPr/>
            <p:nvPr/>
          </p:nvSpPr>
          <p:spPr>
            <a:xfrm>
              <a:off x="3377442" y="3581077"/>
              <a:ext cx="2115967" cy="1816553"/>
            </a:xfrm>
            <a:custGeom>
              <a:avLst/>
              <a:gdLst>
                <a:gd name="connsiteX0" fmla="*/ 0 w 1888203"/>
                <a:gd name="connsiteY0" fmla="*/ 0 h 2145521"/>
                <a:gd name="connsiteX1" fmla="*/ 1888203 w 1888203"/>
                <a:gd name="connsiteY1" fmla="*/ 0 h 2145521"/>
                <a:gd name="connsiteX2" fmla="*/ 1888203 w 1888203"/>
                <a:gd name="connsiteY2" fmla="*/ 2145521 h 2145521"/>
                <a:gd name="connsiteX3" fmla="*/ 0 w 1888203"/>
                <a:gd name="connsiteY3" fmla="*/ 2145521 h 2145521"/>
                <a:gd name="connsiteX4" fmla="*/ 0 w 1888203"/>
                <a:gd name="connsiteY4" fmla="*/ 0 h 2145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03" h="2145521">
                  <a:moveTo>
                    <a:pt x="0" y="0"/>
                  </a:moveTo>
                  <a:lnTo>
                    <a:pt x="1888203" y="0"/>
                  </a:lnTo>
                  <a:lnTo>
                    <a:pt x="1888203" y="2145521"/>
                  </a:lnTo>
                  <a:lnTo>
                    <a:pt x="0" y="2145521"/>
                  </a:lnTo>
                  <a:lnTo>
                    <a:pt x="0" y="0"/>
                  </a:lnTo>
                  <a:close/>
                </a:path>
              </a:pathLst>
            </a:cu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128016" tIns="128016" rIns="128016" bIns="128016" numCol="1" spcCol="1270" anchor="t" anchorCtr="0">
              <a:noAutofit/>
            </a:bodyPr>
            <a:lstStyle/>
            <a:p>
              <a:pPr marL="171450" lvl="1" indent="-171450" algn="l" defTabSz="800100">
                <a:spcBef>
                  <a:spcPts val="600"/>
                </a:spcBef>
                <a:spcAft>
                  <a:spcPts val="600"/>
                </a:spcAft>
                <a:buChar char="•"/>
              </a:pPr>
              <a:r>
                <a:rPr lang="en-US" sz="1400" b="0" i="0" kern="1200" dirty="0">
                  <a:solidFill>
                    <a:schemeClr val="bg1"/>
                  </a:solidFill>
                  <a:latin typeface="Trebuchet MS" panose="020B0603020202020204" pitchFamily="34" charset="0"/>
                  <a:cs typeface="Arial Narrow" panose="020B0604020202020204" pitchFamily="34" charset="0"/>
                </a:rPr>
                <a:t>Project Preparation</a:t>
              </a:r>
            </a:p>
            <a:p>
              <a:pPr marL="171450" lvl="1" indent="-171450" algn="l" defTabSz="800100">
                <a:spcBef>
                  <a:spcPts val="600"/>
                </a:spcBef>
                <a:spcAft>
                  <a:spcPts val="600"/>
                </a:spcAft>
                <a:buChar char="•"/>
              </a:pPr>
              <a:r>
                <a:rPr lang="en-US" sz="1400" b="0" i="0" kern="1200" dirty="0">
                  <a:solidFill>
                    <a:schemeClr val="bg1"/>
                  </a:solidFill>
                  <a:latin typeface="Trebuchet MS" panose="020B0603020202020204" pitchFamily="34" charset="0"/>
                  <a:cs typeface="Arial Narrow" panose="020B0604020202020204" pitchFamily="34" charset="0"/>
                </a:rPr>
                <a:t>Market Creation</a:t>
              </a:r>
            </a:p>
            <a:p>
              <a:pPr marL="171450" lvl="1" indent="-171450" algn="l" defTabSz="800100">
                <a:spcBef>
                  <a:spcPts val="600"/>
                </a:spcBef>
                <a:spcAft>
                  <a:spcPts val="600"/>
                </a:spcAft>
                <a:buChar char="•"/>
              </a:pPr>
              <a:r>
                <a:rPr lang="en-US" sz="1400" b="0" i="0" kern="1200" dirty="0">
                  <a:solidFill>
                    <a:schemeClr val="bg1"/>
                  </a:solidFill>
                  <a:latin typeface="Trebuchet MS" panose="020B0603020202020204" pitchFamily="34" charset="0"/>
                  <a:cs typeface="Arial Narrow" panose="020B0604020202020204" pitchFamily="34" charset="0"/>
                </a:rPr>
                <a:t>De-risking for sustained Growth</a:t>
              </a:r>
              <a:r>
                <a:rPr lang="en-US" sz="1400" dirty="0">
                  <a:solidFill>
                    <a:schemeClr val="bg1"/>
                  </a:solidFill>
                  <a:latin typeface="Trebuchet MS" panose="020B0603020202020204" pitchFamily="34" charset="0"/>
                  <a:cs typeface="Arial Narrow" panose="020B0604020202020204" pitchFamily="34" charset="0"/>
                </a:rPr>
                <a:t> and Scale-Up</a:t>
              </a:r>
              <a:endParaRPr lang="en-US" sz="1400" b="0" i="0" kern="1200" dirty="0">
                <a:solidFill>
                  <a:schemeClr val="bg1"/>
                </a:solidFill>
                <a:latin typeface="Trebuchet MS" panose="020B0603020202020204" pitchFamily="34" charset="0"/>
                <a:cs typeface="Arial Narrow" panose="020B0604020202020204" pitchFamily="34" charset="0"/>
              </a:endParaRPr>
            </a:p>
          </p:txBody>
        </p:sp>
        <p:sp>
          <p:nvSpPr>
            <p:cNvPr id="49" name="Freeform: Shape 48">
              <a:extLst>
                <a:ext uri="{FF2B5EF4-FFF2-40B4-BE49-F238E27FC236}">
                  <a16:creationId xmlns:a16="http://schemas.microsoft.com/office/drawing/2014/main" id="{D4BAFA38-995D-4DCA-97AC-50456AFD9C42}"/>
                </a:ext>
              </a:extLst>
            </p:cNvPr>
            <p:cNvSpPr/>
            <p:nvPr/>
          </p:nvSpPr>
          <p:spPr>
            <a:xfrm rot="7817">
              <a:off x="5663918" y="2628978"/>
              <a:ext cx="453737" cy="418506"/>
            </a:xfrm>
            <a:custGeom>
              <a:avLst/>
              <a:gdLst>
                <a:gd name="connsiteX0" fmla="*/ 0 w 453737"/>
                <a:gd name="connsiteY0" fmla="*/ 83701 h 418506"/>
                <a:gd name="connsiteX1" fmla="*/ 244484 w 453737"/>
                <a:gd name="connsiteY1" fmla="*/ 83701 h 418506"/>
                <a:gd name="connsiteX2" fmla="*/ 244484 w 453737"/>
                <a:gd name="connsiteY2" fmla="*/ 0 h 418506"/>
                <a:gd name="connsiteX3" fmla="*/ 453737 w 453737"/>
                <a:gd name="connsiteY3" fmla="*/ 209253 h 418506"/>
                <a:gd name="connsiteX4" fmla="*/ 244484 w 453737"/>
                <a:gd name="connsiteY4" fmla="*/ 418506 h 418506"/>
                <a:gd name="connsiteX5" fmla="*/ 244484 w 453737"/>
                <a:gd name="connsiteY5" fmla="*/ 334805 h 418506"/>
                <a:gd name="connsiteX6" fmla="*/ 0 w 453737"/>
                <a:gd name="connsiteY6" fmla="*/ 334805 h 418506"/>
                <a:gd name="connsiteX7" fmla="*/ 0 w 453737"/>
                <a:gd name="connsiteY7" fmla="*/ 83701 h 41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737" h="418506">
                  <a:moveTo>
                    <a:pt x="0" y="83701"/>
                  </a:moveTo>
                  <a:lnTo>
                    <a:pt x="244484" y="83701"/>
                  </a:lnTo>
                  <a:lnTo>
                    <a:pt x="244484" y="0"/>
                  </a:lnTo>
                  <a:lnTo>
                    <a:pt x="453737" y="209253"/>
                  </a:lnTo>
                  <a:lnTo>
                    <a:pt x="244484" y="418506"/>
                  </a:lnTo>
                  <a:lnTo>
                    <a:pt x="244484" y="334805"/>
                  </a:lnTo>
                  <a:lnTo>
                    <a:pt x="0" y="334805"/>
                  </a:lnTo>
                  <a:lnTo>
                    <a:pt x="0" y="83701"/>
                  </a:lnTo>
                  <a:close/>
                </a:path>
              </a:pathLst>
            </a:custGeom>
            <a:solidFill>
              <a:schemeClr val="tx1">
                <a:lumMod val="40000"/>
                <a:lumOff val="60000"/>
              </a:schemeClr>
            </a:solidFill>
          </p:spPr>
          <p:style>
            <a:lnRef idx="0">
              <a:schemeClr val="accent4">
                <a:tint val="60000"/>
                <a:hueOff val="0"/>
                <a:satOff val="0"/>
                <a:lumOff val="0"/>
                <a:alphaOff val="0"/>
              </a:schemeClr>
            </a:lnRef>
            <a:fillRef idx="1">
              <a:schemeClr val="accent4">
                <a:tint val="60000"/>
                <a:hueOff val="0"/>
                <a:satOff val="0"/>
                <a:lumOff val="0"/>
                <a:alphaOff val="0"/>
              </a:schemeClr>
            </a:fillRef>
            <a:effectRef idx="0">
              <a:schemeClr val="accent4">
                <a:tint val="60000"/>
                <a:hueOff val="0"/>
                <a:satOff val="0"/>
                <a:lumOff val="0"/>
                <a:alphaOff val="0"/>
              </a:schemeClr>
            </a:effectRef>
            <a:fontRef idx="minor">
              <a:schemeClr val="lt1"/>
            </a:fontRef>
          </p:style>
          <p:txBody>
            <a:bodyPr spcFirstLastPara="0" vert="horz" wrap="square" lIns="-1" tIns="83700" rIns="125552" bIns="83701" numCol="1" spcCol="1270" anchor="ctr" anchorCtr="0">
              <a:noAutofit/>
            </a:bodyPr>
            <a:lstStyle/>
            <a:p>
              <a:pPr marL="0" lvl="0" indent="0" algn="ctr" defTabSz="844550">
                <a:lnSpc>
                  <a:spcPct val="90000"/>
                </a:lnSpc>
                <a:spcBef>
                  <a:spcPct val="0"/>
                </a:spcBef>
                <a:spcAft>
                  <a:spcPct val="35000"/>
                </a:spcAft>
                <a:buNone/>
              </a:pPr>
              <a:endParaRPr lang="en-US" b="0" i="0" kern="1200" dirty="0">
                <a:solidFill>
                  <a:srgbClr val="233E5F"/>
                </a:solidFill>
                <a:latin typeface="Trebuchet MS" panose="020B0603020202020204" pitchFamily="34" charset="0"/>
                <a:cs typeface="Arial Narrow" panose="020B0604020202020204" pitchFamily="34" charset="0"/>
              </a:endParaRPr>
            </a:p>
          </p:txBody>
        </p:sp>
        <p:sp>
          <p:nvSpPr>
            <p:cNvPr id="50" name="Freeform: Shape 49">
              <a:extLst>
                <a:ext uri="{FF2B5EF4-FFF2-40B4-BE49-F238E27FC236}">
                  <a16:creationId xmlns:a16="http://schemas.microsoft.com/office/drawing/2014/main" id="{6C3E5314-4F9D-4B3A-968E-736262E123D0}"/>
                </a:ext>
              </a:extLst>
            </p:cNvPr>
            <p:cNvSpPr/>
            <p:nvPr/>
          </p:nvSpPr>
          <p:spPr>
            <a:xfrm>
              <a:off x="6349242" y="2422801"/>
              <a:ext cx="1142315" cy="474844"/>
            </a:xfrm>
            <a:custGeom>
              <a:avLst/>
              <a:gdLst>
                <a:gd name="connsiteX0" fmla="*/ 0 w 2061357"/>
                <a:gd name="connsiteY0" fmla="*/ 0 h 938541"/>
                <a:gd name="connsiteX1" fmla="*/ 2061357 w 2061357"/>
                <a:gd name="connsiteY1" fmla="*/ 0 h 938541"/>
                <a:gd name="connsiteX2" fmla="*/ 2061357 w 2061357"/>
                <a:gd name="connsiteY2" fmla="*/ 938541 h 938541"/>
                <a:gd name="connsiteX3" fmla="*/ 0 w 2061357"/>
                <a:gd name="connsiteY3" fmla="*/ 938541 h 938541"/>
                <a:gd name="connsiteX4" fmla="*/ 0 w 2061357"/>
                <a:gd name="connsiteY4" fmla="*/ 0 h 93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357" h="938541">
                  <a:moveTo>
                    <a:pt x="0" y="0"/>
                  </a:moveTo>
                  <a:lnTo>
                    <a:pt x="2061357" y="0"/>
                  </a:lnTo>
                  <a:lnTo>
                    <a:pt x="2061357" y="938541"/>
                  </a:lnTo>
                  <a:lnTo>
                    <a:pt x="0" y="938541"/>
                  </a:lnTo>
                  <a:lnTo>
                    <a:pt x="0" y="0"/>
                  </a:lnTo>
                  <a:close/>
                </a:path>
              </a:pathLst>
            </a:custGeom>
            <a:solidFill>
              <a:srgbClr val="C7D64F"/>
            </a:solidFill>
            <a:ln w="6350">
              <a:solidFill>
                <a:srgbClr val="376092"/>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128016" tIns="128016" rIns="128016" bIns="381427" numCol="1" spcCol="1270" anchor="ctr" anchorCtr="0">
              <a:noAutofit/>
            </a:bodyPr>
            <a:lstStyle/>
            <a:p>
              <a:pPr marL="0" lvl="0" indent="0" algn="l" defTabSz="800100">
                <a:lnSpc>
                  <a:spcPct val="90000"/>
                </a:lnSpc>
                <a:spcBef>
                  <a:spcPct val="0"/>
                </a:spcBef>
                <a:spcAft>
                  <a:spcPct val="35000"/>
                </a:spcAft>
                <a:buNone/>
              </a:pPr>
              <a:endParaRPr lang="en-US" sz="1600" b="0" i="0" kern="1200" dirty="0">
                <a:solidFill>
                  <a:srgbClr val="233E5F"/>
                </a:solidFill>
                <a:latin typeface="Trebuchet MS" panose="020B0603020202020204" pitchFamily="34" charset="0"/>
                <a:cs typeface="Arial Narrow" panose="020B0604020202020204" pitchFamily="34" charset="0"/>
              </a:endParaRPr>
            </a:p>
            <a:p>
              <a:pPr marL="0" lvl="0" indent="0" algn="l" defTabSz="800100">
                <a:lnSpc>
                  <a:spcPct val="90000"/>
                </a:lnSpc>
                <a:spcBef>
                  <a:spcPct val="0"/>
                </a:spcBef>
                <a:spcAft>
                  <a:spcPct val="35000"/>
                </a:spcAft>
                <a:buNone/>
              </a:pPr>
              <a:r>
                <a:rPr lang="en-US" sz="1400" b="0" i="0" kern="1200" dirty="0">
                  <a:solidFill>
                    <a:srgbClr val="233E5F"/>
                  </a:solidFill>
                  <a:latin typeface="Trebuchet MS" panose="020B0603020202020204" pitchFamily="34" charset="0"/>
                  <a:cs typeface="Arial Narrow" panose="020B0604020202020204" pitchFamily="34" charset="0"/>
                </a:rPr>
                <a:t>DFIs /RDBs</a:t>
              </a:r>
            </a:p>
          </p:txBody>
        </p:sp>
        <p:sp>
          <p:nvSpPr>
            <p:cNvPr id="51" name="Freeform: Shape 50">
              <a:extLst>
                <a:ext uri="{FF2B5EF4-FFF2-40B4-BE49-F238E27FC236}">
                  <a16:creationId xmlns:a16="http://schemas.microsoft.com/office/drawing/2014/main" id="{882687E9-6FA2-4F57-B684-4392DDBCBFCB}"/>
                </a:ext>
              </a:extLst>
            </p:cNvPr>
            <p:cNvSpPr/>
            <p:nvPr/>
          </p:nvSpPr>
          <p:spPr>
            <a:xfrm>
              <a:off x="6349242" y="3568831"/>
              <a:ext cx="2358828" cy="1816547"/>
            </a:xfrm>
            <a:custGeom>
              <a:avLst/>
              <a:gdLst>
                <a:gd name="connsiteX0" fmla="*/ 0 w 2001970"/>
                <a:gd name="connsiteY0" fmla="*/ 0 h 1816547"/>
                <a:gd name="connsiteX1" fmla="*/ 2001970 w 2001970"/>
                <a:gd name="connsiteY1" fmla="*/ 0 h 1816547"/>
                <a:gd name="connsiteX2" fmla="*/ 2001970 w 2001970"/>
                <a:gd name="connsiteY2" fmla="*/ 1816547 h 1816547"/>
                <a:gd name="connsiteX3" fmla="*/ 0 w 2001970"/>
                <a:gd name="connsiteY3" fmla="*/ 1816547 h 1816547"/>
                <a:gd name="connsiteX4" fmla="*/ 0 w 2001970"/>
                <a:gd name="connsiteY4" fmla="*/ 0 h 181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70" h="1816547">
                  <a:moveTo>
                    <a:pt x="0" y="0"/>
                  </a:moveTo>
                  <a:lnTo>
                    <a:pt x="2001970" y="0"/>
                  </a:lnTo>
                  <a:lnTo>
                    <a:pt x="2001970" y="1816547"/>
                  </a:lnTo>
                  <a:lnTo>
                    <a:pt x="0" y="1816547"/>
                  </a:lnTo>
                  <a:lnTo>
                    <a:pt x="0" y="0"/>
                  </a:lnTo>
                  <a:close/>
                </a:path>
              </a:pathLst>
            </a:custGeom>
            <a:noFill/>
            <a:ln w="6350">
              <a:solidFill>
                <a:schemeClr val="tx1"/>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171450" lvl="1" indent="-171450" algn="l" defTabSz="800100">
                <a:spcBef>
                  <a:spcPts val="600"/>
                </a:spcBef>
                <a:spcAft>
                  <a:spcPts val="600"/>
                </a:spcAft>
                <a:buClr>
                  <a:schemeClr val="tx1"/>
                </a:buClr>
                <a:buChar char="•"/>
              </a:pPr>
              <a:r>
                <a:rPr lang="en-US" sz="1400" b="0" i="0" kern="1200" dirty="0">
                  <a:solidFill>
                    <a:schemeClr val="tx2"/>
                  </a:solidFill>
                  <a:latin typeface="Trebuchet MS" panose="020B0603020202020204" pitchFamily="34" charset="0"/>
                  <a:cs typeface="Arial Narrow" panose="020B0604020202020204" pitchFamily="34" charset="0"/>
                </a:rPr>
                <a:t>Providing Finance to advanced Business </a:t>
              </a:r>
              <a:r>
                <a:rPr lang="en-US" sz="1400" dirty="0">
                  <a:solidFill>
                    <a:schemeClr val="tx2"/>
                  </a:solidFill>
                  <a:latin typeface="Trebuchet MS" panose="020B0603020202020204" pitchFamily="34" charset="0"/>
                  <a:cs typeface="Arial Narrow" panose="020B0604020202020204" pitchFamily="34" charset="0"/>
                </a:rPr>
                <a:t>M</a:t>
              </a:r>
              <a:r>
                <a:rPr lang="en-US" sz="1400" b="0" i="0" kern="1200" dirty="0">
                  <a:solidFill>
                    <a:schemeClr val="tx2"/>
                  </a:solidFill>
                  <a:latin typeface="Trebuchet MS" panose="020B0603020202020204" pitchFamily="34" charset="0"/>
                  <a:cs typeface="Arial Narrow" panose="020B0604020202020204" pitchFamily="34" charset="0"/>
                </a:rPr>
                <a:t>odels</a:t>
              </a:r>
            </a:p>
            <a:p>
              <a:pPr marL="171450" lvl="1" indent="-171450" algn="l" defTabSz="800100">
                <a:spcBef>
                  <a:spcPts val="600"/>
                </a:spcBef>
                <a:spcAft>
                  <a:spcPts val="600"/>
                </a:spcAft>
                <a:buClr>
                  <a:schemeClr val="tx1"/>
                </a:buClr>
                <a:buChar char="•"/>
              </a:pPr>
              <a:r>
                <a:rPr lang="en-US" sz="1400" dirty="0">
                  <a:solidFill>
                    <a:schemeClr val="tx2"/>
                  </a:solidFill>
                  <a:latin typeface="Trebuchet MS" panose="020B0603020202020204" pitchFamily="34" charset="0"/>
                  <a:cs typeface="Arial Narrow" panose="020B0604020202020204" pitchFamily="34" charset="0"/>
                </a:rPr>
                <a:t>Credit Enhancement</a:t>
              </a:r>
            </a:p>
            <a:p>
              <a:pPr marL="171450" lvl="1" indent="-171450" algn="l" defTabSz="800100">
                <a:spcBef>
                  <a:spcPts val="600"/>
                </a:spcBef>
                <a:spcAft>
                  <a:spcPts val="600"/>
                </a:spcAft>
                <a:buClr>
                  <a:schemeClr val="tx1"/>
                </a:buClr>
                <a:buChar char="•"/>
              </a:pPr>
              <a:r>
                <a:rPr lang="en-US" sz="1400" b="0" i="0" kern="1200" dirty="0">
                  <a:solidFill>
                    <a:schemeClr val="tx2"/>
                  </a:solidFill>
                  <a:latin typeface="Trebuchet MS" panose="020B0603020202020204" pitchFamily="34" charset="0"/>
                  <a:cs typeface="Arial Narrow" panose="020B0604020202020204" pitchFamily="34" charset="0"/>
                </a:rPr>
                <a:t>Commercial Finance</a:t>
              </a:r>
            </a:p>
            <a:p>
              <a:pPr marL="171450" lvl="1" indent="-171450" algn="l" defTabSz="800100">
                <a:spcBef>
                  <a:spcPts val="600"/>
                </a:spcBef>
                <a:spcAft>
                  <a:spcPts val="600"/>
                </a:spcAft>
                <a:buClr>
                  <a:schemeClr val="tx1"/>
                </a:buClr>
                <a:buChar char="•"/>
              </a:pPr>
              <a:r>
                <a:rPr lang="en-US" sz="1400" dirty="0">
                  <a:solidFill>
                    <a:schemeClr val="tx2"/>
                  </a:solidFill>
                  <a:latin typeface="Trebuchet MS" panose="020B0603020202020204" pitchFamily="34" charset="0"/>
                  <a:cs typeface="Arial Narrow" panose="020B0604020202020204" pitchFamily="34" charset="0"/>
                </a:rPr>
                <a:t>Blended Finance</a:t>
              </a:r>
              <a:endParaRPr lang="en-US" sz="1400" b="0" i="0" kern="1200" dirty="0">
                <a:solidFill>
                  <a:schemeClr val="tx2"/>
                </a:solidFill>
                <a:latin typeface="Trebuchet MS" panose="020B0603020202020204" pitchFamily="34" charset="0"/>
                <a:cs typeface="Arial Narrow" panose="020B0604020202020204" pitchFamily="34" charset="0"/>
              </a:endParaRPr>
            </a:p>
          </p:txBody>
        </p:sp>
      </p:grpSp>
      <p:cxnSp>
        <p:nvCxnSpPr>
          <p:cNvPr id="52" name="Straight Arrow Connector 51">
            <a:extLst>
              <a:ext uri="{FF2B5EF4-FFF2-40B4-BE49-F238E27FC236}">
                <a16:creationId xmlns:a16="http://schemas.microsoft.com/office/drawing/2014/main" id="{0F5992BF-AE35-4E0E-9205-47F1DD6C9606}"/>
              </a:ext>
            </a:extLst>
          </p:cNvPr>
          <p:cNvCxnSpPr/>
          <p:nvPr/>
        </p:nvCxnSpPr>
        <p:spPr>
          <a:xfrm>
            <a:off x="660400" y="4946513"/>
            <a:ext cx="8534400" cy="11043"/>
          </a:xfrm>
          <a:prstGeom prst="straightConnector1">
            <a:avLst/>
          </a:prstGeom>
          <a:ln w="19050">
            <a:solidFill>
              <a:schemeClr val="tx1"/>
            </a:solidFill>
            <a:prstDash val="sysDash"/>
            <a:tailEnd type="triangle"/>
          </a:ln>
        </p:spPr>
        <p:style>
          <a:lnRef idx="2">
            <a:schemeClr val="dk1"/>
          </a:lnRef>
          <a:fillRef idx="0">
            <a:schemeClr val="dk1"/>
          </a:fillRef>
          <a:effectRef idx="1">
            <a:schemeClr val="dk1"/>
          </a:effectRef>
          <a:fontRef idx="minor">
            <a:schemeClr val="tx1"/>
          </a:fontRef>
        </p:style>
      </p:cxnSp>
      <p:sp>
        <p:nvSpPr>
          <p:cNvPr id="53" name="TextBox 52">
            <a:extLst>
              <a:ext uri="{FF2B5EF4-FFF2-40B4-BE49-F238E27FC236}">
                <a16:creationId xmlns:a16="http://schemas.microsoft.com/office/drawing/2014/main" id="{B3F12DAA-CA29-412E-87C3-A3327B2D5344}"/>
              </a:ext>
            </a:extLst>
          </p:cNvPr>
          <p:cNvSpPr txBox="1"/>
          <p:nvPr/>
        </p:nvSpPr>
        <p:spPr>
          <a:xfrm>
            <a:off x="584200" y="4993672"/>
            <a:ext cx="2866194"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Trebuchet MS" panose="020B0603020202020204" pitchFamily="34" charset="0"/>
              </a:rPr>
              <a:t>Stages of Maturity</a:t>
            </a:r>
          </a:p>
        </p:txBody>
      </p:sp>
      <p:sp>
        <p:nvSpPr>
          <p:cNvPr id="54" name="TextBox 53">
            <a:extLst>
              <a:ext uri="{FF2B5EF4-FFF2-40B4-BE49-F238E27FC236}">
                <a16:creationId xmlns:a16="http://schemas.microsoft.com/office/drawing/2014/main" id="{693779EC-30A9-44C7-A9F5-AF16E68C0358}"/>
              </a:ext>
            </a:extLst>
          </p:cNvPr>
          <p:cNvSpPr txBox="1"/>
          <p:nvPr/>
        </p:nvSpPr>
        <p:spPr>
          <a:xfrm>
            <a:off x="8075800" y="1496080"/>
            <a:ext cx="1195200" cy="523220"/>
          </a:xfrm>
          <a:prstGeom prst="rect">
            <a:avLst/>
          </a:prstGeom>
          <a:solidFill>
            <a:srgbClr val="C7D64F"/>
          </a:solidFill>
          <a:ln w="6350">
            <a:solidFill>
              <a:schemeClr val="tx1"/>
            </a:solidFill>
          </a:ln>
        </p:spPr>
        <p:txBody>
          <a:bodyPr wrap="square" rtlCol="0" anchor="ctr">
            <a:spAutoFit/>
          </a:bodyPr>
          <a:lstStyle/>
          <a:p>
            <a:pPr algn="ctr"/>
            <a:r>
              <a:rPr lang="fi-FI" sz="1400" dirty="0">
                <a:solidFill>
                  <a:srgbClr val="233E5F"/>
                </a:solidFill>
                <a:latin typeface="Trebuchet MS" panose="020B0603020202020204" pitchFamily="34" charset="0"/>
                <a:cs typeface="Arial Narrow" panose="020B0604020202020204" pitchFamily="34" charset="0"/>
              </a:rPr>
              <a:t>Impact </a:t>
            </a:r>
          </a:p>
          <a:p>
            <a:pPr algn="ctr"/>
            <a:r>
              <a:rPr lang="fi-FI" sz="1400" dirty="0">
                <a:solidFill>
                  <a:srgbClr val="233E5F"/>
                </a:solidFill>
                <a:latin typeface="Trebuchet MS" panose="020B0603020202020204" pitchFamily="34" charset="0"/>
                <a:cs typeface="Arial Narrow" panose="020B0604020202020204" pitchFamily="34" charset="0"/>
              </a:rPr>
              <a:t>Investors</a:t>
            </a:r>
          </a:p>
        </p:txBody>
      </p:sp>
      <p:sp>
        <p:nvSpPr>
          <p:cNvPr id="55" name="TextBox 54">
            <a:extLst>
              <a:ext uri="{FF2B5EF4-FFF2-40B4-BE49-F238E27FC236}">
                <a16:creationId xmlns:a16="http://schemas.microsoft.com/office/drawing/2014/main" id="{9CD86BC4-7027-4F4B-A22B-41F4A09412EF}"/>
              </a:ext>
            </a:extLst>
          </p:cNvPr>
          <p:cNvSpPr txBox="1"/>
          <p:nvPr/>
        </p:nvSpPr>
        <p:spPr>
          <a:xfrm>
            <a:off x="8075800" y="2081220"/>
            <a:ext cx="1195200" cy="523220"/>
          </a:xfrm>
          <a:prstGeom prst="rect">
            <a:avLst/>
          </a:prstGeom>
          <a:solidFill>
            <a:srgbClr val="C7D64F"/>
          </a:solidFill>
          <a:ln w="6350">
            <a:solidFill>
              <a:schemeClr val="tx1"/>
            </a:solidFill>
          </a:ln>
        </p:spPr>
        <p:txBody>
          <a:bodyPr wrap="square" rtlCol="0" anchor="ctr">
            <a:spAutoFit/>
          </a:bodyPr>
          <a:lstStyle/>
          <a:p>
            <a:pPr algn="ctr"/>
            <a:r>
              <a:rPr lang="fi-FI" sz="1400" dirty="0">
                <a:solidFill>
                  <a:srgbClr val="233E5F"/>
                </a:solidFill>
                <a:latin typeface="Trebuchet MS" panose="020B0603020202020204" pitchFamily="34" charset="0"/>
                <a:cs typeface="Arial Narrow" panose="020B0604020202020204" pitchFamily="34" charset="0"/>
              </a:rPr>
              <a:t>Commercial investors </a:t>
            </a:r>
            <a:endParaRPr lang="en-GB" sz="1400" dirty="0">
              <a:solidFill>
                <a:srgbClr val="233E5F"/>
              </a:solidFill>
              <a:latin typeface="Trebuchet MS" panose="020B0603020202020204" pitchFamily="34" charset="0"/>
              <a:cs typeface="Arial Narrow" panose="020B0604020202020204" pitchFamily="34" charset="0"/>
            </a:endParaRPr>
          </a:p>
        </p:txBody>
      </p:sp>
      <p:sp>
        <p:nvSpPr>
          <p:cNvPr id="56" name="Title 15">
            <a:extLst>
              <a:ext uri="{FF2B5EF4-FFF2-40B4-BE49-F238E27FC236}">
                <a16:creationId xmlns:a16="http://schemas.microsoft.com/office/drawing/2014/main" id="{9498ADC6-69CD-4373-A208-29FD0F1AFC8A}"/>
              </a:ext>
            </a:extLst>
          </p:cNvPr>
          <p:cNvSpPr txBox="1">
            <a:spLocks/>
          </p:cNvSpPr>
          <p:nvPr/>
        </p:nvSpPr>
        <p:spPr>
          <a:xfrm>
            <a:off x="440553" y="723900"/>
            <a:ext cx="8162924" cy="609600"/>
          </a:xfrm>
          <a:prstGeom prst="rect">
            <a:avLst/>
          </a:prstGeom>
        </p:spPr>
        <p:txBody>
          <a:bodyPr vert="horz" lIns="91440" tIns="45720" rIns="91440" bIns="45720" rtlCol="0" anchor="ctr">
            <a:noAutofit/>
          </a:bodyPr>
          <a:lstStyle>
            <a:lvl1pPr algn="l" defTabSz="761970" rtl="0" eaLnBrk="1" latinLnBrk="0" hangingPunct="1">
              <a:lnSpc>
                <a:spcPct val="90000"/>
              </a:lnSpc>
              <a:spcBef>
                <a:spcPct val="0"/>
              </a:spcBef>
              <a:buNone/>
              <a:defRPr sz="3700" kern="1200">
                <a:solidFill>
                  <a:schemeClr val="tx1"/>
                </a:solidFill>
                <a:latin typeface="+mj-lt"/>
                <a:ea typeface="+mj-ea"/>
                <a:cs typeface="+mj-cs"/>
              </a:defRPr>
            </a:lvl1pPr>
          </a:lstStyle>
          <a:p>
            <a:endParaRPr lang="en-US" sz="2000" dirty="0">
              <a:latin typeface="Trebuchet MS" panose="020B0603020202020204" pitchFamily="34" charset="0"/>
            </a:endParaRPr>
          </a:p>
          <a:p>
            <a:r>
              <a:rPr lang="en-US" sz="2000" dirty="0">
                <a:latin typeface="Trebuchet MS" panose="020B0603020202020204" pitchFamily="34" charset="0"/>
              </a:rPr>
              <a:t>Filling the Gap for Transition to Scale</a:t>
            </a:r>
          </a:p>
        </p:txBody>
      </p:sp>
      <p:pic>
        <p:nvPicPr>
          <p:cNvPr id="57" name="Picture 5" descr="C:\Users\loucela\Downloads\PFAN Logo White.png">
            <a:extLst>
              <a:ext uri="{FF2B5EF4-FFF2-40B4-BE49-F238E27FC236}">
                <a16:creationId xmlns:a16="http://schemas.microsoft.com/office/drawing/2014/main" id="{5AAFBF98-69AA-490C-B259-DEFC92E433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7312" y="1609081"/>
            <a:ext cx="1451717" cy="795847"/>
          </a:xfrm>
          <a:prstGeom prst="rect">
            <a:avLst/>
          </a:prstGeom>
          <a:noFill/>
          <a:extLst>
            <a:ext uri="{909E8E84-426E-40DD-AFC4-6F175D3DCCD1}">
              <a14:hiddenFill xmlns:a14="http://schemas.microsoft.com/office/drawing/2010/main">
                <a:solidFill>
                  <a:srgbClr val="FFFFFF"/>
                </a:solidFill>
              </a14:hiddenFill>
            </a:ext>
          </a:extLst>
        </p:spPr>
      </p:pic>
      <p:sp>
        <p:nvSpPr>
          <p:cNvPr id="58" name="Freeform: Shape 10">
            <a:extLst>
              <a:ext uri="{FF2B5EF4-FFF2-40B4-BE49-F238E27FC236}">
                <a16:creationId xmlns:a16="http://schemas.microsoft.com/office/drawing/2014/main" id="{DCCBAC7D-5A63-403E-BEA0-316D8DB93885}"/>
              </a:ext>
            </a:extLst>
          </p:cNvPr>
          <p:cNvSpPr/>
          <p:nvPr/>
        </p:nvSpPr>
        <p:spPr>
          <a:xfrm>
            <a:off x="6802965" y="2081219"/>
            <a:ext cx="1195200" cy="512571"/>
          </a:xfrm>
          <a:custGeom>
            <a:avLst/>
            <a:gdLst>
              <a:gd name="connsiteX0" fmla="*/ 0 w 2061357"/>
              <a:gd name="connsiteY0" fmla="*/ 0 h 938541"/>
              <a:gd name="connsiteX1" fmla="*/ 2061357 w 2061357"/>
              <a:gd name="connsiteY1" fmla="*/ 0 h 938541"/>
              <a:gd name="connsiteX2" fmla="*/ 2061357 w 2061357"/>
              <a:gd name="connsiteY2" fmla="*/ 938541 h 938541"/>
              <a:gd name="connsiteX3" fmla="*/ 0 w 2061357"/>
              <a:gd name="connsiteY3" fmla="*/ 938541 h 938541"/>
              <a:gd name="connsiteX4" fmla="*/ 0 w 2061357"/>
              <a:gd name="connsiteY4" fmla="*/ 0 h 93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357" h="938541">
                <a:moveTo>
                  <a:pt x="0" y="0"/>
                </a:moveTo>
                <a:lnTo>
                  <a:pt x="2061357" y="0"/>
                </a:lnTo>
                <a:lnTo>
                  <a:pt x="2061357" y="938541"/>
                </a:lnTo>
                <a:lnTo>
                  <a:pt x="0" y="938541"/>
                </a:lnTo>
                <a:lnTo>
                  <a:pt x="0" y="0"/>
                </a:lnTo>
                <a:close/>
              </a:path>
            </a:pathLst>
          </a:custGeom>
          <a:solidFill>
            <a:srgbClr val="C7D64F"/>
          </a:solidFill>
          <a:ln w="6350">
            <a:solidFill>
              <a:srgbClr val="376092"/>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128016" tIns="128016" rIns="128016" bIns="381427" numCol="1" spcCol="1270" anchor="ctr" anchorCtr="0">
            <a:noAutofit/>
          </a:bodyPr>
          <a:lstStyle/>
          <a:p>
            <a:pPr marL="0" lvl="0" indent="0" algn="l" defTabSz="800100">
              <a:lnSpc>
                <a:spcPct val="90000"/>
              </a:lnSpc>
              <a:spcBef>
                <a:spcPct val="0"/>
              </a:spcBef>
              <a:spcAft>
                <a:spcPct val="35000"/>
              </a:spcAft>
              <a:buNone/>
            </a:pPr>
            <a:endParaRPr lang="en-US" sz="1600" b="0" i="0" kern="1200" dirty="0">
              <a:solidFill>
                <a:srgbClr val="233E5F"/>
              </a:solidFill>
              <a:latin typeface="Trebuchet MS" panose="020B0603020202020204" pitchFamily="34" charset="0"/>
              <a:cs typeface="Arial Narrow" panose="020B0604020202020204" pitchFamily="34" charset="0"/>
            </a:endParaRPr>
          </a:p>
          <a:p>
            <a:pPr marL="0" lvl="0" indent="0" algn="ctr" defTabSz="800100">
              <a:lnSpc>
                <a:spcPct val="90000"/>
              </a:lnSpc>
              <a:spcBef>
                <a:spcPct val="0"/>
              </a:spcBef>
              <a:spcAft>
                <a:spcPct val="35000"/>
              </a:spcAft>
              <a:buNone/>
            </a:pPr>
            <a:r>
              <a:rPr lang="en-US" sz="1400" dirty="0">
                <a:solidFill>
                  <a:srgbClr val="233E5F"/>
                </a:solidFill>
                <a:latin typeface="Trebuchet MS" panose="020B0603020202020204" pitchFamily="34" charset="0"/>
                <a:cs typeface="Arial Narrow" panose="020B0604020202020204" pitchFamily="34" charset="0"/>
              </a:rPr>
              <a:t>Corporate investors</a:t>
            </a:r>
            <a:endParaRPr lang="en-US" sz="1400" b="0" i="0" kern="1200" dirty="0">
              <a:solidFill>
                <a:srgbClr val="233E5F"/>
              </a:solidFill>
              <a:latin typeface="Trebuchet MS" panose="020B0603020202020204" pitchFamily="34" charset="0"/>
              <a:cs typeface="Arial Narrow" panose="020B0604020202020204" pitchFamily="34" charset="0"/>
            </a:endParaRPr>
          </a:p>
        </p:txBody>
      </p:sp>
    </p:spTree>
    <p:extLst>
      <p:ext uri="{BB962C8B-B14F-4D97-AF65-F5344CB8AC3E}">
        <p14:creationId xmlns:p14="http://schemas.microsoft.com/office/powerpoint/2010/main" val="387686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5442F-EC10-B14A-B7CD-A77CADF04444}"/>
              </a:ext>
            </a:extLst>
          </p:cNvPr>
          <p:cNvSpPr>
            <a:spLocks noGrp="1"/>
          </p:cNvSpPr>
          <p:nvPr>
            <p:ph type="title"/>
          </p:nvPr>
        </p:nvSpPr>
        <p:spPr/>
        <p:txBody>
          <a:bodyPr/>
          <a:lstStyle/>
          <a:p>
            <a:r>
              <a:rPr lang="en-US" sz="2400" b="1" dirty="0">
                <a:solidFill>
                  <a:srgbClr val="C00000"/>
                </a:solidFill>
                <a:latin typeface="Trebuchet MS"/>
              </a:rPr>
              <a:t>Project Selection Criteria &amp; Scope</a:t>
            </a:r>
            <a:endParaRPr lang="en-GB" dirty="0"/>
          </a:p>
        </p:txBody>
      </p:sp>
      <p:pic>
        <p:nvPicPr>
          <p:cNvPr id="19" name="Picture 159" descr="Diagram, shape&#10;&#10;Description automatically generated">
            <a:extLst>
              <a:ext uri="{FF2B5EF4-FFF2-40B4-BE49-F238E27FC236}">
                <a16:creationId xmlns:a16="http://schemas.microsoft.com/office/drawing/2014/main" id="{4206AD82-E566-4D9D-B4CD-BC774444C974}"/>
              </a:ext>
            </a:extLst>
          </p:cNvPr>
          <p:cNvPicPr>
            <a:picLocks noChangeAspect="1"/>
          </p:cNvPicPr>
          <p:nvPr/>
        </p:nvPicPr>
        <p:blipFill>
          <a:blip r:embed="rId2"/>
          <a:stretch>
            <a:fillRect/>
          </a:stretch>
        </p:blipFill>
        <p:spPr>
          <a:xfrm>
            <a:off x="615679" y="1030215"/>
            <a:ext cx="4837585" cy="3654569"/>
          </a:xfrm>
          <a:prstGeom prst="rect">
            <a:avLst/>
          </a:prstGeom>
        </p:spPr>
      </p:pic>
      <p:sp>
        <p:nvSpPr>
          <p:cNvPr id="20" name="Content Placeholder 1">
            <a:extLst>
              <a:ext uri="{FF2B5EF4-FFF2-40B4-BE49-F238E27FC236}">
                <a16:creationId xmlns:a16="http://schemas.microsoft.com/office/drawing/2014/main" id="{6B0B5AF6-AF15-4289-BC38-934826BF6032}"/>
              </a:ext>
            </a:extLst>
          </p:cNvPr>
          <p:cNvSpPr txBox="1">
            <a:spLocks/>
          </p:cNvSpPr>
          <p:nvPr/>
        </p:nvSpPr>
        <p:spPr>
          <a:xfrm>
            <a:off x="6158892" y="1073892"/>
            <a:ext cx="3952963" cy="3971130"/>
          </a:xfrm>
          <a:prstGeom prst="rect">
            <a:avLst/>
          </a:prstGeom>
        </p:spPr>
        <p:txBody>
          <a:bodyPr vert="horz" lIns="91440" tIns="45720" rIns="91440" bIns="45720" rtlCol="0" anchor="t">
            <a:noAutofit/>
          </a:bodyPr>
          <a:lstStyle>
            <a:lvl1pPr marL="342900" indent="-342900" algn="l" defTabSz="914400" rtl="0" eaLnBrk="1" latinLnBrk="0" hangingPunct="1">
              <a:spcBef>
                <a:spcPts val="300"/>
              </a:spcBef>
              <a:spcAft>
                <a:spcPts val="300"/>
              </a:spcAft>
              <a:buClr>
                <a:srgbClr val="071D49"/>
              </a:buClr>
              <a:buFontTx/>
              <a:buBlip>
                <a:blip r:embed="rId3"/>
              </a:buBlip>
              <a:defRPr sz="160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rgbClr val="071D49"/>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ts val="300"/>
              </a:spcBef>
              <a:spcAft>
                <a:spcPts val="300"/>
              </a:spcAft>
              <a:buClr>
                <a:srgbClr val="071D49"/>
              </a:buClr>
              <a:buFontTx/>
              <a:buBlip>
                <a:blip r:embed="rId3"/>
              </a:buBlip>
              <a:defRPr sz="1200" kern="1200">
                <a:solidFill>
                  <a:schemeClr val="tx1"/>
                </a:solidFill>
                <a:latin typeface="+mn-lt"/>
                <a:ea typeface="+mn-ea"/>
                <a:cs typeface="+mn-cs"/>
              </a:defRPr>
            </a:lvl3pPr>
            <a:lvl4pPr marL="16002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ts val="300"/>
              </a:spcBef>
              <a:spcAft>
                <a:spcPts val="300"/>
              </a:spcAft>
              <a:buClr>
                <a:srgbClr val="071D49"/>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
                <a:srgbClr val="071D49"/>
              </a:buClr>
              <a:buSzTx/>
              <a:buFontTx/>
              <a:buNone/>
              <a:tabLst/>
              <a:defRPr/>
            </a:pPr>
            <a:r>
              <a:rPr kumimoji="0" lang="en-PH" sz="1300" b="1" i="0" u="none" strike="noStrike" kern="1200" cap="none" spc="0" normalizeH="0" baseline="0" noProof="0" dirty="0">
                <a:ln>
                  <a:noFill/>
                </a:ln>
                <a:solidFill>
                  <a:srgbClr val="4472C4"/>
                </a:solidFill>
                <a:effectLst/>
                <a:uLnTx/>
                <a:uFillTx/>
                <a:latin typeface="Trebuchet MS"/>
                <a:ea typeface="+mn-ea"/>
                <a:cs typeface="+mn-cs"/>
              </a:rPr>
              <a:t>Transaction Size </a:t>
            </a:r>
          </a:p>
          <a:p>
            <a:pPr marL="339725" marR="0" lvl="0" indent="-285750" algn="l" defTabSz="914400" rtl="0" eaLnBrk="1" fontAlgn="auto" latinLnBrk="0" hangingPunct="1">
              <a:lnSpc>
                <a:spcPct val="100000"/>
              </a:lnSpc>
              <a:spcBef>
                <a:spcPts val="300"/>
              </a:spcBef>
              <a:spcAft>
                <a:spcPts val="300"/>
              </a:spcAft>
              <a:buClr>
                <a:srgbClr val="071D49"/>
              </a:buClr>
              <a:buSzTx/>
              <a:buFontTx/>
              <a:buBlip>
                <a:blip r:embed="rId3"/>
              </a:buBlip>
              <a:tabLst/>
              <a:defRPr/>
            </a:pPr>
            <a:r>
              <a:rPr kumimoji="0" lang="en-PH" sz="1300" b="0" i="0" u="none" strike="noStrike" kern="1200" cap="none" spc="0" normalizeH="0" baseline="0" noProof="0" dirty="0">
                <a:ln>
                  <a:noFill/>
                </a:ln>
                <a:solidFill>
                  <a:prstClr val="black"/>
                </a:solidFill>
                <a:effectLst/>
                <a:uLnTx/>
                <a:uFillTx/>
                <a:latin typeface="Trebuchet MS"/>
                <a:ea typeface="+mn-lt"/>
                <a:cs typeface="Calibri" panose="020F0502020204030204"/>
              </a:rPr>
              <a:t>Sweet spot USD 1-50 million</a:t>
            </a:r>
          </a:p>
          <a:p>
            <a:pPr marL="339725" marR="0" lvl="0" indent="-285750" algn="l" defTabSz="914400" rtl="0" eaLnBrk="1" fontAlgn="auto" latinLnBrk="0" hangingPunct="1">
              <a:lnSpc>
                <a:spcPct val="100000"/>
              </a:lnSpc>
              <a:spcBef>
                <a:spcPts val="300"/>
              </a:spcBef>
              <a:spcAft>
                <a:spcPts val="300"/>
              </a:spcAft>
              <a:buClr>
                <a:srgbClr val="071D49"/>
              </a:buClr>
              <a:buSzTx/>
              <a:buFontTx/>
              <a:buBlip>
                <a:blip r:embed="rId3"/>
              </a:buBlip>
              <a:tabLst/>
              <a:defRPr/>
            </a:pPr>
            <a:r>
              <a:rPr kumimoji="0" lang="en-US" sz="1300" b="0" i="0" u="none" strike="noStrike" kern="1200" cap="none" spc="0" normalizeH="0" baseline="0" noProof="0" dirty="0">
                <a:ln>
                  <a:noFill/>
                </a:ln>
                <a:solidFill>
                  <a:prstClr val="black"/>
                </a:solidFill>
                <a:effectLst/>
                <a:uLnTx/>
                <a:uFillTx/>
                <a:latin typeface="Trebuchet MS"/>
                <a:ea typeface="+mn-lt"/>
                <a:cs typeface="Calibri" panose="020F0502020204030204"/>
              </a:rPr>
              <a:t>Micro Projects (&lt;USD1 million)</a:t>
            </a:r>
          </a:p>
          <a:p>
            <a:pPr marL="53975" marR="0" lvl="0" indent="0" algn="l" defTabSz="914400" rtl="0" eaLnBrk="1" fontAlgn="auto" latinLnBrk="0" hangingPunct="1">
              <a:lnSpc>
                <a:spcPct val="100000"/>
              </a:lnSpc>
              <a:spcBef>
                <a:spcPts val="300"/>
              </a:spcBef>
              <a:spcAft>
                <a:spcPts val="300"/>
              </a:spcAft>
              <a:buClr>
                <a:srgbClr val="071D49"/>
              </a:buClr>
              <a:buSzTx/>
              <a:buFontTx/>
              <a:buNone/>
              <a:tabLst/>
              <a:defRPr/>
            </a:pPr>
            <a:r>
              <a:rPr kumimoji="0" lang="en-PH" sz="1300" b="1" i="0" u="none" strike="noStrike" kern="1200" cap="none" spc="0" normalizeH="0" baseline="0" noProof="0" dirty="0">
                <a:ln>
                  <a:noFill/>
                </a:ln>
                <a:solidFill>
                  <a:srgbClr val="4472C4"/>
                </a:solidFill>
                <a:effectLst/>
                <a:uLnTx/>
                <a:uFillTx/>
                <a:latin typeface="Trebuchet MS"/>
                <a:ea typeface="+mn-ea"/>
                <a:cs typeface="+mn-cs"/>
              </a:rPr>
              <a:t>Viability </a:t>
            </a:r>
          </a:p>
          <a:p>
            <a:pPr marL="339725" marR="0" lvl="0" indent="-285750" algn="l" defTabSz="914400" rtl="0" eaLnBrk="1" fontAlgn="auto" latinLnBrk="0" hangingPunct="1">
              <a:lnSpc>
                <a:spcPct val="100000"/>
              </a:lnSpc>
              <a:spcBef>
                <a:spcPts val="300"/>
              </a:spcBef>
              <a:spcAft>
                <a:spcPts val="300"/>
              </a:spcAft>
              <a:buClr>
                <a:srgbClr val="071D49"/>
              </a:buClr>
              <a:buSzTx/>
              <a:buFontTx/>
              <a:buBlip>
                <a:blip r:embed="rId3"/>
              </a:buBlip>
              <a:tabLst/>
              <a:defRPr/>
            </a:pPr>
            <a:r>
              <a:rPr kumimoji="0" lang="en-PH" sz="1300" b="0" i="0" u="none" strike="noStrike" kern="1200" cap="none" spc="0" normalizeH="0" baseline="0" noProof="0" dirty="0">
                <a:ln>
                  <a:noFill/>
                </a:ln>
                <a:solidFill>
                  <a:prstClr val="black"/>
                </a:solidFill>
                <a:effectLst/>
                <a:uLnTx/>
                <a:uFillTx/>
                <a:latin typeface="Trebuchet MS"/>
                <a:ea typeface="+mn-lt"/>
                <a:cs typeface="Calibri" panose="020F0502020204030204"/>
              </a:rPr>
              <a:t>Projects commercially and technically </a:t>
            </a:r>
            <a:endParaRPr kumimoji="0" lang="en-US" sz="1300" b="0" i="0" u="none" strike="noStrike" kern="1200" cap="none" spc="0" normalizeH="0" baseline="0" noProof="0" dirty="0">
              <a:ln>
                <a:noFill/>
              </a:ln>
              <a:solidFill>
                <a:srgbClr val="17375E"/>
              </a:solidFill>
              <a:effectLst/>
              <a:uLnTx/>
              <a:uFillTx/>
              <a:latin typeface="Trebuchet MS"/>
              <a:ea typeface="+mn-lt"/>
              <a:cs typeface="Calibri" panose="020F0502020204030204"/>
            </a:endParaRPr>
          </a:p>
          <a:p>
            <a:pPr marL="53975" marR="0" lvl="0" indent="0" algn="l" defTabSz="914400" rtl="0" eaLnBrk="1" fontAlgn="auto" latinLnBrk="0" hangingPunct="1">
              <a:lnSpc>
                <a:spcPct val="100000"/>
              </a:lnSpc>
              <a:spcBef>
                <a:spcPts val="300"/>
              </a:spcBef>
              <a:spcAft>
                <a:spcPts val="300"/>
              </a:spcAft>
              <a:buClr>
                <a:srgbClr val="071D49"/>
              </a:buClr>
              <a:buSzTx/>
              <a:buFontTx/>
              <a:buNone/>
              <a:tabLst/>
              <a:defRPr/>
            </a:pPr>
            <a:r>
              <a:rPr kumimoji="0" lang="en-PH" sz="1300" b="0" i="0" u="none" strike="noStrike" kern="1200" cap="none" spc="0" normalizeH="0" baseline="0" noProof="0" dirty="0">
                <a:ln>
                  <a:noFill/>
                </a:ln>
                <a:solidFill>
                  <a:prstClr val="black"/>
                </a:solidFill>
                <a:effectLst/>
                <a:uLnTx/>
                <a:uFillTx/>
                <a:latin typeface="Trebuchet MS"/>
                <a:ea typeface="+mn-lt"/>
                <a:cs typeface="Calibri" panose="020F0502020204030204"/>
              </a:rPr>
              <a:t>viable </a:t>
            </a:r>
            <a:endParaRPr kumimoji="0" lang="en-US" sz="1300" b="0" i="0" u="none" strike="noStrike" kern="1200" cap="none" spc="0" normalizeH="0" baseline="0" noProof="0" dirty="0">
              <a:ln>
                <a:noFill/>
              </a:ln>
              <a:solidFill>
                <a:srgbClr val="17375E"/>
              </a:solidFill>
              <a:effectLst/>
              <a:uLnTx/>
              <a:uFillTx/>
              <a:latin typeface="Trebuchet MS"/>
              <a:ea typeface="+mn-ea"/>
              <a:cs typeface="+mn-cs"/>
            </a:endParaRPr>
          </a:p>
          <a:p>
            <a:pPr marL="53975" marR="0" lvl="0" indent="0" algn="l" defTabSz="914400" rtl="0" eaLnBrk="1" fontAlgn="auto" latinLnBrk="0" hangingPunct="1">
              <a:lnSpc>
                <a:spcPct val="100000"/>
              </a:lnSpc>
              <a:spcBef>
                <a:spcPts val="300"/>
              </a:spcBef>
              <a:spcAft>
                <a:spcPts val="300"/>
              </a:spcAft>
              <a:buClr>
                <a:srgbClr val="071D49"/>
              </a:buClr>
              <a:buSzTx/>
              <a:buFontTx/>
              <a:buNone/>
              <a:tabLst/>
              <a:defRPr/>
            </a:pPr>
            <a:r>
              <a:rPr kumimoji="0" lang="en-PH" sz="1300" b="1" i="0" u="none" strike="noStrike" kern="1200" cap="none" spc="0" normalizeH="0" baseline="0" noProof="0" dirty="0">
                <a:ln>
                  <a:noFill/>
                </a:ln>
                <a:solidFill>
                  <a:srgbClr val="4472C4"/>
                </a:solidFill>
                <a:effectLst/>
                <a:uLnTx/>
                <a:uFillTx/>
                <a:latin typeface="Trebuchet MS"/>
                <a:ea typeface="+mn-ea"/>
                <a:cs typeface="+mn-cs"/>
              </a:rPr>
              <a:t>Project type </a:t>
            </a:r>
          </a:p>
          <a:p>
            <a:pPr marL="339725" indent="-285750">
              <a:defRPr/>
            </a:pPr>
            <a:r>
              <a:rPr kumimoji="0" lang="en-PH" sz="1300" b="0" i="0" u="none" strike="noStrike" kern="1200" cap="none" spc="0" normalizeH="0" baseline="0" noProof="0" dirty="0">
                <a:ln>
                  <a:noFill/>
                </a:ln>
                <a:effectLst/>
                <a:uLnTx/>
                <a:uFillTx/>
                <a:latin typeface="Trebuchet MS"/>
                <a:ea typeface="+mn-lt"/>
                <a:cs typeface="Calibri" panose="020F0502020204030204"/>
              </a:rPr>
              <a:t>Clean Energy</a:t>
            </a:r>
            <a:r>
              <a:rPr kumimoji="0" lang="en-US" sz="1300" b="0" i="0" u="none" strike="noStrike" kern="1200" cap="none" spc="0" normalizeH="0" baseline="0" noProof="0" dirty="0">
                <a:ln>
                  <a:noFill/>
                </a:ln>
                <a:effectLst/>
                <a:uLnTx/>
                <a:uFillTx/>
                <a:latin typeface="Trebuchet MS"/>
                <a:ea typeface="+mn-lt"/>
                <a:cs typeface="Calibri" panose="020F0502020204030204"/>
              </a:rPr>
              <a:t> </a:t>
            </a:r>
            <a:r>
              <a:rPr lang="en-US" sz="1300" dirty="0">
                <a:latin typeface="Trebuchet MS"/>
                <a:ea typeface="+mn-lt"/>
                <a:cs typeface="Calibri" panose="020F0502020204030204"/>
              </a:rPr>
              <a:t>&amp; Climate Adaptation</a:t>
            </a:r>
            <a:endParaRPr lang="en-US" sz="1300" b="0" i="0" u="none" strike="noStrike" kern="1200" cap="none" spc="0" normalizeH="0" baseline="0" noProof="0" dirty="0">
              <a:ln>
                <a:noFill/>
              </a:ln>
              <a:effectLst/>
              <a:uLnTx/>
              <a:uFillTx/>
              <a:latin typeface="Trebuchet MS"/>
              <a:ea typeface="+mn-lt"/>
              <a:cs typeface="Calibri" panose="020F0502020204030204"/>
            </a:endParaRPr>
          </a:p>
          <a:p>
            <a:pPr marL="339725" marR="0" lvl="0" indent="-285750" algn="l" defTabSz="914400" rtl="0" eaLnBrk="1" fontAlgn="auto" latinLnBrk="0" hangingPunct="1">
              <a:lnSpc>
                <a:spcPct val="100000"/>
              </a:lnSpc>
              <a:spcBef>
                <a:spcPts val="300"/>
              </a:spcBef>
              <a:spcAft>
                <a:spcPts val="300"/>
              </a:spcAft>
              <a:buClr>
                <a:srgbClr val="071D49"/>
              </a:buClr>
              <a:buSzTx/>
              <a:buFontTx/>
              <a:buBlip>
                <a:blip r:embed="rId3"/>
              </a:buBlip>
              <a:tabLst/>
              <a:defRPr/>
            </a:pPr>
            <a:r>
              <a:rPr kumimoji="0" lang="en-PH" sz="1300" b="0" i="0" u="none" strike="noStrike" kern="1200" cap="none" spc="0" normalizeH="0" baseline="0" noProof="0" dirty="0">
                <a:ln>
                  <a:noFill/>
                </a:ln>
                <a:solidFill>
                  <a:prstClr val="black"/>
                </a:solidFill>
                <a:effectLst/>
                <a:uLnTx/>
                <a:uFillTx/>
                <a:latin typeface="Trebuchet MS"/>
                <a:ea typeface="+mn-lt"/>
                <a:cs typeface="Calibri" panose="020F0502020204030204"/>
              </a:rPr>
              <a:t>Technology Neutral</a:t>
            </a:r>
            <a:endParaRPr kumimoji="0" lang="en-US" sz="1300" b="0" i="0" u="none" strike="noStrike" kern="1200" cap="none" spc="0" normalizeH="0" baseline="0" noProof="0" dirty="0">
              <a:ln>
                <a:noFill/>
              </a:ln>
              <a:solidFill>
                <a:prstClr val="black"/>
              </a:solidFill>
              <a:effectLst/>
              <a:uLnTx/>
              <a:uFillTx/>
              <a:latin typeface="Trebuchet MS"/>
              <a:ea typeface="+mn-lt"/>
              <a:cs typeface="Calibri" panose="020F0502020204030204"/>
            </a:endParaRPr>
          </a:p>
          <a:p>
            <a:pPr marL="53975" marR="0" lvl="0" indent="0" algn="l" defTabSz="914400" rtl="0" eaLnBrk="1" fontAlgn="auto" latinLnBrk="0" hangingPunct="1">
              <a:lnSpc>
                <a:spcPct val="100000"/>
              </a:lnSpc>
              <a:spcBef>
                <a:spcPts val="300"/>
              </a:spcBef>
              <a:spcAft>
                <a:spcPts val="300"/>
              </a:spcAft>
              <a:buClr>
                <a:srgbClr val="071D49"/>
              </a:buClr>
              <a:buSzTx/>
              <a:buFontTx/>
              <a:buNone/>
              <a:tabLst/>
              <a:defRPr/>
            </a:pPr>
            <a:r>
              <a:rPr kumimoji="0" lang="en-PH" sz="1300" b="1" i="0" u="none" strike="noStrike" kern="1200" cap="none" spc="0" normalizeH="0" baseline="0" noProof="0" dirty="0">
                <a:ln>
                  <a:noFill/>
                </a:ln>
                <a:solidFill>
                  <a:srgbClr val="4472C4"/>
                </a:solidFill>
                <a:effectLst/>
                <a:uLnTx/>
                <a:uFillTx/>
                <a:latin typeface="Trebuchet MS"/>
                <a:ea typeface="+mn-ea"/>
                <a:cs typeface="+mn-cs"/>
              </a:rPr>
              <a:t>Market Segments Prioritized </a:t>
            </a:r>
          </a:p>
          <a:p>
            <a:pPr marL="339725" marR="0" lvl="0" indent="-285750" algn="l" defTabSz="914400" rtl="0" eaLnBrk="1" fontAlgn="auto" latinLnBrk="0" hangingPunct="1">
              <a:lnSpc>
                <a:spcPct val="100000"/>
              </a:lnSpc>
              <a:spcBef>
                <a:spcPts val="300"/>
              </a:spcBef>
              <a:spcAft>
                <a:spcPts val="300"/>
              </a:spcAft>
              <a:buClr>
                <a:srgbClr val="071D49"/>
              </a:buClr>
              <a:buSzTx/>
              <a:buFontTx/>
              <a:buBlip>
                <a:blip r:embed="rId3"/>
              </a:buBlip>
              <a:tabLst/>
              <a:defRPr/>
            </a:pPr>
            <a:r>
              <a:rPr kumimoji="0" lang="en-US" sz="1300" b="0" i="0" u="none" strike="noStrike" kern="1200" cap="none" spc="0" normalizeH="0" baseline="0" noProof="0" dirty="0">
                <a:ln>
                  <a:noFill/>
                </a:ln>
                <a:solidFill>
                  <a:prstClr val="black"/>
                </a:solidFill>
                <a:effectLst/>
                <a:uLnTx/>
                <a:uFillTx/>
                <a:latin typeface="Trebuchet MS"/>
                <a:ea typeface="+mn-lt"/>
                <a:cs typeface="Calibri" panose="020F0502020204030204"/>
              </a:rPr>
              <a:t>Projects on clean energy and energy access</a:t>
            </a:r>
            <a:endParaRPr kumimoji="0" lang="en-GB" sz="1300" b="0" i="0" u="none" strike="noStrike" kern="1200" cap="none" spc="0" normalizeH="0" baseline="0" noProof="0" dirty="0">
              <a:ln>
                <a:noFill/>
              </a:ln>
              <a:solidFill>
                <a:prstClr val="black"/>
              </a:solidFill>
              <a:effectLst/>
              <a:uLnTx/>
              <a:uFillTx/>
              <a:latin typeface="Trebuchet MS"/>
              <a:ea typeface="+mn-lt"/>
              <a:cs typeface="Calibri" panose="020F0502020204030204"/>
            </a:endParaRPr>
          </a:p>
          <a:p>
            <a:pPr marL="339725" marR="0" lvl="0" indent="-285750" algn="l" defTabSz="914400" rtl="0" eaLnBrk="1" fontAlgn="auto" latinLnBrk="0" hangingPunct="1">
              <a:lnSpc>
                <a:spcPct val="100000"/>
              </a:lnSpc>
              <a:spcBef>
                <a:spcPts val="300"/>
              </a:spcBef>
              <a:spcAft>
                <a:spcPts val="300"/>
              </a:spcAft>
              <a:buClr>
                <a:srgbClr val="071D49"/>
              </a:buClr>
              <a:buSzTx/>
              <a:buFontTx/>
              <a:buBlip>
                <a:blip r:embed="rId3"/>
              </a:buBlip>
              <a:tabLst/>
              <a:defRPr/>
            </a:pPr>
            <a:r>
              <a:rPr kumimoji="0" lang="en-GB" sz="1300" b="0" i="0" u="none" strike="noStrike" kern="1200" cap="none" spc="0" normalizeH="0" baseline="0" noProof="0" dirty="0">
                <a:ln>
                  <a:noFill/>
                </a:ln>
                <a:solidFill>
                  <a:prstClr val="black"/>
                </a:solidFill>
                <a:effectLst/>
                <a:uLnTx/>
                <a:uFillTx/>
                <a:latin typeface="Trebuchet MS"/>
                <a:ea typeface="+mn-lt"/>
                <a:cs typeface="Calibri" panose="020F0502020204030204"/>
              </a:rPr>
              <a:t>P</a:t>
            </a:r>
            <a:r>
              <a:rPr kumimoji="0" lang="en-US" sz="1300" b="0" i="0" u="none" strike="noStrike" kern="1200" cap="none" spc="0" normalizeH="0" baseline="0" noProof="0" dirty="0">
                <a:ln>
                  <a:noFill/>
                </a:ln>
                <a:solidFill>
                  <a:prstClr val="black"/>
                </a:solidFill>
                <a:effectLst/>
                <a:uLnTx/>
                <a:uFillTx/>
                <a:latin typeface="Trebuchet MS"/>
                <a:ea typeface="+mn-lt"/>
                <a:cs typeface="Calibri" panose="020F0502020204030204"/>
              </a:rPr>
              <a:t>reference will be given to specific market segments in clean energy</a:t>
            </a:r>
            <a:endParaRPr kumimoji="0" lang="en-GB" sz="1300" b="0" i="0" u="none" strike="noStrike" kern="1200" cap="none" spc="0" normalizeH="0" baseline="0" noProof="0" dirty="0">
              <a:ln>
                <a:noFill/>
              </a:ln>
              <a:solidFill>
                <a:prstClr val="black"/>
              </a:solidFill>
              <a:effectLst/>
              <a:uLnTx/>
              <a:uFillTx/>
              <a:latin typeface="Trebuchet MS"/>
              <a:ea typeface="+mn-lt"/>
              <a:cs typeface="Calibri" panose="020F0502020204030204"/>
            </a:endParaRPr>
          </a:p>
          <a:p>
            <a:pPr marL="339725" marR="0" lvl="0" indent="-285750" algn="l" defTabSz="914400" rtl="0" eaLnBrk="1" fontAlgn="auto" latinLnBrk="0" hangingPunct="1">
              <a:lnSpc>
                <a:spcPct val="100000"/>
              </a:lnSpc>
              <a:spcBef>
                <a:spcPts val="300"/>
              </a:spcBef>
              <a:spcAft>
                <a:spcPts val="300"/>
              </a:spcAft>
              <a:buClr>
                <a:srgbClr val="071D49"/>
              </a:buClr>
              <a:buSzTx/>
              <a:buFontTx/>
              <a:buChar char="•"/>
              <a:tabLst/>
              <a:defRPr/>
            </a:pPr>
            <a:endParaRPr kumimoji="0" lang="en-GB" sz="1300" b="0" i="0" u="none" strike="noStrike" kern="1200" cap="none" spc="0" normalizeH="0" baseline="0" noProof="0" dirty="0">
              <a:ln>
                <a:noFill/>
              </a:ln>
              <a:solidFill>
                <a:srgbClr val="071D49"/>
              </a:solidFill>
              <a:effectLst/>
              <a:uLnTx/>
              <a:uFillTx/>
              <a:latin typeface="Trebuchet MS"/>
              <a:ea typeface="+mn-lt"/>
              <a:cs typeface="Calibri" panose="020F0502020204030204"/>
            </a:endParaRPr>
          </a:p>
          <a:p>
            <a:pPr marL="339725" marR="0" lvl="0" indent="-285750" algn="l" defTabSz="914400" rtl="0" eaLnBrk="1" fontAlgn="auto" latinLnBrk="0" hangingPunct="1">
              <a:lnSpc>
                <a:spcPct val="100000"/>
              </a:lnSpc>
              <a:spcBef>
                <a:spcPts val="300"/>
              </a:spcBef>
              <a:spcAft>
                <a:spcPts val="300"/>
              </a:spcAft>
              <a:buClr>
                <a:srgbClr val="071D49"/>
              </a:buClr>
              <a:buSzTx/>
              <a:buFontTx/>
              <a:buBlip>
                <a:blip r:embed="rId3"/>
              </a:buBlip>
              <a:tabLst/>
              <a:defRPr/>
            </a:pPr>
            <a:endParaRPr kumimoji="0" lang="en-GB" sz="1600" b="1" i="0" u="none" strike="noStrike" kern="1200" cap="none" spc="0" normalizeH="0" baseline="0" noProof="0" dirty="0">
              <a:ln>
                <a:noFill/>
              </a:ln>
              <a:solidFill>
                <a:srgbClr val="071D49"/>
              </a:solidFill>
              <a:effectLst/>
              <a:uLnTx/>
              <a:uFillTx/>
              <a:latin typeface="Trebuchet MS"/>
              <a:ea typeface="+mn-ea"/>
              <a:cs typeface="+mn-cs"/>
            </a:endParaRPr>
          </a:p>
          <a:p>
            <a:pPr marL="339725" marR="0" lvl="0" indent="-285750" algn="l" defTabSz="914400" rtl="0" eaLnBrk="1" fontAlgn="auto" latinLnBrk="0" hangingPunct="1">
              <a:lnSpc>
                <a:spcPct val="100000"/>
              </a:lnSpc>
              <a:spcBef>
                <a:spcPts val="300"/>
              </a:spcBef>
              <a:spcAft>
                <a:spcPts val="300"/>
              </a:spcAft>
              <a:buClr>
                <a:srgbClr val="071D49"/>
              </a:buClr>
              <a:buSzTx/>
              <a:buFontTx/>
              <a:buBlip>
                <a:blip r:embed="rId3"/>
              </a:buBlip>
              <a:tabLst/>
              <a:defRPr/>
            </a:pPr>
            <a:endParaRPr kumimoji="0" lang="en-US" sz="1600" b="0" i="0" u="none" strike="noStrike" kern="1200" cap="none" spc="0" normalizeH="0" baseline="0" noProof="0" dirty="0">
              <a:ln>
                <a:noFill/>
              </a:ln>
              <a:solidFill>
                <a:srgbClr val="17375E"/>
              </a:solidFill>
              <a:effectLst/>
              <a:uLnTx/>
              <a:uFillTx/>
              <a:latin typeface="Trebuchet MS"/>
              <a:ea typeface="+mn-ea"/>
              <a:cs typeface="+mn-cs"/>
            </a:endParaRPr>
          </a:p>
          <a:p>
            <a:pPr marL="342900" marR="0" lvl="0" indent="-342900" algn="l" defTabSz="914400" rtl="0" eaLnBrk="1" fontAlgn="auto" latinLnBrk="0" hangingPunct="1">
              <a:lnSpc>
                <a:spcPct val="100000"/>
              </a:lnSpc>
              <a:spcBef>
                <a:spcPts val="300"/>
              </a:spcBef>
              <a:spcAft>
                <a:spcPts val="300"/>
              </a:spcAft>
              <a:buClr>
                <a:srgbClr val="071D49"/>
              </a:buClr>
              <a:buSzTx/>
              <a:buFontTx/>
              <a:buBlip>
                <a:blip r:embed="rId3"/>
              </a:buBlip>
              <a:tabLst/>
              <a:defRPr/>
            </a:pPr>
            <a:endParaRPr kumimoji="0" lang="en-GB" sz="16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21" name="Google Shape;778;p23">
            <a:extLst>
              <a:ext uri="{FF2B5EF4-FFF2-40B4-BE49-F238E27FC236}">
                <a16:creationId xmlns:a16="http://schemas.microsoft.com/office/drawing/2014/main" id="{DB76ED07-7736-4BA8-BCC7-D0A35B5B8F50}"/>
              </a:ext>
            </a:extLst>
          </p:cNvPr>
          <p:cNvSpPr txBox="1">
            <a:spLocks/>
          </p:cNvSpPr>
          <p:nvPr/>
        </p:nvSpPr>
        <p:spPr>
          <a:xfrm>
            <a:off x="244549" y="5031241"/>
            <a:ext cx="7959651" cy="273814"/>
          </a:xfrm>
          <a:prstGeom prst="rect">
            <a:avLst/>
          </a:prstGeom>
          <a:noFill/>
          <a:ln>
            <a:noFill/>
          </a:ln>
        </p:spPr>
        <p:txBody>
          <a:bodyPr spcFirstLastPara="1" vert="horz" wrap="square"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071D49"/>
                </a:solidFill>
                <a:effectLst/>
                <a:uLnTx/>
                <a:uFillTx/>
                <a:latin typeface="Calibri" panose="020F0502020204030204"/>
                <a:ea typeface="+mn-ea"/>
                <a:cs typeface="+mn-cs"/>
              </a:rPr>
              <a:t>Apply today: </a:t>
            </a:r>
            <a:r>
              <a:rPr kumimoji="0" lang="en-US" sz="1800" b="1" i="0" u="none" strike="noStrike" kern="1200" cap="none" spc="0" normalizeH="0" baseline="0" noProof="0" dirty="0">
                <a:ln>
                  <a:noFill/>
                </a:ln>
                <a:solidFill>
                  <a:srgbClr val="071D49"/>
                </a:solidFill>
                <a:effectLst/>
                <a:uLnTx/>
                <a:uFillTx/>
                <a:latin typeface="Calibri" panose="020F0502020204030204"/>
                <a:ea typeface="+mn-lt"/>
                <a:cs typeface="Calibri" panose="020F0502020204030204"/>
              </a:rPr>
              <a:t>https://climate-invest.fluxx.io/user_sessions/new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71D49"/>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63462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50E4C0-374D-CB41-9233-F8E194FDA2C2}"/>
              </a:ext>
            </a:extLst>
          </p:cNvPr>
          <p:cNvSpPr>
            <a:spLocks noGrp="1"/>
          </p:cNvSpPr>
          <p:nvPr>
            <p:ph type="title"/>
          </p:nvPr>
        </p:nvSpPr>
        <p:spPr/>
        <p:txBody>
          <a:bodyPr/>
          <a:lstStyle/>
          <a:p>
            <a:r>
              <a:rPr lang="fi-FI" sz="2400" b="1" dirty="0">
                <a:solidFill>
                  <a:srgbClr val="C00000"/>
                </a:solidFill>
                <a:latin typeface="Trebuchet MS"/>
              </a:rPr>
              <a:t>How the Pipeline Works</a:t>
            </a:r>
            <a:endParaRPr lang="en-GB" dirty="0"/>
          </a:p>
        </p:txBody>
      </p:sp>
      <p:sp>
        <p:nvSpPr>
          <p:cNvPr id="6" name="Trapezoid 5">
            <a:extLst>
              <a:ext uri="{FF2B5EF4-FFF2-40B4-BE49-F238E27FC236}">
                <a16:creationId xmlns:a16="http://schemas.microsoft.com/office/drawing/2014/main" id="{4616A55E-A2FF-495F-A1E3-00EA3FF67381}"/>
              </a:ext>
            </a:extLst>
          </p:cNvPr>
          <p:cNvSpPr/>
          <p:nvPr/>
        </p:nvSpPr>
        <p:spPr>
          <a:xfrm rot="10800000">
            <a:off x="1650998" y="1346087"/>
            <a:ext cx="6781802" cy="616263"/>
          </a:xfrm>
          <a:prstGeom prst="trapezoid">
            <a:avLst>
              <a:gd name="adj" fmla="val 484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apezoid 6">
            <a:extLst>
              <a:ext uri="{FF2B5EF4-FFF2-40B4-BE49-F238E27FC236}">
                <a16:creationId xmlns:a16="http://schemas.microsoft.com/office/drawing/2014/main" id="{2C290282-16B1-4AC8-9B2F-761EEA206DF0}"/>
              </a:ext>
            </a:extLst>
          </p:cNvPr>
          <p:cNvSpPr/>
          <p:nvPr/>
        </p:nvSpPr>
        <p:spPr>
          <a:xfrm rot="10800000">
            <a:off x="2010821" y="2030599"/>
            <a:ext cx="6117179" cy="616263"/>
          </a:xfrm>
          <a:prstGeom prst="trapezoid">
            <a:avLst>
              <a:gd name="adj" fmla="val 5894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apezoid 7">
            <a:extLst>
              <a:ext uri="{FF2B5EF4-FFF2-40B4-BE49-F238E27FC236}">
                <a16:creationId xmlns:a16="http://schemas.microsoft.com/office/drawing/2014/main" id="{4A243A41-B8A7-45A8-8496-97BF37619526}"/>
              </a:ext>
            </a:extLst>
          </p:cNvPr>
          <p:cNvSpPr/>
          <p:nvPr/>
        </p:nvSpPr>
        <p:spPr>
          <a:xfrm rot="10800000">
            <a:off x="2432797" y="2705100"/>
            <a:ext cx="5304959" cy="616263"/>
          </a:xfrm>
          <a:prstGeom prst="trapezoid">
            <a:avLst>
              <a:gd name="adj" fmla="val 8837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apezoid 8">
            <a:extLst>
              <a:ext uri="{FF2B5EF4-FFF2-40B4-BE49-F238E27FC236}">
                <a16:creationId xmlns:a16="http://schemas.microsoft.com/office/drawing/2014/main" id="{2F67DB28-6F80-4B7E-9A44-7352A2DC1B0C}"/>
              </a:ext>
            </a:extLst>
          </p:cNvPr>
          <p:cNvSpPr/>
          <p:nvPr/>
        </p:nvSpPr>
        <p:spPr>
          <a:xfrm rot="10800000">
            <a:off x="3036987" y="3416164"/>
            <a:ext cx="3959327" cy="701425"/>
          </a:xfrm>
          <a:prstGeom prst="trapezoid">
            <a:avLst>
              <a:gd name="adj" fmla="val 14131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2D6D34D-42A1-4C2D-AE4C-ED17CCBD37EA}"/>
              </a:ext>
            </a:extLst>
          </p:cNvPr>
          <p:cNvSpPr/>
          <p:nvPr/>
        </p:nvSpPr>
        <p:spPr>
          <a:xfrm>
            <a:off x="3154037" y="2019300"/>
            <a:ext cx="4049198" cy="608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defTabSz="713232">
              <a:defRPr/>
            </a:pPr>
            <a:r>
              <a:rPr lang="en-GB" sz="1400" b="1" dirty="0">
                <a:solidFill>
                  <a:prstClr val="white"/>
                </a:solidFill>
                <a:ea typeface="Segoe UI" panose="020B0502040204020203" pitchFamily="34" charset="0"/>
                <a:cs typeface="Segoe UI" panose="020B0502040204020203" pitchFamily="34" charset="0"/>
              </a:rPr>
              <a:t>Quarterly Project Selection</a:t>
            </a:r>
          </a:p>
          <a:p>
            <a:pPr algn="ctr" defTabSz="713232">
              <a:defRPr/>
            </a:pPr>
            <a:r>
              <a:rPr lang="en-GB" sz="1400" b="1" dirty="0">
                <a:solidFill>
                  <a:prstClr val="white"/>
                </a:solidFill>
                <a:ea typeface="Segoe UI" panose="020B0502040204020203" pitchFamily="34" charset="0"/>
                <a:cs typeface="Segoe UI" panose="020B0502040204020203" pitchFamily="34" charset="0"/>
              </a:rPr>
              <a:t>Pipeline Induction (contracting)</a:t>
            </a:r>
            <a:endParaRPr lang="en-US" sz="1400" b="1" dirty="0">
              <a:solidFill>
                <a:prstClr val="white"/>
              </a:solidFill>
              <a:ea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F3DFEC3C-8B49-4CB2-94FD-4527FAD353BB}"/>
              </a:ext>
            </a:extLst>
          </p:cNvPr>
          <p:cNvSpPr/>
          <p:nvPr/>
        </p:nvSpPr>
        <p:spPr>
          <a:xfrm>
            <a:off x="3895751" y="1533534"/>
            <a:ext cx="2457702" cy="272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defTabSz="855878">
              <a:defRPr/>
            </a:pPr>
            <a:r>
              <a:rPr lang="en-GB" sz="1500" b="1" dirty="0">
                <a:solidFill>
                  <a:prstClr val="white"/>
                </a:solidFill>
                <a:ea typeface="Segoe UI" panose="020B0502040204020203" pitchFamily="34" charset="0"/>
                <a:cs typeface="Segoe UI" panose="020B0502040204020203" pitchFamily="34" charset="0"/>
              </a:rPr>
              <a:t>Origination</a:t>
            </a:r>
          </a:p>
        </p:txBody>
      </p:sp>
      <p:sp>
        <p:nvSpPr>
          <p:cNvPr id="12" name="Trapezoid 11">
            <a:extLst>
              <a:ext uri="{FF2B5EF4-FFF2-40B4-BE49-F238E27FC236}">
                <a16:creationId xmlns:a16="http://schemas.microsoft.com/office/drawing/2014/main" id="{7AE3ABA7-326F-4023-9D8A-E13100E5093D}"/>
              </a:ext>
            </a:extLst>
          </p:cNvPr>
          <p:cNvSpPr/>
          <p:nvPr/>
        </p:nvSpPr>
        <p:spPr>
          <a:xfrm rot="10800000">
            <a:off x="4021097" y="4199461"/>
            <a:ext cx="1973303" cy="519013"/>
          </a:xfrm>
          <a:prstGeom prst="trapezoid">
            <a:avLst>
              <a:gd name="adj" fmla="val 1368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AE20B89-7D61-4ADA-BE77-8CB011315997}"/>
              </a:ext>
            </a:extLst>
          </p:cNvPr>
          <p:cNvSpPr txBox="1"/>
          <p:nvPr/>
        </p:nvSpPr>
        <p:spPr>
          <a:xfrm>
            <a:off x="3833344" y="3421712"/>
            <a:ext cx="2389656" cy="718351"/>
          </a:xfrm>
          <a:prstGeom prst="rect">
            <a:avLst/>
          </a:prstGeom>
          <a:noFill/>
        </p:spPr>
        <p:txBody>
          <a:bodyPr wrap="square" lIns="71323" tIns="35662" rIns="71323" bIns="35662" rtlCol="0">
            <a:spAutoFit/>
          </a:bodyPr>
          <a:lstStyle/>
          <a:p>
            <a:pPr algn="ctr" defTabSz="713232">
              <a:defRPr/>
            </a:pPr>
            <a:r>
              <a:rPr lang="en-US" sz="1400" dirty="0">
                <a:solidFill>
                  <a:schemeClr val="bg1"/>
                </a:solidFill>
                <a:cs typeface="Calibri"/>
              </a:rPr>
              <a:t>Investment Forums</a:t>
            </a:r>
          </a:p>
          <a:p>
            <a:pPr algn="ctr" defTabSz="713232">
              <a:defRPr/>
            </a:pPr>
            <a:r>
              <a:rPr lang="en-US" sz="1400" dirty="0">
                <a:solidFill>
                  <a:schemeClr val="bg1"/>
                </a:solidFill>
                <a:cs typeface="Calibri"/>
              </a:rPr>
              <a:t>Investor Roadshows</a:t>
            </a:r>
          </a:p>
          <a:p>
            <a:pPr algn="ctr" defTabSz="713232">
              <a:defRPr/>
            </a:pPr>
            <a:r>
              <a:rPr lang="en-US" sz="1400" dirty="0">
                <a:solidFill>
                  <a:schemeClr val="bg1"/>
                </a:solidFill>
                <a:cs typeface="Calibri"/>
              </a:rPr>
              <a:t>Investor Introductions</a:t>
            </a:r>
          </a:p>
        </p:txBody>
      </p:sp>
      <p:sp>
        <p:nvSpPr>
          <p:cNvPr id="14" name="Trapezoid 13">
            <a:extLst>
              <a:ext uri="{FF2B5EF4-FFF2-40B4-BE49-F238E27FC236}">
                <a16:creationId xmlns:a16="http://schemas.microsoft.com/office/drawing/2014/main" id="{9E1CA9BC-F123-4E8C-A7F1-6C660168CCDC}"/>
              </a:ext>
            </a:extLst>
          </p:cNvPr>
          <p:cNvSpPr/>
          <p:nvPr/>
        </p:nvSpPr>
        <p:spPr>
          <a:xfrm rot="10800000">
            <a:off x="4095068" y="4780012"/>
            <a:ext cx="1810045" cy="439687"/>
          </a:xfrm>
          <a:prstGeom prst="trapezoid">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4A6F509-B893-4A56-A349-07CCF980CB07}"/>
              </a:ext>
            </a:extLst>
          </p:cNvPr>
          <p:cNvSpPr txBox="1"/>
          <p:nvPr/>
        </p:nvSpPr>
        <p:spPr>
          <a:xfrm>
            <a:off x="2881394" y="2788160"/>
            <a:ext cx="2152736" cy="502908"/>
          </a:xfrm>
          <a:prstGeom prst="rect">
            <a:avLst/>
          </a:prstGeom>
          <a:noFill/>
        </p:spPr>
        <p:txBody>
          <a:bodyPr wrap="square" lIns="71323" tIns="35662" rIns="71323" bIns="35662" rtlCol="0">
            <a:spAutoFit/>
          </a:bodyPr>
          <a:lstStyle/>
          <a:p>
            <a:pPr defTabSz="713232">
              <a:defRPr/>
            </a:pPr>
            <a:r>
              <a:rPr lang="en-US" sz="1400" b="1" dirty="0">
                <a:solidFill>
                  <a:prstClr val="white"/>
                </a:solidFill>
              </a:rPr>
              <a:t>Investment Facilitation</a:t>
            </a:r>
          </a:p>
          <a:p>
            <a:pPr algn="ctr" defTabSz="713232">
              <a:defRPr/>
            </a:pPr>
            <a:r>
              <a:rPr lang="de-AT" sz="1400" b="1" dirty="0">
                <a:solidFill>
                  <a:prstClr val="white"/>
                </a:solidFill>
              </a:rPr>
              <a:t>Projects</a:t>
            </a:r>
            <a:endParaRPr lang="en-US" sz="1400" b="1" dirty="0">
              <a:solidFill>
                <a:prstClr val="white"/>
              </a:solidFill>
            </a:endParaRPr>
          </a:p>
        </p:txBody>
      </p:sp>
      <p:sp>
        <p:nvSpPr>
          <p:cNvPr id="16" name="TextBox 15">
            <a:extLst>
              <a:ext uri="{FF2B5EF4-FFF2-40B4-BE49-F238E27FC236}">
                <a16:creationId xmlns:a16="http://schemas.microsoft.com/office/drawing/2014/main" id="{ED5D8C67-76FF-4322-816E-CAAEE901F21C}"/>
              </a:ext>
            </a:extLst>
          </p:cNvPr>
          <p:cNvSpPr txBox="1"/>
          <p:nvPr/>
        </p:nvSpPr>
        <p:spPr>
          <a:xfrm>
            <a:off x="5094497" y="2780645"/>
            <a:ext cx="2011615" cy="502908"/>
          </a:xfrm>
          <a:prstGeom prst="rect">
            <a:avLst/>
          </a:prstGeom>
          <a:noFill/>
        </p:spPr>
        <p:txBody>
          <a:bodyPr wrap="square" lIns="71323" tIns="35662" rIns="71323" bIns="35662" rtlCol="0">
            <a:spAutoFit/>
          </a:bodyPr>
          <a:lstStyle/>
          <a:p>
            <a:pPr algn="ctr" defTabSz="713232">
              <a:defRPr/>
            </a:pPr>
            <a:r>
              <a:rPr lang="en-US" sz="1400" b="1" dirty="0">
                <a:solidFill>
                  <a:prstClr val="white"/>
                </a:solidFill>
              </a:rPr>
              <a:t>Development Pipeline Projects</a:t>
            </a:r>
          </a:p>
        </p:txBody>
      </p:sp>
      <p:sp>
        <p:nvSpPr>
          <p:cNvPr id="17" name="TextBox 16">
            <a:extLst>
              <a:ext uri="{FF2B5EF4-FFF2-40B4-BE49-F238E27FC236}">
                <a16:creationId xmlns:a16="http://schemas.microsoft.com/office/drawing/2014/main" id="{9FF15FA0-0561-4C2F-9753-9A26B2BD2E4E}"/>
              </a:ext>
            </a:extLst>
          </p:cNvPr>
          <p:cNvSpPr txBox="1"/>
          <p:nvPr/>
        </p:nvSpPr>
        <p:spPr>
          <a:xfrm>
            <a:off x="4229665" y="4259592"/>
            <a:ext cx="1519396" cy="502908"/>
          </a:xfrm>
          <a:prstGeom prst="rect">
            <a:avLst/>
          </a:prstGeom>
          <a:noFill/>
        </p:spPr>
        <p:txBody>
          <a:bodyPr wrap="square" lIns="71323" tIns="35662" rIns="71323" bIns="35662" rtlCol="0" anchor="t">
            <a:spAutoFit/>
          </a:bodyPr>
          <a:lstStyle/>
          <a:p>
            <a:pPr algn="ctr" defTabSz="713232">
              <a:defRPr/>
            </a:pPr>
            <a:r>
              <a:rPr lang="en-US" sz="1400" b="1" dirty="0">
                <a:solidFill>
                  <a:prstClr val="white"/>
                </a:solidFill>
              </a:rPr>
              <a:t>Tipping Point </a:t>
            </a:r>
          </a:p>
          <a:p>
            <a:pPr algn="ctr" defTabSz="713232">
              <a:defRPr/>
            </a:pPr>
            <a:r>
              <a:rPr lang="en-US" sz="1400" b="1" dirty="0">
                <a:solidFill>
                  <a:prstClr val="white"/>
                </a:solidFill>
              </a:rPr>
              <a:t>TA</a:t>
            </a:r>
          </a:p>
        </p:txBody>
      </p:sp>
      <p:sp>
        <p:nvSpPr>
          <p:cNvPr id="18" name="TextBox 17">
            <a:extLst>
              <a:ext uri="{FF2B5EF4-FFF2-40B4-BE49-F238E27FC236}">
                <a16:creationId xmlns:a16="http://schemas.microsoft.com/office/drawing/2014/main" id="{53B34493-BD28-4FE0-9B87-5F57AF070466}"/>
              </a:ext>
            </a:extLst>
          </p:cNvPr>
          <p:cNvSpPr txBox="1"/>
          <p:nvPr/>
        </p:nvSpPr>
        <p:spPr>
          <a:xfrm>
            <a:off x="4278771" y="4838700"/>
            <a:ext cx="1413358" cy="287464"/>
          </a:xfrm>
          <a:prstGeom prst="rect">
            <a:avLst/>
          </a:prstGeom>
          <a:noFill/>
        </p:spPr>
        <p:txBody>
          <a:bodyPr wrap="square" lIns="71323" tIns="35662" rIns="71323" bIns="35662" rtlCol="0">
            <a:spAutoFit/>
          </a:bodyPr>
          <a:lstStyle/>
          <a:p>
            <a:pPr defTabSz="713232">
              <a:defRPr/>
            </a:pPr>
            <a:r>
              <a:rPr lang="en-US" sz="1400" b="1" dirty="0">
                <a:solidFill>
                  <a:schemeClr val="bg1"/>
                </a:solidFill>
              </a:rPr>
              <a:t>Financial Close</a:t>
            </a:r>
          </a:p>
        </p:txBody>
      </p:sp>
      <p:cxnSp>
        <p:nvCxnSpPr>
          <p:cNvPr id="19" name="Straight Connector 18">
            <a:extLst>
              <a:ext uri="{FF2B5EF4-FFF2-40B4-BE49-F238E27FC236}">
                <a16:creationId xmlns:a16="http://schemas.microsoft.com/office/drawing/2014/main" id="{582A89ED-D509-4BBA-8408-98CBDD3C876E}"/>
              </a:ext>
            </a:extLst>
          </p:cNvPr>
          <p:cNvCxnSpPr>
            <a:stCxn id="8" idx="2"/>
            <a:endCxn id="8" idx="0"/>
          </p:cNvCxnSpPr>
          <p:nvPr/>
        </p:nvCxnSpPr>
        <p:spPr>
          <a:xfrm>
            <a:off x="5085276" y="2705100"/>
            <a:ext cx="0" cy="6162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4BED8D6-A548-4A84-A793-FE11C6210BAF}"/>
              </a:ext>
            </a:extLst>
          </p:cNvPr>
          <p:cNvSpPr/>
          <p:nvPr/>
        </p:nvSpPr>
        <p:spPr>
          <a:xfrm>
            <a:off x="606744" y="4103454"/>
            <a:ext cx="2540000" cy="646331"/>
          </a:xfrm>
          <a:prstGeom prst="rect">
            <a:avLst/>
          </a:prstGeom>
        </p:spPr>
        <p:txBody>
          <a:bodyPr wrap="square">
            <a:spAutoFit/>
          </a:bodyPr>
          <a:lstStyle/>
          <a:p>
            <a:r>
              <a:rPr lang="en-US" dirty="0">
                <a:solidFill>
                  <a:schemeClr val="tx2"/>
                </a:solidFill>
              </a:rPr>
              <a:t>Project Development Framework </a:t>
            </a:r>
          </a:p>
        </p:txBody>
      </p:sp>
    </p:spTree>
    <p:extLst>
      <p:ext uri="{BB962C8B-B14F-4D97-AF65-F5344CB8AC3E}">
        <p14:creationId xmlns:p14="http://schemas.microsoft.com/office/powerpoint/2010/main" val="269341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7BC51E-2486-F242-8AC9-9CDACC3598DA}"/>
              </a:ext>
            </a:extLst>
          </p:cNvPr>
          <p:cNvSpPr>
            <a:spLocks noGrp="1"/>
          </p:cNvSpPr>
          <p:nvPr>
            <p:ph type="title"/>
          </p:nvPr>
        </p:nvSpPr>
        <p:spPr/>
        <p:txBody>
          <a:bodyPr>
            <a:normAutofit/>
          </a:bodyPr>
          <a:lstStyle/>
          <a:p>
            <a:r>
              <a:rPr lang="en-US" sz="2400" b="1" dirty="0">
                <a:solidFill>
                  <a:srgbClr val="C00000"/>
                </a:solidFill>
                <a:latin typeface="Trebuchet MS"/>
              </a:rPr>
              <a:t>PFAN Service Offering</a:t>
            </a:r>
            <a:endParaRPr lang="en-GB" dirty="0"/>
          </a:p>
        </p:txBody>
      </p:sp>
      <p:sp>
        <p:nvSpPr>
          <p:cNvPr id="4" name="Rectangle 3">
            <a:extLst>
              <a:ext uri="{FF2B5EF4-FFF2-40B4-BE49-F238E27FC236}">
                <a16:creationId xmlns:a16="http://schemas.microsoft.com/office/drawing/2014/main" id="{2A0EDA86-9A65-484F-B22D-0F30DBC97514}"/>
              </a:ext>
            </a:extLst>
          </p:cNvPr>
          <p:cNvSpPr/>
          <p:nvPr/>
        </p:nvSpPr>
        <p:spPr>
          <a:xfrm>
            <a:off x="5867400" y="2171700"/>
            <a:ext cx="2476564" cy="2286001"/>
          </a:xfrm>
          <a:prstGeom prst="rect">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defTabSz="713232">
              <a:defRPr/>
            </a:pPr>
            <a:endParaRPr lang="en-GB" sz="1400" dirty="0">
              <a:solidFill>
                <a:prstClr val="white"/>
              </a:solidFill>
              <a:latin typeface="Akkurat Pro" panose="02000503030000020004" pitchFamily="50" charset="0"/>
              <a:cs typeface="Calibri"/>
            </a:endParaRPr>
          </a:p>
        </p:txBody>
      </p:sp>
      <p:sp>
        <p:nvSpPr>
          <p:cNvPr id="5" name="Rectangle 4">
            <a:extLst>
              <a:ext uri="{FF2B5EF4-FFF2-40B4-BE49-F238E27FC236}">
                <a16:creationId xmlns:a16="http://schemas.microsoft.com/office/drawing/2014/main" id="{0961159E-8A2E-45BC-8391-A62918689949}"/>
              </a:ext>
            </a:extLst>
          </p:cNvPr>
          <p:cNvSpPr/>
          <p:nvPr/>
        </p:nvSpPr>
        <p:spPr>
          <a:xfrm>
            <a:off x="5867400" y="1503152"/>
            <a:ext cx="2476564" cy="618227"/>
          </a:xfrm>
          <a:prstGeom prst="rect">
            <a:avLst/>
          </a:prstGeom>
          <a:solidFill>
            <a:schemeClr val="accent1">
              <a:lumMod val="75000"/>
            </a:schemeClr>
          </a:solidFill>
        </p:spPr>
        <p:style>
          <a:lnRef idx="2">
            <a:schemeClr val="dk1">
              <a:shade val="50000"/>
            </a:schemeClr>
          </a:lnRef>
          <a:fillRef idx="1">
            <a:schemeClr val="dk1"/>
          </a:fillRef>
          <a:effectRef idx="0">
            <a:schemeClr val="dk1"/>
          </a:effectRef>
          <a:fontRef idx="minor">
            <a:schemeClr val="lt1"/>
          </a:fontRef>
        </p:style>
        <p:txBody>
          <a:bodyPr lIns="71323" tIns="35662" rIns="71323" bIns="35662" rtlCol="0" anchor="ctr"/>
          <a:lstStyle/>
          <a:p>
            <a:pPr algn="ctr" defTabSz="713232">
              <a:defRPr/>
            </a:pPr>
            <a:endParaRPr lang="en-GB" sz="1400" dirty="0">
              <a:solidFill>
                <a:prstClr val="white"/>
              </a:solidFill>
              <a:latin typeface="+mj-lt"/>
              <a:cs typeface="Calibri"/>
            </a:endParaRPr>
          </a:p>
          <a:p>
            <a:pPr algn="ctr" defTabSz="713232">
              <a:defRPr/>
            </a:pPr>
            <a:endParaRPr lang="en-GB" sz="1400" dirty="0">
              <a:solidFill>
                <a:prstClr val="white"/>
              </a:solidFill>
              <a:latin typeface="+mj-lt"/>
              <a:cs typeface="Calibri"/>
            </a:endParaRPr>
          </a:p>
        </p:txBody>
      </p:sp>
      <p:sp>
        <p:nvSpPr>
          <p:cNvPr id="7" name="Content Placeholder 1">
            <a:extLst>
              <a:ext uri="{FF2B5EF4-FFF2-40B4-BE49-F238E27FC236}">
                <a16:creationId xmlns:a16="http://schemas.microsoft.com/office/drawing/2014/main" id="{909DFD42-5B15-422B-A741-E9CA7162605E}"/>
              </a:ext>
            </a:extLst>
          </p:cNvPr>
          <p:cNvSpPr txBox="1">
            <a:spLocks/>
          </p:cNvSpPr>
          <p:nvPr/>
        </p:nvSpPr>
        <p:spPr>
          <a:xfrm>
            <a:off x="565822" y="1028700"/>
            <a:ext cx="4285578" cy="4495800"/>
          </a:xfrm>
          <a:prstGeom prst="rect">
            <a:avLst/>
          </a:prstGeom>
        </p:spPr>
        <p:txBody>
          <a:bodyPr vert="horz" lIns="71323" tIns="35662" rIns="71323" bIns="35662" rtlCol="0" anchor="t">
            <a:noAutofit/>
          </a:bodyPr>
          <a:lstStyle>
            <a:lvl1pPr marL="411480" indent="-411480" algn="l" defTabSz="1097280" rtl="0" eaLnBrk="1" latinLnBrk="0" hangingPunct="1">
              <a:spcBef>
                <a:spcPct val="20000"/>
              </a:spcBef>
              <a:buClr>
                <a:schemeClr val="accent1"/>
              </a:buClr>
              <a:buFont typeface="Arial" panose="020B0604020202020204" pitchFamily="34" charset="0"/>
              <a:buChar char="•"/>
              <a:defRPr sz="1920" kern="1200">
                <a:solidFill>
                  <a:schemeClr val="tx2"/>
                </a:solidFill>
                <a:latin typeface="+mj-lt"/>
                <a:ea typeface="+mn-ea"/>
                <a:cs typeface="+mn-cs"/>
              </a:defRPr>
            </a:lvl1pPr>
            <a:lvl2pPr marL="891540" indent="-342900" algn="l" defTabSz="1097280" rtl="0" eaLnBrk="1" latinLnBrk="0" hangingPunct="1">
              <a:spcBef>
                <a:spcPct val="20000"/>
              </a:spcBef>
              <a:buClr>
                <a:schemeClr val="accent1"/>
              </a:buClr>
              <a:buFont typeface="Arial" panose="020B0604020202020204" pitchFamily="34" charset="0"/>
              <a:buChar char="–"/>
              <a:defRPr sz="1680" kern="1200">
                <a:solidFill>
                  <a:schemeClr val="tx2"/>
                </a:solidFill>
                <a:latin typeface="+mj-lt"/>
                <a:ea typeface="+mn-ea"/>
                <a:cs typeface="+mn-cs"/>
              </a:defRPr>
            </a:lvl2pPr>
            <a:lvl3pPr marL="1371600" indent="-274320" algn="l" defTabSz="1097280" rtl="0" eaLnBrk="1" latinLnBrk="0" hangingPunct="1">
              <a:spcBef>
                <a:spcPct val="20000"/>
              </a:spcBef>
              <a:buClr>
                <a:schemeClr val="accent1"/>
              </a:buClr>
              <a:buFont typeface="Arial" panose="020B0604020202020204" pitchFamily="34" charset="0"/>
              <a:buChar char="•"/>
              <a:defRPr sz="1440" kern="1200">
                <a:solidFill>
                  <a:schemeClr val="tx2"/>
                </a:solidFill>
                <a:latin typeface="+mj-lt"/>
                <a:ea typeface="+mn-ea"/>
                <a:cs typeface="+mn-cs"/>
              </a:defRPr>
            </a:lvl3pPr>
            <a:lvl4pPr marL="1920240" indent="-274320" algn="l" defTabSz="1097280" rtl="0" eaLnBrk="1" latinLnBrk="0" hangingPunct="1">
              <a:spcBef>
                <a:spcPct val="20000"/>
              </a:spcBef>
              <a:buFont typeface="Arial" panose="020B0604020202020204" pitchFamily="34" charset="0"/>
              <a:buChar char="–"/>
              <a:defRPr sz="1320" kern="1200">
                <a:solidFill>
                  <a:schemeClr val="tx2"/>
                </a:solidFill>
                <a:latin typeface="+mj-lt"/>
                <a:ea typeface="+mn-ea"/>
                <a:cs typeface="+mn-cs"/>
              </a:defRPr>
            </a:lvl4pPr>
            <a:lvl5pPr marL="2468880" indent="-274320" algn="l" defTabSz="1097280" rtl="0" eaLnBrk="1" latinLnBrk="0" hangingPunct="1">
              <a:spcBef>
                <a:spcPct val="20000"/>
              </a:spcBef>
              <a:buFont typeface="Arial" panose="020B0604020202020204" pitchFamily="34" charset="0"/>
              <a:buChar char="»"/>
              <a:defRPr sz="1320" kern="1200">
                <a:solidFill>
                  <a:schemeClr val="tx2"/>
                </a:solidFill>
                <a:latin typeface="+mj-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320954" indent="-320954" defTabSz="855878">
              <a:spcBef>
                <a:spcPts val="0"/>
              </a:spcBef>
              <a:spcAft>
                <a:spcPts val="234"/>
              </a:spcAft>
              <a:buClr>
                <a:srgbClr val="1654AA"/>
              </a:buClr>
              <a:defRPr/>
            </a:pPr>
            <a:r>
              <a:rPr lang="en-US" sz="1200" dirty="0">
                <a:solidFill>
                  <a:srgbClr val="071D49"/>
                </a:solidFill>
                <a:cs typeface="Calibri"/>
              </a:rPr>
              <a:t>Project Origination</a:t>
            </a:r>
          </a:p>
          <a:p>
            <a:pPr marL="695401" lvl="1" indent="-267462" defTabSz="855878">
              <a:spcBef>
                <a:spcPts val="0"/>
              </a:spcBef>
              <a:spcAft>
                <a:spcPts val="234"/>
              </a:spcAft>
              <a:buClr>
                <a:srgbClr val="1654AA"/>
              </a:buClr>
              <a:defRPr/>
            </a:pPr>
            <a:r>
              <a:rPr lang="en-US" sz="1100" dirty="0">
                <a:solidFill>
                  <a:srgbClr val="071D49"/>
                </a:solidFill>
                <a:cs typeface="Calibri"/>
              </a:rPr>
              <a:t>Roadshows </a:t>
            </a:r>
            <a:r>
              <a:rPr lang="fi-FI" sz="1100" dirty="0">
                <a:solidFill>
                  <a:srgbClr val="071D49"/>
                </a:solidFill>
                <a:cs typeface="Calibri"/>
              </a:rPr>
              <a:t>&amp; Outreach</a:t>
            </a:r>
          </a:p>
          <a:p>
            <a:pPr marL="695401" lvl="1" indent="-267462" defTabSz="855878">
              <a:spcBef>
                <a:spcPts val="0"/>
              </a:spcBef>
              <a:spcAft>
                <a:spcPts val="234"/>
              </a:spcAft>
              <a:buClr>
                <a:srgbClr val="1654AA"/>
              </a:buClr>
              <a:defRPr/>
            </a:pPr>
            <a:r>
              <a:rPr lang="fi-FI" sz="1100" dirty="0">
                <a:solidFill>
                  <a:srgbClr val="071D49"/>
                </a:solidFill>
                <a:cs typeface="Calibri"/>
              </a:rPr>
              <a:t>Investment Potential Assessment (IPA)</a:t>
            </a:r>
            <a:endParaRPr lang="en-US" sz="1100" dirty="0">
              <a:solidFill>
                <a:srgbClr val="071D49"/>
              </a:solidFill>
              <a:cs typeface="Calibri"/>
            </a:endParaRPr>
          </a:p>
          <a:p>
            <a:pPr marL="320954" indent="-320954" defTabSz="855878">
              <a:spcBef>
                <a:spcPts val="0"/>
              </a:spcBef>
              <a:spcAft>
                <a:spcPts val="234"/>
              </a:spcAft>
              <a:buClr>
                <a:srgbClr val="1654AA"/>
              </a:buClr>
              <a:defRPr/>
            </a:pPr>
            <a:endParaRPr lang="en-US" sz="600" dirty="0">
              <a:solidFill>
                <a:srgbClr val="071D49"/>
              </a:solidFill>
              <a:cs typeface="Calibri"/>
            </a:endParaRPr>
          </a:p>
          <a:p>
            <a:pPr marL="320954" indent="-320954" defTabSz="855878">
              <a:spcBef>
                <a:spcPts val="0"/>
              </a:spcBef>
              <a:spcAft>
                <a:spcPts val="234"/>
              </a:spcAft>
              <a:buClr>
                <a:srgbClr val="1654AA"/>
              </a:buClr>
              <a:defRPr/>
            </a:pPr>
            <a:r>
              <a:rPr lang="en-US" sz="1200" dirty="0">
                <a:solidFill>
                  <a:srgbClr val="071D49"/>
                </a:solidFill>
                <a:cs typeface="Calibri"/>
              </a:rPr>
              <a:t>Development Pipeline</a:t>
            </a:r>
            <a:endParaRPr lang="en-US" sz="1400" dirty="0">
              <a:solidFill>
                <a:srgbClr val="071D49"/>
              </a:solidFill>
            </a:endParaRPr>
          </a:p>
          <a:p>
            <a:pPr marL="695401" lvl="1" indent="-267462" defTabSz="855878">
              <a:spcBef>
                <a:spcPts val="0"/>
              </a:spcBef>
              <a:spcAft>
                <a:spcPts val="234"/>
              </a:spcAft>
              <a:buClr>
                <a:srgbClr val="1654AA"/>
              </a:buClr>
              <a:defRPr/>
            </a:pPr>
            <a:r>
              <a:rPr lang="en-US" sz="1100" dirty="0">
                <a:solidFill>
                  <a:srgbClr val="071D49"/>
                </a:solidFill>
                <a:cs typeface="Calibri"/>
              </a:rPr>
              <a:t>Business coaching / De-risking Bus. Model </a:t>
            </a:r>
          </a:p>
          <a:p>
            <a:pPr marL="695401" lvl="1" indent="-267462" defTabSz="855878">
              <a:spcBef>
                <a:spcPts val="0"/>
              </a:spcBef>
              <a:spcAft>
                <a:spcPts val="234"/>
              </a:spcAft>
              <a:buClr>
                <a:srgbClr val="1654AA"/>
              </a:buClr>
              <a:defRPr/>
            </a:pPr>
            <a:r>
              <a:rPr lang="en-US" sz="1100" dirty="0">
                <a:solidFill>
                  <a:srgbClr val="071D49"/>
                </a:solidFill>
                <a:cs typeface="Calibri"/>
              </a:rPr>
              <a:t>Preparation of Business Plan </a:t>
            </a:r>
          </a:p>
          <a:p>
            <a:pPr marL="695401" lvl="1" indent="-267462" defTabSz="855878">
              <a:spcBef>
                <a:spcPts val="0"/>
              </a:spcBef>
              <a:spcAft>
                <a:spcPts val="234"/>
              </a:spcAft>
              <a:buClr>
                <a:srgbClr val="1654AA"/>
              </a:buClr>
              <a:defRPr/>
            </a:pPr>
            <a:r>
              <a:rPr lang="en-US" sz="1100" dirty="0">
                <a:solidFill>
                  <a:srgbClr val="071D49"/>
                </a:solidFill>
                <a:cs typeface="Calibri"/>
              </a:rPr>
              <a:t>Investment Structure &amp; Ask</a:t>
            </a:r>
          </a:p>
          <a:p>
            <a:pPr marL="695401" lvl="1" indent="-267462" defTabSz="855878">
              <a:spcBef>
                <a:spcPts val="0"/>
              </a:spcBef>
              <a:spcAft>
                <a:spcPts val="234"/>
              </a:spcAft>
              <a:buClr>
                <a:srgbClr val="1654AA"/>
              </a:buClr>
              <a:defRPr/>
            </a:pPr>
            <a:r>
              <a:rPr lang="en-US" sz="1100" dirty="0">
                <a:solidFill>
                  <a:srgbClr val="071D49"/>
                </a:solidFill>
                <a:cs typeface="Calibri"/>
              </a:rPr>
              <a:t>Preparation of Investment Pitch &amp; Teaser</a:t>
            </a:r>
          </a:p>
          <a:p>
            <a:pPr marL="695401" lvl="1" indent="-267462" defTabSz="855878">
              <a:spcBef>
                <a:spcPts val="0"/>
              </a:spcBef>
              <a:spcAft>
                <a:spcPts val="234"/>
              </a:spcAft>
              <a:buClr>
                <a:srgbClr val="1654AA"/>
              </a:buClr>
              <a:defRPr/>
            </a:pPr>
            <a:r>
              <a:rPr lang="en-US" sz="1100" dirty="0">
                <a:solidFill>
                  <a:srgbClr val="071D49"/>
                </a:solidFill>
                <a:cs typeface="Calibri"/>
              </a:rPr>
              <a:t>Financial Structuring &amp; Matchmaking</a:t>
            </a:r>
          </a:p>
          <a:p>
            <a:pPr marL="695401" lvl="1" indent="-267462" defTabSz="855878">
              <a:spcBef>
                <a:spcPts val="0"/>
              </a:spcBef>
              <a:spcAft>
                <a:spcPts val="234"/>
              </a:spcAft>
              <a:buClr>
                <a:srgbClr val="1654AA"/>
              </a:buClr>
              <a:defRPr/>
            </a:pPr>
            <a:r>
              <a:rPr lang="en-US" sz="1100" dirty="0">
                <a:solidFill>
                  <a:srgbClr val="071D49"/>
                </a:solidFill>
                <a:cs typeface="Calibri"/>
              </a:rPr>
              <a:t>Investment Forum Stream</a:t>
            </a:r>
          </a:p>
          <a:p>
            <a:pPr marL="695401" lvl="1" indent="-267462" defTabSz="855878">
              <a:spcBef>
                <a:spcPts val="0"/>
              </a:spcBef>
              <a:spcAft>
                <a:spcPts val="234"/>
              </a:spcAft>
              <a:buClr>
                <a:srgbClr val="1654AA"/>
              </a:buClr>
              <a:defRPr/>
            </a:pPr>
            <a:r>
              <a:rPr lang="en-US" sz="1100" dirty="0">
                <a:solidFill>
                  <a:srgbClr val="071D49"/>
                </a:solidFill>
                <a:cs typeface="Calibri"/>
              </a:rPr>
              <a:t>Supplementary Coaching</a:t>
            </a:r>
          </a:p>
          <a:p>
            <a:pPr marL="356616" lvl="1" indent="0" defTabSz="855878">
              <a:spcBef>
                <a:spcPts val="0"/>
              </a:spcBef>
              <a:spcAft>
                <a:spcPts val="234"/>
              </a:spcAft>
              <a:buClr>
                <a:srgbClr val="1654AA"/>
              </a:buClr>
              <a:buNone/>
              <a:defRPr/>
            </a:pPr>
            <a:endParaRPr lang="en-US" sz="600" dirty="0">
              <a:solidFill>
                <a:srgbClr val="071D49"/>
              </a:solidFill>
              <a:cs typeface="Calibri"/>
            </a:endParaRPr>
          </a:p>
          <a:p>
            <a:pPr marL="320954" indent="-320954" defTabSz="855878">
              <a:spcBef>
                <a:spcPts val="0"/>
              </a:spcBef>
              <a:spcAft>
                <a:spcPts val="234"/>
              </a:spcAft>
              <a:buClr>
                <a:srgbClr val="1654AA"/>
              </a:buClr>
              <a:defRPr/>
            </a:pPr>
            <a:r>
              <a:rPr lang="en-US" sz="1200" dirty="0">
                <a:solidFill>
                  <a:srgbClr val="071D49"/>
                </a:solidFill>
                <a:cs typeface="Calibri"/>
              </a:rPr>
              <a:t>Investment Facilitation</a:t>
            </a:r>
          </a:p>
          <a:p>
            <a:pPr marL="695401" lvl="1" indent="-267462" defTabSz="855878">
              <a:spcBef>
                <a:spcPts val="0"/>
              </a:spcBef>
              <a:spcAft>
                <a:spcPts val="234"/>
              </a:spcAft>
              <a:buClr>
                <a:srgbClr val="1654AA"/>
              </a:buClr>
              <a:defRPr/>
            </a:pPr>
            <a:r>
              <a:rPr lang="en-US" sz="1100" dirty="0">
                <a:solidFill>
                  <a:srgbClr val="071D49"/>
                </a:solidFill>
                <a:cs typeface="Calibri"/>
              </a:rPr>
              <a:t>Valuation</a:t>
            </a:r>
            <a:endParaRPr lang="en-US" sz="1100" dirty="0">
              <a:solidFill>
                <a:srgbClr val="071D49"/>
              </a:solidFill>
            </a:endParaRPr>
          </a:p>
          <a:p>
            <a:pPr marL="695401" lvl="1" indent="-267462" defTabSz="855878">
              <a:spcBef>
                <a:spcPts val="0"/>
              </a:spcBef>
              <a:spcAft>
                <a:spcPts val="234"/>
              </a:spcAft>
              <a:buClr>
                <a:srgbClr val="1654AA"/>
              </a:buClr>
              <a:defRPr/>
            </a:pPr>
            <a:r>
              <a:rPr lang="en-US" sz="1100" dirty="0">
                <a:solidFill>
                  <a:srgbClr val="071D49"/>
                </a:solidFill>
                <a:cs typeface="Calibri"/>
              </a:rPr>
              <a:t>Investor Identification &amp; Introductions</a:t>
            </a:r>
          </a:p>
          <a:p>
            <a:pPr marL="695401" lvl="1" indent="-267462" defTabSz="855878">
              <a:spcBef>
                <a:spcPts val="0"/>
              </a:spcBef>
              <a:spcAft>
                <a:spcPts val="234"/>
              </a:spcAft>
              <a:buClr>
                <a:srgbClr val="1654AA"/>
              </a:buClr>
              <a:defRPr/>
            </a:pPr>
            <a:r>
              <a:rPr lang="en-US" sz="1100" dirty="0">
                <a:solidFill>
                  <a:srgbClr val="071D49"/>
                </a:solidFill>
                <a:cs typeface="Calibri"/>
              </a:rPr>
              <a:t>Transaction Advisory</a:t>
            </a:r>
          </a:p>
          <a:p>
            <a:pPr marL="695401" lvl="1" indent="-267462" defTabSz="855878">
              <a:spcBef>
                <a:spcPts val="0"/>
              </a:spcBef>
              <a:spcAft>
                <a:spcPts val="234"/>
              </a:spcAft>
              <a:buClr>
                <a:srgbClr val="1654AA"/>
              </a:buClr>
              <a:defRPr/>
            </a:pPr>
            <a:r>
              <a:rPr lang="en-US" sz="1100" dirty="0">
                <a:solidFill>
                  <a:srgbClr val="071D49"/>
                </a:solidFill>
                <a:cs typeface="Calibri"/>
              </a:rPr>
              <a:t>Negotiation &amp; Closing</a:t>
            </a:r>
          </a:p>
          <a:p>
            <a:pPr marL="356616" lvl="1" indent="0" defTabSz="855878">
              <a:spcBef>
                <a:spcPts val="0"/>
              </a:spcBef>
              <a:spcAft>
                <a:spcPts val="234"/>
              </a:spcAft>
              <a:buClr>
                <a:srgbClr val="1654AA"/>
              </a:buClr>
              <a:buNone/>
              <a:defRPr/>
            </a:pPr>
            <a:endParaRPr lang="en-US" sz="600" dirty="0">
              <a:solidFill>
                <a:srgbClr val="071D49"/>
              </a:solidFill>
              <a:cs typeface="Calibri"/>
            </a:endParaRPr>
          </a:p>
          <a:p>
            <a:pPr marL="320954" indent="-320954" defTabSz="855878">
              <a:spcBef>
                <a:spcPts val="0"/>
              </a:spcBef>
              <a:spcAft>
                <a:spcPts val="234"/>
              </a:spcAft>
              <a:buClr>
                <a:srgbClr val="1654AA"/>
              </a:buClr>
              <a:defRPr/>
            </a:pPr>
            <a:r>
              <a:rPr lang="en-US" sz="1200" dirty="0">
                <a:solidFill>
                  <a:srgbClr val="071D49"/>
                </a:solidFill>
                <a:cs typeface="Calibri"/>
              </a:rPr>
              <a:t>Tipping Point Technical Assistance (TPTA)</a:t>
            </a:r>
          </a:p>
          <a:p>
            <a:pPr marL="695401" lvl="1" indent="-267462" defTabSz="855878">
              <a:spcBef>
                <a:spcPts val="0"/>
              </a:spcBef>
              <a:spcAft>
                <a:spcPts val="234"/>
              </a:spcAft>
              <a:buClr>
                <a:srgbClr val="1654AA"/>
              </a:buClr>
              <a:defRPr/>
            </a:pPr>
            <a:r>
              <a:rPr lang="en-US" sz="1100" dirty="0">
                <a:solidFill>
                  <a:srgbClr val="071D49"/>
                </a:solidFill>
                <a:cs typeface="Calibri"/>
              </a:rPr>
              <a:t>To address specific investor requirements</a:t>
            </a:r>
          </a:p>
          <a:p>
            <a:pPr marL="695401" lvl="1" indent="-267462" defTabSz="855878">
              <a:spcBef>
                <a:spcPts val="0"/>
              </a:spcBef>
              <a:spcAft>
                <a:spcPts val="234"/>
              </a:spcAft>
              <a:buClr>
                <a:srgbClr val="1654AA"/>
              </a:buClr>
              <a:defRPr/>
            </a:pPr>
            <a:r>
              <a:rPr lang="en-US" sz="1100" dirty="0">
                <a:solidFill>
                  <a:srgbClr val="071D49"/>
                </a:solidFill>
                <a:cs typeface="Calibri"/>
              </a:rPr>
              <a:t>Financial Advisory</a:t>
            </a:r>
          </a:p>
          <a:p>
            <a:pPr marL="695401" lvl="1" indent="-267462" defTabSz="855878">
              <a:spcBef>
                <a:spcPts val="0"/>
              </a:spcBef>
              <a:spcAft>
                <a:spcPts val="234"/>
              </a:spcAft>
              <a:buClr>
                <a:srgbClr val="1654AA"/>
              </a:buClr>
              <a:defRPr/>
            </a:pPr>
            <a:r>
              <a:rPr lang="en-US" sz="1100" dirty="0">
                <a:solidFill>
                  <a:srgbClr val="071D49"/>
                </a:solidFill>
                <a:cs typeface="Calibri"/>
              </a:rPr>
              <a:t>DD / CPs / Audit /  </a:t>
            </a:r>
            <a:r>
              <a:rPr lang="en-US" sz="1100" dirty="0" err="1">
                <a:solidFill>
                  <a:srgbClr val="071D49"/>
                </a:solidFill>
                <a:cs typeface="Calibri"/>
              </a:rPr>
              <a:t>Legals</a:t>
            </a:r>
            <a:r>
              <a:rPr lang="en-US" sz="1100" dirty="0">
                <a:solidFill>
                  <a:srgbClr val="071D49"/>
                </a:solidFill>
                <a:cs typeface="Calibri"/>
              </a:rPr>
              <a:t> / Study Updates </a:t>
            </a:r>
            <a:endParaRPr lang="en-US" sz="1200" dirty="0">
              <a:solidFill>
                <a:srgbClr val="071D49"/>
              </a:solidFill>
              <a:cs typeface="Calibri"/>
            </a:endParaRPr>
          </a:p>
          <a:p>
            <a:pPr marL="320954" indent="-320954" defTabSz="855878">
              <a:spcBef>
                <a:spcPts val="0"/>
              </a:spcBef>
              <a:spcAft>
                <a:spcPts val="234"/>
              </a:spcAft>
              <a:buClr>
                <a:srgbClr val="1654AA"/>
              </a:buClr>
              <a:defRPr/>
            </a:pPr>
            <a:endParaRPr lang="en-GB" sz="1100" dirty="0">
              <a:solidFill>
                <a:srgbClr val="071D49"/>
              </a:solidFill>
              <a:latin typeface="Akkurat Pro" panose="02000503030000020004" pitchFamily="50" charset="0"/>
              <a:cs typeface="Calibri"/>
            </a:endParaRPr>
          </a:p>
        </p:txBody>
      </p:sp>
      <p:sp>
        <p:nvSpPr>
          <p:cNvPr id="8" name="Content Placeholder 1">
            <a:extLst>
              <a:ext uri="{FF2B5EF4-FFF2-40B4-BE49-F238E27FC236}">
                <a16:creationId xmlns:a16="http://schemas.microsoft.com/office/drawing/2014/main" id="{BA004667-77F6-44BD-BB03-D9A3985F0007}"/>
              </a:ext>
            </a:extLst>
          </p:cNvPr>
          <p:cNvSpPr txBox="1">
            <a:spLocks/>
          </p:cNvSpPr>
          <p:nvPr/>
        </p:nvSpPr>
        <p:spPr>
          <a:xfrm>
            <a:off x="5867400" y="2263782"/>
            <a:ext cx="2476564" cy="2117718"/>
          </a:xfrm>
          <a:prstGeom prst="rect">
            <a:avLst/>
          </a:prstGeom>
        </p:spPr>
        <p:txBody>
          <a:bodyPr vert="horz" lIns="71323" tIns="35662" rIns="71323" bIns="35662" rtlCol="0" anchor="t">
            <a:noAutofit/>
          </a:bodyPr>
          <a:lst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Helvetica Condensed"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Helvetica Condensed" pitchFamily="34" charset="0"/>
                <a:ea typeface="+mn-ea"/>
                <a:cs typeface="+mn-cs"/>
              </a:defRPr>
            </a:lvl2pPr>
            <a:lvl3pPr marL="1143000" indent="-228600" algn="l" defTabSz="914400" rtl="0" eaLnBrk="1" latinLnBrk="0" hangingPunct="1">
              <a:spcBef>
                <a:spcPct val="20000"/>
              </a:spcBef>
              <a:buFont typeface="Wingdings" panose="05000000000000000000" pitchFamily="2" charset="2"/>
              <a:buChar char="q"/>
              <a:defRPr sz="2400" kern="1200">
                <a:solidFill>
                  <a:schemeClr val="tx1"/>
                </a:solidFill>
                <a:latin typeface="Helvetica Condensed"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q"/>
              <a:defRPr sz="2000" kern="1200">
                <a:solidFill>
                  <a:schemeClr val="tx1"/>
                </a:solidFill>
                <a:latin typeface="Helvetica Condensed" pitchFamily="34" charset="0"/>
                <a:ea typeface="+mn-ea"/>
                <a:cs typeface="+mn-cs"/>
              </a:defRPr>
            </a:lvl4pPr>
            <a:lvl5pPr marL="2057400" indent="-228600" algn="l" defTabSz="914400" rtl="0" eaLnBrk="1" latinLnBrk="0" hangingPunct="1">
              <a:spcBef>
                <a:spcPct val="20000"/>
              </a:spcBef>
              <a:buFont typeface="Wingdings" panose="05000000000000000000" pitchFamily="2" charset="2"/>
              <a:buChar char="q"/>
              <a:defRPr sz="2000" kern="1200">
                <a:solidFill>
                  <a:schemeClr val="tx1"/>
                </a:solidFill>
                <a:latin typeface="Helvetica Condensed"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8288" lvl="1" indent="-171450" defTabSz="713232">
              <a:spcBef>
                <a:spcPts val="390"/>
              </a:spcBef>
              <a:buClr>
                <a:schemeClr val="tx1"/>
              </a:buClr>
              <a:buFont typeface="Arial" panose="020B0604020202020204" pitchFamily="34" charset="0"/>
              <a:buChar char="•"/>
              <a:defRPr/>
            </a:pPr>
            <a:r>
              <a:rPr lang="en-US" sz="1200" dirty="0">
                <a:solidFill>
                  <a:schemeClr val="tx2"/>
                </a:solidFill>
                <a:latin typeface="+mj-lt"/>
                <a:cs typeface="Calibri"/>
              </a:rPr>
              <a:t>Investor Database &amp; Active Partnership Management</a:t>
            </a:r>
          </a:p>
          <a:p>
            <a:pPr marL="268288" lvl="1" indent="-171450" defTabSz="713232">
              <a:spcBef>
                <a:spcPts val="390"/>
              </a:spcBef>
              <a:buClr>
                <a:schemeClr val="tx1"/>
              </a:buClr>
              <a:buFont typeface="Arial" panose="020B0604020202020204" pitchFamily="34" charset="0"/>
              <a:buChar char="•"/>
              <a:defRPr/>
            </a:pPr>
            <a:r>
              <a:rPr lang="en-US" sz="1200" dirty="0">
                <a:solidFill>
                  <a:schemeClr val="tx2"/>
                </a:solidFill>
                <a:latin typeface="+mj-lt"/>
                <a:cs typeface="Calibri"/>
              </a:rPr>
              <a:t>Build Investor Capacity</a:t>
            </a:r>
          </a:p>
          <a:p>
            <a:pPr marL="268288" lvl="1" indent="-171450" defTabSz="713232">
              <a:spcBef>
                <a:spcPts val="390"/>
              </a:spcBef>
              <a:buClr>
                <a:schemeClr val="tx1"/>
              </a:buClr>
              <a:buFont typeface="Arial" panose="020B0604020202020204" pitchFamily="34" charset="0"/>
              <a:buChar char="•"/>
              <a:defRPr/>
            </a:pPr>
            <a:r>
              <a:rPr lang="en-US" sz="1200" dirty="0">
                <a:solidFill>
                  <a:schemeClr val="tx2"/>
                </a:solidFill>
                <a:latin typeface="+mj-lt"/>
                <a:cs typeface="Calibri"/>
              </a:rPr>
              <a:t>Investor Forums</a:t>
            </a:r>
            <a:endParaRPr lang="en-US" sz="2200" dirty="0">
              <a:solidFill>
                <a:schemeClr val="tx2"/>
              </a:solidFill>
              <a:latin typeface="+mj-lt"/>
            </a:endParaRPr>
          </a:p>
          <a:p>
            <a:pPr marL="268288" lvl="1" indent="-171450" defTabSz="713232">
              <a:spcBef>
                <a:spcPts val="390"/>
              </a:spcBef>
              <a:buClr>
                <a:schemeClr val="tx1"/>
              </a:buClr>
              <a:buFont typeface="Arial" panose="020B0604020202020204" pitchFamily="34" charset="0"/>
              <a:buChar char="•"/>
              <a:defRPr/>
            </a:pPr>
            <a:r>
              <a:rPr lang="en-US" sz="1200" dirty="0">
                <a:solidFill>
                  <a:schemeClr val="tx2"/>
                </a:solidFill>
                <a:latin typeface="+mj-lt"/>
                <a:cs typeface="Calibri"/>
              </a:rPr>
              <a:t>Investor Roadshows</a:t>
            </a:r>
          </a:p>
          <a:p>
            <a:pPr marL="268288" lvl="1" indent="-171450" defTabSz="713232">
              <a:spcBef>
                <a:spcPts val="390"/>
              </a:spcBef>
              <a:buClr>
                <a:schemeClr val="tx1"/>
              </a:buClr>
              <a:buFont typeface="Arial" panose="020B0604020202020204" pitchFamily="34" charset="0"/>
              <a:buChar char="•"/>
              <a:defRPr/>
            </a:pPr>
            <a:r>
              <a:rPr lang="en-US" sz="1200" dirty="0">
                <a:solidFill>
                  <a:schemeClr val="tx2"/>
                </a:solidFill>
                <a:latin typeface="+mj-lt"/>
                <a:cs typeface="Calibri"/>
              </a:rPr>
              <a:t>1-1 Investor Introductions</a:t>
            </a:r>
          </a:p>
          <a:p>
            <a:pPr marL="268288" lvl="1" indent="-171450" defTabSz="713232">
              <a:spcBef>
                <a:spcPts val="390"/>
              </a:spcBef>
              <a:buClr>
                <a:schemeClr val="tx1"/>
              </a:buClr>
              <a:buFont typeface="Arial" panose="020B0604020202020204" pitchFamily="34" charset="0"/>
              <a:buChar char="•"/>
              <a:defRPr/>
            </a:pPr>
            <a:r>
              <a:rPr lang="en-US" sz="1200" dirty="0">
                <a:solidFill>
                  <a:schemeClr val="tx2"/>
                </a:solidFill>
                <a:latin typeface="+mj-lt"/>
                <a:cs typeface="Calibri"/>
              </a:rPr>
              <a:t>Project Referrals</a:t>
            </a:r>
          </a:p>
          <a:p>
            <a:pPr marL="268288" lvl="1" indent="-171450" defTabSz="713232">
              <a:spcBef>
                <a:spcPts val="390"/>
              </a:spcBef>
              <a:buClr>
                <a:schemeClr val="tx1"/>
              </a:buClr>
              <a:buFont typeface="Arial" panose="020B0604020202020204" pitchFamily="34" charset="0"/>
              <a:buChar char="•"/>
              <a:defRPr/>
            </a:pPr>
            <a:r>
              <a:rPr lang="en-US" sz="1200" dirty="0">
                <a:solidFill>
                  <a:schemeClr val="tx2"/>
                </a:solidFill>
                <a:latin typeface="+mj-lt"/>
                <a:cs typeface="Calibri"/>
              </a:rPr>
              <a:t>Origination &amp; Engineering of </a:t>
            </a:r>
            <a:r>
              <a:rPr lang="en-US" sz="1200" dirty="0" err="1">
                <a:solidFill>
                  <a:schemeClr val="tx2"/>
                </a:solidFill>
                <a:latin typeface="+mj-lt"/>
                <a:cs typeface="Calibri"/>
              </a:rPr>
              <a:t>Customised</a:t>
            </a:r>
            <a:r>
              <a:rPr lang="en-US" sz="1200" dirty="0">
                <a:solidFill>
                  <a:schemeClr val="tx2"/>
                </a:solidFill>
                <a:latin typeface="+mj-lt"/>
                <a:cs typeface="Calibri"/>
              </a:rPr>
              <a:t> Portfolios</a:t>
            </a:r>
          </a:p>
          <a:p>
            <a:pPr marL="356616" lvl="1" indent="0" defTabSz="713232">
              <a:spcBef>
                <a:spcPts val="390"/>
              </a:spcBef>
              <a:buNone/>
              <a:defRPr/>
            </a:pPr>
            <a:endParaRPr lang="en-US" sz="900" dirty="0">
              <a:solidFill>
                <a:prstClr val="black"/>
              </a:solidFill>
              <a:latin typeface="+mj-lt"/>
            </a:endParaRPr>
          </a:p>
          <a:p>
            <a:pPr marL="267462" indent="-267462" defTabSz="713232">
              <a:spcBef>
                <a:spcPts val="390"/>
              </a:spcBef>
              <a:defRPr/>
            </a:pPr>
            <a:endParaRPr lang="en-GB" sz="1200" dirty="0">
              <a:solidFill>
                <a:prstClr val="black"/>
              </a:solidFill>
              <a:latin typeface="+mj-lt"/>
              <a:cs typeface="Calibri"/>
            </a:endParaRPr>
          </a:p>
        </p:txBody>
      </p:sp>
      <p:sp>
        <p:nvSpPr>
          <p:cNvPr id="10" name="Arrow: Right 9">
            <a:extLst>
              <a:ext uri="{FF2B5EF4-FFF2-40B4-BE49-F238E27FC236}">
                <a16:creationId xmlns:a16="http://schemas.microsoft.com/office/drawing/2014/main" id="{1DD8B6D2-E759-45DD-BB19-1459F44FA64F}"/>
              </a:ext>
            </a:extLst>
          </p:cNvPr>
          <p:cNvSpPr/>
          <p:nvPr/>
        </p:nvSpPr>
        <p:spPr>
          <a:xfrm>
            <a:off x="4405925" y="2648448"/>
            <a:ext cx="1043025" cy="875303"/>
          </a:xfrm>
          <a:prstGeom prst="rightArrow">
            <a:avLst>
              <a:gd name="adj1" fmla="val 31615"/>
              <a:gd name="adj2" fmla="val 50000"/>
            </a:avLst>
          </a:prstGeom>
          <a:solidFill>
            <a:schemeClr val="accent1">
              <a:lumMod val="75000"/>
            </a:schemeClr>
          </a:solidFill>
        </p:spPr>
        <p:style>
          <a:lnRef idx="2">
            <a:schemeClr val="dk1">
              <a:shade val="50000"/>
            </a:schemeClr>
          </a:lnRef>
          <a:fillRef idx="1">
            <a:schemeClr val="dk1"/>
          </a:fillRef>
          <a:effectRef idx="0">
            <a:schemeClr val="dk1"/>
          </a:effectRef>
          <a:fontRef idx="minor">
            <a:schemeClr val="lt1"/>
          </a:fontRef>
        </p:style>
        <p:txBody>
          <a:bodyPr lIns="71323" tIns="35662" rIns="71323" bIns="35662" rtlCol="0" anchor="ctr"/>
          <a:lstStyle/>
          <a:p>
            <a:pPr algn="ctr" defTabSz="713232">
              <a:defRPr/>
            </a:pPr>
            <a:endParaRPr lang="en-GB" sz="1400">
              <a:solidFill>
                <a:prstClr val="white"/>
              </a:solidFill>
              <a:latin typeface="Akkurat Pro" panose="02000503030000020004" pitchFamily="50" charset="0"/>
            </a:endParaRPr>
          </a:p>
        </p:txBody>
      </p:sp>
      <p:sp>
        <p:nvSpPr>
          <p:cNvPr id="11" name="Rectangle 10">
            <a:extLst>
              <a:ext uri="{FF2B5EF4-FFF2-40B4-BE49-F238E27FC236}">
                <a16:creationId xmlns:a16="http://schemas.microsoft.com/office/drawing/2014/main" id="{F8151038-01C5-41D0-8DB7-E76BBF827E25}"/>
              </a:ext>
            </a:extLst>
          </p:cNvPr>
          <p:cNvSpPr/>
          <p:nvPr/>
        </p:nvSpPr>
        <p:spPr>
          <a:xfrm>
            <a:off x="5867400" y="1679429"/>
            <a:ext cx="2342071" cy="276999"/>
          </a:xfrm>
          <a:prstGeom prst="rect">
            <a:avLst/>
          </a:prstGeom>
        </p:spPr>
        <p:txBody>
          <a:bodyPr wrap="square">
            <a:spAutoFit/>
          </a:bodyPr>
          <a:lstStyle/>
          <a:p>
            <a:pPr algn="ctr" defTabSz="713232">
              <a:spcBef>
                <a:spcPts val="390"/>
              </a:spcBef>
              <a:defRPr/>
            </a:pPr>
            <a:r>
              <a:rPr lang="en-US" sz="1200" b="1" dirty="0">
                <a:solidFill>
                  <a:prstClr val="white"/>
                </a:solidFill>
                <a:latin typeface="+mj-lt"/>
                <a:cs typeface="Calibri"/>
              </a:rPr>
              <a:t>PFAN Investor Outreach</a:t>
            </a:r>
            <a:endParaRPr lang="en-US" sz="2800" b="1" dirty="0">
              <a:solidFill>
                <a:prstClr val="white"/>
              </a:solidFill>
              <a:latin typeface="+mj-lt"/>
              <a:cs typeface="Calibri"/>
            </a:endParaRPr>
          </a:p>
        </p:txBody>
      </p:sp>
    </p:spTree>
    <p:extLst>
      <p:ext uri="{BB962C8B-B14F-4D97-AF65-F5344CB8AC3E}">
        <p14:creationId xmlns:p14="http://schemas.microsoft.com/office/powerpoint/2010/main" val="393249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7BC51E-2486-F242-8AC9-9CDACC3598DA}"/>
              </a:ext>
            </a:extLst>
          </p:cNvPr>
          <p:cNvSpPr>
            <a:spLocks noGrp="1"/>
          </p:cNvSpPr>
          <p:nvPr>
            <p:ph type="title"/>
          </p:nvPr>
        </p:nvSpPr>
        <p:spPr/>
        <p:txBody>
          <a:bodyPr>
            <a:normAutofit fontScale="90000"/>
          </a:bodyPr>
          <a:lstStyle/>
          <a:p>
            <a:r>
              <a:rPr lang="fi-FI" sz="2400" b="1" dirty="0">
                <a:solidFill>
                  <a:srgbClr val="C00000"/>
                </a:solidFill>
                <a:latin typeface="Trebuchet MS"/>
              </a:rPr>
              <a:t>Sectors &amp; Technologies supported by PFAN</a:t>
            </a:r>
            <a:br>
              <a:rPr lang="en-US" sz="2400" b="1" dirty="0">
                <a:solidFill>
                  <a:srgbClr val="C00000"/>
                </a:solidFill>
                <a:latin typeface="Trebuchet MS"/>
              </a:rPr>
            </a:br>
            <a:endParaRPr lang="en-GB" dirty="0"/>
          </a:p>
        </p:txBody>
      </p:sp>
      <p:pic>
        <p:nvPicPr>
          <p:cNvPr id="9" name="Picture 8">
            <a:extLst>
              <a:ext uri="{FF2B5EF4-FFF2-40B4-BE49-F238E27FC236}">
                <a16:creationId xmlns:a16="http://schemas.microsoft.com/office/drawing/2014/main" id="{71CBBE62-B58A-4194-9AE0-BAB18065213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332369" y="2531007"/>
            <a:ext cx="1178938" cy="1178938"/>
          </a:xfrm>
          <a:prstGeom prst="rect">
            <a:avLst/>
          </a:prstGeom>
        </p:spPr>
      </p:pic>
      <p:pic>
        <p:nvPicPr>
          <p:cNvPr id="10" name="Picture 9">
            <a:extLst>
              <a:ext uri="{FF2B5EF4-FFF2-40B4-BE49-F238E27FC236}">
                <a16:creationId xmlns:a16="http://schemas.microsoft.com/office/drawing/2014/main" id="{C979457C-0663-474A-A6EA-1130DCF3FB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413202" y="4109514"/>
            <a:ext cx="1178938" cy="1178938"/>
          </a:xfrm>
          <a:prstGeom prst="rect">
            <a:avLst/>
          </a:prstGeom>
        </p:spPr>
      </p:pic>
      <p:pic>
        <p:nvPicPr>
          <p:cNvPr id="11" name="Picture 10">
            <a:extLst>
              <a:ext uri="{FF2B5EF4-FFF2-40B4-BE49-F238E27FC236}">
                <a16:creationId xmlns:a16="http://schemas.microsoft.com/office/drawing/2014/main" id="{9E7C328C-C41C-4A8B-B930-BDDDCD028C2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360120" y="4109514"/>
            <a:ext cx="1178938" cy="1178938"/>
          </a:xfrm>
          <a:prstGeom prst="rect">
            <a:avLst/>
          </a:prstGeom>
        </p:spPr>
      </p:pic>
      <p:pic>
        <p:nvPicPr>
          <p:cNvPr id="12" name="Picture 11">
            <a:extLst>
              <a:ext uri="{FF2B5EF4-FFF2-40B4-BE49-F238E27FC236}">
                <a16:creationId xmlns:a16="http://schemas.microsoft.com/office/drawing/2014/main" id="{DF87CCFF-41E7-4EB7-961F-E12425F91EC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332369" y="4109514"/>
            <a:ext cx="1178938" cy="1178938"/>
          </a:xfrm>
          <a:prstGeom prst="rect">
            <a:avLst/>
          </a:prstGeom>
        </p:spPr>
      </p:pic>
      <p:sp>
        <p:nvSpPr>
          <p:cNvPr id="13" name="Rectangle 12">
            <a:extLst>
              <a:ext uri="{FF2B5EF4-FFF2-40B4-BE49-F238E27FC236}">
                <a16:creationId xmlns:a16="http://schemas.microsoft.com/office/drawing/2014/main" id="{DD0B5408-D245-45A6-BBF5-50CD378AE233}"/>
              </a:ext>
            </a:extLst>
          </p:cNvPr>
          <p:cNvSpPr/>
          <p:nvPr/>
        </p:nvSpPr>
        <p:spPr>
          <a:xfrm>
            <a:off x="4248384" y="3688252"/>
            <a:ext cx="1413190" cy="400110"/>
          </a:xfrm>
          <a:prstGeom prst="rect">
            <a:avLst/>
          </a:prstGeom>
        </p:spPr>
        <p:txBody>
          <a:bodyPr wrap="square">
            <a:spAutoFit/>
          </a:bodyPr>
          <a:lstStyle/>
          <a:p>
            <a:pPr algn="ctr"/>
            <a:r>
              <a:rPr lang="en-GB" sz="1000" b="1" dirty="0">
                <a:solidFill>
                  <a:srgbClr val="071D49"/>
                </a:solidFill>
              </a:rPr>
              <a:t>Energy Efficiency &amp; Demand Reduction</a:t>
            </a:r>
          </a:p>
        </p:txBody>
      </p:sp>
      <p:sp>
        <p:nvSpPr>
          <p:cNvPr id="14" name="Rectangle 13">
            <a:extLst>
              <a:ext uri="{FF2B5EF4-FFF2-40B4-BE49-F238E27FC236}">
                <a16:creationId xmlns:a16="http://schemas.microsoft.com/office/drawing/2014/main" id="{F5D0B007-626F-4F53-BBF4-082060D41D0B}"/>
              </a:ext>
            </a:extLst>
          </p:cNvPr>
          <p:cNvSpPr/>
          <p:nvPr/>
        </p:nvSpPr>
        <p:spPr>
          <a:xfrm>
            <a:off x="2286928" y="2102352"/>
            <a:ext cx="1442438" cy="400110"/>
          </a:xfrm>
          <a:prstGeom prst="rect">
            <a:avLst/>
          </a:prstGeom>
        </p:spPr>
        <p:txBody>
          <a:bodyPr wrap="square">
            <a:spAutoFit/>
          </a:bodyPr>
          <a:lstStyle/>
          <a:p>
            <a:pPr algn="ctr"/>
            <a:r>
              <a:rPr lang="en-GB" sz="1000" b="1" dirty="0">
                <a:solidFill>
                  <a:srgbClr val="071D49"/>
                </a:solidFill>
              </a:rPr>
              <a:t>Biodiversity &amp; </a:t>
            </a:r>
            <a:br>
              <a:rPr lang="en-GB" sz="1000" b="1" dirty="0">
                <a:solidFill>
                  <a:srgbClr val="071D49"/>
                </a:solidFill>
              </a:rPr>
            </a:br>
            <a:r>
              <a:rPr lang="en-GB" sz="1000" b="1" dirty="0">
                <a:solidFill>
                  <a:srgbClr val="071D49"/>
                </a:solidFill>
              </a:rPr>
              <a:t>Eco-system Services</a:t>
            </a:r>
          </a:p>
        </p:txBody>
      </p:sp>
      <p:sp>
        <p:nvSpPr>
          <p:cNvPr id="15" name="Rectangle 14">
            <a:extLst>
              <a:ext uri="{FF2B5EF4-FFF2-40B4-BE49-F238E27FC236}">
                <a16:creationId xmlns:a16="http://schemas.microsoft.com/office/drawing/2014/main" id="{A7C59A40-B32E-412E-9914-2F7E2814F57C}"/>
              </a:ext>
            </a:extLst>
          </p:cNvPr>
          <p:cNvSpPr/>
          <p:nvPr/>
        </p:nvSpPr>
        <p:spPr>
          <a:xfrm>
            <a:off x="396259" y="3688252"/>
            <a:ext cx="1340086" cy="400110"/>
          </a:xfrm>
          <a:prstGeom prst="rect">
            <a:avLst/>
          </a:prstGeom>
        </p:spPr>
        <p:txBody>
          <a:bodyPr wrap="square">
            <a:spAutoFit/>
          </a:bodyPr>
          <a:lstStyle/>
          <a:p>
            <a:pPr algn="ctr"/>
            <a:r>
              <a:rPr lang="en-GB" sz="1000" b="1" dirty="0">
                <a:solidFill>
                  <a:srgbClr val="071D49"/>
                </a:solidFill>
              </a:rPr>
              <a:t>Climate Resilience Infrastructure</a:t>
            </a:r>
          </a:p>
        </p:txBody>
      </p:sp>
      <p:sp>
        <p:nvSpPr>
          <p:cNvPr id="16" name="Rectangle 15">
            <a:extLst>
              <a:ext uri="{FF2B5EF4-FFF2-40B4-BE49-F238E27FC236}">
                <a16:creationId xmlns:a16="http://schemas.microsoft.com/office/drawing/2014/main" id="{0DFF3331-0B32-4213-8F2E-1401FA14E5D0}"/>
              </a:ext>
            </a:extLst>
          </p:cNvPr>
          <p:cNvSpPr/>
          <p:nvPr/>
        </p:nvSpPr>
        <p:spPr>
          <a:xfrm>
            <a:off x="4461405" y="2102352"/>
            <a:ext cx="1029449" cy="246221"/>
          </a:xfrm>
          <a:prstGeom prst="rect">
            <a:avLst/>
          </a:prstGeom>
        </p:spPr>
        <p:txBody>
          <a:bodyPr wrap="square">
            <a:spAutoFit/>
          </a:bodyPr>
          <a:lstStyle/>
          <a:p>
            <a:pPr algn="ctr"/>
            <a:r>
              <a:rPr lang="en-GB" sz="1000" b="1" dirty="0">
                <a:solidFill>
                  <a:srgbClr val="071D49"/>
                </a:solidFill>
              </a:rPr>
              <a:t>Clean Cooking</a:t>
            </a:r>
          </a:p>
        </p:txBody>
      </p:sp>
      <p:sp>
        <p:nvSpPr>
          <p:cNvPr id="17" name="Rectangle 16">
            <a:extLst>
              <a:ext uri="{FF2B5EF4-FFF2-40B4-BE49-F238E27FC236}">
                <a16:creationId xmlns:a16="http://schemas.microsoft.com/office/drawing/2014/main" id="{32BE6708-DDD1-4FC3-9768-4C30399E97A5}"/>
              </a:ext>
            </a:extLst>
          </p:cNvPr>
          <p:cNvSpPr/>
          <p:nvPr/>
        </p:nvSpPr>
        <p:spPr>
          <a:xfrm>
            <a:off x="4348543" y="5270831"/>
            <a:ext cx="1194558" cy="246221"/>
          </a:xfrm>
          <a:prstGeom prst="rect">
            <a:avLst/>
          </a:prstGeom>
        </p:spPr>
        <p:txBody>
          <a:bodyPr wrap="square">
            <a:spAutoFit/>
          </a:bodyPr>
          <a:lstStyle/>
          <a:p>
            <a:pPr algn="ctr"/>
            <a:r>
              <a:rPr lang="fi-FI" sz="1000" b="1" dirty="0">
                <a:solidFill>
                  <a:srgbClr val="071D49"/>
                </a:solidFill>
              </a:rPr>
              <a:t>E</a:t>
            </a:r>
            <a:r>
              <a:rPr lang="en-GB" sz="1000" b="1" dirty="0">
                <a:solidFill>
                  <a:srgbClr val="071D49"/>
                </a:solidFill>
              </a:rPr>
              <a:t>-mobility</a:t>
            </a:r>
          </a:p>
        </p:txBody>
      </p:sp>
      <p:sp>
        <p:nvSpPr>
          <p:cNvPr id="18" name="Rectangle 17">
            <a:extLst>
              <a:ext uri="{FF2B5EF4-FFF2-40B4-BE49-F238E27FC236}">
                <a16:creationId xmlns:a16="http://schemas.microsoft.com/office/drawing/2014/main" id="{550D4A84-895C-44AE-A583-2AF02C4A924A}"/>
              </a:ext>
            </a:extLst>
          </p:cNvPr>
          <p:cNvSpPr/>
          <p:nvPr/>
        </p:nvSpPr>
        <p:spPr>
          <a:xfrm>
            <a:off x="8313294" y="5270831"/>
            <a:ext cx="1223413" cy="246221"/>
          </a:xfrm>
          <a:prstGeom prst="rect">
            <a:avLst/>
          </a:prstGeom>
        </p:spPr>
        <p:txBody>
          <a:bodyPr wrap="square">
            <a:spAutoFit/>
          </a:bodyPr>
          <a:lstStyle/>
          <a:p>
            <a:pPr algn="ctr"/>
            <a:r>
              <a:rPr lang="en-GB" sz="1000" b="1" dirty="0">
                <a:solidFill>
                  <a:srgbClr val="071D49"/>
                </a:solidFill>
              </a:rPr>
              <a:t>Waste Treatment</a:t>
            </a:r>
          </a:p>
        </p:txBody>
      </p:sp>
      <p:sp>
        <p:nvSpPr>
          <p:cNvPr id="19" name="Rectangle 18">
            <a:extLst>
              <a:ext uri="{FF2B5EF4-FFF2-40B4-BE49-F238E27FC236}">
                <a16:creationId xmlns:a16="http://schemas.microsoft.com/office/drawing/2014/main" id="{91760CC7-EFEC-475E-997C-44A29DB6A842}"/>
              </a:ext>
            </a:extLst>
          </p:cNvPr>
          <p:cNvSpPr/>
          <p:nvPr/>
        </p:nvSpPr>
        <p:spPr>
          <a:xfrm>
            <a:off x="8354007" y="2102352"/>
            <a:ext cx="1178938" cy="400110"/>
          </a:xfrm>
          <a:prstGeom prst="rect">
            <a:avLst/>
          </a:prstGeom>
        </p:spPr>
        <p:txBody>
          <a:bodyPr wrap="square">
            <a:spAutoFit/>
          </a:bodyPr>
          <a:lstStyle/>
          <a:p>
            <a:pPr algn="ctr"/>
            <a:r>
              <a:rPr lang="en-GB" sz="1000" b="1" dirty="0">
                <a:solidFill>
                  <a:srgbClr val="071D49"/>
                </a:solidFill>
              </a:rPr>
              <a:t>Climate Change Adaptation</a:t>
            </a:r>
          </a:p>
        </p:txBody>
      </p:sp>
      <p:sp>
        <p:nvSpPr>
          <p:cNvPr id="20" name="Rectangle 19">
            <a:extLst>
              <a:ext uri="{FF2B5EF4-FFF2-40B4-BE49-F238E27FC236}">
                <a16:creationId xmlns:a16="http://schemas.microsoft.com/office/drawing/2014/main" id="{A3176284-441D-473C-B0DA-3E68EB2ED774}"/>
              </a:ext>
            </a:extLst>
          </p:cNvPr>
          <p:cNvSpPr/>
          <p:nvPr/>
        </p:nvSpPr>
        <p:spPr>
          <a:xfrm>
            <a:off x="2651046" y="5270831"/>
            <a:ext cx="668774" cy="246221"/>
          </a:xfrm>
          <a:prstGeom prst="rect">
            <a:avLst/>
          </a:prstGeom>
        </p:spPr>
        <p:txBody>
          <a:bodyPr wrap="square">
            <a:spAutoFit/>
          </a:bodyPr>
          <a:lstStyle/>
          <a:p>
            <a:pPr algn="ctr"/>
            <a:r>
              <a:rPr lang="en-GB" sz="1000" b="1" dirty="0">
                <a:solidFill>
                  <a:srgbClr val="071D49"/>
                </a:solidFill>
              </a:rPr>
              <a:t>Tourism</a:t>
            </a:r>
          </a:p>
        </p:txBody>
      </p:sp>
      <p:sp>
        <p:nvSpPr>
          <p:cNvPr id="21" name="Rectangle 20">
            <a:extLst>
              <a:ext uri="{FF2B5EF4-FFF2-40B4-BE49-F238E27FC236}">
                <a16:creationId xmlns:a16="http://schemas.microsoft.com/office/drawing/2014/main" id="{20DD394B-2465-4FA5-A30F-A7114A3DBA5B}"/>
              </a:ext>
            </a:extLst>
          </p:cNvPr>
          <p:cNvSpPr/>
          <p:nvPr/>
        </p:nvSpPr>
        <p:spPr>
          <a:xfrm>
            <a:off x="6268401" y="5270831"/>
            <a:ext cx="1319592" cy="246221"/>
          </a:xfrm>
          <a:prstGeom prst="rect">
            <a:avLst/>
          </a:prstGeom>
        </p:spPr>
        <p:txBody>
          <a:bodyPr wrap="square">
            <a:spAutoFit/>
          </a:bodyPr>
          <a:lstStyle/>
          <a:p>
            <a:pPr algn="ctr"/>
            <a:r>
              <a:rPr lang="en-GB" sz="1000" b="1" dirty="0">
                <a:solidFill>
                  <a:srgbClr val="071D49"/>
                </a:solidFill>
              </a:rPr>
              <a:t>Water &amp; Sanitation</a:t>
            </a:r>
          </a:p>
        </p:txBody>
      </p:sp>
      <p:sp>
        <p:nvSpPr>
          <p:cNvPr id="22" name="Rectangle 21">
            <a:extLst>
              <a:ext uri="{FF2B5EF4-FFF2-40B4-BE49-F238E27FC236}">
                <a16:creationId xmlns:a16="http://schemas.microsoft.com/office/drawing/2014/main" id="{ACEACB1E-6069-400B-914F-D9DD78A99E63}"/>
              </a:ext>
            </a:extLst>
          </p:cNvPr>
          <p:cNvSpPr/>
          <p:nvPr/>
        </p:nvSpPr>
        <p:spPr>
          <a:xfrm>
            <a:off x="8313889" y="3765197"/>
            <a:ext cx="1310085" cy="246221"/>
          </a:xfrm>
          <a:prstGeom prst="rect">
            <a:avLst/>
          </a:prstGeom>
        </p:spPr>
        <p:txBody>
          <a:bodyPr wrap="square">
            <a:spAutoFit/>
          </a:bodyPr>
          <a:lstStyle/>
          <a:p>
            <a:r>
              <a:rPr lang="en-GB" sz="1000" b="1" dirty="0">
                <a:solidFill>
                  <a:srgbClr val="071D49"/>
                </a:solidFill>
              </a:rPr>
              <a:t>Renewable Energy</a:t>
            </a:r>
          </a:p>
        </p:txBody>
      </p:sp>
      <p:sp>
        <p:nvSpPr>
          <p:cNvPr id="23" name="Rectangle 22">
            <a:extLst>
              <a:ext uri="{FF2B5EF4-FFF2-40B4-BE49-F238E27FC236}">
                <a16:creationId xmlns:a16="http://schemas.microsoft.com/office/drawing/2014/main" id="{5BF017C1-2725-4F36-9CF4-B2237CE6BB75}"/>
              </a:ext>
            </a:extLst>
          </p:cNvPr>
          <p:cNvSpPr/>
          <p:nvPr/>
        </p:nvSpPr>
        <p:spPr>
          <a:xfrm>
            <a:off x="555343" y="2102352"/>
            <a:ext cx="1021919" cy="400110"/>
          </a:xfrm>
          <a:prstGeom prst="rect">
            <a:avLst/>
          </a:prstGeom>
        </p:spPr>
        <p:txBody>
          <a:bodyPr wrap="square">
            <a:spAutoFit/>
          </a:bodyPr>
          <a:lstStyle/>
          <a:p>
            <a:pPr algn="ctr"/>
            <a:r>
              <a:rPr lang="en-GB" sz="1000" b="1" dirty="0">
                <a:solidFill>
                  <a:srgbClr val="071D49"/>
                </a:solidFill>
              </a:rPr>
              <a:t>Agriculture &amp; Agribusiness</a:t>
            </a:r>
          </a:p>
        </p:txBody>
      </p:sp>
      <p:sp>
        <p:nvSpPr>
          <p:cNvPr id="24" name="Rectangle 23">
            <a:extLst>
              <a:ext uri="{FF2B5EF4-FFF2-40B4-BE49-F238E27FC236}">
                <a16:creationId xmlns:a16="http://schemas.microsoft.com/office/drawing/2014/main" id="{FDBDA04E-1EC7-44F9-A07E-00F95994FFBA}"/>
              </a:ext>
            </a:extLst>
          </p:cNvPr>
          <p:cNvSpPr/>
          <p:nvPr/>
        </p:nvSpPr>
        <p:spPr>
          <a:xfrm>
            <a:off x="6338479" y="2102352"/>
            <a:ext cx="1242648" cy="246221"/>
          </a:xfrm>
          <a:prstGeom prst="rect">
            <a:avLst/>
          </a:prstGeom>
        </p:spPr>
        <p:txBody>
          <a:bodyPr wrap="square">
            <a:spAutoFit/>
          </a:bodyPr>
          <a:lstStyle/>
          <a:p>
            <a:pPr algn="ctr"/>
            <a:r>
              <a:rPr lang="en-GB" sz="1000" b="1" dirty="0">
                <a:solidFill>
                  <a:srgbClr val="071D49"/>
                </a:solidFill>
              </a:rPr>
              <a:t>Clean Technology</a:t>
            </a:r>
          </a:p>
        </p:txBody>
      </p:sp>
      <p:sp>
        <p:nvSpPr>
          <p:cNvPr id="25" name="Rectangle 24">
            <a:extLst>
              <a:ext uri="{FF2B5EF4-FFF2-40B4-BE49-F238E27FC236}">
                <a16:creationId xmlns:a16="http://schemas.microsoft.com/office/drawing/2014/main" id="{73F482ED-E05F-4A9B-B5D2-D49E5366B327}"/>
              </a:ext>
            </a:extLst>
          </p:cNvPr>
          <p:cNvSpPr/>
          <p:nvPr/>
        </p:nvSpPr>
        <p:spPr>
          <a:xfrm>
            <a:off x="6356767" y="3688252"/>
            <a:ext cx="1151277" cy="400110"/>
          </a:xfrm>
          <a:prstGeom prst="rect">
            <a:avLst/>
          </a:prstGeom>
        </p:spPr>
        <p:txBody>
          <a:bodyPr wrap="square">
            <a:spAutoFit/>
          </a:bodyPr>
          <a:lstStyle/>
          <a:p>
            <a:pPr algn="ctr"/>
            <a:r>
              <a:rPr lang="en-GB" sz="1000" b="1" dirty="0">
                <a:solidFill>
                  <a:srgbClr val="071D49"/>
                </a:solidFill>
              </a:rPr>
              <a:t>Energy Storage &amp; Conservation</a:t>
            </a:r>
          </a:p>
        </p:txBody>
      </p:sp>
      <p:pic>
        <p:nvPicPr>
          <p:cNvPr id="26" name="Picture 25" descr="Icon&#10;&#10;Description automatically generated">
            <a:extLst>
              <a:ext uri="{FF2B5EF4-FFF2-40B4-BE49-F238E27FC236}">
                <a16:creationId xmlns:a16="http://schemas.microsoft.com/office/drawing/2014/main" id="{D9424D4E-E25A-4514-A92E-5F51B7B132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5309" y="952500"/>
            <a:ext cx="1178938" cy="1178938"/>
          </a:xfrm>
          <a:prstGeom prst="rect">
            <a:avLst/>
          </a:prstGeom>
        </p:spPr>
      </p:pic>
      <p:pic>
        <p:nvPicPr>
          <p:cNvPr id="27" name="Picture 26">
            <a:extLst>
              <a:ext uri="{FF2B5EF4-FFF2-40B4-BE49-F238E27FC236}">
                <a16:creationId xmlns:a16="http://schemas.microsoft.com/office/drawing/2014/main" id="{137A61AD-AEDC-4B5E-A0D7-E7D0FE8B056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413202" y="952500"/>
            <a:ext cx="1178938" cy="1178938"/>
          </a:xfrm>
          <a:prstGeom prst="rect">
            <a:avLst/>
          </a:prstGeom>
        </p:spPr>
      </p:pic>
      <p:pic>
        <p:nvPicPr>
          <p:cNvPr id="28" name="Picture 27">
            <a:extLst>
              <a:ext uri="{FF2B5EF4-FFF2-40B4-BE49-F238E27FC236}">
                <a16:creationId xmlns:a16="http://schemas.microsoft.com/office/drawing/2014/main" id="{67D2C017-C0F5-406C-B7FC-9735D1482AA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386661" y="952500"/>
            <a:ext cx="1178938" cy="1178938"/>
          </a:xfrm>
          <a:prstGeom prst="rect">
            <a:avLst/>
          </a:prstGeom>
        </p:spPr>
      </p:pic>
      <p:pic>
        <p:nvPicPr>
          <p:cNvPr id="29" name="Picture 28">
            <a:extLst>
              <a:ext uri="{FF2B5EF4-FFF2-40B4-BE49-F238E27FC236}">
                <a16:creationId xmlns:a16="http://schemas.microsoft.com/office/drawing/2014/main" id="{02C73CD6-C318-4C1F-A28F-7749FB40D1B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360120" y="952500"/>
            <a:ext cx="1178938" cy="1178938"/>
          </a:xfrm>
          <a:prstGeom prst="rect">
            <a:avLst/>
          </a:prstGeom>
        </p:spPr>
      </p:pic>
      <p:pic>
        <p:nvPicPr>
          <p:cNvPr id="30" name="Picture 29">
            <a:extLst>
              <a:ext uri="{FF2B5EF4-FFF2-40B4-BE49-F238E27FC236}">
                <a16:creationId xmlns:a16="http://schemas.microsoft.com/office/drawing/2014/main" id="{5FDCE6EC-5196-4E38-9482-D794484021A8}"/>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8332369" y="952500"/>
            <a:ext cx="1178938" cy="1178938"/>
          </a:xfrm>
          <a:prstGeom prst="rect">
            <a:avLst/>
          </a:prstGeom>
        </p:spPr>
      </p:pic>
      <p:pic>
        <p:nvPicPr>
          <p:cNvPr id="31" name="Picture 30">
            <a:extLst>
              <a:ext uri="{FF2B5EF4-FFF2-40B4-BE49-F238E27FC236}">
                <a16:creationId xmlns:a16="http://schemas.microsoft.com/office/drawing/2014/main" id="{3241A4F8-81FA-42D0-BA48-A8574CB712DD}"/>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445309" y="2531007"/>
            <a:ext cx="1178938" cy="1178938"/>
          </a:xfrm>
          <a:prstGeom prst="rect">
            <a:avLst/>
          </a:prstGeom>
        </p:spPr>
      </p:pic>
      <p:pic>
        <p:nvPicPr>
          <p:cNvPr id="32" name="Picture 31">
            <a:extLst>
              <a:ext uri="{FF2B5EF4-FFF2-40B4-BE49-F238E27FC236}">
                <a16:creationId xmlns:a16="http://schemas.microsoft.com/office/drawing/2014/main" id="{EDD6975F-DBF9-497B-84D5-38AE712F88C9}"/>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4386661" y="2531007"/>
            <a:ext cx="1178938" cy="1178938"/>
          </a:xfrm>
          <a:prstGeom prst="rect">
            <a:avLst/>
          </a:prstGeom>
        </p:spPr>
      </p:pic>
      <p:pic>
        <p:nvPicPr>
          <p:cNvPr id="33" name="Picture 32">
            <a:extLst>
              <a:ext uri="{FF2B5EF4-FFF2-40B4-BE49-F238E27FC236}">
                <a16:creationId xmlns:a16="http://schemas.microsoft.com/office/drawing/2014/main" id="{3E97B691-142D-4023-BB0C-409CCA7F0A0A}"/>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6360120" y="2531007"/>
            <a:ext cx="1178938" cy="1178938"/>
          </a:xfrm>
          <a:prstGeom prst="rect">
            <a:avLst/>
          </a:prstGeom>
        </p:spPr>
      </p:pic>
      <p:pic>
        <p:nvPicPr>
          <p:cNvPr id="34" name="Picture 33">
            <a:extLst>
              <a:ext uri="{FF2B5EF4-FFF2-40B4-BE49-F238E27FC236}">
                <a16:creationId xmlns:a16="http://schemas.microsoft.com/office/drawing/2014/main" id="{A0A49573-C403-4A21-82B7-2FAB908A361E}"/>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445309" y="4109514"/>
            <a:ext cx="1178938" cy="1178938"/>
          </a:xfrm>
          <a:prstGeom prst="rect">
            <a:avLst/>
          </a:prstGeom>
        </p:spPr>
      </p:pic>
      <p:pic>
        <p:nvPicPr>
          <p:cNvPr id="35" name="Picture 34">
            <a:extLst>
              <a:ext uri="{FF2B5EF4-FFF2-40B4-BE49-F238E27FC236}">
                <a16:creationId xmlns:a16="http://schemas.microsoft.com/office/drawing/2014/main" id="{4EE7B1FC-FB57-47F0-9CC9-8FDD277E4867}"/>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2413202" y="2531007"/>
            <a:ext cx="1178938" cy="1178938"/>
          </a:xfrm>
          <a:prstGeom prst="rect">
            <a:avLst/>
          </a:prstGeom>
        </p:spPr>
      </p:pic>
      <p:sp>
        <p:nvSpPr>
          <p:cNvPr id="36" name="Rectangle 35">
            <a:extLst>
              <a:ext uri="{FF2B5EF4-FFF2-40B4-BE49-F238E27FC236}">
                <a16:creationId xmlns:a16="http://schemas.microsoft.com/office/drawing/2014/main" id="{64FE9CA9-8F5B-4F00-A392-1CD3E8F2A27D}"/>
              </a:ext>
            </a:extLst>
          </p:cNvPr>
          <p:cNvSpPr/>
          <p:nvPr/>
        </p:nvSpPr>
        <p:spPr>
          <a:xfrm>
            <a:off x="2651046" y="3765197"/>
            <a:ext cx="668774" cy="246221"/>
          </a:xfrm>
          <a:prstGeom prst="rect">
            <a:avLst/>
          </a:prstGeom>
        </p:spPr>
        <p:txBody>
          <a:bodyPr wrap="square">
            <a:spAutoFit/>
          </a:bodyPr>
          <a:lstStyle/>
          <a:p>
            <a:pPr algn="ctr"/>
            <a:r>
              <a:rPr lang="en-GB" sz="1000" b="1" dirty="0">
                <a:solidFill>
                  <a:srgbClr val="071D49"/>
                </a:solidFill>
              </a:rPr>
              <a:t>Cooling</a:t>
            </a:r>
          </a:p>
        </p:txBody>
      </p:sp>
      <p:pic>
        <p:nvPicPr>
          <p:cNvPr id="37" name="Picture 69" descr="Diagram, icon&#10;&#10;Description automatically generated">
            <a:extLst>
              <a:ext uri="{FF2B5EF4-FFF2-40B4-BE49-F238E27FC236}">
                <a16:creationId xmlns:a16="http://schemas.microsoft.com/office/drawing/2014/main" id="{6789F049-EBAF-4F9A-973F-36D157428BA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6111" t="6296" r="6481" b="6296"/>
          <a:stretch/>
        </p:blipFill>
        <p:spPr>
          <a:xfrm>
            <a:off x="4409159" y="4164496"/>
            <a:ext cx="1081695" cy="1055204"/>
          </a:xfrm>
          <a:prstGeom prst="ellipse">
            <a:avLst/>
          </a:prstGeom>
        </p:spPr>
      </p:pic>
      <p:sp>
        <p:nvSpPr>
          <p:cNvPr id="38" name="Rectangle 37">
            <a:extLst>
              <a:ext uri="{FF2B5EF4-FFF2-40B4-BE49-F238E27FC236}">
                <a16:creationId xmlns:a16="http://schemas.microsoft.com/office/drawing/2014/main" id="{98A5CAB0-C93A-4BB5-A1EA-A11D45783BC4}"/>
              </a:ext>
            </a:extLst>
          </p:cNvPr>
          <p:cNvSpPr/>
          <p:nvPr/>
        </p:nvSpPr>
        <p:spPr>
          <a:xfrm>
            <a:off x="355600" y="5269342"/>
            <a:ext cx="1421404" cy="400110"/>
          </a:xfrm>
          <a:prstGeom prst="rect">
            <a:avLst/>
          </a:prstGeom>
        </p:spPr>
        <p:txBody>
          <a:bodyPr wrap="square">
            <a:spAutoFit/>
          </a:bodyPr>
          <a:lstStyle/>
          <a:p>
            <a:pPr algn="ctr"/>
            <a:r>
              <a:rPr lang="en-GB" sz="1000" b="1" dirty="0">
                <a:solidFill>
                  <a:srgbClr val="071D49"/>
                </a:solidFill>
              </a:rPr>
              <a:t>Rural Electrification &amp; Energy Access</a:t>
            </a:r>
          </a:p>
        </p:txBody>
      </p:sp>
    </p:spTree>
    <p:extLst>
      <p:ext uri="{BB962C8B-B14F-4D97-AF65-F5344CB8AC3E}">
        <p14:creationId xmlns:p14="http://schemas.microsoft.com/office/powerpoint/2010/main" val="1375793426"/>
      </p:ext>
    </p:extLst>
  </p:cSld>
  <p:clrMapOvr>
    <a:masterClrMapping/>
  </p:clrMapOvr>
</p:sld>
</file>

<file path=ppt/theme/theme1.xml><?xml version="1.0" encoding="utf-8"?>
<a:theme xmlns:a="http://schemas.openxmlformats.org/drawingml/2006/main" name="PFAN Design">
  <a:themeElements>
    <a:clrScheme name="PFAN Colors 2021">
      <a:dk1>
        <a:srgbClr val="000000"/>
      </a:dk1>
      <a:lt1>
        <a:sysClr val="window" lastClr="FFFFFF"/>
      </a:lt1>
      <a:dk2>
        <a:srgbClr val="071D49"/>
      </a:dk2>
      <a:lt2>
        <a:srgbClr val="0096D8"/>
      </a:lt2>
      <a:accent1>
        <a:srgbClr val="0047BB"/>
      </a:accent1>
      <a:accent2>
        <a:srgbClr val="CC0935"/>
      </a:accent2>
      <a:accent3>
        <a:srgbClr val="E04E39"/>
      </a:accent3>
      <a:accent4>
        <a:srgbClr val="E59C35"/>
      </a:accent4>
      <a:accent5>
        <a:srgbClr val="C7D64F"/>
      </a:accent5>
      <a:accent6>
        <a:srgbClr val="468137"/>
      </a:accent6>
      <a:hlink>
        <a:srgbClr val="0047BB"/>
      </a:hlink>
      <a:folHlink>
        <a:srgbClr val="672E4B"/>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FAN Presentation Template" id="{5D4EFC81-29D2-BC43-89DB-99C218B67552}" vid="{1C7512BB-60F3-5849-AFBA-4973D30D1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0EBBF00EA1C74DB5971DE2C0CAC3D8" ma:contentTypeVersion="8" ma:contentTypeDescription="Create a new document." ma:contentTypeScope="" ma:versionID="5e66462b83eeb1838bd28bd08cd8e4af">
  <xsd:schema xmlns:xsd="http://www.w3.org/2001/XMLSchema" xmlns:xs="http://www.w3.org/2001/XMLSchema" xmlns:p="http://schemas.microsoft.com/office/2006/metadata/properties" xmlns:ns2="64789642-338f-4f98-8ec0-340d735cf405" targetNamespace="http://schemas.microsoft.com/office/2006/metadata/properties" ma:root="true" ma:fieldsID="2f0d8d8aefd1fbf3397583daeb637744" ns2:_="">
    <xsd:import namespace="64789642-338f-4f98-8ec0-340d735cf4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89642-338f-4f98-8ec0-340d735cf4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22832F-83C8-4F4E-B595-7B478EDFAAB3}">
  <ds:schemaRefs>
    <ds:schemaRef ds:uri="http://schemas.microsoft.com/office/infopath/2007/PartnerControls"/>
    <ds:schemaRef ds:uri="http://www.w3.org/XML/1998/namespace"/>
    <ds:schemaRef ds:uri="64789642-338f-4f98-8ec0-340d735cf405"/>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E797D1D1-0793-47CE-ABA0-09AF4CA2F2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89642-338f-4f98-8ec0-340d735cf4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8D6205-ED74-4B10-A789-061B667EA8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9396</TotalTime>
  <Words>1181</Words>
  <Application>Microsoft Office PowerPoint</Application>
  <PresentationFormat>Custom</PresentationFormat>
  <Paragraphs>224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Akkurat Pro</vt:lpstr>
      <vt:lpstr>Arial</vt:lpstr>
      <vt:lpstr>Bahnschrift SemiCondensed</vt:lpstr>
      <vt:lpstr>Calibri</vt:lpstr>
      <vt:lpstr>Helvetica</vt:lpstr>
      <vt:lpstr>Trebuchet MS</vt:lpstr>
      <vt:lpstr>Wingdings</vt:lpstr>
      <vt:lpstr>PFAN Design</vt:lpstr>
      <vt:lpstr>The Private Financing Advisory Network  E-Mobility Workshop    </vt:lpstr>
      <vt:lpstr>What is PFAN: A Global Network</vt:lpstr>
      <vt:lpstr>Value Proposition </vt:lpstr>
      <vt:lpstr>PFAN’s Track Record</vt:lpstr>
      <vt:lpstr>PFAN Market Positioning</vt:lpstr>
      <vt:lpstr>Project Selection Criteria &amp; Scope</vt:lpstr>
      <vt:lpstr>How the Pipeline Works</vt:lpstr>
      <vt:lpstr>PFAN Service Offering</vt:lpstr>
      <vt:lpstr>Sectors &amp; Technologies supported by PFAN </vt:lpstr>
      <vt:lpstr>PFAN in the Pacific – Areas of Focus </vt:lpstr>
      <vt:lpstr>Types of Partnerships</vt:lpstr>
      <vt:lpstr>PFAN - E-Mobility in Fiji (1)</vt:lpstr>
      <vt:lpstr>PFAN - E-Mobility in Fiji (2)</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admin</dc:creator>
  <cp:keywords/>
  <dc:description/>
  <cp:lastModifiedBy>Sinalauli'i Fifita</cp:lastModifiedBy>
  <cp:revision>1168</cp:revision>
  <cp:lastPrinted>2021-11-10T22:09:39Z</cp:lastPrinted>
  <dcterms:created xsi:type="dcterms:W3CDTF">2016-09-07T09:55:07Z</dcterms:created>
  <dcterms:modified xsi:type="dcterms:W3CDTF">2023-01-11T01:49:32Z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3524035</vt:lpwstr>
  </property>
  <property fmtid="{D5CDD505-2E9C-101B-9397-08002B2CF9AE}" pid="3" name="NXPowerLiteSettings">
    <vt:lpwstr>C7000400038000</vt:lpwstr>
  </property>
  <property fmtid="{D5CDD505-2E9C-101B-9397-08002B2CF9AE}" pid="4" name="NXPowerLiteVersion">
    <vt:lpwstr>S8.2.1</vt:lpwstr>
  </property>
  <property fmtid="{D5CDD505-2E9C-101B-9397-08002B2CF9AE}" pid="5" name="ContentTypeId">
    <vt:lpwstr>0x010100720EBBF00EA1C74DB5971DE2C0CAC3D8</vt:lpwstr>
  </property>
</Properties>
</file>