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6"/>
  </p:notesMasterIdLst>
  <p:handoutMasterIdLst>
    <p:handoutMasterId r:id="rId47"/>
  </p:handoutMasterIdLst>
  <p:sldIdLst>
    <p:sldId id="389" r:id="rId2"/>
    <p:sldId id="427" r:id="rId3"/>
    <p:sldId id="414" r:id="rId4"/>
    <p:sldId id="415" r:id="rId5"/>
    <p:sldId id="416" r:id="rId6"/>
    <p:sldId id="417" r:id="rId7"/>
    <p:sldId id="418" r:id="rId8"/>
    <p:sldId id="419" r:id="rId9"/>
    <p:sldId id="420" r:id="rId10"/>
    <p:sldId id="421" r:id="rId11"/>
    <p:sldId id="422" r:id="rId12"/>
    <p:sldId id="423" r:id="rId13"/>
    <p:sldId id="424" r:id="rId14"/>
    <p:sldId id="425" r:id="rId15"/>
    <p:sldId id="426" r:id="rId16"/>
    <p:sldId id="275" r:id="rId17"/>
    <p:sldId id="391" r:id="rId18"/>
    <p:sldId id="392" r:id="rId19"/>
    <p:sldId id="259" r:id="rId20"/>
    <p:sldId id="263" r:id="rId21"/>
    <p:sldId id="394" r:id="rId22"/>
    <p:sldId id="257" r:id="rId23"/>
    <p:sldId id="260" r:id="rId24"/>
    <p:sldId id="396" r:id="rId25"/>
    <p:sldId id="397" r:id="rId26"/>
    <p:sldId id="398" r:id="rId27"/>
    <p:sldId id="399" r:id="rId28"/>
    <p:sldId id="393" r:id="rId29"/>
    <p:sldId id="390" r:id="rId30"/>
    <p:sldId id="395" r:id="rId31"/>
    <p:sldId id="400" r:id="rId32"/>
    <p:sldId id="408" r:id="rId33"/>
    <p:sldId id="401" r:id="rId34"/>
    <p:sldId id="402" r:id="rId35"/>
    <p:sldId id="403" r:id="rId36"/>
    <p:sldId id="409" r:id="rId37"/>
    <p:sldId id="410" r:id="rId38"/>
    <p:sldId id="411" r:id="rId39"/>
    <p:sldId id="412" r:id="rId40"/>
    <p:sldId id="413" r:id="rId41"/>
    <p:sldId id="404" r:id="rId42"/>
    <p:sldId id="405" r:id="rId43"/>
    <p:sldId id="406" r:id="rId44"/>
    <p:sldId id="407" r:id="rId45"/>
  </p:sldIdLst>
  <p:sldSz cx="9144000" cy="6858000" type="screen4x3"/>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66425" autoAdjust="0"/>
  </p:normalViewPr>
  <p:slideViewPr>
    <p:cSldViewPr>
      <p:cViewPr varScale="1">
        <p:scale>
          <a:sx n="41" d="100"/>
          <a:sy n="41" d="100"/>
        </p:scale>
        <p:origin x="1836" y="2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5886E-FD58-42F9-B76C-B38537ECDE90}" type="doc">
      <dgm:prSet loTypeId="urn:microsoft.com/office/officeart/2011/layout/CircleProcess" loCatId="process" qsTypeId="urn:microsoft.com/office/officeart/2005/8/quickstyle/simple1" qsCatId="simple" csTypeId="urn:microsoft.com/office/officeart/2005/8/colors/colorful1" csCatId="colorful" phldr="1"/>
      <dgm:spPr/>
    </dgm:pt>
    <dgm:pt modelId="{F5E1EBC4-B920-49A9-B2B3-0547A773ADBA}">
      <dgm:prSet phldrT="[Text]"/>
      <dgm:spPr/>
      <dgm:t>
        <a:bodyPr/>
        <a:lstStyle/>
        <a:p>
          <a:r>
            <a:rPr lang="en-US" b="1" dirty="0"/>
            <a:t>Module 1: </a:t>
          </a:r>
          <a:r>
            <a:rPr lang="en-US" dirty="0"/>
            <a:t>Diagnostic Assessment </a:t>
          </a:r>
        </a:p>
      </dgm:t>
    </dgm:pt>
    <dgm:pt modelId="{8784D249-E267-4B57-A159-B146540D0E3D}" type="parTrans" cxnId="{58705D53-2C79-4FE0-A173-DDEE8E46B92B}">
      <dgm:prSet/>
      <dgm:spPr/>
      <dgm:t>
        <a:bodyPr/>
        <a:lstStyle/>
        <a:p>
          <a:endParaRPr lang="en-US"/>
        </a:p>
      </dgm:t>
    </dgm:pt>
    <dgm:pt modelId="{9860A8CB-3311-40CD-BA5E-FC70DBED5BFA}" type="sibTrans" cxnId="{58705D53-2C79-4FE0-A173-DDEE8E46B92B}">
      <dgm:prSet/>
      <dgm:spPr/>
      <dgm:t>
        <a:bodyPr/>
        <a:lstStyle/>
        <a:p>
          <a:endParaRPr lang="en-US"/>
        </a:p>
      </dgm:t>
    </dgm:pt>
    <dgm:pt modelId="{DC11D120-4E72-470A-9175-C276EBB59CF5}">
      <dgm:prSet phldrT="[Text]"/>
      <dgm:spPr/>
      <dgm:t>
        <a:bodyPr/>
        <a:lstStyle/>
        <a:p>
          <a:r>
            <a:rPr lang="en-US" b="1" dirty="0"/>
            <a:t>Module 2: </a:t>
          </a:r>
          <a:r>
            <a:rPr lang="en-US" dirty="0"/>
            <a:t>Policy Support &amp; Institutional Strengthening </a:t>
          </a:r>
        </a:p>
      </dgm:t>
    </dgm:pt>
    <dgm:pt modelId="{163595A2-A054-4564-93D3-DB8EFF3463A9}" type="parTrans" cxnId="{FC74D859-2DF3-466C-9243-12618658311F}">
      <dgm:prSet/>
      <dgm:spPr/>
      <dgm:t>
        <a:bodyPr/>
        <a:lstStyle/>
        <a:p>
          <a:endParaRPr lang="en-US"/>
        </a:p>
      </dgm:t>
    </dgm:pt>
    <dgm:pt modelId="{8F7F126E-AE43-4B88-9B29-BC3670FB6E5C}" type="sibTrans" cxnId="{FC74D859-2DF3-466C-9243-12618658311F}">
      <dgm:prSet/>
      <dgm:spPr/>
      <dgm:t>
        <a:bodyPr/>
        <a:lstStyle/>
        <a:p>
          <a:endParaRPr lang="en-US"/>
        </a:p>
      </dgm:t>
    </dgm:pt>
    <dgm:pt modelId="{CDB0BBAA-DDD0-4A04-95BF-92E86F7A9360}">
      <dgm:prSet phldrT="[Text]"/>
      <dgm:spPr/>
      <dgm:t>
        <a:bodyPr/>
        <a:lstStyle/>
        <a:p>
          <a:r>
            <a:rPr lang="en-US" b="1" dirty="0"/>
            <a:t>Module 3: </a:t>
          </a:r>
          <a:r>
            <a:rPr lang="en-US" dirty="0"/>
            <a:t>Capacity Building of Industries &amp; Market Actors</a:t>
          </a:r>
        </a:p>
      </dgm:t>
    </dgm:pt>
    <dgm:pt modelId="{E388F91B-E7AA-47D3-A105-CA110F5D1A6C}" type="parTrans" cxnId="{76A85A3F-CC44-4A2F-A9D1-B4B6A8CCDB9C}">
      <dgm:prSet/>
      <dgm:spPr/>
      <dgm:t>
        <a:bodyPr/>
        <a:lstStyle/>
        <a:p>
          <a:endParaRPr lang="en-US"/>
        </a:p>
      </dgm:t>
    </dgm:pt>
    <dgm:pt modelId="{1DB0385E-026E-48A6-A554-CB662B4249DD}" type="sibTrans" cxnId="{76A85A3F-CC44-4A2F-A9D1-B4B6A8CCDB9C}">
      <dgm:prSet/>
      <dgm:spPr/>
      <dgm:t>
        <a:bodyPr/>
        <a:lstStyle/>
        <a:p>
          <a:endParaRPr lang="en-US"/>
        </a:p>
      </dgm:t>
    </dgm:pt>
    <dgm:pt modelId="{0C668FD1-893E-F04E-AA48-3CBE6569F6DE}">
      <dgm:prSet/>
      <dgm:spPr/>
      <dgm:t>
        <a:bodyPr/>
        <a:lstStyle/>
        <a:p>
          <a:r>
            <a:rPr lang="en-US" b="1" dirty="0"/>
            <a:t>Module 4: </a:t>
          </a:r>
          <a:r>
            <a:rPr lang="en-US" dirty="0"/>
            <a:t>Building an investment pipeline</a:t>
          </a:r>
        </a:p>
      </dgm:t>
    </dgm:pt>
    <dgm:pt modelId="{64375EDE-CDE7-0744-83EB-46FFC8D8EE15}" type="parTrans" cxnId="{DFCB3EED-45E7-0D4C-B942-970299AD3561}">
      <dgm:prSet/>
      <dgm:spPr/>
      <dgm:t>
        <a:bodyPr/>
        <a:lstStyle/>
        <a:p>
          <a:endParaRPr lang="en-US"/>
        </a:p>
      </dgm:t>
    </dgm:pt>
    <dgm:pt modelId="{94AD3B2E-928E-7842-B561-8DE076CE3FF0}" type="sibTrans" cxnId="{DFCB3EED-45E7-0D4C-B942-970299AD3561}">
      <dgm:prSet/>
      <dgm:spPr/>
      <dgm:t>
        <a:bodyPr/>
        <a:lstStyle/>
        <a:p>
          <a:endParaRPr lang="en-US"/>
        </a:p>
      </dgm:t>
    </dgm:pt>
    <dgm:pt modelId="{A1C89CD4-EDDE-4EB4-AB44-F4615C313599}" type="pres">
      <dgm:prSet presAssocID="{4CE5886E-FD58-42F9-B76C-B38537ECDE90}" presName="Name0" presStyleCnt="0">
        <dgm:presLayoutVars>
          <dgm:chMax val="11"/>
          <dgm:chPref val="11"/>
          <dgm:dir/>
          <dgm:resizeHandles/>
        </dgm:presLayoutVars>
      </dgm:prSet>
      <dgm:spPr/>
    </dgm:pt>
    <dgm:pt modelId="{2A5B248A-9F49-BB45-8C7F-859D8B64E717}" type="pres">
      <dgm:prSet presAssocID="{0C668FD1-893E-F04E-AA48-3CBE6569F6DE}" presName="Accent4" presStyleCnt="0"/>
      <dgm:spPr/>
    </dgm:pt>
    <dgm:pt modelId="{0D16A162-8924-6A4F-963C-0F827D3C16BD}" type="pres">
      <dgm:prSet presAssocID="{0C668FD1-893E-F04E-AA48-3CBE6569F6DE}" presName="Accent" presStyleLbl="node1" presStyleIdx="0" presStyleCnt="4"/>
      <dgm:spPr/>
    </dgm:pt>
    <dgm:pt modelId="{30C99FEF-A554-A94F-AEA4-DC115BB428D1}" type="pres">
      <dgm:prSet presAssocID="{0C668FD1-893E-F04E-AA48-3CBE6569F6DE}" presName="ParentBackground4" presStyleCnt="0"/>
      <dgm:spPr/>
    </dgm:pt>
    <dgm:pt modelId="{52BFA756-6E8A-8E40-9BFD-055135D63FDB}" type="pres">
      <dgm:prSet presAssocID="{0C668FD1-893E-F04E-AA48-3CBE6569F6DE}" presName="ParentBackground" presStyleLbl="fgAcc1" presStyleIdx="0" presStyleCnt="4"/>
      <dgm:spPr/>
    </dgm:pt>
    <dgm:pt modelId="{A1DEF4F6-D349-914D-BA52-A1457CE87876}" type="pres">
      <dgm:prSet presAssocID="{0C668FD1-893E-F04E-AA48-3CBE6569F6DE}" presName="Parent4" presStyleLbl="revTx" presStyleIdx="0" presStyleCnt="0">
        <dgm:presLayoutVars>
          <dgm:chMax val="1"/>
          <dgm:chPref val="1"/>
          <dgm:bulletEnabled val="1"/>
        </dgm:presLayoutVars>
      </dgm:prSet>
      <dgm:spPr/>
    </dgm:pt>
    <dgm:pt modelId="{C9B91002-70AC-4DC9-8418-0BD4D731BD0F}" type="pres">
      <dgm:prSet presAssocID="{CDB0BBAA-DDD0-4A04-95BF-92E86F7A9360}" presName="Accent3" presStyleCnt="0"/>
      <dgm:spPr/>
    </dgm:pt>
    <dgm:pt modelId="{18502123-33E7-4F48-80A0-7BC7E028806F}" type="pres">
      <dgm:prSet presAssocID="{CDB0BBAA-DDD0-4A04-95BF-92E86F7A9360}" presName="Accent" presStyleLbl="node1" presStyleIdx="1" presStyleCnt="4"/>
      <dgm:spPr/>
    </dgm:pt>
    <dgm:pt modelId="{024F6B40-27CD-411D-8601-1A72E41916F3}" type="pres">
      <dgm:prSet presAssocID="{CDB0BBAA-DDD0-4A04-95BF-92E86F7A9360}" presName="ParentBackground3" presStyleCnt="0"/>
      <dgm:spPr/>
    </dgm:pt>
    <dgm:pt modelId="{66A26BA3-2203-4451-9F84-D1064E400D6C}" type="pres">
      <dgm:prSet presAssocID="{CDB0BBAA-DDD0-4A04-95BF-92E86F7A9360}" presName="ParentBackground" presStyleLbl="fgAcc1" presStyleIdx="1" presStyleCnt="4"/>
      <dgm:spPr/>
    </dgm:pt>
    <dgm:pt modelId="{DC4B384F-611B-44BA-8368-933EEB0AAC4E}" type="pres">
      <dgm:prSet presAssocID="{CDB0BBAA-DDD0-4A04-95BF-92E86F7A9360}" presName="Parent3" presStyleLbl="revTx" presStyleIdx="0" presStyleCnt="0">
        <dgm:presLayoutVars>
          <dgm:chMax val="1"/>
          <dgm:chPref val="1"/>
          <dgm:bulletEnabled val="1"/>
        </dgm:presLayoutVars>
      </dgm:prSet>
      <dgm:spPr/>
    </dgm:pt>
    <dgm:pt modelId="{E41E0084-5EB4-4B08-9BBC-FEA63E85FA97}" type="pres">
      <dgm:prSet presAssocID="{DC11D120-4E72-470A-9175-C276EBB59CF5}" presName="Accent2" presStyleCnt="0"/>
      <dgm:spPr/>
    </dgm:pt>
    <dgm:pt modelId="{3281ED1B-8586-427A-8309-1D9A5E2B3C86}" type="pres">
      <dgm:prSet presAssocID="{DC11D120-4E72-470A-9175-C276EBB59CF5}" presName="Accent" presStyleLbl="node1" presStyleIdx="2" presStyleCnt="4"/>
      <dgm:spPr>
        <a:solidFill>
          <a:srgbClr val="C00000"/>
        </a:solidFill>
        <a:ln>
          <a:solidFill>
            <a:srgbClr val="C00000"/>
          </a:solidFill>
        </a:ln>
      </dgm:spPr>
    </dgm:pt>
    <dgm:pt modelId="{E382D214-6E70-47EE-B60A-787F92DA0A66}" type="pres">
      <dgm:prSet presAssocID="{DC11D120-4E72-470A-9175-C276EBB59CF5}" presName="ParentBackground2" presStyleCnt="0"/>
      <dgm:spPr/>
    </dgm:pt>
    <dgm:pt modelId="{A429A24A-B7D9-4FA8-B41A-6C35A17F4450}" type="pres">
      <dgm:prSet presAssocID="{DC11D120-4E72-470A-9175-C276EBB59CF5}" presName="ParentBackground" presStyleLbl="fgAcc1" presStyleIdx="2" presStyleCnt="4"/>
      <dgm:spPr/>
    </dgm:pt>
    <dgm:pt modelId="{9099C6AA-517F-4D59-BC74-6B13E8B8429B}" type="pres">
      <dgm:prSet presAssocID="{DC11D120-4E72-470A-9175-C276EBB59CF5}" presName="Parent2" presStyleLbl="revTx" presStyleIdx="0" presStyleCnt="0">
        <dgm:presLayoutVars>
          <dgm:chMax val="1"/>
          <dgm:chPref val="1"/>
          <dgm:bulletEnabled val="1"/>
        </dgm:presLayoutVars>
      </dgm:prSet>
      <dgm:spPr/>
    </dgm:pt>
    <dgm:pt modelId="{7BEF2F10-E96B-4BA7-8A0F-ACFE00CF7A25}" type="pres">
      <dgm:prSet presAssocID="{F5E1EBC4-B920-49A9-B2B3-0547A773ADBA}" presName="Accent1" presStyleCnt="0"/>
      <dgm:spPr/>
    </dgm:pt>
    <dgm:pt modelId="{D82D9572-A841-42EE-A43A-11714DCF7BD5}" type="pres">
      <dgm:prSet presAssocID="{F5E1EBC4-B920-49A9-B2B3-0547A773ADBA}" presName="Accent" presStyleLbl="node1" presStyleIdx="3" presStyleCnt="4"/>
      <dgm:spPr/>
    </dgm:pt>
    <dgm:pt modelId="{5C91D518-7E73-4724-97F6-DC86A85D35B4}" type="pres">
      <dgm:prSet presAssocID="{F5E1EBC4-B920-49A9-B2B3-0547A773ADBA}" presName="ParentBackground1" presStyleCnt="0"/>
      <dgm:spPr/>
    </dgm:pt>
    <dgm:pt modelId="{BC5A2EF4-E1F1-41B5-9D17-17FE5454BDCC}" type="pres">
      <dgm:prSet presAssocID="{F5E1EBC4-B920-49A9-B2B3-0547A773ADBA}" presName="ParentBackground" presStyleLbl="fgAcc1" presStyleIdx="3" presStyleCnt="4"/>
      <dgm:spPr/>
    </dgm:pt>
    <dgm:pt modelId="{5E456D36-42DB-4C97-B4F3-EFFDC48E9EA0}" type="pres">
      <dgm:prSet presAssocID="{F5E1EBC4-B920-49A9-B2B3-0547A773ADBA}" presName="Parent1" presStyleLbl="revTx" presStyleIdx="0" presStyleCnt="0">
        <dgm:presLayoutVars>
          <dgm:chMax val="1"/>
          <dgm:chPref val="1"/>
          <dgm:bulletEnabled val="1"/>
        </dgm:presLayoutVars>
      </dgm:prSet>
      <dgm:spPr/>
    </dgm:pt>
  </dgm:ptLst>
  <dgm:cxnLst>
    <dgm:cxn modelId="{A27B730A-46DD-419F-A449-294762F25D6B}" type="presOf" srcId="{CDB0BBAA-DDD0-4A04-95BF-92E86F7A9360}" destId="{DC4B384F-611B-44BA-8368-933EEB0AAC4E}" srcOrd="1" destOrd="0" presId="urn:microsoft.com/office/officeart/2011/layout/CircleProcess"/>
    <dgm:cxn modelId="{812ADD15-F695-4C1D-B82C-CA5DE1C72CC3}" type="presOf" srcId="{DC11D120-4E72-470A-9175-C276EBB59CF5}" destId="{A429A24A-B7D9-4FA8-B41A-6C35A17F4450}" srcOrd="0" destOrd="0" presId="urn:microsoft.com/office/officeart/2011/layout/CircleProcess"/>
    <dgm:cxn modelId="{9C0D5527-11BC-9A49-8FC4-2A6161698A5C}" type="presOf" srcId="{0C668FD1-893E-F04E-AA48-3CBE6569F6DE}" destId="{52BFA756-6E8A-8E40-9BFD-055135D63FDB}" srcOrd="0" destOrd="0" presId="urn:microsoft.com/office/officeart/2011/layout/CircleProcess"/>
    <dgm:cxn modelId="{76A85A3F-CC44-4A2F-A9D1-B4B6A8CCDB9C}" srcId="{4CE5886E-FD58-42F9-B76C-B38537ECDE90}" destId="{CDB0BBAA-DDD0-4A04-95BF-92E86F7A9360}" srcOrd="2" destOrd="0" parTransId="{E388F91B-E7AA-47D3-A105-CA110F5D1A6C}" sibTransId="{1DB0385E-026E-48A6-A554-CB662B4249DD}"/>
    <dgm:cxn modelId="{E220885C-45FB-450E-BD3E-8D75C5B78D1E}" type="presOf" srcId="{F5E1EBC4-B920-49A9-B2B3-0547A773ADBA}" destId="{BC5A2EF4-E1F1-41B5-9D17-17FE5454BDCC}" srcOrd="0" destOrd="0" presId="urn:microsoft.com/office/officeart/2011/layout/CircleProcess"/>
    <dgm:cxn modelId="{58705D53-2C79-4FE0-A173-DDEE8E46B92B}" srcId="{4CE5886E-FD58-42F9-B76C-B38537ECDE90}" destId="{F5E1EBC4-B920-49A9-B2B3-0547A773ADBA}" srcOrd="0" destOrd="0" parTransId="{8784D249-E267-4B57-A159-B146540D0E3D}" sibTransId="{9860A8CB-3311-40CD-BA5E-FC70DBED5BFA}"/>
    <dgm:cxn modelId="{FC74D859-2DF3-466C-9243-12618658311F}" srcId="{4CE5886E-FD58-42F9-B76C-B38537ECDE90}" destId="{DC11D120-4E72-470A-9175-C276EBB59CF5}" srcOrd="1" destOrd="0" parTransId="{163595A2-A054-4564-93D3-DB8EFF3463A9}" sibTransId="{8F7F126E-AE43-4B88-9B29-BC3670FB6E5C}"/>
    <dgm:cxn modelId="{EF18D892-F44D-9140-8463-F43E4EDBB2B0}" type="presOf" srcId="{0C668FD1-893E-F04E-AA48-3CBE6569F6DE}" destId="{A1DEF4F6-D349-914D-BA52-A1457CE87876}" srcOrd="1" destOrd="0" presId="urn:microsoft.com/office/officeart/2011/layout/CircleProcess"/>
    <dgm:cxn modelId="{F0BB2197-46BE-4D17-9EEF-B32525A73236}" type="presOf" srcId="{DC11D120-4E72-470A-9175-C276EBB59CF5}" destId="{9099C6AA-517F-4D59-BC74-6B13E8B8429B}" srcOrd="1" destOrd="0" presId="urn:microsoft.com/office/officeart/2011/layout/CircleProcess"/>
    <dgm:cxn modelId="{A7C257C6-E108-4DD8-9BAA-B0CC109E2DE1}" type="presOf" srcId="{4CE5886E-FD58-42F9-B76C-B38537ECDE90}" destId="{A1C89CD4-EDDE-4EB4-AB44-F4615C313599}" srcOrd="0" destOrd="0" presId="urn:microsoft.com/office/officeart/2011/layout/CircleProcess"/>
    <dgm:cxn modelId="{2FDACFCF-3D30-464A-AD49-703C0AB0506B}" type="presOf" srcId="{CDB0BBAA-DDD0-4A04-95BF-92E86F7A9360}" destId="{66A26BA3-2203-4451-9F84-D1064E400D6C}" srcOrd="0" destOrd="0" presId="urn:microsoft.com/office/officeart/2011/layout/CircleProcess"/>
    <dgm:cxn modelId="{DFCB3EED-45E7-0D4C-B942-970299AD3561}" srcId="{4CE5886E-FD58-42F9-B76C-B38537ECDE90}" destId="{0C668FD1-893E-F04E-AA48-3CBE6569F6DE}" srcOrd="3" destOrd="0" parTransId="{64375EDE-CDE7-0744-83EB-46FFC8D8EE15}" sibTransId="{94AD3B2E-928E-7842-B561-8DE076CE3FF0}"/>
    <dgm:cxn modelId="{B1E4B1FA-2B1E-4E78-813A-CE2D114A7D67}" type="presOf" srcId="{F5E1EBC4-B920-49A9-B2B3-0547A773ADBA}" destId="{5E456D36-42DB-4C97-B4F3-EFFDC48E9EA0}" srcOrd="1" destOrd="0" presId="urn:microsoft.com/office/officeart/2011/layout/CircleProcess"/>
    <dgm:cxn modelId="{8E648870-DC54-5046-82DF-DB44A1565D91}" type="presParOf" srcId="{A1C89CD4-EDDE-4EB4-AB44-F4615C313599}" destId="{2A5B248A-9F49-BB45-8C7F-859D8B64E717}" srcOrd="0" destOrd="0" presId="urn:microsoft.com/office/officeart/2011/layout/CircleProcess"/>
    <dgm:cxn modelId="{7A8AC42C-5AA5-C343-9D4F-6833C1115891}" type="presParOf" srcId="{2A5B248A-9F49-BB45-8C7F-859D8B64E717}" destId="{0D16A162-8924-6A4F-963C-0F827D3C16BD}" srcOrd="0" destOrd="0" presId="urn:microsoft.com/office/officeart/2011/layout/CircleProcess"/>
    <dgm:cxn modelId="{B275A49A-4616-5248-ABC0-21F72A5B8893}" type="presParOf" srcId="{A1C89CD4-EDDE-4EB4-AB44-F4615C313599}" destId="{30C99FEF-A554-A94F-AEA4-DC115BB428D1}" srcOrd="1" destOrd="0" presId="urn:microsoft.com/office/officeart/2011/layout/CircleProcess"/>
    <dgm:cxn modelId="{D3CC669E-2BE1-1C4D-98E6-EA31516B9576}" type="presParOf" srcId="{30C99FEF-A554-A94F-AEA4-DC115BB428D1}" destId="{52BFA756-6E8A-8E40-9BFD-055135D63FDB}" srcOrd="0" destOrd="0" presId="urn:microsoft.com/office/officeart/2011/layout/CircleProcess"/>
    <dgm:cxn modelId="{4783F66E-FF13-4740-BE36-A45E0DBDC850}" type="presParOf" srcId="{A1C89CD4-EDDE-4EB4-AB44-F4615C313599}" destId="{A1DEF4F6-D349-914D-BA52-A1457CE87876}" srcOrd="2" destOrd="0" presId="urn:microsoft.com/office/officeart/2011/layout/CircleProcess"/>
    <dgm:cxn modelId="{4685A6E5-3B80-4979-B967-4FE8193E2AD3}" type="presParOf" srcId="{A1C89CD4-EDDE-4EB4-AB44-F4615C313599}" destId="{C9B91002-70AC-4DC9-8418-0BD4D731BD0F}" srcOrd="3" destOrd="0" presId="urn:microsoft.com/office/officeart/2011/layout/CircleProcess"/>
    <dgm:cxn modelId="{16AC3582-940B-4D76-A311-98F170558F0A}" type="presParOf" srcId="{C9B91002-70AC-4DC9-8418-0BD4D731BD0F}" destId="{18502123-33E7-4F48-80A0-7BC7E028806F}" srcOrd="0" destOrd="0" presId="urn:microsoft.com/office/officeart/2011/layout/CircleProcess"/>
    <dgm:cxn modelId="{A488E774-F41D-48A6-921E-5CB211963768}" type="presParOf" srcId="{A1C89CD4-EDDE-4EB4-AB44-F4615C313599}" destId="{024F6B40-27CD-411D-8601-1A72E41916F3}" srcOrd="4" destOrd="0" presId="urn:microsoft.com/office/officeart/2011/layout/CircleProcess"/>
    <dgm:cxn modelId="{4716CD1E-93F8-4EA7-A539-823B3D7AF8BF}" type="presParOf" srcId="{024F6B40-27CD-411D-8601-1A72E41916F3}" destId="{66A26BA3-2203-4451-9F84-D1064E400D6C}" srcOrd="0" destOrd="0" presId="urn:microsoft.com/office/officeart/2011/layout/CircleProcess"/>
    <dgm:cxn modelId="{39850E0C-ED11-4010-BEE6-5C3BF5EEBF4D}" type="presParOf" srcId="{A1C89CD4-EDDE-4EB4-AB44-F4615C313599}" destId="{DC4B384F-611B-44BA-8368-933EEB0AAC4E}" srcOrd="5" destOrd="0" presId="urn:microsoft.com/office/officeart/2011/layout/CircleProcess"/>
    <dgm:cxn modelId="{263244DB-4CE6-4B19-8E4D-313D73246DD2}" type="presParOf" srcId="{A1C89CD4-EDDE-4EB4-AB44-F4615C313599}" destId="{E41E0084-5EB4-4B08-9BBC-FEA63E85FA97}" srcOrd="6" destOrd="0" presId="urn:microsoft.com/office/officeart/2011/layout/CircleProcess"/>
    <dgm:cxn modelId="{E2A7DB39-3C7F-443F-B02D-DB7E2CE943FD}" type="presParOf" srcId="{E41E0084-5EB4-4B08-9BBC-FEA63E85FA97}" destId="{3281ED1B-8586-427A-8309-1D9A5E2B3C86}" srcOrd="0" destOrd="0" presId="urn:microsoft.com/office/officeart/2011/layout/CircleProcess"/>
    <dgm:cxn modelId="{E655248A-1871-42FB-8E7A-DC5A9E58AC7F}" type="presParOf" srcId="{A1C89CD4-EDDE-4EB4-AB44-F4615C313599}" destId="{E382D214-6E70-47EE-B60A-787F92DA0A66}" srcOrd="7" destOrd="0" presId="urn:microsoft.com/office/officeart/2011/layout/CircleProcess"/>
    <dgm:cxn modelId="{A4B62A2E-6E32-4E32-8810-668EA4726793}" type="presParOf" srcId="{E382D214-6E70-47EE-B60A-787F92DA0A66}" destId="{A429A24A-B7D9-4FA8-B41A-6C35A17F4450}" srcOrd="0" destOrd="0" presId="urn:microsoft.com/office/officeart/2011/layout/CircleProcess"/>
    <dgm:cxn modelId="{DC8B6B60-A4F1-4FDA-866C-2D694C09E8B4}" type="presParOf" srcId="{A1C89CD4-EDDE-4EB4-AB44-F4615C313599}" destId="{9099C6AA-517F-4D59-BC74-6B13E8B8429B}" srcOrd="8" destOrd="0" presId="urn:microsoft.com/office/officeart/2011/layout/CircleProcess"/>
    <dgm:cxn modelId="{827C92C9-92D5-4509-A7C2-09972ED40F51}" type="presParOf" srcId="{A1C89CD4-EDDE-4EB4-AB44-F4615C313599}" destId="{7BEF2F10-E96B-4BA7-8A0F-ACFE00CF7A25}" srcOrd="9" destOrd="0" presId="urn:microsoft.com/office/officeart/2011/layout/CircleProcess"/>
    <dgm:cxn modelId="{A29715FB-60D2-4E22-879F-8E8ED4F070A9}" type="presParOf" srcId="{7BEF2F10-E96B-4BA7-8A0F-ACFE00CF7A25}" destId="{D82D9572-A841-42EE-A43A-11714DCF7BD5}" srcOrd="0" destOrd="0" presId="urn:microsoft.com/office/officeart/2011/layout/CircleProcess"/>
    <dgm:cxn modelId="{E2043E22-770B-4F42-B554-98836A7AE18D}" type="presParOf" srcId="{A1C89CD4-EDDE-4EB4-AB44-F4615C313599}" destId="{5C91D518-7E73-4724-97F6-DC86A85D35B4}" srcOrd="10" destOrd="0" presId="urn:microsoft.com/office/officeart/2011/layout/CircleProcess"/>
    <dgm:cxn modelId="{265FC4F9-4149-47EA-9A77-B2A338F54E91}" type="presParOf" srcId="{5C91D518-7E73-4724-97F6-DC86A85D35B4}" destId="{BC5A2EF4-E1F1-41B5-9D17-17FE5454BDCC}" srcOrd="0" destOrd="0" presId="urn:microsoft.com/office/officeart/2011/layout/CircleProcess"/>
    <dgm:cxn modelId="{A63D7326-2558-4233-ADD6-947BA0E0769D}" type="presParOf" srcId="{A1C89CD4-EDDE-4EB4-AB44-F4615C313599}" destId="{5E456D36-42DB-4C97-B4F3-EFFDC48E9EA0}"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642715-C6A4-440E-84C9-4C1CBB6286F3}" type="doc">
      <dgm:prSet loTypeId="urn:microsoft.com/office/officeart/2011/layout/CircleProcess" loCatId="process" qsTypeId="urn:microsoft.com/office/officeart/2005/8/quickstyle/simple1" qsCatId="simple" csTypeId="urn:microsoft.com/office/officeart/2005/8/colors/colorful5" csCatId="colorful" phldr="1"/>
      <dgm:spPr/>
      <dgm:t>
        <a:bodyPr/>
        <a:lstStyle/>
        <a:p>
          <a:endParaRPr lang="en-US"/>
        </a:p>
      </dgm:t>
    </dgm:pt>
    <dgm:pt modelId="{40F8A885-369D-4E22-825F-C98E9F53CD40}">
      <dgm:prSet phldrT="[Text]" custT="1"/>
      <dgm:spPr>
        <a:ln>
          <a:noFill/>
        </a:ln>
      </dgm:spPr>
      <dgm:t>
        <a:bodyPr/>
        <a:lstStyle/>
        <a:p>
          <a:r>
            <a:rPr lang="en-US" sz="1600" b="1" dirty="0"/>
            <a:t>Module 8: </a:t>
          </a:r>
          <a:r>
            <a:rPr lang="en-US" sz="1600" dirty="0"/>
            <a:t>Communication &amp; Outreach </a:t>
          </a:r>
        </a:p>
      </dgm:t>
    </dgm:pt>
    <dgm:pt modelId="{6B9E8FE1-B5FB-48B7-BDD6-C1FD81E1FC02}" type="parTrans" cxnId="{A8F501E9-4A05-4ADE-A057-6A883B864D14}">
      <dgm:prSet/>
      <dgm:spPr/>
      <dgm:t>
        <a:bodyPr/>
        <a:lstStyle/>
        <a:p>
          <a:endParaRPr lang="en-US"/>
        </a:p>
      </dgm:t>
    </dgm:pt>
    <dgm:pt modelId="{7C2F4CC7-CC95-43B1-BC91-F44A7FA23AE9}" type="sibTrans" cxnId="{A8F501E9-4A05-4ADE-A057-6A883B864D14}">
      <dgm:prSet/>
      <dgm:spPr/>
      <dgm:t>
        <a:bodyPr/>
        <a:lstStyle/>
        <a:p>
          <a:endParaRPr lang="en-US"/>
        </a:p>
      </dgm:t>
    </dgm:pt>
    <dgm:pt modelId="{89CDC8D8-5850-1840-9359-065A9092980F}">
      <dgm:prSet custT="1"/>
      <dgm:spPr/>
      <dgm:t>
        <a:bodyPr/>
        <a:lstStyle/>
        <a:p>
          <a:r>
            <a:rPr lang="en-US" sz="1600" b="1" dirty="0"/>
            <a:t>Module 5: </a:t>
          </a:r>
          <a:r>
            <a:rPr lang="en-US" sz="1600" b="0" dirty="0"/>
            <a:t>Financing &amp; business models for deployment</a:t>
          </a:r>
          <a:endParaRPr lang="en-US" sz="1600" dirty="0"/>
        </a:p>
      </dgm:t>
    </dgm:pt>
    <dgm:pt modelId="{87961CE5-C3D3-6F43-A565-4C3AA3519796}" type="parTrans" cxnId="{8653CB55-54AF-524D-85EB-4530020CD715}">
      <dgm:prSet/>
      <dgm:spPr/>
      <dgm:t>
        <a:bodyPr/>
        <a:lstStyle/>
        <a:p>
          <a:endParaRPr lang="en-US"/>
        </a:p>
      </dgm:t>
    </dgm:pt>
    <dgm:pt modelId="{712EB2ED-6D66-8846-AD14-DD7BF43B2C96}" type="sibTrans" cxnId="{8653CB55-54AF-524D-85EB-4530020CD715}">
      <dgm:prSet/>
      <dgm:spPr/>
      <dgm:t>
        <a:bodyPr/>
        <a:lstStyle/>
        <a:p>
          <a:endParaRPr lang="en-US"/>
        </a:p>
      </dgm:t>
    </dgm:pt>
    <dgm:pt modelId="{2414B753-AFA6-4D4F-8F1A-051E541D4DFE}">
      <dgm:prSet phldrT="[Text]" custT="1"/>
      <dgm:spPr/>
      <dgm:t>
        <a:bodyPr/>
        <a:lstStyle/>
        <a:p>
          <a:r>
            <a:rPr lang="en-US" sz="1600" b="1" dirty="0"/>
            <a:t>Module 7:</a:t>
          </a:r>
          <a:r>
            <a:rPr lang="en-US" sz="1600" dirty="0"/>
            <a:t> Technology demonstration</a:t>
          </a:r>
        </a:p>
      </dgm:t>
    </dgm:pt>
    <dgm:pt modelId="{45ED52F3-4573-401F-83B1-3D6E0F0B54F7}" type="sibTrans" cxnId="{2FFF07FA-FD5F-48CA-AE24-C193617B982D}">
      <dgm:prSet/>
      <dgm:spPr/>
      <dgm:t>
        <a:bodyPr/>
        <a:lstStyle/>
        <a:p>
          <a:endParaRPr lang="en-US"/>
        </a:p>
      </dgm:t>
    </dgm:pt>
    <dgm:pt modelId="{5B366371-4189-4077-A34E-26ED0B4B60E4}" type="parTrans" cxnId="{2FFF07FA-FD5F-48CA-AE24-C193617B982D}">
      <dgm:prSet/>
      <dgm:spPr/>
      <dgm:t>
        <a:bodyPr/>
        <a:lstStyle/>
        <a:p>
          <a:endParaRPr lang="en-US"/>
        </a:p>
      </dgm:t>
    </dgm:pt>
    <dgm:pt modelId="{BDCD653A-855C-462B-BC30-EADA57358A3D}">
      <dgm:prSet phldrT="[Text]" custT="1"/>
      <dgm:spPr/>
      <dgm:t>
        <a:bodyPr/>
        <a:lstStyle/>
        <a:p>
          <a:r>
            <a:rPr lang="en-US" sz="1600" b="1" dirty="0"/>
            <a:t>Module 6:</a:t>
          </a:r>
          <a:r>
            <a:rPr lang="en-US" sz="1600" dirty="0"/>
            <a:t> Value chain development</a:t>
          </a:r>
        </a:p>
      </dgm:t>
    </dgm:pt>
    <dgm:pt modelId="{2D0F0812-93F4-49B6-B105-1AD3FB97D637}" type="sibTrans" cxnId="{5A21B91C-BFBA-489F-AD57-7027FA1DCF8D}">
      <dgm:prSet/>
      <dgm:spPr/>
      <dgm:t>
        <a:bodyPr/>
        <a:lstStyle/>
        <a:p>
          <a:endParaRPr lang="en-US"/>
        </a:p>
      </dgm:t>
    </dgm:pt>
    <dgm:pt modelId="{477722B1-C4D1-4BD4-9CDD-297C321E333D}" type="parTrans" cxnId="{5A21B91C-BFBA-489F-AD57-7027FA1DCF8D}">
      <dgm:prSet/>
      <dgm:spPr/>
      <dgm:t>
        <a:bodyPr/>
        <a:lstStyle/>
        <a:p>
          <a:endParaRPr lang="en-US"/>
        </a:p>
      </dgm:t>
    </dgm:pt>
    <dgm:pt modelId="{F099CE1B-F776-4050-A297-7A1FD9FE3F86}" type="pres">
      <dgm:prSet presAssocID="{25642715-C6A4-440E-84C9-4C1CBB6286F3}" presName="Name0" presStyleCnt="0">
        <dgm:presLayoutVars>
          <dgm:chMax val="11"/>
          <dgm:chPref val="11"/>
          <dgm:dir/>
          <dgm:resizeHandles/>
        </dgm:presLayoutVars>
      </dgm:prSet>
      <dgm:spPr/>
    </dgm:pt>
    <dgm:pt modelId="{AC9060D5-8339-F642-BFA7-FDA2A0A2FC1E}" type="pres">
      <dgm:prSet presAssocID="{40F8A885-369D-4E22-825F-C98E9F53CD40}" presName="Accent4" presStyleCnt="0"/>
      <dgm:spPr/>
    </dgm:pt>
    <dgm:pt modelId="{4437D963-D9B9-49D1-9D31-892310763442}" type="pres">
      <dgm:prSet presAssocID="{40F8A885-369D-4E22-825F-C98E9F53CD40}" presName="Accent" presStyleLbl="node1" presStyleIdx="0" presStyleCnt="4"/>
      <dgm:spPr>
        <a:solidFill>
          <a:srgbClr val="7030A0"/>
        </a:solidFill>
      </dgm:spPr>
    </dgm:pt>
    <dgm:pt modelId="{1D503565-F194-9549-A90B-16239299C706}" type="pres">
      <dgm:prSet presAssocID="{40F8A885-369D-4E22-825F-C98E9F53CD40}" presName="ParentBackground4" presStyleCnt="0"/>
      <dgm:spPr/>
    </dgm:pt>
    <dgm:pt modelId="{234EBF8E-AD86-4912-A9FC-43D6B8406B4D}" type="pres">
      <dgm:prSet presAssocID="{40F8A885-369D-4E22-825F-C98E9F53CD40}" presName="ParentBackground" presStyleLbl="fgAcc1" presStyleIdx="0" presStyleCnt="4"/>
      <dgm:spPr/>
    </dgm:pt>
    <dgm:pt modelId="{5B1178B0-74EB-6E41-BA5B-F4846916D9A8}" type="pres">
      <dgm:prSet presAssocID="{40F8A885-369D-4E22-825F-C98E9F53CD40}" presName="Parent4" presStyleLbl="revTx" presStyleIdx="0" presStyleCnt="0">
        <dgm:presLayoutVars>
          <dgm:chMax val="1"/>
          <dgm:chPref val="1"/>
          <dgm:bulletEnabled val="1"/>
        </dgm:presLayoutVars>
      </dgm:prSet>
      <dgm:spPr/>
    </dgm:pt>
    <dgm:pt modelId="{94356528-4C8D-7B43-8144-47C4F3EC5989}" type="pres">
      <dgm:prSet presAssocID="{2414B753-AFA6-4D4F-8F1A-051E541D4DFE}" presName="Accent3" presStyleCnt="0"/>
      <dgm:spPr/>
    </dgm:pt>
    <dgm:pt modelId="{02E3D74D-25FC-41E7-87B1-6162A6CB861D}" type="pres">
      <dgm:prSet presAssocID="{2414B753-AFA6-4D4F-8F1A-051E541D4DFE}" presName="Accent" presStyleLbl="node1" presStyleIdx="1" presStyleCnt="4"/>
      <dgm:spPr>
        <a:solidFill>
          <a:srgbClr val="45B664"/>
        </a:solidFill>
      </dgm:spPr>
    </dgm:pt>
    <dgm:pt modelId="{59657FFB-4F90-D84E-8F57-1A7F1C981140}" type="pres">
      <dgm:prSet presAssocID="{2414B753-AFA6-4D4F-8F1A-051E541D4DFE}" presName="ParentBackground3" presStyleCnt="0"/>
      <dgm:spPr/>
    </dgm:pt>
    <dgm:pt modelId="{2164476C-CE6D-40CC-86BF-A7C28CBE5D2B}" type="pres">
      <dgm:prSet presAssocID="{2414B753-AFA6-4D4F-8F1A-051E541D4DFE}" presName="ParentBackground" presStyleLbl="fgAcc1" presStyleIdx="1" presStyleCnt="4"/>
      <dgm:spPr/>
    </dgm:pt>
    <dgm:pt modelId="{2246E398-D5F9-1940-BCA3-AA152016DCF0}" type="pres">
      <dgm:prSet presAssocID="{2414B753-AFA6-4D4F-8F1A-051E541D4DFE}" presName="Parent3" presStyleLbl="revTx" presStyleIdx="0" presStyleCnt="0">
        <dgm:presLayoutVars>
          <dgm:chMax val="1"/>
          <dgm:chPref val="1"/>
          <dgm:bulletEnabled val="1"/>
        </dgm:presLayoutVars>
      </dgm:prSet>
      <dgm:spPr/>
    </dgm:pt>
    <dgm:pt modelId="{25D0D71A-DC80-3A42-878E-A2B67CA342BC}" type="pres">
      <dgm:prSet presAssocID="{BDCD653A-855C-462B-BC30-EADA57358A3D}" presName="Accent2" presStyleCnt="0"/>
      <dgm:spPr/>
    </dgm:pt>
    <dgm:pt modelId="{AE0196E9-1B56-4338-93E7-79354C9E204F}" type="pres">
      <dgm:prSet presAssocID="{BDCD653A-855C-462B-BC30-EADA57358A3D}" presName="Accent" presStyleLbl="node1" presStyleIdx="2" presStyleCnt="4"/>
      <dgm:spPr>
        <a:solidFill>
          <a:srgbClr val="3EB3AF"/>
        </a:solidFill>
      </dgm:spPr>
    </dgm:pt>
    <dgm:pt modelId="{4FD448EB-363F-124E-A7BC-2EE012B30B77}" type="pres">
      <dgm:prSet presAssocID="{BDCD653A-855C-462B-BC30-EADA57358A3D}" presName="ParentBackground2" presStyleCnt="0"/>
      <dgm:spPr/>
    </dgm:pt>
    <dgm:pt modelId="{9DEB5F67-A7B5-481A-89C2-5A6D6D8CA396}" type="pres">
      <dgm:prSet presAssocID="{BDCD653A-855C-462B-BC30-EADA57358A3D}" presName="ParentBackground" presStyleLbl="fgAcc1" presStyleIdx="2" presStyleCnt="4"/>
      <dgm:spPr/>
    </dgm:pt>
    <dgm:pt modelId="{A65BEF8A-BE0F-5F43-AF02-CC5FB03EEC05}" type="pres">
      <dgm:prSet presAssocID="{BDCD653A-855C-462B-BC30-EADA57358A3D}" presName="Parent2" presStyleLbl="revTx" presStyleIdx="0" presStyleCnt="0">
        <dgm:presLayoutVars>
          <dgm:chMax val="1"/>
          <dgm:chPref val="1"/>
          <dgm:bulletEnabled val="1"/>
        </dgm:presLayoutVars>
      </dgm:prSet>
      <dgm:spPr/>
    </dgm:pt>
    <dgm:pt modelId="{1659B1C8-E17C-5A40-9C18-6950F7CE85B0}" type="pres">
      <dgm:prSet presAssocID="{89CDC8D8-5850-1840-9359-065A9092980F}" presName="Accent1" presStyleCnt="0"/>
      <dgm:spPr/>
    </dgm:pt>
    <dgm:pt modelId="{9BF557E6-412B-3446-9BE6-59A502BAA354}" type="pres">
      <dgm:prSet presAssocID="{89CDC8D8-5850-1840-9359-065A9092980F}" presName="Accent" presStyleLbl="node1" presStyleIdx="3" presStyleCnt="4"/>
      <dgm:spPr/>
    </dgm:pt>
    <dgm:pt modelId="{EF147E95-A182-DC45-97CA-61CDAA88210F}" type="pres">
      <dgm:prSet presAssocID="{89CDC8D8-5850-1840-9359-065A9092980F}" presName="ParentBackground1" presStyleCnt="0"/>
      <dgm:spPr/>
    </dgm:pt>
    <dgm:pt modelId="{BFE6592A-BC33-9A41-B9E0-1140746F690F}" type="pres">
      <dgm:prSet presAssocID="{89CDC8D8-5850-1840-9359-065A9092980F}" presName="ParentBackground" presStyleLbl="fgAcc1" presStyleIdx="3" presStyleCnt="4"/>
      <dgm:spPr/>
    </dgm:pt>
    <dgm:pt modelId="{096E69B9-BBC1-1941-85C0-BF745B64A7BA}" type="pres">
      <dgm:prSet presAssocID="{89CDC8D8-5850-1840-9359-065A9092980F}" presName="Parent1" presStyleLbl="revTx" presStyleIdx="0" presStyleCnt="0">
        <dgm:presLayoutVars>
          <dgm:chMax val="1"/>
          <dgm:chPref val="1"/>
          <dgm:bulletEnabled val="1"/>
        </dgm:presLayoutVars>
      </dgm:prSet>
      <dgm:spPr/>
    </dgm:pt>
  </dgm:ptLst>
  <dgm:cxnLst>
    <dgm:cxn modelId="{5A21B91C-BFBA-489F-AD57-7027FA1DCF8D}" srcId="{25642715-C6A4-440E-84C9-4C1CBB6286F3}" destId="{BDCD653A-855C-462B-BC30-EADA57358A3D}" srcOrd="1" destOrd="0" parTransId="{477722B1-C4D1-4BD4-9CDD-297C321E333D}" sibTransId="{2D0F0812-93F4-49B6-B105-1AD3FB97D637}"/>
    <dgm:cxn modelId="{66D6F822-83A3-4F33-B273-6C7FB08F5FE6}" type="presOf" srcId="{25642715-C6A4-440E-84C9-4C1CBB6286F3}" destId="{F099CE1B-F776-4050-A297-7A1FD9FE3F86}" srcOrd="0" destOrd="0" presId="urn:microsoft.com/office/officeart/2011/layout/CircleProcess"/>
    <dgm:cxn modelId="{8653CB55-54AF-524D-85EB-4530020CD715}" srcId="{25642715-C6A4-440E-84C9-4C1CBB6286F3}" destId="{89CDC8D8-5850-1840-9359-065A9092980F}" srcOrd="0" destOrd="0" parTransId="{87961CE5-C3D3-6F43-A565-4C3AA3519796}" sibTransId="{712EB2ED-6D66-8846-AD14-DD7BF43B2C96}"/>
    <dgm:cxn modelId="{FFE65381-D31E-214B-8CB0-C33123B22D23}" type="presOf" srcId="{BDCD653A-855C-462B-BC30-EADA57358A3D}" destId="{9DEB5F67-A7B5-481A-89C2-5A6D6D8CA396}" srcOrd="0" destOrd="0" presId="urn:microsoft.com/office/officeart/2011/layout/CircleProcess"/>
    <dgm:cxn modelId="{B0CDFE88-6374-4D4B-9F74-8095AEBC5A6D}" type="presOf" srcId="{BDCD653A-855C-462B-BC30-EADA57358A3D}" destId="{A65BEF8A-BE0F-5F43-AF02-CC5FB03EEC05}" srcOrd="1" destOrd="0" presId="urn:microsoft.com/office/officeart/2011/layout/CircleProcess"/>
    <dgm:cxn modelId="{43F47991-39D3-B54C-8144-4A26426D530D}" type="presOf" srcId="{40F8A885-369D-4E22-825F-C98E9F53CD40}" destId="{5B1178B0-74EB-6E41-BA5B-F4846916D9A8}" srcOrd="1" destOrd="0" presId="urn:microsoft.com/office/officeart/2011/layout/CircleProcess"/>
    <dgm:cxn modelId="{72C8B29B-5412-854B-89D2-1632FFC3523B}" type="presOf" srcId="{89CDC8D8-5850-1840-9359-065A9092980F}" destId="{096E69B9-BBC1-1941-85C0-BF745B64A7BA}" srcOrd="1" destOrd="0" presId="urn:microsoft.com/office/officeart/2011/layout/CircleProcess"/>
    <dgm:cxn modelId="{7BD0BAB0-3D3C-294F-BA8E-EA009859DAEB}" type="presOf" srcId="{89CDC8D8-5850-1840-9359-065A9092980F}" destId="{BFE6592A-BC33-9A41-B9E0-1140746F690F}" srcOrd="0" destOrd="0" presId="urn:microsoft.com/office/officeart/2011/layout/CircleProcess"/>
    <dgm:cxn modelId="{FC0681C1-8DBD-134E-A0AB-D66A6F3244F7}" type="presOf" srcId="{2414B753-AFA6-4D4F-8F1A-051E541D4DFE}" destId="{2164476C-CE6D-40CC-86BF-A7C28CBE5D2B}" srcOrd="0" destOrd="0" presId="urn:microsoft.com/office/officeart/2011/layout/CircleProcess"/>
    <dgm:cxn modelId="{32819FC2-5F45-E64D-B128-C60CB6BB26B8}" type="presOf" srcId="{2414B753-AFA6-4D4F-8F1A-051E541D4DFE}" destId="{2246E398-D5F9-1940-BCA3-AA152016DCF0}" srcOrd="1" destOrd="0" presId="urn:microsoft.com/office/officeart/2011/layout/CircleProcess"/>
    <dgm:cxn modelId="{A8F501E9-4A05-4ADE-A057-6A883B864D14}" srcId="{25642715-C6A4-440E-84C9-4C1CBB6286F3}" destId="{40F8A885-369D-4E22-825F-C98E9F53CD40}" srcOrd="3" destOrd="0" parTransId="{6B9E8FE1-B5FB-48B7-BDD6-C1FD81E1FC02}" sibTransId="{7C2F4CC7-CC95-43B1-BC91-F44A7FA23AE9}"/>
    <dgm:cxn modelId="{92C589EE-59B8-2E44-941E-1ACF99B240B3}" type="presOf" srcId="{40F8A885-369D-4E22-825F-C98E9F53CD40}" destId="{234EBF8E-AD86-4912-A9FC-43D6B8406B4D}" srcOrd="0" destOrd="0" presId="urn:microsoft.com/office/officeart/2011/layout/CircleProcess"/>
    <dgm:cxn modelId="{2FFF07FA-FD5F-48CA-AE24-C193617B982D}" srcId="{25642715-C6A4-440E-84C9-4C1CBB6286F3}" destId="{2414B753-AFA6-4D4F-8F1A-051E541D4DFE}" srcOrd="2" destOrd="0" parTransId="{5B366371-4189-4077-A34E-26ED0B4B60E4}" sibTransId="{45ED52F3-4573-401F-83B1-3D6E0F0B54F7}"/>
    <dgm:cxn modelId="{2D2DA968-97BE-7F4C-AE7F-6E3EE8653FC9}" type="presParOf" srcId="{F099CE1B-F776-4050-A297-7A1FD9FE3F86}" destId="{AC9060D5-8339-F642-BFA7-FDA2A0A2FC1E}" srcOrd="0" destOrd="0" presId="urn:microsoft.com/office/officeart/2011/layout/CircleProcess"/>
    <dgm:cxn modelId="{63BD3EEA-1AFC-4B42-853E-DC7FE2AE9A8A}" type="presParOf" srcId="{AC9060D5-8339-F642-BFA7-FDA2A0A2FC1E}" destId="{4437D963-D9B9-49D1-9D31-892310763442}" srcOrd="0" destOrd="0" presId="urn:microsoft.com/office/officeart/2011/layout/CircleProcess"/>
    <dgm:cxn modelId="{168039C0-9A3D-D24A-BEBA-FCABB9570B48}" type="presParOf" srcId="{F099CE1B-F776-4050-A297-7A1FD9FE3F86}" destId="{1D503565-F194-9549-A90B-16239299C706}" srcOrd="1" destOrd="0" presId="urn:microsoft.com/office/officeart/2011/layout/CircleProcess"/>
    <dgm:cxn modelId="{A3C0E3D4-C7DC-3942-A79F-66906874F50B}" type="presParOf" srcId="{1D503565-F194-9549-A90B-16239299C706}" destId="{234EBF8E-AD86-4912-A9FC-43D6B8406B4D}" srcOrd="0" destOrd="0" presId="urn:microsoft.com/office/officeart/2011/layout/CircleProcess"/>
    <dgm:cxn modelId="{2BEBBD6D-8625-704F-AE41-1A6590BE2A72}" type="presParOf" srcId="{F099CE1B-F776-4050-A297-7A1FD9FE3F86}" destId="{5B1178B0-74EB-6E41-BA5B-F4846916D9A8}" srcOrd="2" destOrd="0" presId="urn:microsoft.com/office/officeart/2011/layout/CircleProcess"/>
    <dgm:cxn modelId="{406BF54A-6329-914E-8E26-46CC97341CB1}" type="presParOf" srcId="{F099CE1B-F776-4050-A297-7A1FD9FE3F86}" destId="{94356528-4C8D-7B43-8144-47C4F3EC5989}" srcOrd="3" destOrd="0" presId="urn:microsoft.com/office/officeart/2011/layout/CircleProcess"/>
    <dgm:cxn modelId="{1B39F8FD-FC31-E942-B5BD-20F3CFE662B9}" type="presParOf" srcId="{94356528-4C8D-7B43-8144-47C4F3EC5989}" destId="{02E3D74D-25FC-41E7-87B1-6162A6CB861D}" srcOrd="0" destOrd="0" presId="urn:microsoft.com/office/officeart/2011/layout/CircleProcess"/>
    <dgm:cxn modelId="{B1125408-F86D-DF44-9683-584411E286C9}" type="presParOf" srcId="{F099CE1B-F776-4050-A297-7A1FD9FE3F86}" destId="{59657FFB-4F90-D84E-8F57-1A7F1C981140}" srcOrd="4" destOrd="0" presId="urn:microsoft.com/office/officeart/2011/layout/CircleProcess"/>
    <dgm:cxn modelId="{1B0AA7C6-8AB0-8E47-9324-7D5558E8915E}" type="presParOf" srcId="{59657FFB-4F90-D84E-8F57-1A7F1C981140}" destId="{2164476C-CE6D-40CC-86BF-A7C28CBE5D2B}" srcOrd="0" destOrd="0" presId="urn:microsoft.com/office/officeart/2011/layout/CircleProcess"/>
    <dgm:cxn modelId="{0317ECB7-63E5-C044-A1D9-B398D2924093}" type="presParOf" srcId="{F099CE1B-F776-4050-A297-7A1FD9FE3F86}" destId="{2246E398-D5F9-1940-BCA3-AA152016DCF0}" srcOrd="5" destOrd="0" presId="urn:microsoft.com/office/officeart/2011/layout/CircleProcess"/>
    <dgm:cxn modelId="{028EBB9A-96E5-904F-84F6-8EE5A8F4AF4F}" type="presParOf" srcId="{F099CE1B-F776-4050-A297-7A1FD9FE3F86}" destId="{25D0D71A-DC80-3A42-878E-A2B67CA342BC}" srcOrd="6" destOrd="0" presId="urn:microsoft.com/office/officeart/2011/layout/CircleProcess"/>
    <dgm:cxn modelId="{26E96329-0D17-4B4E-B093-EE35AF72A75C}" type="presParOf" srcId="{25D0D71A-DC80-3A42-878E-A2B67CA342BC}" destId="{AE0196E9-1B56-4338-93E7-79354C9E204F}" srcOrd="0" destOrd="0" presId="urn:microsoft.com/office/officeart/2011/layout/CircleProcess"/>
    <dgm:cxn modelId="{E854C8F0-6562-034F-8763-BC3EC3ACCFAE}" type="presParOf" srcId="{F099CE1B-F776-4050-A297-7A1FD9FE3F86}" destId="{4FD448EB-363F-124E-A7BC-2EE012B30B77}" srcOrd="7" destOrd="0" presId="urn:microsoft.com/office/officeart/2011/layout/CircleProcess"/>
    <dgm:cxn modelId="{36F5C56B-8759-F14F-9C0A-142E90EBBB0C}" type="presParOf" srcId="{4FD448EB-363F-124E-A7BC-2EE012B30B77}" destId="{9DEB5F67-A7B5-481A-89C2-5A6D6D8CA396}" srcOrd="0" destOrd="0" presId="urn:microsoft.com/office/officeart/2011/layout/CircleProcess"/>
    <dgm:cxn modelId="{3D91F5BA-34DB-C441-930D-E6909EE88681}" type="presParOf" srcId="{F099CE1B-F776-4050-A297-7A1FD9FE3F86}" destId="{A65BEF8A-BE0F-5F43-AF02-CC5FB03EEC05}" srcOrd="8" destOrd="0" presId="urn:microsoft.com/office/officeart/2011/layout/CircleProcess"/>
    <dgm:cxn modelId="{14972356-2197-C342-BBFE-E0516F1752F5}" type="presParOf" srcId="{F099CE1B-F776-4050-A297-7A1FD9FE3F86}" destId="{1659B1C8-E17C-5A40-9C18-6950F7CE85B0}" srcOrd="9" destOrd="0" presId="urn:microsoft.com/office/officeart/2011/layout/CircleProcess"/>
    <dgm:cxn modelId="{7EAB2A0B-5EE7-8B47-8CF0-5729E58F21E0}" type="presParOf" srcId="{1659B1C8-E17C-5A40-9C18-6950F7CE85B0}" destId="{9BF557E6-412B-3446-9BE6-59A502BAA354}" srcOrd="0" destOrd="0" presId="urn:microsoft.com/office/officeart/2011/layout/CircleProcess"/>
    <dgm:cxn modelId="{08ABE6A5-A891-E14F-B667-825A9AC57A70}" type="presParOf" srcId="{F099CE1B-F776-4050-A297-7A1FD9FE3F86}" destId="{EF147E95-A182-DC45-97CA-61CDAA88210F}" srcOrd="10" destOrd="0" presId="urn:microsoft.com/office/officeart/2011/layout/CircleProcess"/>
    <dgm:cxn modelId="{E7EE5FA2-7EE1-3148-AC52-7C8979A736EF}" type="presParOf" srcId="{EF147E95-A182-DC45-97CA-61CDAA88210F}" destId="{BFE6592A-BC33-9A41-B9E0-1140746F690F}" srcOrd="0" destOrd="0" presId="urn:microsoft.com/office/officeart/2011/layout/CircleProcess"/>
    <dgm:cxn modelId="{09E59C6A-D043-D642-A1E2-31A91FA833B7}" type="presParOf" srcId="{F099CE1B-F776-4050-A297-7A1FD9FE3F86}" destId="{096E69B9-BBC1-1941-85C0-BF745B64A7BA}" srcOrd="11" destOrd="0" presId="urn:microsoft.com/office/officeart/2011/layout/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6A162-8924-6A4F-963C-0F827D3C16BD}">
      <dsp:nvSpPr>
        <dsp:cNvPr id="0" name=""/>
        <dsp:cNvSpPr/>
      </dsp:nvSpPr>
      <dsp:spPr>
        <a:xfrm>
          <a:off x="6381351" y="963487"/>
          <a:ext cx="1909797" cy="190989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BFA756-6E8A-8E40-9BFD-055135D63FDB}">
      <dsp:nvSpPr>
        <dsp:cNvPr id="0" name=""/>
        <dsp:cNvSpPr/>
      </dsp:nvSpPr>
      <dsp:spPr>
        <a:xfrm>
          <a:off x="6445230" y="1027161"/>
          <a:ext cx="1782859" cy="1782546"/>
        </a:xfrm>
        <a:prstGeom prst="ellips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Module 4: </a:t>
          </a:r>
          <a:r>
            <a:rPr lang="en-US" sz="1500" kern="1200" dirty="0"/>
            <a:t>Building an investment pipeline</a:t>
          </a:r>
        </a:p>
      </dsp:txBody>
      <dsp:txXfrm>
        <a:off x="6699924" y="1281859"/>
        <a:ext cx="1273471" cy="1273151"/>
      </dsp:txXfrm>
    </dsp:sp>
    <dsp:sp modelId="{18502123-33E7-4F48-80A0-7BC7E028806F}">
      <dsp:nvSpPr>
        <dsp:cNvPr id="0" name=""/>
        <dsp:cNvSpPr/>
      </dsp:nvSpPr>
      <dsp:spPr>
        <a:xfrm rot="2700000">
          <a:off x="4399470" y="963353"/>
          <a:ext cx="1909828" cy="1909828"/>
        </a:xfrm>
        <a:prstGeom prst="teardrop">
          <a:avLst>
            <a:gd name="adj" fmla="val 1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A26BA3-2203-4451-9F84-D1064E400D6C}">
      <dsp:nvSpPr>
        <dsp:cNvPr id="0" name=""/>
        <dsp:cNvSpPr/>
      </dsp:nvSpPr>
      <dsp:spPr>
        <a:xfrm>
          <a:off x="4471554" y="1027161"/>
          <a:ext cx="1782859" cy="1782546"/>
        </a:xfrm>
        <a:prstGeom prst="ellipse">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Module 3: </a:t>
          </a:r>
          <a:r>
            <a:rPr lang="en-US" sz="1500" kern="1200" dirty="0"/>
            <a:t>Capacity Building of Industries &amp; Market Actors</a:t>
          </a:r>
        </a:p>
      </dsp:txBody>
      <dsp:txXfrm>
        <a:off x="4726248" y="1281859"/>
        <a:ext cx="1273471" cy="1273151"/>
      </dsp:txXfrm>
    </dsp:sp>
    <dsp:sp modelId="{3281ED1B-8586-427A-8309-1D9A5E2B3C86}">
      <dsp:nvSpPr>
        <dsp:cNvPr id="0" name=""/>
        <dsp:cNvSpPr/>
      </dsp:nvSpPr>
      <dsp:spPr>
        <a:xfrm rot="2700000">
          <a:off x="2433984" y="963353"/>
          <a:ext cx="1909828" cy="1909828"/>
        </a:xfrm>
        <a:prstGeom prst="teardrop">
          <a:avLst>
            <a:gd name="adj" fmla="val 100000"/>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A429A24A-B7D9-4FA8-B41A-6C35A17F4450}">
      <dsp:nvSpPr>
        <dsp:cNvPr id="0" name=""/>
        <dsp:cNvSpPr/>
      </dsp:nvSpPr>
      <dsp:spPr>
        <a:xfrm>
          <a:off x="2497878" y="1027161"/>
          <a:ext cx="1782859" cy="1782546"/>
        </a:xfrm>
        <a:prstGeom prst="ellipse">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Module 2: </a:t>
          </a:r>
          <a:r>
            <a:rPr lang="en-US" sz="1500" kern="1200" dirty="0"/>
            <a:t>Policy Support &amp; Institutional Strengthening </a:t>
          </a:r>
        </a:p>
      </dsp:txBody>
      <dsp:txXfrm>
        <a:off x="2752572" y="1281859"/>
        <a:ext cx="1273471" cy="1273151"/>
      </dsp:txXfrm>
    </dsp:sp>
    <dsp:sp modelId="{D82D9572-A841-42EE-A43A-11714DCF7BD5}">
      <dsp:nvSpPr>
        <dsp:cNvPr id="0" name=""/>
        <dsp:cNvSpPr/>
      </dsp:nvSpPr>
      <dsp:spPr>
        <a:xfrm rot="2700000">
          <a:off x="460308" y="963353"/>
          <a:ext cx="1909828" cy="1909828"/>
        </a:xfrm>
        <a:prstGeom prst="teardrop">
          <a:avLst>
            <a:gd name="adj" fmla="val 1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5A2EF4-E1F1-41B5-9D17-17FE5454BDCC}">
      <dsp:nvSpPr>
        <dsp:cNvPr id="0" name=""/>
        <dsp:cNvSpPr/>
      </dsp:nvSpPr>
      <dsp:spPr>
        <a:xfrm>
          <a:off x="524202" y="1027161"/>
          <a:ext cx="1782859" cy="1782546"/>
        </a:xfrm>
        <a:prstGeom prst="ellipse">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Module 1: </a:t>
          </a:r>
          <a:r>
            <a:rPr lang="en-US" sz="1500" kern="1200" dirty="0"/>
            <a:t>Diagnostic Assessment </a:t>
          </a:r>
        </a:p>
      </dsp:txBody>
      <dsp:txXfrm>
        <a:off x="778896" y="1281859"/>
        <a:ext cx="1273471" cy="12731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7D963-D9B9-49D1-9D31-892310763442}">
      <dsp:nvSpPr>
        <dsp:cNvPr id="0" name=""/>
        <dsp:cNvSpPr/>
      </dsp:nvSpPr>
      <dsp:spPr>
        <a:xfrm>
          <a:off x="6677573" y="1566299"/>
          <a:ext cx="1998450" cy="1998552"/>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4EBF8E-AD86-4912-A9FC-43D6B8406B4D}">
      <dsp:nvSpPr>
        <dsp:cNvPr id="0" name=""/>
        <dsp:cNvSpPr/>
      </dsp:nvSpPr>
      <dsp:spPr>
        <a:xfrm>
          <a:off x="6744416" y="1632929"/>
          <a:ext cx="1865620" cy="186529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Module 8: </a:t>
          </a:r>
          <a:r>
            <a:rPr lang="en-US" sz="1600" kern="1200" dirty="0"/>
            <a:t>Communication &amp; Outreach </a:t>
          </a:r>
        </a:p>
      </dsp:txBody>
      <dsp:txXfrm>
        <a:off x="7010934" y="1899449"/>
        <a:ext cx="1332585" cy="1332251"/>
      </dsp:txXfrm>
    </dsp:sp>
    <dsp:sp modelId="{02E3D74D-25FC-41E7-87B1-6162A6CB861D}">
      <dsp:nvSpPr>
        <dsp:cNvPr id="0" name=""/>
        <dsp:cNvSpPr/>
      </dsp:nvSpPr>
      <dsp:spPr>
        <a:xfrm rot="2700000">
          <a:off x="4603693" y="1566158"/>
          <a:ext cx="1998483" cy="1998483"/>
        </a:xfrm>
        <a:prstGeom prst="teardrop">
          <a:avLst>
            <a:gd name="adj" fmla="val 100000"/>
          </a:avLst>
        </a:prstGeom>
        <a:solidFill>
          <a:srgbClr val="45B6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64476C-CE6D-40CC-86BF-A7C28CBE5D2B}">
      <dsp:nvSpPr>
        <dsp:cNvPr id="0" name=""/>
        <dsp:cNvSpPr/>
      </dsp:nvSpPr>
      <dsp:spPr>
        <a:xfrm>
          <a:off x="4679123" y="1632929"/>
          <a:ext cx="1865620" cy="1865292"/>
        </a:xfrm>
        <a:prstGeom prst="ellipse">
          <a:avLst/>
        </a:prstGeom>
        <a:solidFill>
          <a:schemeClr val="lt1">
            <a:alpha val="90000"/>
            <a:hueOff val="0"/>
            <a:satOff val="0"/>
            <a:lumOff val="0"/>
            <a:alphaOff val="0"/>
          </a:schemeClr>
        </a:solidFill>
        <a:ln w="25400" cap="flat" cmpd="sng" algn="ctr">
          <a:solidFill>
            <a:schemeClr val="accent5">
              <a:hueOff val="-2451115"/>
              <a:satOff val="-3409"/>
              <a:lumOff val="-13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Module 7:</a:t>
          </a:r>
          <a:r>
            <a:rPr lang="en-US" sz="1600" kern="1200" dirty="0"/>
            <a:t> Technology demonstration</a:t>
          </a:r>
        </a:p>
      </dsp:txBody>
      <dsp:txXfrm>
        <a:off x="4945640" y="1899449"/>
        <a:ext cx="1332585" cy="1332251"/>
      </dsp:txXfrm>
    </dsp:sp>
    <dsp:sp modelId="{AE0196E9-1B56-4338-93E7-79354C9E204F}">
      <dsp:nvSpPr>
        <dsp:cNvPr id="0" name=""/>
        <dsp:cNvSpPr/>
      </dsp:nvSpPr>
      <dsp:spPr>
        <a:xfrm rot="2700000">
          <a:off x="2546969" y="1566158"/>
          <a:ext cx="1998483" cy="1998483"/>
        </a:xfrm>
        <a:prstGeom prst="teardrop">
          <a:avLst>
            <a:gd name="adj" fmla="val 100000"/>
          </a:avLst>
        </a:prstGeom>
        <a:solidFill>
          <a:srgbClr val="3EB3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EB5F67-A7B5-481A-89C2-5A6D6D8CA396}">
      <dsp:nvSpPr>
        <dsp:cNvPr id="0" name=""/>
        <dsp:cNvSpPr/>
      </dsp:nvSpPr>
      <dsp:spPr>
        <a:xfrm>
          <a:off x="2613829" y="1632929"/>
          <a:ext cx="1865620" cy="1865292"/>
        </a:xfrm>
        <a:prstGeom prst="ellipse">
          <a:avLst/>
        </a:prstGeom>
        <a:solidFill>
          <a:schemeClr val="lt1">
            <a:alpha val="90000"/>
            <a:hueOff val="0"/>
            <a:satOff val="0"/>
            <a:lumOff val="0"/>
            <a:alphaOff val="0"/>
          </a:schemeClr>
        </a:solidFill>
        <a:ln w="25400" cap="flat" cmpd="sng" algn="ctr">
          <a:solidFill>
            <a:schemeClr val="accent5">
              <a:hueOff val="-4902230"/>
              <a:satOff val="-6819"/>
              <a:lumOff val="-26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Module 6:</a:t>
          </a:r>
          <a:r>
            <a:rPr lang="en-US" sz="1600" kern="1200" dirty="0"/>
            <a:t> Value chain development</a:t>
          </a:r>
        </a:p>
      </dsp:txBody>
      <dsp:txXfrm>
        <a:off x="2880346" y="1899449"/>
        <a:ext cx="1332585" cy="1332251"/>
      </dsp:txXfrm>
    </dsp:sp>
    <dsp:sp modelId="{9BF557E6-412B-3446-9BE6-59A502BAA354}">
      <dsp:nvSpPr>
        <dsp:cNvPr id="0" name=""/>
        <dsp:cNvSpPr/>
      </dsp:nvSpPr>
      <dsp:spPr>
        <a:xfrm rot="2700000">
          <a:off x="481675" y="1566158"/>
          <a:ext cx="1998483" cy="1998483"/>
        </a:xfrm>
        <a:prstGeom prst="teardrop">
          <a:avLst>
            <a:gd name="adj" fmla="val 100000"/>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E6592A-BC33-9A41-B9E0-1140746F690F}">
      <dsp:nvSpPr>
        <dsp:cNvPr id="0" name=""/>
        <dsp:cNvSpPr/>
      </dsp:nvSpPr>
      <dsp:spPr>
        <a:xfrm>
          <a:off x="548535" y="1632929"/>
          <a:ext cx="1865620" cy="1865292"/>
        </a:xfrm>
        <a:prstGeom prst="ellipse">
          <a:avLst/>
        </a:prstGeom>
        <a:solidFill>
          <a:schemeClr val="lt1">
            <a:alpha val="90000"/>
            <a:hueOff val="0"/>
            <a:satOff val="0"/>
            <a:lumOff val="0"/>
            <a:alphaOff val="0"/>
          </a:schemeClr>
        </a:solidFill>
        <a:ln w="25400" cap="flat" cmpd="sng" algn="ctr">
          <a:solidFill>
            <a:schemeClr val="accent5">
              <a:hueOff val="-7353344"/>
              <a:satOff val="-10228"/>
              <a:lumOff val="-39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Module 5: </a:t>
          </a:r>
          <a:r>
            <a:rPr lang="en-US" sz="1600" b="0" kern="1200" dirty="0"/>
            <a:t>Financing &amp; business models for deployment</a:t>
          </a:r>
          <a:endParaRPr lang="en-US" sz="1600" kern="1200" dirty="0"/>
        </a:p>
      </dsp:txBody>
      <dsp:txXfrm>
        <a:off x="815052" y="1899449"/>
        <a:ext cx="1332585" cy="1332251"/>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7636" y="0"/>
            <a:ext cx="2951163" cy="497126"/>
          </a:xfrm>
          <a:prstGeom prst="rect">
            <a:avLst/>
          </a:prstGeom>
        </p:spPr>
        <p:txBody>
          <a:bodyPr vert="horz" lIns="91440" tIns="45720" rIns="91440" bIns="45720" rtlCol="0"/>
          <a:lstStyle>
            <a:lvl1pPr algn="r">
              <a:defRPr sz="1200"/>
            </a:lvl1pPr>
          </a:lstStyle>
          <a:p>
            <a:fld id="{53AEA4B4-95EA-48D3-B98C-D5567468DA14}" type="datetimeFigureOut">
              <a:rPr lang="en-US" smtClean="0"/>
              <a:t>1/11/2023</a:t>
            </a:fld>
            <a:endParaRPr lang="en-US" dirty="0"/>
          </a:p>
        </p:txBody>
      </p:sp>
      <p:sp>
        <p:nvSpPr>
          <p:cNvPr id="4" name="Footer Placeholder 3"/>
          <p:cNvSpPr>
            <a:spLocks noGrp="1"/>
          </p:cNvSpPr>
          <p:nvPr>
            <p:ph type="ftr" sz="quarter" idx="2"/>
          </p:nvPr>
        </p:nvSpPr>
        <p:spPr>
          <a:xfrm>
            <a:off x="0" y="9443662"/>
            <a:ext cx="2951163" cy="49712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7636" y="9443662"/>
            <a:ext cx="2951163" cy="497126"/>
          </a:xfrm>
          <a:prstGeom prst="rect">
            <a:avLst/>
          </a:prstGeom>
        </p:spPr>
        <p:txBody>
          <a:bodyPr vert="horz" lIns="91440" tIns="45720" rIns="91440" bIns="45720" rtlCol="0" anchor="b"/>
          <a:lstStyle>
            <a:lvl1pPr algn="r">
              <a:defRPr sz="1200"/>
            </a:lvl1pPr>
          </a:lstStyle>
          <a:p>
            <a:fld id="{5CA62123-D7CC-42D2-A2E2-41CB2664DF0D}" type="slidenum">
              <a:rPr lang="en-US" smtClean="0"/>
              <a:t>‹#›</a:t>
            </a:fld>
            <a:endParaRPr lang="en-US" dirty="0"/>
          </a:p>
        </p:txBody>
      </p:sp>
    </p:spTree>
    <p:extLst>
      <p:ext uri="{BB962C8B-B14F-4D97-AF65-F5344CB8AC3E}">
        <p14:creationId xmlns:p14="http://schemas.microsoft.com/office/powerpoint/2010/main" val="2499653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7625" y="0"/>
            <a:ext cx="2951163" cy="496888"/>
          </a:xfrm>
          <a:prstGeom prst="rect">
            <a:avLst/>
          </a:prstGeom>
        </p:spPr>
        <p:txBody>
          <a:bodyPr vert="horz" lIns="91440" tIns="45720" rIns="91440" bIns="45720" rtlCol="0"/>
          <a:lstStyle>
            <a:lvl1pPr algn="r">
              <a:defRPr sz="1200"/>
            </a:lvl1pPr>
          </a:lstStyle>
          <a:p>
            <a:fld id="{3DC09B2A-B7FB-4BAA-A3C0-21B6728206C7}" type="datetimeFigureOut">
              <a:rPr lang="en-US" smtClean="0"/>
              <a:t>1/11/2023</a:t>
            </a:fld>
            <a:endParaRPr lang="en-US" dirty="0"/>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1038" y="4722813"/>
            <a:ext cx="5448300" cy="44735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4038"/>
            <a:ext cx="2951163" cy="4968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7625" y="9444038"/>
            <a:ext cx="2951163" cy="496887"/>
          </a:xfrm>
          <a:prstGeom prst="rect">
            <a:avLst/>
          </a:prstGeom>
        </p:spPr>
        <p:txBody>
          <a:bodyPr vert="horz" lIns="91440" tIns="45720" rIns="91440" bIns="45720" rtlCol="0" anchor="b"/>
          <a:lstStyle>
            <a:lvl1pPr algn="r">
              <a:defRPr sz="1200"/>
            </a:lvl1pPr>
          </a:lstStyle>
          <a:p>
            <a:fld id="{6463BE17-CD2B-440E-A8BB-78E89F63B3A2}" type="slidenum">
              <a:rPr lang="en-US" smtClean="0"/>
              <a:t>‹#›</a:t>
            </a:fld>
            <a:endParaRPr lang="en-US" dirty="0"/>
          </a:p>
        </p:txBody>
      </p:sp>
    </p:spTree>
    <p:extLst>
      <p:ext uri="{BB962C8B-B14F-4D97-AF65-F5344CB8AC3E}">
        <p14:creationId xmlns:p14="http://schemas.microsoft.com/office/powerpoint/2010/main" val="332469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3BE17-CD2B-440E-A8BB-78E89F63B3A2}" type="slidenum">
              <a:rPr lang="en-US" smtClean="0"/>
              <a:t>1</a:t>
            </a:fld>
            <a:endParaRPr lang="en-US" dirty="0"/>
          </a:p>
        </p:txBody>
      </p:sp>
    </p:spTree>
    <p:extLst>
      <p:ext uri="{BB962C8B-B14F-4D97-AF65-F5344CB8AC3E}">
        <p14:creationId xmlns:p14="http://schemas.microsoft.com/office/powerpoint/2010/main" val="3403175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Global electric vehicle demand is set to rise exponentially by 2030 as governments develop their energy transition policies, and battery makers worldwide have responded by increasing their </a:t>
            </a:r>
            <a:r>
              <a:rPr lang="en-US" sz="1200" b="0" i="0" u="none" strike="noStrike" kern="1200" baseline="0" dirty="0" err="1">
                <a:solidFill>
                  <a:schemeClr val="tx1"/>
                </a:solidFill>
                <a:latin typeface="+mn-lt"/>
                <a:ea typeface="+mn-ea"/>
                <a:cs typeface="+mn-cs"/>
              </a:rPr>
              <a:t>gigafactory</a:t>
            </a:r>
            <a:r>
              <a:rPr lang="en-US" sz="1200" b="0" i="0" u="none" strike="noStrike" kern="1200" baseline="0" dirty="0">
                <a:solidFill>
                  <a:schemeClr val="tx1"/>
                </a:solidFill>
                <a:latin typeface="+mn-lt"/>
                <a:ea typeface="+mn-ea"/>
                <a:cs typeface="+mn-cs"/>
              </a:rPr>
              <a:t> plans in the past year. Total capacity is now forecast at around 7 </a:t>
            </a:r>
            <a:r>
              <a:rPr lang="en-US" sz="1200" b="0" i="0" u="none" strike="noStrike" kern="1200" baseline="0" dirty="0" err="1">
                <a:solidFill>
                  <a:schemeClr val="tx1"/>
                </a:solidFill>
                <a:latin typeface="+mn-lt"/>
                <a:ea typeface="+mn-ea"/>
                <a:cs typeface="+mn-cs"/>
              </a:rPr>
              <a:t>TWh</a:t>
            </a:r>
            <a:r>
              <a:rPr lang="en-US" sz="1200" b="0" i="0" u="none" strike="noStrike" kern="1200" baseline="0" dirty="0">
                <a:solidFill>
                  <a:schemeClr val="tx1"/>
                </a:solidFill>
                <a:latin typeface="+mn-lt"/>
                <a:ea typeface="+mn-ea"/>
                <a:cs typeface="+mn-cs"/>
              </a:rPr>
              <a:t>, almost triple the project capacities announced as of September 2021 and five times the current operating capacity.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Global plug-in electric vehicle sales are forecast to reach 13.7 million units by 2025 and then 26.8 million units by 2030, up from 6.3 million units in 2021. This is set to be led by China, but also by Europe and the US, where governments are pushing </a:t>
            </a:r>
            <a:r>
              <a:rPr lang="en-US" sz="1200" b="0" i="0" u="none" strike="noStrike" kern="1200" baseline="0" dirty="0" err="1">
                <a:solidFill>
                  <a:schemeClr val="tx1"/>
                </a:solidFill>
                <a:latin typeface="+mn-lt"/>
                <a:ea typeface="+mn-ea"/>
                <a:cs typeface="+mn-cs"/>
              </a:rPr>
              <a:t>decarbonization</a:t>
            </a:r>
            <a:r>
              <a:rPr lang="en-US" sz="1200" b="0" i="0" u="none" strike="noStrike" kern="1200" baseline="0" dirty="0">
                <a:solidFill>
                  <a:schemeClr val="tx1"/>
                </a:solidFill>
                <a:latin typeface="+mn-lt"/>
                <a:ea typeface="+mn-ea"/>
                <a:cs typeface="+mn-cs"/>
              </a:rPr>
              <a:t> initiatives.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Copyright © 2022 by S&amp;P Global Inc. All rights reserved. Developed by Jacqueline Holman, designed by </a:t>
            </a:r>
            <a:r>
              <a:rPr lang="en-US" sz="1200" b="0" i="0" u="none" strike="noStrike" kern="1200" baseline="0" dirty="0" err="1">
                <a:solidFill>
                  <a:schemeClr val="tx1"/>
                </a:solidFill>
                <a:latin typeface="+mn-lt"/>
                <a:ea typeface="+mn-ea"/>
                <a:cs typeface="+mn-cs"/>
              </a:rPr>
              <a:t>Melenie</a:t>
            </a:r>
            <a:r>
              <a:rPr lang="en-US" sz="1200" b="0" i="0" u="none" strike="noStrike" kern="1200" baseline="0" dirty="0">
                <a:solidFill>
                  <a:schemeClr val="tx1"/>
                </a:solidFill>
                <a:latin typeface="+mn-lt"/>
                <a:ea typeface="+mn-ea"/>
                <a:cs typeface="+mn-cs"/>
              </a:rPr>
              <a:t> Yuen</a:t>
            </a:r>
          </a:p>
          <a:p>
            <a:r>
              <a:rPr lang="en-US" sz="1200" b="0" i="0" u="none" strike="noStrike" kern="1200" baseline="0" dirty="0">
                <a:solidFill>
                  <a:schemeClr val="tx1"/>
                </a:solidFill>
                <a:latin typeface="+mn-lt"/>
                <a:ea typeface="+mn-ea"/>
                <a:cs typeface="+mn-cs"/>
              </a:rPr>
              <a:t>Source: S&amp;P Global Commodity Insights, S&amp;P Global Market Intelligence, Company Announcements</a:t>
            </a:r>
          </a:p>
        </p:txBody>
      </p:sp>
      <p:sp>
        <p:nvSpPr>
          <p:cNvPr id="4" name="Slide Number Placeholder 3"/>
          <p:cNvSpPr>
            <a:spLocks noGrp="1"/>
          </p:cNvSpPr>
          <p:nvPr>
            <p:ph type="sldNum" sz="quarter" idx="10"/>
          </p:nvPr>
        </p:nvSpPr>
        <p:spPr/>
        <p:txBody>
          <a:bodyPr/>
          <a:lstStyle/>
          <a:p>
            <a:fld id="{6463BE17-CD2B-440E-A8BB-78E89F63B3A2}" type="slidenum">
              <a:rPr lang="en-US" smtClean="0"/>
              <a:t>11</a:t>
            </a:fld>
            <a:endParaRPr lang="en-US" dirty="0"/>
          </a:p>
        </p:txBody>
      </p:sp>
    </p:spTree>
    <p:extLst>
      <p:ext uri="{BB962C8B-B14F-4D97-AF65-F5344CB8AC3E}">
        <p14:creationId xmlns:p14="http://schemas.microsoft.com/office/powerpoint/2010/main" val="2189033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Battery production stood at The EV transition is garnering a large amount of investment and an increasing share of industry investment. Whether considering IEA’s estimate of $90 billion in EV-related spending in 2020 or the $105 billion average annual implied by </a:t>
            </a:r>
            <a:r>
              <a:rPr lang="en-US" sz="1200" b="0" i="0" u="none" strike="noStrike" kern="1200" baseline="0" dirty="0" err="1">
                <a:solidFill>
                  <a:schemeClr val="tx1"/>
                </a:solidFill>
                <a:latin typeface="+mn-lt"/>
                <a:ea typeface="+mn-ea"/>
                <a:cs typeface="+mn-cs"/>
              </a:rPr>
              <a:t>AlixPartners</a:t>
            </a:r>
            <a:r>
              <a:rPr lang="en-US" sz="1200" b="0" i="0" u="none" strike="noStrike" kern="1200" baseline="0" dirty="0">
                <a:solidFill>
                  <a:schemeClr val="tx1"/>
                </a:solidFill>
                <a:latin typeface="+mn-lt"/>
                <a:ea typeface="+mn-ea"/>
                <a:cs typeface="+mn-cs"/>
              </a:rPr>
              <a:t>’ assessment of automakers’ future five-year plans, current investment levels appear equal to the challenge. Rapid electrification under the IEA’s Net Zero by 2050 Scenario requires $315 billion invested from 2021 to 2025 ($63 billion annually) and $675 billion from 2026 to 2030 ($135 billion annually).96 Comparing these to 2020 actual investments of $90-$135 billion shows current investment appears to be running above current need, and even approaching the higher levels required later in the 2020s under the IEA’s Net Zero by 2050 Scenario. </a:t>
            </a:r>
          </a:p>
        </p:txBody>
      </p:sp>
      <p:sp>
        <p:nvSpPr>
          <p:cNvPr id="4" name="Slide Number Placeholder 3"/>
          <p:cNvSpPr>
            <a:spLocks noGrp="1"/>
          </p:cNvSpPr>
          <p:nvPr>
            <p:ph type="sldNum" sz="quarter" idx="10"/>
          </p:nvPr>
        </p:nvSpPr>
        <p:spPr/>
        <p:txBody>
          <a:bodyPr/>
          <a:lstStyle/>
          <a:p>
            <a:fld id="{6463BE17-CD2B-440E-A8BB-78E89F63B3A2}" type="slidenum">
              <a:rPr lang="en-US" smtClean="0"/>
              <a:t>12</a:t>
            </a:fld>
            <a:endParaRPr lang="en-US" dirty="0"/>
          </a:p>
        </p:txBody>
      </p:sp>
    </p:spTree>
    <p:extLst>
      <p:ext uri="{BB962C8B-B14F-4D97-AF65-F5344CB8AC3E}">
        <p14:creationId xmlns:p14="http://schemas.microsoft.com/office/powerpoint/2010/main" val="1264987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of 2022, 37 percent of Chinese consumers expect their next purchase to be an EV.100 In California, 59 percent of current residents are likely to choose an EV for their next vehicle purchase.</a:t>
            </a:r>
          </a:p>
          <a:p>
            <a:r>
              <a:rPr lang="en-US" sz="1200" b="0" i="0" u="none" strike="noStrike" kern="1200" baseline="0" dirty="0">
                <a:solidFill>
                  <a:schemeClr val="tx1"/>
                </a:solidFill>
                <a:latin typeface="+mn-lt"/>
                <a:ea typeface="+mn-ea"/>
                <a:cs typeface="+mn-cs"/>
              </a:rPr>
              <a:t>Increasingly positive consumer sentiment is evident in growing willingness to pay for EVs, demonstrated by data showing retail profit margins for EVs exceeding conventional car margins. U.S. data from early 2022 showed an average sale price for a fully electric vehicle was marked up 2.6 percent over the manufacturer’s suggested retail price, compared to 1.6 percent for a weighted average of all new car sales.102 </a:t>
            </a:r>
          </a:p>
        </p:txBody>
      </p:sp>
      <p:sp>
        <p:nvSpPr>
          <p:cNvPr id="4" name="Slide Number Placeholder 3"/>
          <p:cNvSpPr>
            <a:spLocks noGrp="1"/>
          </p:cNvSpPr>
          <p:nvPr>
            <p:ph type="sldNum" sz="quarter" idx="10"/>
          </p:nvPr>
        </p:nvSpPr>
        <p:spPr/>
        <p:txBody>
          <a:bodyPr/>
          <a:lstStyle/>
          <a:p>
            <a:fld id="{6463BE17-CD2B-440E-A8BB-78E89F63B3A2}" type="slidenum">
              <a:rPr lang="en-US" smtClean="0"/>
              <a:t>13</a:t>
            </a:fld>
            <a:endParaRPr lang="en-US" dirty="0"/>
          </a:p>
        </p:txBody>
      </p:sp>
    </p:spTree>
    <p:extLst>
      <p:ext uri="{BB962C8B-B14F-4D97-AF65-F5344CB8AC3E}">
        <p14:creationId xmlns:p14="http://schemas.microsoft.com/office/powerpoint/2010/main" val="323849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final point of evidence demonstrating the positive trend in consumer sentiment tracks the share of EV purchase costs borne by consumers versus the government. From 2017 to 2021, on a global average basis, the share of EV purchase costs paid for by public funds dropped by about half, from 20 to 10 percent, illuminated in Figure 15. The fact that EV purchases have soared even as government support has dropped is proof of increasing consumer demand.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EVs offer superior acceleration, owing to their ability to instantly deliver peak torque even from a complete standstill. Typical street driving, as opposed to highway travel, frequently involves acceleration from a standstill, making this an important advantage. Though the industry is still scaling up, one EV—the Tesla Model S—is already the fastest car in the world, measured by time to reach 60 miles per hour.104 EVs’ performance advantage leads to headlines in mainstream media such as the following example from </a:t>
            </a:r>
            <a:r>
              <a:rPr lang="en-US" sz="1200" b="0" i="1" u="none" strike="noStrike" kern="1200" baseline="0" dirty="0">
                <a:solidFill>
                  <a:schemeClr val="tx1"/>
                </a:solidFill>
                <a:latin typeface="+mn-lt"/>
                <a:ea typeface="+mn-ea"/>
                <a:cs typeface="+mn-cs"/>
              </a:rPr>
              <a:t>Barron’s</a:t>
            </a:r>
            <a:r>
              <a:rPr lang="en-US" sz="1200" b="0" i="0" u="none" strike="noStrike" kern="1200" baseline="0" dirty="0">
                <a:solidFill>
                  <a:schemeClr val="tx1"/>
                </a:solidFill>
                <a:latin typeface="+mn-lt"/>
                <a:ea typeface="+mn-ea"/>
                <a:cs typeface="+mn-cs"/>
              </a:rPr>
              <a:t>, a financial news outlet: “EVs Can Turn Anyone into Race Car Drivers—Including 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Electric motors are also inherently more energy efficient than ICEs, which suffer losses to waste heat. Conventional cars only convert 12 to 30 percent of the energy stored in gasoline to power at the wheels, compared to more than 77 percent converted for electrical energy in the case of an EV.106 </a:t>
            </a:r>
          </a:p>
        </p:txBody>
      </p:sp>
      <p:sp>
        <p:nvSpPr>
          <p:cNvPr id="4" name="Slide Number Placeholder 3"/>
          <p:cNvSpPr>
            <a:spLocks noGrp="1"/>
          </p:cNvSpPr>
          <p:nvPr>
            <p:ph type="sldNum" sz="quarter" idx="10"/>
          </p:nvPr>
        </p:nvSpPr>
        <p:spPr/>
        <p:txBody>
          <a:bodyPr/>
          <a:lstStyle/>
          <a:p>
            <a:fld id="{6463BE17-CD2B-440E-A8BB-78E89F63B3A2}" type="slidenum">
              <a:rPr lang="en-US" smtClean="0"/>
              <a:t>14</a:t>
            </a:fld>
            <a:endParaRPr lang="en-US" dirty="0"/>
          </a:p>
        </p:txBody>
      </p:sp>
    </p:spTree>
    <p:extLst>
      <p:ext uri="{BB962C8B-B14F-4D97-AF65-F5344CB8AC3E}">
        <p14:creationId xmlns:p14="http://schemas.microsoft.com/office/powerpoint/2010/main" val="3110125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Times New Roman" panose="02020603050405020304" pitchFamily="18" charset="0"/>
              </a:rPr>
              <a:t>UNIDO is implementing or implemented 13 projects covering e-mobility in various settings, mainly focusing on EV-RE integration. These projects are in different settings in Asia, Pacific region, Africa and Europe. We work with cities and industries (mainly MSMEs) to develop sustainable and viable solutions for new mobility and sustainable cities.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Times New Roman" panose="02020603050405020304" pitchFamily="18" charset="0"/>
              </a:rPr>
              <a:t>It is critically important </a:t>
            </a:r>
            <a:r>
              <a:rPr lang="en-GB" sz="1800" dirty="0" err="1">
                <a:effectLst/>
                <a:latin typeface="Calibri" panose="020F0502020204030204" pitchFamily="34" charset="0"/>
                <a:ea typeface="Times New Roman" panose="02020603050405020304" pitchFamily="18" charset="0"/>
              </a:rPr>
              <a:t>Evs</a:t>
            </a:r>
            <a:r>
              <a:rPr lang="en-GB" sz="1800" dirty="0">
                <a:effectLst/>
                <a:latin typeface="Calibri" panose="020F0502020204030204" pitchFamily="34" charset="0"/>
                <a:ea typeface="Times New Roman" panose="02020603050405020304" pitchFamily="18" charset="0"/>
              </a:rPr>
              <a:t> are powered with clean energy - meaning no GHG emissions to produce it, but the need for clean electricity imposes some challenges - RE are intermittent sources which require energy management solutions to incorporate them into the grid. In our projects we focus on demonstrating viable solutions of coupling RE with EV charging systems. And for this we also utilize second life batteries, which are not good enough for EVs (e.g. buses), but still perform well as an energy storage for electricity produced in RE.</a:t>
            </a:r>
            <a:endParaRPr lang="en-GB" sz="1800" dirty="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463BE17-CD2B-440E-A8BB-78E89F63B3A2}" type="slidenum">
              <a:rPr lang="en-US" smtClean="0"/>
              <a:t>18</a:t>
            </a:fld>
            <a:endParaRPr lang="en-US" dirty="0"/>
          </a:p>
        </p:txBody>
      </p:sp>
    </p:spTree>
    <p:extLst>
      <p:ext uri="{BB962C8B-B14F-4D97-AF65-F5344CB8AC3E}">
        <p14:creationId xmlns:p14="http://schemas.microsoft.com/office/powerpoint/2010/main" val="27006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3BE17-CD2B-440E-A8BB-78E89F63B3A2}" type="slidenum">
              <a:rPr lang="en-US" smtClean="0"/>
              <a:t>19</a:t>
            </a:fld>
            <a:endParaRPr lang="en-US" dirty="0"/>
          </a:p>
        </p:txBody>
      </p:sp>
    </p:spTree>
    <p:extLst>
      <p:ext uri="{BB962C8B-B14F-4D97-AF65-F5344CB8AC3E}">
        <p14:creationId xmlns:p14="http://schemas.microsoft.com/office/powerpoint/2010/main" val="4222681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3BE17-CD2B-440E-A8BB-78E89F63B3A2}" type="slidenum">
              <a:rPr lang="en-US" smtClean="0"/>
              <a:t>20</a:t>
            </a:fld>
            <a:endParaRPr lang="en-US" dirty="0"/>
          </a:p>
        </p:txBody>
      </p:sp>
    </p:spTree>
    <p:extLst>
      <p:ext uri="{BB962C8B-B14F-4D97-AF65-F5344CB8AC3E}">
        <p14:creationId xmlns:p14="http://schemas.microsoft.com/office/powerpoint/2010/main" val="2170069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UNIDO offers comprehensive support to countries, which is based on the diagnostic of country’s actual needs.</a:t>
            </a:r>
          </a:p>
        </p:txBody>
      </p:sp>
      <p:sp>
        <p:nvSpPr>
          <p:cNvPr id="4" name="Slide Number Placeholder 3"/>
          <p:cNvSpPr>
            <a:spLocks noGrp="1"/>
          </p:cNvSpPr>
          <p:nvPr>
            <p:ph type="sldNum" sz="quarter" idx="5"/>
          </p:nvPr>
        </p:nvSpPr>
        <p:spPr/>
        <p:txBody>
          <a:bodyPr/>
          <a:lstStyle/>
          <a:p>
            <a:fld id="{6463BE17-CD2B-440E-A8BB-78E89F63B3A2}" type="slidenum">
              <a:rPr lang="en-US" smtClean="0"/>
              <a:t>21</a:t>
            </a:fld>
            <a:endParaRPr lang="en-US" dirty="0"/>
          </a:p>
        </p:txBody>
      </p:sp>
    </p:spTree>
    <p:extLst>
      <p:ext uri="{BB962C8B-B14F-4D97-AF65-F5344CB8AC3E}">
        <p14:creationId xmlns:p14="http://schemas.microsoft.com/office/powerpoint/2010/main" val="358416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63BE17-CD2B-440E-A8BB-78E89F63B3A2}" type="slidenum">
              <a:rPr lang="en-US" smtClean="0"/>
              <a:t>22</a:t>
            </a:fld>
            <a:endParaRPr lang="en-US" dirty="0"/>
          </a:p>
        </p:txBody>
      </p:sp>
    </p:spTree>
    <p:extLst>
      <p:ext uri="{BB962C8B-B14F-4D97-AF65-F5344CB8AC3E}">
        <p14:creationId xmlns:p14="http://schemas.microsoft.com/office/powerpoint/2010/main" val="2228539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UNIDO has extensive expertise in integration of RE and EV, based on China, Malaysia </a:t>
            </a:r>
            <a:r>
              <a:rPr lang="en-GB" dirty="0" err="1"/>
              <a:t>ans</a:t>
            </a:r>
            <a:r>
              <a:rPr lang="en-GB" dirty="0"/>
              <a:t> South Africa projects</a:t>
            </a:r>
          </a:p>
          <a:p>
            <a:pPr marL="171450" indent="-171450">
              <a:buFont typeface="Arial" panose="020B0604020202020204" pitchFamily="34" charset="0"/>
              <a:buChar char="•"/>
            </a:pPr>
            <a:r>
              <a:rPr lang="en-GB" dirty="0"/>
              <a:t>Other areas cover EV industry ecosystem development – from the policy perspective and MSMEs </a:t>
            </a:r>
          </a:p>
          <a:p>
            <a:pPr marL="171450" indent="-171450">
              <a:buFont typeface="Arial" panose="020B0604020202020204" pitchFamily="34" charset="0"/>
              <a:buChar char="•"/>
            </a:pPr>
            <a:r>
              <a:rPr lang="en-GB" dirty="0"/>
              <a:t>Batteries is also another area of expertise – with manufacturing and testing development in the countries</a:t>
            </a:r>
          </a:p>
          <a:p>
            <a:pPr marL="171450" indent="-171450">
              <a:buFont typeface="Arial" panose="020B0604020202020204" pitchFamily="34" charset="0"/>
              <a:buChar char="•"/>
            </a:pPr>
            <a:r>
              <a:rPr lang="en-GB" dirty="0"/>
              <a:t>Technical standards development and implementation in the countries</a:t>
            </a:r>
          </a:p>
        </p:txBody>
      </p:sp>
      <p:sp>
        <p:nvSpPr>
          <p:cNvPr id="4" name="Slide Number Placeholder 3"/>
          <p:cNvSpPr>
            <a:spLocks noGrp="1"/>
          </p:cNvSpPr>
          <p:nvPr>
            <p:ph type="sldNum" sz="quarter" idx="5"/>
          </p:nvPr>
        </p:nvSpPr>
        <p:spPr/>
        <p:txBody>
          <a:bodyPr/>
          <a:lstStyle/>
          <a:p>
            <a:fld id="{6463BE17-CD2B-440E-A8BB-78E89F63B3A2}" type="slidenum">
              <a:rPr lang="en-US" smtClean="0"/>
              <a:t>28</a:t>
            </a:fld>
            <a:endParaRPr lang="en-US" dirty="0"/>
          </a:p>
        </p:txBody>
      </p:sp>
    </p:spTree>
    <p:extLst>
      <p:ext uri="{BB962C8B-B14F-4D97-AF65-F5344CB8AC3E}">
        <p14:creationId xmlns:p14="http://schemas.microsoft.com/office/powerpoint/2010/main" val="233987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Due to rapid battery innovation, the last decade has seen a revolution in EV economics, causing the price of EV batteries to plunge by 89%. This has resulted in total lifetime costs for EVs being less than for a comparable ICE vehicle, due to EV savings on fuel and maintenance. Even though EVs are still slightly more expensive, the up-front cost difference is shrinking. In a couple years, most EVs are expected to cost less than comparable ICE cars.</a:t>
            </a:r>
            <a:endParaRPr lang="en-US" dirty="0"/>
          </a:p>
        </p:txBody>
      </p:sp>
      <p:sp>
        <p:nvSpPr>
          <p:cNvPr id="4" name="Slide Number Placeholder 3"/>
          <p:cNvSpPr>
            <a:spLocks noGrp="1"/>
          </p:cNvSpPr>
          <p:nvPr>
            <p:ph type="sldNum" sz="quarter" idx="10"/>
          </p:nvPr>
        </p:nvSpPr>
        <p:spPr/>
        <p:txBody>
          <a:bodyPr/>
          <a:lstStyle/>
          <a:p>
            <a:fld id="{6463BE17-CD2B-440E-A8BB-78E89F63B3A2}" type="slidenum">
              <a:rPr lang="en-US" smtClean="0"/>
              <a:t>3</a:t>
            </a:fld>
            <a:endParaRPr lang="en-US" dirty="0"/>
          </a:p>
        </p:txBody>
      </p:sp>
    </p:spTree>
    <p:extLst>
      <p:ext uri="{BB962C8B-B14F-4D97-AF65-F5344CB8AC3E}">
        <p14:creationId xmlns:p14="http://schemas.microsoft.com/office/powerpoint/2010/main" val="246871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Due to rapid battery innovation, the last decade has seen a revolution in EV economics, causing the price of EV batteries to plunge by 89%. This has resulted in total lifetime costs for EVs being less than for a comparable ICE vehicle, due to EV savings on fuel and maintenance. Even though EVs are still slightly more expensive, the up-front cost difference is shrinking. In a couple years, most EVs are expected to cost less than comparable ICE cars.</a:t>
            </a:r>
            <a:endParaRPr lang="en-US" dirty="0"/>
          </a:p>
        </p:txBody>
      </p:sp>
      <p:sp>
        <p:nvSpPr>
          <p:cNvPr id="4" name="Slide Number Placeholder 3"/>
          <p:cNvSpPr>
            <a:spLocks noGrp="1"/>
          </p:cNvSpPr>
          <p:nvPr>
            <p:ph type="sldNum" sz="quarter" idx="10"/>
          </p:nvPr>
        </p:nvSpPr>
        <p:spPr/>
        <p:txBody>
          <a:bodyPr/>
          <a:lstStyle/>
          <a:p>
            <a:fld id="{6463BE17-CD2B-440E-A8BB-78E89F63B3A2}" type="slidenum">
              <a:rPr lang="en-US" smtClean="0"/>
              <a:t>32</a:t>
            </a:fld>
            <a:endParaRPr lang="en-US" dirty="0"/>
          </a:p>
        </p:txBody>
      </p:sp>
    </p:spTree>
    <p:extLst>
      <p:ext uri="{BB962C8B-B14F-4D97-AF65-F5344CB8AC3E}">
        <p14:creationId xmlns:p14="http://schemas.microsoft.com/office/powerpoint/2010/main" val="4134565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Over the last decade, learning curves have produced remarkable effects for solar, wind, energy-efficient LED lighting, and batteries. Figure 10 below illustrates learning curve effects for renewable technologies for electricity generation, focusing on solar PV along with onshore and offshore wind. The global weighted average cost of newly commissioned utility-scale plants declined 88 percent for solar PV, 68 percent for onshore wind, and 60 percent for offshore wind from 2010 to 2021. These learning curve effects mean that the average cost of renewable electricity has fallen below the average cost of electricity from plants burning coal and natural gas across the globe.viii,78 </a:t>
            </a:r>
            <a:endParaRPr lang="en-US" dirty="0"/>
          </a:p>
        </p:txBody>
      </p:sp>
      <p:sp>
        <p:nvSpPr>
          <p:cNvPr id="4" name="Slide Number Placeholder 3"/>
          <p:cNvSpPr>
            <a:spLocks noGrp="1"/>
          </p:cNvSpPr>
          <p:nvPr>
            <p:ph type="sldNum" sz="quarter" idx="10"/>
          </p:nvPr>
        </p:nvSpPr>
        <p:spPr/>
        <p:txBody>
          <a:bodyPr/>
          <a:lstStyle/>
          <a:p>
            <a:fld id="{6463BE17-CD2B-440E-A8BB-78E89F63B3A2}" type="slidenum">
              <a:rPr lang="en-US" smtClean="0"/>
              <a:t>33</a:t>
            </a:fld>
            <a:endParaRPr lang="en-US" dirty="0"/>
          </a:p>
        </p:txBody>
      </p:sp>
    </p:spTree>
    <p:extLst>
      <p:ext uri="{BB962C8B-B14F-4D97-AF65-F5344CB8AC3E}">
        <p14:creationId xmlns:p14="http://schemas.microsoft.com/office/powerpoint/2010/main" val="738213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Figure 11 reproduces Way et al.’s battery learning curve, denoting historical prices for lithium-ion (Li-ion) consumer battery cell prices and Li-ion EV battery packs with black and red data points, respectively, while red line segments trace historical forecasts for the most optimistic scenarios by leading energy-economy modelers such as the IEA.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larger graph charts price over time, a more accessible perspective but one that glosses over the fact that learning curves are properly understood as a function of cumulative production. The smaller inset graph uses cumulative production, instead of time, along the horizontal axis. Another difference relates to units, with the smaller inset graph using the logarithm of price along the vertical axis and the logarithm of cumulative production along the horizontal axis, creating what is known as a “log-log graph.” In a log-log graph, a straight-line learning curve effect would represent a constant learning curve effect with increasing cumulative production, an advantage for visual intuition into learning curve effect trends over time.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New Battery Chemistries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Promising sources of learning curve effects for battery electric storage include emerging, next-generation options as well as more incremental innovation. </a:t>
            </a:r>
          </a:p>
          <a:p>
            <a:r>
              <a:rPr lang="en-US" sz="1200" b="0" i="0" u="none" strike="noStrike" kern="1200" baseline="0" dirty="0">
                <a:solidFill>
                  <a:schemeClr val="tx1"/>
                </a:solidFill>
                <a:latin typeface="+mn-lt"/>
                <a:ea typeface="+mn-ea"/>
                <a:cs typeface="+mn-cs"/>
              </a:rPr>
              <a:t>Starting with the latter, incremental improvements in current technology are expected from continued learning curve effects. Future investments in battery factories will dwarf those to date, yielding continued economies of scale in production. </a:t>
            </a:r>
            <a:endParaRPr lang="en-US" dirty="0"/>
          </a:p>
        </p:txBody>
      </p:sp>
      <p:sp>
        <p:nvSpPr>
          <p:cNvPr id="4" name="Slide Number Placeholder 3"/>
          <p:cNvSpPr>
            <a:spLocks noGrp="1"/>
          </p:cNvSpPr>
          <p:nvPr>
            <p:ph type="sldNum" sz="quarter" idx="10"/>
          </p:nvPr>
        </p:nvSpPr>
        <p:spPr/>
        <p:txBody>
          <a:bodyPr/>
          <a:lstStyle/>
          <a:p>
            <a:fld id="{6463BE17-CD2B-440E-A8BB-78E89F63B3A2}" type="slidenum">
              <a:rPr lang="en-US" smtClean="0"/>
              <a:t>34</a:t>
            </a:fld>
            <a:endParaRPr lang="en-US" dirty="0"/>
          </a:p>
        </p:txBody>
      </p:sp>
    </p:spTree>
    <p:extLst>
      <p:ext uri="{BB962C8B-B14F-4D97-AF65-F5344CB8AC3E}">
        <p14:creationId xmlns:p14="http://schemas.microsoft.com/office/powerpoint/2010/main" val="31163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Battery production stood at just shy of 200 gigawatt-hours in 2019. Factories under construction and announced investments will increase production capacity by six times, assuming all projects are successful, as Figure 12 illustrates.</a:t>
            </a:r>
          </a:p>
        </p:txBody>
      </p:sp>
      <p:sp>
        <p:nvSpPr>
          <p:cNvPr id="4" name="Slide Number Placeholder 3"/>
          <p:cNvSpPr>
            <a:spLocks noGrp="1"/>
          </p:cNvSpPr>
          <p:nvPr>
            <p:ph type="sldNum" sz="quarter" idx="10"/>
          </p:nvPr>
        </p:nvSpPr>
        <p:spPr/>
        <p:txBody>
          <a:bodyPr/>
          <a:lstStyle/>
          <a:p>
            <a:fld id="{6463BE17-CD2B-440E-A8BB-78E89F63B3A2}" type="slidenum">
              <a:rPr lang="en-US" smtClean="0"/>
              <a:t>35</a:t>
            </a:fld>
            <a:endParaRPr lang="en-US" dirty="0"/>
          </a:p>
        </p:txBody>
      </p:sp>
    </p:spTree>
    <p:extLst>
      <p:ext uri="{BB962C8B-B14F-4D97-AF65-F5344CB8AC3E}">
        <p14:creationId xmlns:p14="http://schemas.microsoft.com/office/powerpoint/2010/main" val="3803491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Global electric vehicle demand is set to rise exponentially by 2030 as governments develop their energy transition policies, and battery makers worldwide have responded by increasing their </a:t>
            </a:r>
            <a:r>
              <a:rPr lang="en-US" sz="1200" b="0" i="0" u="none" strike="noStrike" kern="1200" baseline="0" dirty="0" err="1">
                <a:solidFill>
                  <a:schemeClr val="tx1"/>
                </a:solidFill>
                <a:latin typeface="+mn-lt"/>
                <a:ea typeface="+mn-ea"/>
                <a:cs typeface="+mn-cs"/>
              </a:rPr>
              <a:t>gigafactory</a:t>
            </a:r>
            <a:r>
              <a:rPr lang="en-US" sz="1200" b="0" i="0" u="none" strike="noStrike" kern="1200" baseline="0" dirty="0">
                <a:solidFill>
                  <a:schemeClr val="tx1"/>
                </a:solidFill>
                <a:latin typeface="+mn-lt"/>
                <a:ea typeface="+mn-ea"/>
                <a:cs typeface="+mn-cs"/>
              </a:rPr>
              <a:t> plans in the past year. Total capacity is now forecast at around 7 </a:t>
            </a:r>
            <a:r>
              <a:rPr lang="en-US" sz="1200" b="0" i="0" u="none" strike="noStrike" kern="1200" baseline="0" dirty="0" err="1">
                <a:solidFill>
                  <a:schemeClr val="tx1"/>
                </a:solidFill>
                <a:latin typeface="+mn-lt"/>
                <a:ea typeface="+mn-ea"/>
                <a:cs typeface="+mn-cs"/>
              </a:rPr>
              <a:t>TWh</a:t>
            </a:r>
            <a:r>
              <a:rPr lang="en-US" sz="1200" b="0" i="0" u="none" strike="noStrike" kern="1200" baseline="0" dirty="0">
                <a:solidFill>
                  <a:schemeClr val="tx1"/>
                </a:solidFill>
                <a:latin typeface="+mn-lt"/>
                <a:ea typeface="+mn-ea"/>
                <a:cs typeface="+mn-cs"/>
              </a:rPr>
              <a:t>, almost triple the project capacities announced as of September 2021 and five times the current operating capacity.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Global plug-in electric vehicle sales are forecast to reach 13.7 million units by 2025 and then 26.8 million units by 2030, up from 6.3 million units in 2021. This is set to be led by China, but also by Europe and the US, where governments are pushing </a:t>
            </a:r>
            <a:r>
              <a:rPr lang="en-US" sz="1200" b="0" i="0" u="none" strike="noStrike" kern="1200" baseline="0" dirty="0" err="1">
                <a:solidFill>
                  <a:schemeClr val="tx1"/>
                </a:solidFill>
                <a:latin typeface="+mn-lt"/>
                <a:ea typeface="+mn-ea"/>
                <a:cs typeface="+mn-cs"/>
              </a:rPr>
              <a:t>decarbonization</a:t>
            </a:r>
            <a:r>
              <a:rPr lang="en-US" sz="1200" b="0" i="0" u="none" strike="noStrike" kern="1200" baseline="0" dirty="0">
                <a:solidFill>
                  <a:schemeClr val="tx1"/>
                </a:solidFill>
                <a:latin typeface="+mn-lt"/>
                <a:ea typeface="+mn-ea"/>
                <a:cs typeface="+mn-cs"/>
              </a:rPr>
              <a:t> initiatives.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Copyright © 2022 by S&amp;P Global Inc. All rights reserved. Developed by Jacqueline Holman, designed by </a:t>
            </a:r>
            <a:r>
              <a:rPr lang="en-US" sz="1200" b="0" i="0" u="none" strike="noStrike" kern="1200" baseline="0" dirty="0" err="1">
                <a:solidFill>
                  <a:schemeClr val="tx1"/>
                </a:solidFill>
                <a:latin typeface="+mn-lt"/>
                <a:ea typeface="+mn-ea"/>
                <a:cs typeface="+mn-cs"/>
              </a:rPr>
              <a:t>Melenie</a:t>
            </a:r>
            <a:r>
              <a:rPr lang="en-US" sz="1200" b="0" i="0" u="none" strike="noStrike" kern="1200" baseline="0" dirty="0">
                <a:solidFill>
                  <a:schemeClr val="tx1"/>
                </a:solidFill>
                <a:latin typeface="+mn-lt"/>
                <a:ea typeface="+mn-ea"/>
                <a:cs typeface="+mn-cs"/>
              </a:rPr>
              <a:t> Yuen</a:t>
            </a:r>
          </a:p>
          <a:p>
            <a:r>
              <a:rPr lang="en-US" sz="1200" b="0" i="0" u="none" strike="noStrike" kern="1200" baseline="0" dirty="0">
                <a:solidFill>
                  <a:schemeClr val="tx1"/>
                </a:solidFill>
                <a:latin typeface="+mn-lt"/>
                <a:ea typeface="+mn-ea"/>
                <a:cs typeface="+mn-cs"/>
              </a:rPr>
              <a:t>Source: S&amp;P Global Commodity Insights, S&amp;P Global Market Intelligence, Company Announcements</a:t>
            </a:r>
          </a:p>
        </p:txBody>
      </p:sp>
      <p:sp>
        <p:nvSpPr>
          <p:cNvPr id="4" name="Slide Number Placeholder 3"/>
          <p:cNvSpPr>
            <a:spLocks noGrp="1"/>
          </p:cNvSpPr>
          <p:nvPr>
            <p:ph type="sldNum" sz="quarter" idx="10"/>
          </p:nvPr>
        </p:nvSpPr>
        <p:spPr/>
        <p:txBody>
          <a:bodyPr/>
          <a:lstStyle/>
          <a:p>
            <a:fld id="{6463BE17-CD2B-440E-A8BB-78E89F63B3A2}" type="slidenum">
              <a:rPr lang="en-US" smtClean="0"/>
              <a:t>36</a:t>
            </a:fld>
            <a:endParaRPr lang="en-US" dirty="0"/>
          </a:p>
        </p:txBody>
      </p:sp>
    </p:spTree>
    <p:extLst>
      <p:ext uri="{BB962C8B-B14F-4D97-AF65-F5344CB8AC3E}">
        <p14:creationId xmlns:p14="http://schemas.microsoft.com/office/powerpoint/2010/main" val="2282801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Global electric vehicle demand is set to rise exponentially by 2030 as governments develop their energy transition policies, and battery makers worldwide have responded by increasing their </a:t>
            </a:r>
            <a:r>
              <a:rPr lang="en-US" sz="1200" b="0" i="0" u="none" strike="noStrike" kern="1200" baseline="0" dirty="0" err="1">
                <a:solidFill>
                  <a:schemeClr val="tx1"/>
                </a:solidFill>
                <a:latin typeface="+mn-lt"/>
                <a:ea typeface="+mn-ea"/>
                <a:cs typeface="+mn-cs"/>
              </a:rPr>
              <a:t>gigafactory</a:t>
            </a:r>
            <a:r>
              <a:rPr lang="en-US" sz="1200" b="0" i="0" u="none" strike="noStrike" kern="1200" baseline="0" dirty="0">
                <a:solidFill>
                  <a:schemeClr val="tx1"/>
                </a:solidFill>
                <a:latin typeface="+mn-lt"/>
                <a:ea typeface="+mn-ea"/>
                <a:cs typeface="+mn-cs"/>
              </a:rPr>
              <a:t> plans in the past year. Total capacity is now forecast at around 7 </a:t>
            </a:r>
            <a:r>
              <a:rPr lang="en-US" sz="1200" b="0" i="0" u="none" strike="noStrike" kern="1200" baseline="0" dirty="0" err="1">
                <a:solidFill>
                  <a:schemeClr val="tx1"/>
                </a:solidFill>
                <a:latin typeface="+mn-lt"/>
                <a:ea typeface="+mn-ea"/>
                <a:cs typeface="+mn-cs"/>
              </a:rPr>
              <a:t>TWh</a:t>
            </a:r>
            <a:r>
              <a:rPr lang="en-US" sz="1200" b="0" i="0" u="none" strike="noStrike" kern="1200" baseline="0" dirty="0">
                <a:solidFill>
                  <a:schemeClr val="tx1"/>
                </a:solidFill>
                <a:latin typeface="+mn-lt"/>
                <a:ea typeface="+mn-ea"/>
                <a:cs typeface="+mn-cs"/>
              </a:rPr>
              <a:t>, almost triple the project capacities announced as of September 2021 and five times the current operating capacity.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Global plug-in electric vehicle sales are forecast to reach 13.7 million units by 2025 and then 26.8 million units by 2030, up from 6.3 million units in 2021. This is set to be led by China, but also by Europe and the US, where governments are pushing </a:t>
            </a:r>
            <a:r>
              <a:rPr lang="en-US" sz="1200" b="0" i="0" u="none" strike="noStrike" kern="1200" baseline="0" dirty="0" err="1">
                <a:solidFill>
                  <a:schemeClr val="tx1"/>
                </a:solidFill>
                <a:latin typeface="+mn-lt"/>
                <a:ea typeface="+mn-ea"/>
                <a:cs typeface="+mn-cs"/>
              </a:rPr>
              <a:t>decarbonization</a:t>
            </a:r>
            <a:r>
              <a:rPr lang="en-US" sz="1200" b="0" i="0" u="none" strike="noStrike" kern="1200" baseline="0" dirty="0">
                <a:solidFill>
                  <a:schemeClr val="tx1"/>
                </a:solidFill>
                <a:latin typeface="+mn-lt"/>
                <a:ea typeface="+mn-ea"/>
                <a:cs typeface="+mn-cs"/>
              </a:rPr>
              <a:t> initiatives.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Copyright © 2022 by S&amp;P Global Inc. All rights reserved. Developed by Jacqueline Holman, designed by </a:t>
            </a:r>
            <a:r>
              <a:rPr lang="en-US" sz="1200" b="0" i="0" u="none" strike="noStrike" kern="1200" baseline="0" dirty="0" err="1">
                <a:solidFill>
                  <a:schemeClr val="tx1"/>
                </a:solidFill>
                <a:latin typeface="+mn-lt"/>
                <a:ea typeface="+mn-ea"/>
                <a:cs typeface="+mn-cs"/>
              </a:rPr>
              <a:t>Melenie</a:t>
            </a:r>
            <a:r>
              <a:rPr lang="en-US" sz="1200" b="0" i="0" u="none" strike="noStrike" kern="1200" baseline="0" dirty="0">
                <a:solidFill>
                  <a:schemeClr val="tx1"/>
                </a:solidFill>
                <a:latin typeface="+mn-lt"/>
                <a:ea typeface="+mn-ea"/>
                <a:cs typeface="+mn-cs"/>
              </a:rPr>
              <a:t> Yuen</a:t>
            </a:r>
          </a:p>
          <a:p>
            <a:r>
              <a:rPr lang="en-US" sz="1200" b="0" i="0" u="none" strike="noStrike" kern="1200" baseline="0" dirty="0">
                <a:solidFill>
                  <a:schemeClr val="tx1"/>
                </a:solidFill>
                <a:latin typeface="+mn-lt"/>
                <a:ea typeface="+mn-ea"/>
                <a:cs typeface="+mn-cs"/>
              </a:rPr>
              <a:t>Source: S&amp;P Global Commodity Insights, S&amp;P Global Market Intelligence, Company Announcements</a:t>
            </a:r>
          </a:p>
        </p:txBody>
      </p:sp>
      <p:sp>
        <p:nvSpPr>
          <p:cNvPr id="4" name="Slide Number Placeholder 3"/>
          <p:cNvSpPr>
            <a:spLocks noGrp="1"/>
          </p:cNvSpPr>
          <p:nvPr>
            <p:ph type="sldNum" sz="quarter" idx="10"/>
          </p:nvPr>
        </p:nvSpPr>
        <p:spPr/>
        <p:txBody>
          <a:bodyPr/>
          <a:lstStyle/>
          <a:p>
            <a:fld id="{6463BE17-CD2B-440E-A8BB-78E89F63B3A2}" type="slidenum">
              <a:rPr lang="en-US" smtClean="0"/>
              <a:t>37</a:t>
            </a:fld>
            <a:endParaRPr lang="en-US" dirty="0"/>
          </a:p>
        </p:txBody>
      </p:sp>
    </p:spTree>
    <p:extLst>
      <p:ext uri="{BB962C8B-B14F-4D97-AF65-F5344CB8AC3E}">
        <p14:creationId xmlns:p14="http://schemas.microsoft.com/office/powerpoint/2010/main" val="2604362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Global electric vehicle demand is set to rise exponentially by 2030 as governments develop their energy transition policies, and battery makers worldwide have responded by increasing their </a:t>
            </a:r>
            <a:r>
              <a:rPr lang="en-US" sz="1200" b="0" i="0" u="none" strike="noStrike" kern="1200" baseline="0" dirty="0" err="1">
                <a:solidFill>
                  <a:schemeClr val="tx1"/>
                </a:solidFill>
                <a:latin typeface="+mn-lt"/>
                <a:ea typeface="+mn-ea"/>
                <a:cs typeface="+mn-cs"/>
              </a:rPr>
              <a:t>gigafactory</a:t>
            </a:r>
            <a:r>
              <a:rPr lang="en-US" sz="1200" b="0" i="0" u="none" strike="noStrike" kern="1200" baseline="0" dirty="0">
                <a:solidFill>
                  <a:schemeClr val="tx1"/>
                </a:solidFill>
                <a:latin typeface="+mn-lt"/>
                <a:ea typeface="+mn-ea"/>
                <a:cs typeface="+mn-cs"/>
              </a:rPr>
              <a:t> plans in the past year. Total capacity is now forecast at around 7 </a:t>
            </a:r>
            <a:r>
              <a:rPr lang="en-US" sz="1200" b="0" i="0" u="none" strike="noStrike" kern="1200" baseline="0" dirty="0" err="1">
                <a:solidFill>
                  <a:schemeClr val="tx1"/>
                </a:solidFill>
                <a:latin typeface="+mn-lt"/>
                <a:ea typeface="+mn-ea"/>
                <a:cs typeface="+mn-cs"/>
              </a:rPr>
              <a:t>TWh</a:t>
            </a:r>
            <a:r>
              <a:rPr lang="en-US" sz="1200" b="0" i="0" u="none" strike="noStrike" kern="1200" baseline="0" dirty="0">
                <a:solidFill>
                  <a:schemeClr val="tx1"/>
                </a:solidFill>
                <a:latin typeface="+mn-lt"/>
                <a:ea typeface="+mn-ea"/>
                <a:cs typeface="+mn-cs"/>
              </a:rPr>
              <a:t>, almost triple the project capacities announced as of September 2021 and five times the current operating capacity.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Global plug-in electric vehicle sales are forecast to reach 13.7 million units by 2025 and then 26.8 million units by 2030, up from 6.3 million units in 2021. This is set to be led by China, but also by Europe and the US, where governments are pushing </a:t>
            </a:r>
            <a:r>
              <a:rPr lang="en-US" sz="1200" b="0" i="0" u="none" strike="noStrike" kern="1200" baseline="0" dirty="0" err="1">
                <a:solidFill>
                  <a:schemeClr val="tx1"/>
                </a:solidFill>
                <a:latin typeface="+mn-lt"/>
                <a:ea typeface="+mn-ea"/>
                <a:cs typeface="+mn-cs"/>
              </a:rPr>
              <a:t>decarbonization</a:t>
            </a:r>
            <a:r>
              <a:rPr lang="en-US" sz="1200" b="0" i="0" u="none" strike="noStrike" kern="1200" baseline="0" dirty="0">
                <a:solidFill>
                  <a:schemeClr val="tx1"/>
                </a:solidFill>
                <a:latin typeface="+mn-lt"/>
                <a:ea typeface="+mn-ea"/>
                <a:cs typeface="+mn-cs"/>
              </a:rPr>
              <a:t> initiatives.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Copyright © 2022 by S&amp;P Global Inc. All rights reserved. Developed by Jacqueline Holman, designed by </a:t>
            </a:r>
            <a:r>
              <a:rPr lang="en-US" sz="1200" b="0" i="0" u="none" strike="noStrike" kern="1200" baseline="0" dirty="0" err="1">
                <a:solidFill>
                  <a:schemeClr val="tx1"/>
                </a:solidFill>
                <a:latin typeface="+mn-lt"/>
                <a:ea typeface="+mn-ea"/>
                <a:cs typeface="+mn-cs"/>
              </a:rPr>
              <a:t>Melenie</a:t>
            </a:r>
            <a:r>
              <a:rPr lang="en-US" sz="1200" b="0" i="0" u="none" strike="noStrike" kern="1200" baseline="0" dirty="0">
                <a:solidFill>
                  <a:schemeClr val="tx1"/>
                </a:solidFill>
                <a:latin typeface="+mn-lt"/>
                <a:ea typeface="+mn-ea"/>
                <a:cs typeface="+mn-cs"/>
              </a:rPr>
              <a:t> Yuen</a:t>
            </a:r>
          </a:p>
          <a:p>
            <a:r>
              <a:rPr lang="en-US" sz="1200" b="0" i="0" u="none" strike="noStrike" kern="1200" baseline="0" dirty="0">
                <a:solidFill>
                  <a:schemeClr val="tx1"/>
                </a:solidFill>
                <a:latin typeface="+mn-lt"/>
                <a:ea typeface="+mn-ea"/>
                <a:cs typeface="+mn-cs"/>
              </a:rPr>
              <a:t>Source: S&amp;P Global Commodity Insights, S&amp;P Global Market Intelligence, Company Announcements</a:t>
            </a:r>
          </a:p>
        </p:txBody>
      </p:sp>
      <p:sp>
        <p:nvSpPr>
          <p:cNvPr id="4" name="Slide Number Placeholder 3"/>
          <p:cNvSpPr>
            <a:spLocks noGrp="1"/>
          </p:cNvSpPr>
          <p:nvPr>
            <p:ph type="sldNum" sz="quarter" idx="10"/>
          </p:nvPr>
        </p:nvSpPr>
        <p:spPr/>
        <p:txBody>
          <a:bodyPr/>
          <a:lstStyle/>
          <a:p>
            <a:fld id="{6463BE17-CD2B-440E-A8BB-78E89F63B3A2}" type="slidenum">
              <a:rPr lang="en-US" smtClean="0"/>
              <a:t>38</a:t>
            </a:fld>
            <a:endParaRPr lang="en-US" dirty="0"/>
          </a:p>
        </p:txBody>
      </p:sp>
    </p:spTree>
    <p:extLst>
      <p:ext uri="{BB962C8B-B14F-4D97-AF65-F5344CB8AC3E}">
        <p14:creationId xmlns:p14="http://schemas.microsoft.com/office/powerpoint/2010/main" val="4257572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Global electric vehicle demand is set to rise exponentially by 2030 as governments develop their energy transition policies, and battery makers worldwide have responded by increasing their </a:t>
            </a:r>
            <a:r>
              <a:rPr lang="en-US" sz="1200" b="0" i="0" u="none" strike="noStrike" kern="1200" baseline="0" dirty="0" err="1">
                <a:solidFill>
                  <a:schemeClr val="tx1"/>
                </a:solidFill>
                <a:latin typeface="+mn-lt"/>
                <a:ea typeface="+mn-ea"/>
                <a:cs typeface="+mn-cs"/>
              </a:rPr>
              <a:t>gigafactory</a:t>
            </a:r>
            <a:r>
              <a:rPr lang="en-US" sz="1200" b="0" i="0" u="none" strike="noStrike" kern="1200" baseline="0" dirty="0">
                <a:solidFill>
                  <a:schemeClr val="tx1"/>
                </a:solidFill>
                <a:latin typeface="+mn-lt"/>
                <a:ea typeface="+mn-ea"/>
                <a:cs typeface="+mn-cs"/>
              </a:rPr>
              <a:t> plans in the past year. Total capacity is now forecast at around 7 </a:t>
            </a:r>
            <a:r>
              <a:rPr lang="en-US" sz="1200" b="0" i="0" u="none" strike="noStrike" kern="1200" baseline="0" dirty="0" err="1">
                <a:solidFill>
                  <a:schemeClr val="tx1"/>
                </a:solidFill>
                <a:latin typeface="+mn-lt"/>
                <a:ea typeface="+mn-ea"/>
                <a:cs typeface="+mn-cs"/>
              </a:rPr>
              <a:t>TWh</a:t>
            </a:r>
            <a:r>
              <a:rPr lang="en-US" sz="1200" b="0" i="0" u="none" strike="noStrike" kern="1200" baseline="0" dirty="0">
                <a:solidFill>
                  <a:schemeClr val="tx1"/>
                </a:solidFill>
                <a:latin typeface="+mn-lt"/>
                <a:ea typeface="+mn-ea"/>
                <a:cs typeface="+mn-cs"/>
              </a:rPr>
              <a:t>, almost triple the project capacities announced as of September 2021 and five times the current operating capacity.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Global plug-in electric vehicle sales are forecast to reach 13.7 million units by 2025 and then 26.8 million units by 2030, up from 6.3 million units in 2021. This is set to be led by China, but also by Europe and the US, where governments are pushing </a:t>
            </a:r>
            <a:r>
              <a:rPr lang="en-US" sz="1200" b="0" i="0" u="none" strike="noStrike" kern="1200" baseline="0" dirty="0" err="1">
                <a:solidFill>
                  <a:schemeClr val="tx1"/>
                </a:solidFill>
                <a:latin typeface="+mn-lt"/>
                <a:ea typeface="+mn-ea"/>
                <a:cs typeface="+mn-cs"/>
              </a:rPr>
              <a:t>decarbonization</a:t>
            </a:r>
            <a:r>
              <a:rPr lang="en-US" sz="1200" b="0" i="0" u="none" strike="noStrike" kern="1200" baseline="0" dirty="0">
                <a:solidFill>
                  <a:schemeClr val="tx1"/>
                </a:solidFill>
                <a:latin typeface="+mn-lt"/>
                <a:ea typeface="+mn-ea"/>
                <a:cs typeface="+mn-cs"/>
              </a:rPr>
              <a:t> initiatives.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Copyright © 2022 by S&amp;P Global Inc. All rights reserved. Developed by Jacqueline Holman, designed by </a:t>
            </a:r>
            <a:r>
              <a:rPr lang="en-US" sz="1200" b="0" i="0" u="none" strike="noStrike" kern="1200" baseline="0" dirty="0" err="1">
                <a:solidFill>
                  <a:schemeClr val="tx1"/>
                </a:solidFill>
                <a:latin typeface="+mn-lt"/>
                <a:ea typeface="+mn-ea"/>
                <a:cs typeface="+mn-cs"/>
              </a:rPr>
              <a:t>Melenie</a:t>
            </a:r>
            <a:r>
              <a:rPr lang="en-US" sz="1200" b="0" i="0" u="none" strike="noStrike" kern="1200" baseline="0" dirty="0">
                <a:solidFill>
                  <a:schemeClr val="tx1"/>
                </a:solidFill>
                <a:latin typeface="+mn-lt"/>
                <a:ea typeface="+mn-ea"/>
                <a:cs typeface="+mn-cs"/>
              </a:rPr>
              <a:t> Yuen</a:t>
            </a:r>
          </a:p>
          <a:p>
            <a:r>
              <a:rPr lang="en-US" sz="1200" b="0" i="0" u="none" strike="noStrike" kern="1200" baseline="0" dirty="0">
                <a:solidFill>
                  <a:schemeClr val="tx1"/>
                </a:solidFill>
                <a:latin typeface="+mn-lt"/>
                <a:ea typeface="+mn-ea"/>
                <a:cs typeface="+mn-cs"/>
              </a:rPr>
              <a:t>Source: S&amp;P Global Commodity Insights, S&amp;P Global Market Intelligence, Company Announcements</a:t>
            </a:r>
          </a:p>
        </p:txBody>
      </p:sp>
      <p:sp>
        <p:nvSpPr>
          <p:cNvPr id="4" name="Slide Number Placeholder 3"/>
          <p:cNvSpPr>
            <a:spLocks noGrp="1"/>
          </p:cNvSpPr>
          <p:nvPr>
            <p:ph type="sldNum" sz="quarter" idx="10"/>
          </p:nvPr>
        </p:nvSpPr>
        <p:spPr/>
        <p:txBody>
          <a:bodyPr/>
          <a:lstStyle/>
          <a:p>
            <a:fld id="{6463BE17-CD2B-440E-A8BB-78E89F63B3A2}" type="slidenum">
              <a:rPr lang="en-US" smtClean="0"/>
              <a:t>39</a:t>
            </a:fld>
            <a:endParaRPr lang="en-US" dirty="0"/>
          </a:p>
        </p:txBody>
      </p:sp>
    </p:spTree>
    <p:extLst>
      <p:ext uri="{BB962C8B-B14F-4D97-AF65-F5344CB8AC3E}">
        <p14:creationId xmlns:p14="http://schemas.microsoft.com/office/powerpoint/2010/main" val="1490645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Global electric vehicle demand is set to rise exponentially by 2030 as governments develop their energy transition policies, and battery makers worldwide have responded by increasing their </a:t>
            </a:r>
            <a:r>
              <a:rPr lang="en-US" sz="1200" b="0" i="0" u="none" strike="noStrike" kern="1200" baseline="0" dirty="0" err="1">
                <a:solidFill>
                  <a:schemeClr val="tx1"/>
                </a:solidFill>
                <a:latin typeface="+mn-lt"/>
                <a:ea typeface="+mn-ea"/>
                <a:cs typeface="+mn-cs"/>
              </a:rPr>
              <a:t>gigafactory</a:t>
            </a:r>
            <a:r>
              <a:rPr lang="en-US" sz="1200" b="0" i="0" u="none" strike="noStrike" kern="1200" baseline="0" dirty="0">
                <a:solidFill>
                  <a:schemeClr val="tx1"/>
                </a:solidFill>
                <a:latin typeface="+mn-lt"/>
                <a:ea typeface="+mn-ea"/>
                <a:cs typeface="+mn-cs"/>
              </a:rPr>
              <a:t> plans in the past year. Total capacity is now forecast at around 7 </a:t>
            </a:r>
            <a:r>
              <a:rPr lang="en-US" sz="1200" b="0" i="0" u="none" strike="noStrike" kern="1200" baseline="0" dirty="0" err="1">
                <a:solidFill>
                  <a:schemeClr val="tx1"/>
                </a:solidFill>
                <a:latin typeface="+mn-lt"/>
                <a:ea typeface="+mn-ea"/>
                <a:cs typeface="+mn-cs"/>
              </a:rPr>
              <a:t>TWh</a:t>
            </a:r>
            <a:r>
              <a:rPr lang="en-US" sz="1200" b="0" i="0" u="none" strike="noStrike" kern="1200" baseline="0" dirty="0">
                <a:solidFill>
                  <a:schemeClr val="tx1"/>
                </a:solidFill>
                <a:latin typeface="+mn-lt"/>
                <a:ea typeface="+mn-ea"/>
                <a:cs typeface="+mn-cs"/>
              </a:rPr>
              <a:t>, almost triple the project capacities announced as of September 2021 and five times the current operating capacity.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Global plug-in electric vehicle sales are forecast to reach 13.7 million units by 2025 and then 26.8 million units by 2030, up from 6.3 million units in 2021. This is set to be led by China, but also by Europe and the US, where governments are pushing </a:t>
            </a:r>
            <a:r>
              <a:rPr lang="en-US" sz="1200" b="0" i="0" u="none" strike="noStrike" kern="1200" baseline="0" dirty="0" err="1">
                <a:solidFill>
                  <a:schemeClr val="tx1"/>
                </a:solidFill>
                <a:latin typeface="+mn-lt"/>
                <a:ea typeface="+mn-ea"/>
                <a:cs typeface="+mn-cs"/>
              </a:rPr>
              <a:t>decarbonization</a:t>
            </a:r>
            <a:r>
              <a:rPr lang="en-US" sz="1200" b="0" i="0" u="none" strike="noStrike" kern="1200" baseline="0" dirty="0">
                <a:solidFill>
                  <a:schemeClr val="tx1"/>
                </a:solidFill>
                <a:latin typeface="+mn-lt"/>
                <a:ea typeface="+mn-ea"/>
                <a:cs typeface="+mn-cs"/>
              </a:rPr>
              <a:t> initiatives.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Copyright © 2022 by S&amp;P Global Inc. All rights reserved. Developed by Jacqueline Holman, designed by </a:t>
            </a:r>
            <a:r>
              <a:rPr lang="en-US" sz="1200" b="0" i="0" u="none" strike="noStrike" kern="1200" baseline="0" dirty="0" err="1">
                <a:solidFill>
                  <a:schemeClr val="tx1"/>
                </a:solidFill>
                <a:latin typeface="+mn-lt"/>
                <a:ea typeface="+mn-ea"/>
                <a:cs typeface="+mn-cs"/>
              </a:rPr>
              <a:t>Melenie</a:t>
            </a:r>
            <a:r>
              <a:rPr lang="en-US" sz="1200" b="0" i="0" u="none" strike="noStrike" kern="1200" baseline="0" dirty="0">
                <a:solidFill>
                  <a:schemeClr val="tx1"/>
                </a:solidFill>
                <a:latin typeface="+mn-lt"/>
                <a:ea typeface="+mn-ea"/>
                <a:cs typeface="+mn-cs"/>
              </a:rPr>
              <a:t> Yuen</a:t>
            </a:r>
          </a:p>
          <a:p>
            <a:r>
              <a:rPr lang="en-US" sz="1200" b="0" i="0" u="none" strike="noStrike" kern="1200" baseline="0" dirty="0">
                <a:solidFill>
                  <a:schemeClr val="tx1"/>
                </a:solidFill>
                <a:latin typeface="+mn-lt"/>
                <a:ea typeface="+mn-ea"/>
                <a:cs typeface="+mn-cs"/>
              </a:rPr>
              <a:t>Source: S&amp;P Global Commodity Insights, S&amp;P Global Market Intelligence, Company Announcements</a:t>
            </a:r>
          </a:p>
        </p:txBody>
      </p:sp>
      <p:sp>
        <p:nvSpPr>
          <p:cNvPr id="4" name="Slide Number Placeholder 3"/>
          <p:cNvSpPr>
            <a:spLocks noGrp="1"/>
          </p:cNvSpPr>
          <p:nvPr>
            <p:ph type="sldNum" sz="quarter" idx="10"/>
          </p:nvPr>
        </p:nvSpPr>
        <p:spPr/>
        <p:txBody>
          <a:bodyPr/>
          <a:lstStyle/>
          <a:p>
            <a:fld id="{6463BE17-CD2B-440E-A8BB-78E89F63B3A2}" type="slidenum">
              <a:rPr lang="en-US" smtClean="0"/>
              <a:t>40</a:t>
            </a:fld>
            <a:endParaRPr lang="en-US" dirty="0"/>
          </a:p>
        </p:txBody>
      </p:sp>
    </p:spTree>
    <p:extLst>
      <p:ext uri="{BB962C8B-B14F-4D97-AF65-F5344CB8AC3E}">
        <p14:creationId xmlns:p14="http://schemas.microsoft.com/office/powerpoint/2010/main" val="3151849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Battery production stood at The EV transition is garnering a large amount of investment and an increasing share of industry investment. Whether considering IEA’s estimate of $90 billion in EV-related spending in 2020 or the $105 billion average annual implied by </a:t>
            </a:r>
            <a:r>
              <a:rPr lang="en-US" sz="1200" b="0" i="0" u="none" strike="noStrike" kern="1200" baseline="0" dirty="0" err="1">
                <a:solidFill>
                  <a:schemeClr val="tx1"/>
                </a:solidFill>
                <a:latin typeface="+mn-lt"/>
                <a:ea typeface="+mn-ea"/>
                <a:cs typeface="+mn-cs"/>
              </a:rPr>
              <a:t>AlixPartners</a:t>
            </a:r>
            <a:r>
              <a:rPr lang="en-US" sz="1200" b="0" i="0" u="none" strike="noStrike" kern="1200" baseline="0" dirty="0">
                <a:solidFill>
                  <a:schemeClr val="tx1"/>
                </a:solidFill>
                <a:latin typeface="+mn-lt"/>
                <a:ea typeface="+mn-ea"/>
                <a:cs typeface="+mn-cs"/>
              </a:rPr>
              <a:t>’ assessment of automakers’ future five-year plans, current investment levels appear equal to the challenge. Rapid electrification under the IEA’s Net Zero by 2050 Scenario requires $315 billion invested from 2021 to 2025 ($63 billion annually) and $675 billion from 2026 to 2030 ($135 billion annually).96 Comparing these to 2020 actual investments of $90-$135 billion shows current investment appears to be running above current need, and even approaching the higher levels required later in the 2020s under the IEA’s Net Zero by 2050 Scenario. </a:t>
            </a:r>
          </a:p>
        </p:txBody>
      </p:sp>
      <p:sp>
        <p:nvSpPr>
          <p:cNvPr id="4" name="Slide Number Placeholder 3"/>
          <p:cNvSpPr>
            <a:spLocks noGrp="1"/>
          </p:cNvSpPr>
          <p:nvPr>
            <p:ph type="sldNum" sz="quarter" idx="10"/>
          </p:nvPr>
        </p:nvSpPr>
        <p:spPr/>
        <p:txBody>
          <a:bodyPr/>
          <a:lstStyle/>
          <a:p>
            <a:fld id="{6463BE17-CD2B-440E-A8BB-78E89F63B3A2}" type="slidenum">
              <a:rPr lang="en-US" smtClean="0"/>
              <a:t>41</a:t>
            </a:fld>
            <a:endParaRPr lang="en-US" dirty="0"/>
          </a:p>
        </p:txBody>
      </p:sp>
    </p:spTree>
    <p:extLst>
      <p:ext uri="{BB962C8B-B14F-4D97-AF65-F5344CB8AC3E}">
        <p14:creationId xmlns:p14="http://schemas.microsoft.com/office/powerpoint/2010/main" val="2126447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Over the last decade, learning curves have produced remarkable effects for solar, wind, energy-efficient LED lighting, and batteries. Figure 10 below illustrates learning curve effects for renewable technologies for electricity generation, focusing on solar PV along with onshore and offshore wind. The global weighted average cost of newly commissioned utility-scale plants declined 88 percent for solar PV, 68 percent for onshore wind, and 60 percent for offshore wind from 2010 to 2021. These learning curve effects mean that the average cost of renewable electricity has fallen below the average cost of electricity from plants burning coal and natural gas across the globe.viii,78 </a:t>
            </a:r>
            <a:endParaRPr lang="en-US" dirty="0"/>
          </a:p>
        </p:txBody>
      </p:sp>
      <p:sp>
        <p:nvSpPr>
          <p:cNvPr id="4" name="Slide Number Placeholder 3"/>
          <p:cNvSpPr>
            <a:spLocks noGrp="1"/>
          </p:cNvSpPr>
          <p:nvPr>
            <p:ph type="sldNum" sz="quarter" idx="10"/>
          </p:nvPr>
        </p:nvSpPr>
        <p:spPr/>
        <p:txBody>
          <a:bodyPr/>
          <a:lstStyle/>
          <a:p>
            <a:fld id="{6463BE17-CD2B-440E-A8BB-78E89F63B3A2}" type="slidenum">
              <a:rPr lang="en-US" smtClean="0"/>
              <a:t>4</a:t>
            </a:fld>
            <a:endParaRPr lang="en-US" dirty="0"/>
          </a:p>
        </p:txBody>
      </p:sp>
    </p:spTree>
    <p:extLst>
      <p:ext uri="{BB962C8B-B14F-4D97-AF65-F5344CB8AC3E}">
        <p14:creationId xmlns:p14="http://schemas.microsoft.com/office/powerpoint/2010/main" val="3870917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of 2022, 37 percent of Chinese consumers expect their next purchase to be an EV.100 In California, 59 percent of current residents are likely to choose an EV for their next vehicle purchase.</a:t>
            </a:r>
          </a:p>
          <a:p>
            <a:r>
              <a:rPr lang="en-US" sz="1200" b="0" i="0" u="none" strike="noStrike" kern="1200" baseline="0" dirty="0">
                <a:solidFill>
                  <a:schemeClr val="tx1"/>
                </a:solidFill>
                <a:latin typeface="+mn-lt"/>
                <a:ea typeface="+mn-ea"/>
                <a:cs typeface="+mn-cs"/>
              </a:rPr>
              <a:t>Increasingly positive consumer sentiment is evident in growing willingness to pay for EVs, demonstrated by data showing retail profit margins for EVs exceeding conventional car margins. U.S. data from early 2022 showed an average sale price for a fully electric vehicle was marked up 2.6 percent over the manufacturer’s suggested retail price, compared to 1.6 percent for a weighted average of all new car sales.102 </a:t>
            </a:r>
          </a:p>
        </p:txBody>
      </p:sp>
      <p:sp>
        <p:nvSpPr>
          <p:cNvPr id="4" name="Slide Number Placeholder 3"/>
          <p:cNvSpPr>
            <a:spLocks noGrp="1"/>
          </p:cNvSpPr>
          <p:nvPr>
            <p:ph type="sldNum" sz="quarter" idx="10"/>
          </p:nvPr>
        </p:nvSpPr>
        <p:spPr/>
        <p:txBody>
          <a:bodyPr/>
          <a:lstStyle/>
          <a:p>
            <a:fld id="{6463BE17-CD2B-440E-A8BB-78E89F63B3A2}" type="slidenum">
              <a:rPr lang="en-US" smtClean="0"/>
              <a:t>42</a:t>
            </a:fld>
            <a:endParaRPr lang="en-US" dirty="0"/>
          </a:p>
        </p:txBody>
      </p:sp>
    </p:spTree>
    <p:extLst>
      <p:ext uri="{BB962C8B-B14F-4D97-AF65-F5344CB8AC3E}">
        <p14:creationId xmlns:p14="http://schemas.microsoft.com/office/powerpoint/2010/main" val="3548612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final point of evidence demonstrating the positive trend in consumer sentiment tracks the share of EV purchase costs borne by consumers versus the government. From 2017 to 2021, on a global average basis, the share of EV purchase costs paid for by public funds dropped by about half, from 20 to 10 percent, illuminated in Figure 15. The fact that EV purchases have soared even as government support has dropped is proof of increasing consumer demand.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EVs offer superior acceleration, owing to their ability to instantly deliver peak torque even from a complete standstill. Typical street driving, as opposed to highway travel, frequently involves acceleration from a standstill, making this an important advantage. Though the industry is still scaling up, one EV—the Tesla Model S—is already the fastest car in the world, measured by time to reach 60 miles per hour.104 EVs’ performance advantage leads to headlines in mainstream media such as the following example from </a:t>
            </a:r>
            <a:r>
              <a:rPr lang="en-US" sz="1200" b="0" i="1" u="none" strike="noStrike" kern="1200" baseline="0" dirty="0">
                <a:solidFill>
                  <a:schemeClr val="tx1"/>
                </a:solidFill>
                <a:latin typeface="+mn-lt"/>
                <a:ea typeface="+mn-ea"/>
                <a:cs typeface="+mn-cs"/>
              </a:rPr>
              <a:t>Barron’s</a:t>
            </a:r>
            <a:r>
              <a:rPr lang="en-US" sz="1200" b="0" i="0" u="none" strike="noStrike" kern="1200" baseline="0" dirty="0">
                <a:solidFill>
                  <a:schemeClr val="tx1"/>
                </a:solidFill>
                <a:latin typeface="+mn-lt"/>
                <a:ea typeface="+mn-ea"/>
                <a:cs typeface="+mn-cs"/>
              </a:rPr>
              <a:t>, a financial news outlet: “EVs Can Turn Anyone into Race Car Drivers—Including 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Electric motors are also inherently more energy efficient than ICEs, which suffer losses to waste heat. Conventional cars only convert 12 to 30 percent of the energy stored in gasoline to power at the wheels, compared to more than 77 percent converted for electrical energy in the case of an EV.106 </a:t>
            </a:r>
          </a:p>
        </p:txBody>
      </p:sp>
      <p:sp>
        <p:nvSpPr>
          <p:cNvPr id="4" name="Slide Number Placeholder 3"/>
          <p:cNvSpPr>
            <a:spLocks noGrp="1"/>
          </p:cNvSpPr>
          <p:nvPr>
            <p:ph type="sldNum" sz="quarter" idx="10"/>
          </p:nvPr>
        </p:nvSpPr>
        <p:spPr/>
        <p:txBody>
          <a:bodyPr/>
          <a:lstStyle/>
          <a:p>
            <a:fld id="{6463BE17-CD2B-440E-A8BB-78E89F63B3A2}" type="slidenum">
              <a:rPr lang="en-US" smtClean="0"/>
              <a:t>43</a:t>
            </a:fld>
            <a:endParaRPr lang="en-US" dirty="0"/>
          </a:p>
        </p:txBody>
      </p:sp>
    </p:spTree>
    <p:extLst>
      <p:ext uri="{BB962C8B-B14F-4D97-AF65-F5344CB8AC3E}">
        <p14:creationId xmlns:p14="http://schemas.microsoft.com/office/powerpoint/2010/main" val="3058720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Charging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support a rapid EV transition, public charging needs to become more convenient and refill time needs to continue to improve, as it is expected. Yet, the challenges associated with charging are easily overstated. For one reason, as discussed, many consumers place a premium on the convenience of electric charging at home. </a:t>
            </a:r>
          </a:p>
          <a:p>
            <a:r>
              <a:rPr lang="en-US" sz="1200" b="0" i="0" u="none" strike="noStrike" kern="1200" baseline="0" dirty="0">
                <a:solidFill>
                  <a:schemeClr val="tx1"/>
                </a:solidFill>
                <a:latin typeface="+mn-lt"/>
                <a:ea typeface="+mn-ea"/>
                <a:cs typeface="+mn-cs"/>
              </a:rPr>
              <a:t>Moreover, comparison to actual driving habits shows the need for fast or public charging is unlikely to be a concern for most trips. For example, a U.S. survey finds that EVs are well suited to the daily driving habits of most drivers, with 87 percent of drivers travelling less than 100 miles (161 km) daily.xvi,121 Just 4 percent of car owners reported driving 250 miles (403 km) per day or more on average. </a:t>
            </a:r>
          </a:p>
          <a:p>
            <a:r>
              <a:rPr lang="en-US" sz="1200" b="0" i="0" u="none" strike="noStrike" kern="1200" baseline="0" dirty="0">
                <a:solidFill>
                  <a:schemeClr val="tx1"/>
                </a:solidFill>
                <a:latin typeface="+mn-lt"/>
                <a:ea typeface="+mn-ea"/>
                <a:cs typeface="+mn-cs"/>
              </a:rPr>
              <a:t>Such daily needs compare favorability to the steadily improving range for EVs. By 2021, an all-electric EV offered an average range of 350 km per charge, as shown in Figure 16. 122 </a:t>
            </a:r>
          </a:p>
        </p:txBody>
      </p:sp>
      <p:sp>
        <p:nvSpPr>
          <p:cNvPr id="4" name="Slide Number Placeholder 3"/>
          <p:cNvSpPr>
            <a:spLocks noGrp="1"/>
          </p:cNvSpPr>
          <p:nvPr>
            <p:ph type="sldNum" sz="quarter" idx="10"/>
          </p:nvPr>
        </p:nvSpPr>
        <p:spPr/>
        <p:txBody>
          <a:bodyPr/>
          <a:lstStyle/>
          <a:p>
            <a:fld id="{6463BE17-CD2B-440E-A8BB-78E89F63B3A2}" type="slidenum">
              <a:rPr lang="en-US" smtClean="0"/>
              <a:t>44</a:t>
            </a:fld>
            <a:endParaRPr lang="en-US" dirty="0"/>
          </a:p>
        </p:txBody>
      </p:sp>
    </p:spTree>
    <p:extLst>
      <p:ext uri="{BB962C8B-B14F-4D97-AF65-F5344CB8AC3E}">
        <p14:creationId xmlns:p14="http://schemas.microsoft.com/office/powerpoint/2010/main" val="4047376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Figure 11 reproduces Way et al.’s battery learning curve, denoting historical prices for lithium-ion (Li-ion) consumer battery cell prices and Li-ion EV battery packs with black and red data points, respectively, while red line segments trace historical forecasts for the most optimistic scenarios by leading energy-economy modelers such as the IEA.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larger graph charts price over time, a more accessible perspective but one that glosses over the fact that learning curves are properly understood as a function of cumulative production. The smaller inset graph uses cumulative production, instead of time, along the horizontal axis. Another difference relates to units, with the smaller inset graph using the logarithm of price along the vertical axis and the logarithm of cumulative production along the horizontal axis, creating what is known as a “log-log graph.” In a log-log graph, a straight-line learning curve effect would represent a constant learning curve effect with increasing cumulative production, an advantage for visual intuition into learning curve effect trends over time.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New Battery Chemistries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Promising sources of learning curve effects for battery electric storage include emerging, next-generation options as well as more incremental innovation. </a:t>
            </a:r>
          </a:p>
          <a:p>
            <a:r>
              <a:rPr lang="en-US" sz="1200" b="0" i="0" u="none" strike="noStrike" kern="1200" baseline="0" dirty="0">
                <a:solidFill>
                  <a:schemeClr val="tx1"/>
                </a:solidFill>
                <a:latin typeface="+mn-lt"/>
                <a:ea typeface="+mn-ea"/>
                <a:cs typeface="+mn-cs"/>
              </a:rPr>
              <a:t>Starting with the latter, incremental improvements in current technology are expected from continued learning curve effects. Future investments in battery factories will dwarf those to date, yielding continued economies of scale in production. </a:t>
            </a:r>
            <a:endParaRPr lang="en-US" dirty="0"/>
          </a:p>
        </p:txBody>
      </p:sp>
      <p:sp>
        <p:nvSpPr>
          <p:cNvPr id="4" name="Slide Number Placeholder 3"/>
          <p:cNvSpPr>
            <a:spLocks noGrp="1"/>
          </p:cNvSpPr>
          <p:nvPr>
            <p:ph type="sldNum" sz="quarter" idx="10"/>
          </p:nvPr>
        </p:nvSpPr>
        <p:spPr/>
        <p:txBody>
          <a:bodyPr/>
          <a:lstStyle/>
          <a:p>
            <a:fld id="{6463BE17-CD2B-440E-A8BB-78E89F63B3A2}" type="slidenum">
              <a:rPr lang="en-US" smtClean="0"/>
              <a:t>5</a:t>
            </a:fld>
            <a:endParaRPr lang="en-US" dirty="0"/>
          </a:p>
        </p:txBody>
      </p:sp>
    </p:spTree>
    <p:extLst>
      <p:ext uri="{BB962C8B-B14F-4D97-AF65-F5344CB8AC3E}">
        <p14:creationId xmlns:p14="http://schemas.microsoft.com/office/powerpoint/2010/main" val="2077978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Battery production stood at just shy of 200 gigawatt-hours in 2019. Factories under construction and announced investments will increase production capacity by six times, assuming all projects are successful, as Figure 12 illustrates.</a:t>
            </a:r>
          </a:p>
        </p:txBody>
      </p:sp>
      <p:sp>
        <p:nvSpPr>
          <p:cNvPr id="4" name="Slide Number Placeholder 3"/>
          <p:cNvSpPr>
            <a:spLocks noGrp="1"/>
          </p:cNvSpPr>
          <p:nvPr>
            <p:ph type="sldNum" sz="quarter" idx="10"/>
          </p:nvPr>
        </p:nvSpPr>
        <p:spPr/>
        <p:txBody>
          <a:bodyPr/>
          <a:lstStyle/>
          <a:p>
            <a:fld id="{6463BE17-CD2B-440E-A8BB-78E89F63B3A2}" type="slidenum">
              <a:rPr lang="en-US" smtClean="0"/>
              <a:t>6</a:t>
            </a:fld>
            <a:endParaRPr lang="en-US" dirty="0"/>
          </a:p>
        </p:txBody>
      </p:sp>
    </p:spTree>
    <p:extLst>
      <p:ext uri="{BB962C8B-B14F-4D97-AF65-F5344CB8AC3E}">
        <p14:creationId xmlns:p14="http://schemas.microsoft.com/office/powerpoint/2010/main" val="385388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Global electric vehicle demand is set to rise exponentially by 2030 as governments develop their energy transition policies, and battery makers worldwide have responded by increasing their </a:t>
            </a:r>
            <a:r>
              <a:rPr lang="en-US" sz="1200" b="0" i="0" u="none" strike="noStrike" kern="1200" baseline="0" dirty="0" err="1">
                <a:solidFill>
                  <a:schemeClr val="tx1"/>
                </a:solidFill>
                <a:latin typeface="+mn-lt"/>
                <a:ea typeface="+mn-ea"/>
                <a:cs typeface="+mn-cs"/>
              </a:rPr>
              <a:t>gigafactory</a:t>
            </a:r>
            <a:r>
              <a:rPr lang="en-US" sz="1200" b="0" i="0" u="none" strike="noStrike" kern="1200" baseline="0" dirty="0">
                <a:solidFill>
                  <a:schemeClr val="tx1"/>
                </a:solidFill>
                <a:latin typeface="+mn-lt"/>
                <a:ea typeface="+mn-ea"/>
                <a:cs typeface="+mn-cs"/>
              </a:rPr>
              <a:t> plans in the past year. Total capacity is now forecast at around 7 </a:t>
            </a:r>
            <a:r>
              <a:rPr lang="en-US" sz="1200" b="0" i="0" u="none" strike="noStrike" kern="1200" baseline="0" dirty="0" err="1">
                <a:solidFill>
                  <a:schemeClr val="tx1"/>
                </a:solidFill>
                <a:latin typeface="+mn-lt"/>
                <a:ea typeface="+mn-ea"/>
                <a:cs typeface="+mn-cs"/>
              </a:rPr>
              <a:t>TWh</a:t>
            </a:r>
            <a:r>
              <a:rPr lang="en-US" sz="1200" b="0" i="0" u="none" strike="noStrike" kern="1200" baseline="0" dirty="0">
                <a:solidFill>
                  <a:schemeClr val="tx1"/>
                </a:solidFill>
                <a:latin typeface="+mn-lt"/>
                <a:ea typeface="+mn-ea"/>
                <a:cs typeface="+mn-cs"/>
              </a:rPr>
              <a:t>, almost triple the project capacities announced as of September 2021 and five times the current operating capacity.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Global plug-in electric vehicle sales are forecast to reach 13.7 million units by 2025 and then 26.8 million units by 2030, up from 6.3 million units in 2021. This is set to be led by China, but also by Europe and the US, where governments are pushing </a:t>
            </a:r>
            <a:r>
              <a:rPr lang="en-US" sz="1200" b="0" i="0" u="none" strike="noStrike" kern="1200" baseline="0" dirty="0" err="1">
                <a:solidFill>
                  <a:schemeClr val="tx1"/>
                </a:solidFill>
                <a:latin typeface="+mn-lt"/>
                <a:ea typeface="+mn-ea"/>
                <a:cs typeface="+mn-cs"/>
              </a:rPr>
              <a:t>decarbonization</a:t>
            </a:r>
            <a:r>
              <a:rPr lang="en-US" sz="1200" b="0" i="0" u="none" strike="noStrike" kern="1200" baseline="0" dirty="0">
                <a:solidFill>
                  <a:schemeClr val="tx1"/>
                </a:solidFill>
                <a:latin typeface="+mn-lt"/>
                <a:ea typeface="+mn-ea"/>
                <a:cs typeface="+mn-cs"/>
              </a:rPr>
              <a:t> initiatives.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Copyright © 2022 by S&amp;P Global Inc. All rights reserved. Developed by Jacqueline Holman, designed by </a:t>
            </a:r>
            <a:r>
              <a:rPr lang="en-US" sz="1200" b="0" i="0" u="none" strike="noStrike" kern="1200" baseline="0" dirty="0" err="1">
                <a:solidFill>
                  <a:schemeClr val="tx1"/>
                </a:solidFill>
                <a:latin typeface="+mn-lt"/>
                <a:ea typeface="+mn-ea"/>
                <a:cs typeface="+mn-cs"/>
              </a:rPr>
              <a:t>Melenie</a:t>
            </a:r>
            <a:r>
              <a:rPr lang="en-US" sz="1200" b="0" i="0" u="none" strike="noStrike" kern="1200" baseline="0" dirty="0">
                <a:solidFill>
                  <a:schemeClr val="tx1"/>
                </a:solidFill>
                <a:latin typeface="+mn-lt"/>
                <a:ea typeface="+mn-ea"/>
                <a:cs typeface="+mn-cs"/>
              </a:rPr>
              <a:t> Yuen</a:t>
            </a:r>
          </a:p>
          <a:p>
            <a:r>
              <a:rPr lang="en-US" sz="1200" b="0" i="0" u="none" strike="noStrike" kern="1200" baseline="0" dirty="0">
                <a:solidFill>
                  <a:schemeClr val="tx1"/>
                </a:solidFill>
                <a:latin typeface="+mn-lt"/>
                <a:ea typeface="+mn-ea"/>
                <a:cs typeface="+mn-cs"/>
              </a:rPr>
              <a:t>Source: S&amp;P Global Commodity Insights, S&amp;P Global Market Intelligence, Company Announcements</a:t>
            </a:r>
          </a:p>
        </p:txBody>
      </p:sp>
      <p:sp>
        <p:nvSpPr>
          <p:cNvPr id="4" name="Slide Number Placeholder 3"/>
          <p:cNvSpPr>
            <a:spLocks noGrp="1"/>
          </p:cNvSpPr>
          <p:nvPr>
            <p:ph type="sldNum" sz="quarter" idx="10"/>
          </p:nvPr>
        </p:nvSpPr>
        <p:spPr/>
        <p:txBody>
          <a:bodyPr/>
          <a:lstStyle/>
          <a:p>
            <a:fld id="{6463BE17-CD2B-440E-A8BB-78E89F63B3A2}" type="slidenum">
              <a:rPr lang="en-US" smtClean="0"/>
              <a:t>7</a:t>
            </a:fld>
            <a:endParaRPr lang="en-US" dirty="0"/>
          </a:p>
        </p:txBody>
      </p:sp>
    </p:spTree>
    <p:extLst>
      <p:ext uri="{BB962C8B-B14F-4D97-AF65-F5344CB8AC3E}">
        <p14:creationId xmlns:p14="http://schemas.microsoft.com/office/powerpoint/2010/main" val="428134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Global electric vehicle demand is set to rise exponentially by 2030 as governments develop their energy transition policies, and battery makers worldwide have responded by increasing their </a:t>
            </a:r>
            <a:r>
              <a:rPr lang="en-US" sz="1200" b="0" i="0" u="none" strike="noStrike" kern="1200" baseline="0" dirty="0" err="1">
                <a:solidFill>
                  <a:schemeClr val="tx1"/>
                </a:solidFill>
                <a:latin typeface="+mn-lt"/>
                <a:ea typeface="+mn-ea"/>
                <a:cs typeface="+mn-cs"/>
              </a:rPr>
              <a:t>gigafactory</a:t>
            </a:r>
            <a:r>
              <a:rPr lang="en-US" sz="1200" b="0" i="0" u="none" strike="noStrike" kern="1200" baseline="0" dirty="0">
                <a:solidFill>
                  <a:schemeClr val="tx1"/>
                </a:solidFill>
                <a:latin typeface="+mn-lt"/>
                <a:ea typeface="+mn-ea"/>
                <a:cs typeface="+mn-cs"/>
              </a:rPr>
              <a:t> plans in the past year. Total capacity is now forecast at around 7 </a:t>
            </a:r>
            <a:r>
              <a:rPr lang="en-US" sz="1200" b="0" i="0" u="none" strike="noStrike" kern="1200" baseline="0" dirty="0" err="1">
                <a:solidFill>
                  <a:schemeClr val="tx1"/>
                </a:solidFill>
                <a:latin typeface="+mn-lt"/>
                <a:ea typeface="+mn-ea"/>
                <a:cs typeface="+mn-cs"/>
              </a:rPr>
              <a:t>TWh</a:t>
            </a:r>
            <a:r>
              <a:rPr lang="en-US" sz="1200" b="0" i="0" u="none" strike="noStrike" kern="1200" baseline="0" dirty="0">
                <a:solidFill>
                  <a:schemeClr val="tx1"/>
                </a:solidFill>
                <a:latin typeface="+mn-lt"/>
                <a:ea typeface="+mn-ea"/>
                <a:cs typeface="+mn-cs"/>
              </a:rPr>
              <a:t>, almost triple the project capacities announced as of September 2021 and five times the current operating capacity.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Global plug-in electric vehicle sales are forecast to reach 13.7 million units by 2025 and then 26.8 million units by 2030, up from 6.3 million units in 2021. This is set to be led by China, but also by Europe and the US, where governments are pushing </a:t>
            </a:r>
            <a:r>
              <a:rPr lang="en-US" sz="1200" b="0" i="0" u="none" strike="noStrike" kern="1200" baseline="0" dirty="0" err="1">
                <a:solidFill>
                  <a:schemeClr val="tx1"/>
                </a:solidFill>
                <a:latin typeface="+mn-lt"/>
                <a:ea typeface="+mn-ea"/>
                <a:cs typeface="+mn-cs"/>
              </a:rPr>
              <a:t>decarbonization</a:t>
            </a:r>
            <a:r>
              <a:rPr lang="en-US" sz="1200" b="0" i="0" u="none" strike="noStrike" kern="1200" baseline="0" dirty="0">
                <a:solidFill>
                  <a:schemeClr val="tx1"/>
                </a:solidFill>
                <a:latin typeface="+mn-lt"/>
                <a:ea typeface="+mn-ea"/>
                <a:cs typeface="+mn-cs"/>
              </a:rPr>
              <a:t> initiatives.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Copyright © 2022 by S&amp;P Global Inc. All rights reserved. Developed by Jacqueline Holman, designed by </a:t>
            </a:r>
            <a:r>
              <a:rPr lang="en-US" sz="1200" b="0" i="0" u="none" strike="noStrike" kern="1200" baseline="0" dirty="0" err="1">
                <a:solidFill>
                  <a:schemeClr val="tx1"/>
                </a:solidFill>
                <a:latin typeface="+mn-lt"/>
                <a:ea typeface="+mn-ea"/>
                <a:cs typeface="+mn-cs"/>
              </a:rPr>
              <a:t>Melenie</a:t>
            </a:r>
            <a:r>
              <a:rPr lang="en-US" sz="1200" b="0" i="0" u="none" strike="noStrike" kern="1200" baseline="0" dirty="0">
                <a:solidFill>
                  <a:schemeClr val="tx1"/>
                </a:solidFill>
                <a:latin typeface="+mn-lt"/>
                <a:ea typeface="+mn-ea"/>
                <a:cs typeface="+mn-cs"/>
              </a:rPr>
              <a:t> Yuen</a:t>
            </a:r>
          </a:p>
          <a:p>
            <a:r>
              <a:rPr lang="en-US" sz="1200" b="0" i="0" u="none" strike="noStrike" kern="1200" baseline="0" dirty="0">
                <a:solidFill>
                  <a:schemeClr val="tx1"/>
                </a:solidFill>
                <a:latin typeface="+mn-lt"/>
                <a:ea typeface="+mn-ea"/>
                <a:cs typeface="+mn-cs"/>
              </a:rPr>
              <a:t>Source: S&amp;P Global Commodity Insights, S&amp;P Global Market Intelligence, Company Announcements</a:t>
            </a:r>
          </a:p>
        </p:txBody>
      </p:sp>
      <p:sp>
        <p:nvSpPr>
          <p:cNvPr id="4" name="Slide Number Placeholder 3"/>
          <p:cNvSpPr>
            <a:spLocks noGrp="1"/>
          </p:cNvSpPr>
          <p:nvPr>
            <p:ph type="sldNum" sz="quarter" idx="10"/>
          </p:nvPr>
        </p:nvSpPr>
        <p:spPr/>
        <p:txBody>
          <a:bodyPr/>
          <a:lstStyle/>
          <a:p>
            <a:fld id="{6463BE17-CD2B-440E-A8BB-78E89F63B3A2}" type="slidenum">
              <a:rPr lang="en-US" smtClean="0"/>
              <a:t>8</a:t>
            </a:fld>
            <a:endParaRPr lang="en-US" dirty="0"/>
          </a:p>
        </p:txBody>
      </p:sp>
    </p:spTree>
    <p:extLst>
      <p:ext uri="{BB962C8B-B14F-4D97-AF65-F5344CB8AC3E}">
        <p14:creationId xmlns:p14="http://schemas.microsoft.com/office/powerpoint/2010/main" val="2898624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Global electric vehicle demand is set to rise exponentially by 2030 as governments develop their energy transition policies, and battery makers worldwide have responded by increasing their </a:t>
            </a:r>
            <a:r>
              <a:rPr lang="en-US" sz="1200" b="0" i="0" u="none" strike="noStrike" kern="1200" baseline="0" dirty="0" err="1">
                <a:solidFill>
                  <a:schemeClr val="tx1"/>
                </a:solidFill>
                <a:latin typeface="+mn-lt"/>
                <a:ea typeface="+mn-ea"/>
                <a:cs typeface="+mn-cs"/>
              </a:rPr>
              <a:t>gigafactory</a:t>
            </a:r>
            <a:r>
              <a:rPr lang="en-US" sz="1200" b="0" i="0" u="none" strike="noStrike" kern="1200" baseline="0" dirty="0">
                <a:solidFill>
                  <a:schemeClr val="tx1"/>
                </a:solidFill>
                <a:latin typeface="+mn-lt"/>
                <a:ea typeface="+mn-ea"/>
                <a:cs typeface="+mn-cs"/>
              </a:rPr>
              <a:t> plans in the past year. Total capacity is now forecast at around 7 </a:t>
            </a:r>
            <a:r>
              <a:rPr lang="en-US" sz="1200" b="0" i="0" u="none" strike="noStrike" kern="1200" baseline="0" dirty="0" err="1">
                <a:solidFill>
                  <a:schemeClr val="tx1"/>
                </a:solidFill>
                <a:latin typeface="+mn-lt"/>
                <a:ea typeface="+mn-ea"/>
                <a:cs typeface="+mn-cs"/>
              </a:rPr>
              <a:t>TWh</a:t>
            </a:r>
            <a:r>
              <a:rPr lang="en-US" sz="1200" b="0" i="0" u="none" strike="noStrike" kern="1200" baseline="0" dirty="0">
                <a:solidFill>
                  <a:schemeClr val="tx1"/>
                </a:solidFill>
                <a:latin typeface="+mn-lt"/>
                <a:ea typeface="+mn-ea"/>
                <a:cs typeface="+mn-cs"/>
              </a:rPr>
              <a:t>, almost triple the project capacities announced as of September 2021 and five times the current operating capacity.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Global plug-in electric vehicle sales are forecast to reach 13.7 million units by 2025 and then 26.8 million units by 2030, up from 6.3 million units in 2021. This is set to be led by China, but also by Europe and the US, where governments are pushing </a:t>
            </a:r>
            <a:r>
              <a:rPr lang="en-US" sz="1200" b="0" i="0" u="none" strike="noStrike" kern="1200" baseline="0" dirty="0" err="1">
                <a:solidFill>
                  <a:schemeClr val="tx1"/>
                </a:solidFill>
                <a:latin typeface="+mn-lt"/>
                <a:ea typeface="+mn-ea"/>
                <a:cs typeface="+mn-cs"/>
              </a:rPr>
              <a:t>decarbonization</a:t>
            </a:r>
            <a:r>
              <a:rPr lang="en-US" sz="1200" b="0" i="0" u="none" strike="noStrike" kern="1200" baseline="0" dirty="0">
                <a:solidFill>
                  <a:schemeClr val="tx1"/>
                </a:solidFill>
                <a:latin typeface="+mn-lt"/>
                <a:ea typeface="+mn-ea"/>
                <a:cs typeface="+mn-cs"/>
              </a:rPr>
              <a:t> initiatives.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Copyright © 2022 by S&amp;P Global Inc. All rights reserved. Developed by Jacqueline Holman, designed by </a:t>
            </a:r>
            <a:r>
              <a:rPr lang="en-US" sz="1200" b="0" i="0" u="none" strike="noStrike" kern="1200" baseline="0" dirty="0" err="1">
                <a:solidFill>
                  <a:schemeClr val="tx1"/>
                </a:solidFill>
                <a:latin typeface="+mn-lt"/>
                <a:ea typeface="+mn-ea"/>
                <a:cs typeface="+mn-cs"/>
              </a:rPr>
              <a:t>Melenie</a:t>
            </a:r>
            <a:r>
              <a:rPr lang="en-US" sz="1200" b="0" i="0" u="none" strike="noStrike" kern="1200" baseline="0" dirty="0">
                <a:solidFill>
                  <a:schemeClr val="tx1"/>
                </a:solidFill>
                <a:latin typeface="+mn-lt"/>
                <a:ea typeface="+mn-ea"/>
                <a:cs typeface="+mn-cs"/>
              </a:rPr>
              <a:t> Yuen</a:t>
            </a:r>
          </a:p>
          <a:p>
            <a:r>
              <a:rPr lang="en-US" sz="1200" b="0" i="0" u="none" strike="noStrike" kern="1200" baseline="0" dirty="0">
                <a:solidFill>
                  <a:schemeClr val="tx1"/>
                </a:solidFill>
                <a:latin typeface="+mn-lt"/>
                <a:ea typeface="+mn-ea"/>
                <a:cs typeface="+mn-cs"/>
              </a:rPr>
              <a:t>Source: S&amp;P Global Commodity Insights, S&amp;P Global Market Intelligence, Company Announcements</a:t>
            </a:r>
          </a:p>
        </p:txBody>
      </p:sp>
      <p:sp>
        <p:nvSpPr>
          <p:cNvPr id="4" name="Slide Number Placeholder 3"/>
          <p:cNvSpPr>
            <a:spLocks noGrp="1"/>
          </p:cNvSpPr>
          <p:nvPr>
            <p:ph type="sldNum" sz="quarter" idx="10"/>
          </p:nvPr>
        </p:nvSpPr>
        <p:spPr/>
        <p:txBody>
          <a:bodyPr/>
          <a:lstStyle/>
          <a:p>
            <a:fld id="{6463BE17-CD2B-440E-A8BB-78E89F63B3A2}" type="slidenum">
              <a:rPr lang="en-US" smtClean="0"/>
              <a:t>9</a:t>
            </a:fld>
            <a:endParaRPr lang="en-US" dirty="0"/>
          </a:p>
        </p:txBody>
      </p:sp>
    </p:spTree>
    <p:extLst>
      <p:ext uri="{BB962C8B-B14F-4D97-AF65-F5344CB8AC3E}">
        <p14:creationId xmlns:p14="http://schemas.microsoft.com/office/powerpoint/2010/main" val="1058598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Global electric vehicle demand is set to rise exponentially by 2030 as governments develop their energy transition policies, and battery makers worldwide have responded by increasing their </a:t>
            </a:r>
            <a:r>
              <a:rPr lang="en-US" sz="1200" b="0" i="0" u="none" strike="noStrike" kern="1200" baseline="0" dirty="0" err="1">
                <a:solidFill>
                  <a:schemeClr val="tx1"/>
                </a:solidFill>
                <a:latin typeface="+mn-lt"/>
                <a:ea typeface="+mn-ea"/>
                <a:cs typeface="+mn-cs"/>
              </a:rPr>
              <a:t>gigafactory</a:t>
            </a:r>
            <a:r>
              <a:rPr lang="en-US" sz="1200" b="0" i="0" u="none" strike="noStrike" kern="1200" baseline="0" dirty="0">
                <a:solidFill>
                  <a:schemeClr val="tx1"/>
                </a:solidFill>
                <a:latin typeface="+mn-lt"/>
                <a:ea typeface="+mn-ea"/>
                <a:cs typeface="+mn-cs"/>
              </a:rPr>
              <a:t> plans in the past year. Total capacity is now forecast at around 7 </a:t>
            </a:r>
            <a:r>
              <a:rPr lang="en-US" sz="1200" b="0" i="0" u="none" strike="noStrike" kern="1200" baseline="0" dirty="0" err="1">
                <a:solidFill>
                  <a:schemeClr val="tx1"/>
                </a:solidFill>
                <a:latin typeface="+mn-lt"/>
                <a:ea typeface="+mn-ea"/>
                <a:cs typeface="+mn-cs"/>
              </a:rPr>
              <a:t>TWh</a:t>
            </a:r>
            <a:r>
              <a:rPr lang="en-US" sz="1200" b="0" i="0" u="none" strike="noStrike" kern="1200" baseline="0" dirty="0">
                <a:solidFill>
                  <a:schemeClr val="tx1"/>
                </a:solidFill>
                <a:latin typeface="+mn-lt"/>
                <a:ea typeface="+mn-ea"/>
                <a:cs typeface="+mn-cs"/>
              </a:rPr>
              <a:t>, almost triple the project capacities announced as of September 2021 and five times the current operating capacity.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Global plug-in electric vehicle sales are forecast to reach 13.7 million units by 2025 and then 26.8 million units by 2030, up from 6.3 million units in 2021. This is set to be led by China, but also by Europe and the US, where governments are pushing </a:t>
            </a:r>
            <a:r>
              <a:rPr lang="en-US" sz="1200" b="0" i="0" u="none" strike="noStrike" kern="1200" baseline="0" dirty="0" err="1">
                <a:solidFill>
                  <a:schemeClr val="tx1"/>
                </a:solidFill>
                <a:latin typeface="+mn-lt"/>
                <a:ea typeface="+mn-ea"/>
                <a:cs typeface="+mn-cs"/>
              </a:rPr>
              <a:t>decarbonization</a:t>
            </a:r>
            <a:r>
              <a:rPr lang="en-US" sz="1200" b="0" i="0" u="none" strike="noStrike" kern="1200" baseline="0" dirty="0">
                <a:solidFill>
                  <a:schemeClr val="tx1"/>
                </a:solidFill>
                <a:latin typeface="+mn-lt"/>
                <a:ea typeface="+mn-ea"/>
                <a:cs typeface="+mn-cs"/>
              </a:rPr>
              <a:t> initiatives.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Copyright © 2022 by S&amp;P Global Inc. All rights reserved. Developed by Jacqueline Holman, designed by </a:t>
            </a:r>
            <a:r>
              <a:rPr lang="en-US" sz="1200" b="0" i="0" u="none" strike="noStrike" kern="1200" baseline="0" dirty="0" err="1">
                <a:solidFill>
                  <a:schemeClr val="tx1"/>
                </a:solidFill>
                <a:latin typeface="+mn-lt"/>
                <a:ea typeface="+mn-ea"/>
                <a:cs typeface="+mn-cs"/>
              </a:rPr>
              <a:t>Melenie</a:t>
            </a:r>
            <a:r>
              <a:rPr lang="en-US" sz="1200" b="0" i="0" u="none" strike="noStrike" kern="1200" baseline="0" dirty="0">
                <a:solidFill>
                  <a:schemeClr val="tx1"/>
                </a:solidFill>
                <a:latin typeface="+mn-lt"/>
                <a:ea typeface="+mn-ea"/>
                <a:cs typeface="+mn-cs"/>
              </a:rPr>
              <a:t> Yuen</a:t>
            </a:r>
          </a:p>
          <a:p>
            <a:r>
              <a:rPr lang="en-US" sz="1200" b="0" i="0" u="none" strike="noStrike" kern="1200" baseline="0" dirty="0">
                <a:solidFill>
                  <a:schemeClr val="tx1"/>
                </a:solidFill>
                <a:latin typeface="+mn-lt"/>
                <a:ea typeface="+mn-ea"/>
                <a:cs typeface="+mn-cs"/>
              </a:rPr>
              <a:t>Source: S&amp;P Global Commodity Insights, S&amp;P Global Market Intelligence, Company Announcements</a:t>
            </a:r>
          </a:p>
        </p:txBody>
      </p:sp>
      <p:sp>
        <p:nvSpPr>
          <p:cNvPr id="4" name="Slide Number Placeholder 3"/>
          <p:cNvSpPr>
            <a:spLocks noGrp="1"/>
          </p:cNvSpPr>
          <p:nvPr>
            <p:ph type="sldNum" sz="quarter" idx="10"/>
          </p:nvPr>
        </p:nvSpPr>
        <p:spPr/>
        <p:txBody>
          <a:bodyPr/>
          <a:lstStyle/>
          <a:p>
            <a:fld id="{6463BE17-CD2B-440E-A8BB-78E89F63B3A2}" type="slidenum">
              <a:rPr lang="en-US" smtClean="0"/>
              <a:t>10</a:t>
            </a:fld>
            <a:endParaRPr lang="en-US" dirty="0"/>
          </a:p>
        </p:txBody>
      </p:sp>
    </p:spTree>
    <p:extLst>
      <p:ext uri="{BB962C8B-B14F-4D97-AF65-F5344CB8AC3E}">
        <p14:creationId xmlns:p14="http://schemas.microsoft.com/office/powerpoint/2010/main" val="3045567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48" name="image4.png" descr="footer.png"/>
          <p:cNvPicPr>
            <a:picLocks noChangeAspect="1"/>
          </p:cNvPicPr>
          <p:nvPr/>
        </p:nvPicPr>
        <p:blipFill>
          <a:blip r:embed="rId2"/>
          <a:stretch>
            <a:fillRect/>
          </a:stretch>
        </p:blipFill>
        <p:spPr>
          <a:xfrm>
            <a:off x="0" y="6391275"/>
            <a:ext cx="9144000" cy="444500"/>
          </a:xfrm>
          <a:prstGeom prst="rect">
            <a:avLst/>
          </a:prstGeom>
          <a:ln w="12700">
            <a:miter lim="400000"/>
          </a:ln>
        </p:spPr>
      </p:pic>
      <p:pic>
        <p:nvPicPr>
          <p:cNvPr id="49" name="image2.png" descr="header.png"/>
          <p:cNvPicPr>
            <a:picLocks noChangeAspect="1"/>
          </p:cNvPicPr>
          <p:nvPr/>
        </p:nvPicPr>
        <p:blipFill>
          <a:blip r:embed="rId3"/>
          <a:stretch>
            <a:fillRect/>
          </a:stretch>
        </p:blipFill>
        <p:spPr>
          <a:xfrm>
            <a:off x="-3175" y="0"/>
            <a:ext cx="9147175" cy="963613"/>
          </a:xfrm>
          <a:prstGeom prst="rect">
            <a:avLst/>
          </a:prstGeom>
          <a:ln w="12700">
            <a:miter lim="400000"/>
          </a:ln>
        </p:spPr>
      </p:pic>
      <p:sp>
        <p:nvSpPr>
          <p:cNvPr id="50" name="Shape 50"/>
          <p:cNvSpPr>
            <a:spLocks noGrp="1"/>
          </p:cNvSpPr>
          <p:nvPr>
            <p:ph type="title"/>
          </p:nvPr>
        </p:nvSpPr>
        <p:spPr>
          <a:xfrm>
            <a:off x="628650" y="1124744"/>
            <a:ext cx="7903790" cy="1098486"/>
          </a:xfrm>
          <a:prstGeom prst="rect">
            <a:avLst/>
          </a:prstGeom>
        </p:spPr>
        <p:txBody>
          <a:bodyPr lIns="45718" tIns="45718" rIns="45718" bIns="45718" anchor="ctr"/>
          <a:lstStyle>
            <a:lvl1pPr algn="l">
              <a:defRPr sz="3300"/>
            </a:lvl1pPr>
          </a:lstStyle>
          <a:p>
            <a:r>
              <a:t>Title Text</a:t>
            </a:r>
          </a:p>
        </p:txBody>
      </p:sp>
      <p:sp>
        <p:nvSpPr>
          <p:cNvPr id="51" name="Shape 51"/>
          <p:cNvSpPr>
            <a:spLocks noGrp="1"/>
          </p:cNvSpPr>
          <p:nvPr>
            <p:ph type="body" idx="1"/>
          </p:nvPr>
        </p:nvSpPr>
        <p:spPr>
          <a:xfrm>
            <a:off x="628650" y="2276872"/>
            <a:ext cx="7903790" cy="3821942"/>
          </a:xfrm>
          <a:prstGeom prst="rect">
            <a:avLst/>
          </a:prstGeom>
        </p:spPr>
        <p:txBody>
          <a:bodyPr lIns="45718" tIns="45718" rIns="45718" bIns="45718"/>
          <a:lstStyle>
            <a:lvl1pPr marL="171450" indent="-171450" algn="l">
              <a:buSzPct val="100000"/>
              <a:buFont typeface="Arial"/>
              <a:buChar char="•"/>
              <a:defRPr sz="2100">
                <a:solidFill>
                  <a:srgbClr val="078AC5"/>
                </a:solidFill>
              </a:defRPr>
            </a:lvl1pPr>
            <a:lvl2pPr marL="544830" indent="-213358" algn="l">
              <a:buSzPct val="100000"/>
              <a:buFont typeface="Arial"/>
              <a:buChar char="•"/>
              <a:defRPr sz="2100">
                <a:solidFill>
                  <a:srgbClr val="078AC5"/>
                </a:solidFill>
              </a:defRPr>
            </a:lvl2pPr>
            <a:lvl3pPr marL="930402" indent="-256030" algn="l">
              <a:buSzPct val="100000"/>
              <a:buFont typeface="Arial"/>
              <a:buChar char="•"/>
              <a:defRPr sz="2100">
                <a:solidFill>
                  <a:srgbClr val="078AC5"/>
                </a:solidFill>
              </a:defRPr>
            </a:lvl3pPr>
            <a:lvl4pPr marL="1312690" indent="-295421" algn="l">
              <a:buSzPct val="100000"/>
              <a:buFont typeface="Arial"/>
              <a:buChar char="•"/>
              <a:defRPr sz="2100">
                <a:solidFill>
                  <a:srgbClr val="078AC5"/>
                </a:solidFill>
              </a:defRPr>
            </a:lvl4pPr>
            <a:lvl5pPr marL="1655590" indent="-295421" algn="l">
              <a:buSzPct val="100000"/>
              <a:buFont typeface="Arial"/>
              <a:buChar char="•"/>
              <a:defRPr sz="2100">
                <a:solidFill>
                  <a:srgbClr val="078AC5"/>
                </a:solidFill>
              </a:defRPr>
            </a:lvl5pPr>
          </a:lstStyle>
          <a:p>
            <a:r>
              <a:t>Body Level One</a:t>
            </a:r>
          </a:p>
          <a:p>
            <a:pPr lvl="1"/>
            <a:r>
              <a:t>Body Level Two</a:t>
            </a:r>
          </a:p>
          <a:p>
            <a:pPr lvl="2"/>
            <a:r>
              <a:t>Body Level Three</a:t>
            </a:r>
          </a:p>
          <a:p>
            <a:pPr lvl="3"/>
            <a:r>
              <a:t>Body Level Four</a:t>
            </a:r>
          </a:p>
          <a:p>
            <a:pPr lvl="4"/>
            <a:r>
              <a:t>Body Level Five</a:t>
            </a:r>
          </a:p>
        </p:txBody>
      </p:sp>
      <p:sp>
        <p:nvSpPr>
          <p:cNvPr id="52" name="Shape 52"/>
          <p:cNvSpPr>
            <a:spLocks noGrp="1"/>
          </p:cNvSpPr>
          <p:nvPr>
            <p:ph type="sldNum" sz="quarter" idx="2"/>
          </p:nvPr>
        </p:nvSpPr>
        <p:spPr>
          <a:xfrm>
            <a:off x="8459788" y="6543674"/>
            <a:ext cx="215901" cy="177801"/>
          </a:xfrm>
          <a:prstGeom prst="rect">
            <a:avLst/>
          </a:prstGeom>
          <a:solidFill>
            <a:srgbClr val="0698DF"/>
          </a:solidFill>
        </p:spPr>
        <p:txBody>
          <a:bodyPr wrap="square" lIns="0" tIns="0" rIns="0" bIns="0"/>
          <a:lstStyle>
            <a:lvl1pPr algn="ctr">
              <a:defRPr>
                <a:solidFill>
                  <a:srgbClr val="FFFFFF"/>
                </a:solidFill>
                <a:latin typeface="Calibri"/>
                <a:ea typeface="Calibri"/>
                <a:cs typeface="Calibri"/>
                <a:sym typeface="Calibri"/>
              </a:defRPr>
            </a:lvl1pPr>
          </a:lstStyle>
          <a:p>
            <a:fld id="{86CB4B4D-7CA3-9044-876B-883B54F8677D}" type="slidenum">
              <a:rPr/>
              <a:pPr/>
              <a:t>‹#›</a:t>
            </a:fld>
            <a:endParaRPr dirty="0"/>
          </a:p>
        </p:txBody>
      </p:sp>
    </p:spTree>
    <p:extLst>
      <p:ext uri="{BB962C8B-B14F-4D97-AF65-F5344CB8AC3E}">
        <p14:creationId xmlns:p14="http://schemas.microsoft.com/office/powerpoint/2010/main" val="17828256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1027" name="Picture 3" descr="C:\Users\bruggerf\Desktop\globebackground.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486400" y="2743200"/>
            <a:ext cx="5033550" cy="712304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457200" y="1676400"/>
            <a:ext cx="8229600" cy="4449763"/>
          </a:xfrm>
        </p:spPr>
        <p:txBody>
          <a:bodyPr/>
          <a:lstStyle>
            <a:lvl1pPr marL="0" indent="0">
              <a:buNone/>
              <a:defRPr sz="1800">
                <a:solidFill>
                  <a:schemeClr val="accent3">
                    <a:lumMod val="50000"/>
                  </a:schemeClr>
                </a:solidFill>
              </a:defRPr>
            </a:lvl1pPr>
            <a:lvl2pPr>
              <a:defRPr sz="1800">
                <a:solidFill>
                  <a:schemeClr val="accent3">
                    <a:lumMod val="50000"/>
                  </a:schemeClr>
                </a:solidFill>
              </a:defRPr>
            </a:lvl2pPr>
            <a:lvl3pPr>
              <a:defRPr sz="1800">
                <a:solidFill>
                  <a:schemeClr val="accent3">
                    <a:lumMod val="50000"/>
                  </a:schemeClr>
                </a:solidFill>
              </a:defRPr>
            </a:lvl3pPr>
            <a:lvl4pPr>
              <a:defRPr sz="1500">
                <a:solidFill>
                  <a:schemeClr val="accent3">
                    <a:lumMod val="50000"/>
                  </a:schemeClr>
                </a:solidFill>
              </a:defRPr>
            </a:lvl4pPr>
            <a:lvl5pPr>
              <a:defRPr sz="1500">
                <a:solidFill>
                  <a:schemeClr val="accent3">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457200" y="838200"/>
            <a:ext cx="8229600" cy="710773"/>
          </a:xfrm>
        </p:spPr>
        <p:txBody>
          <a:bodyPr>
            <a:normAutofit/>
          </a:bodyPr>
          <a:lstStyle>
            <a:lvl1pPr>
              <a:defRPr sz="3600">
                <a:solidFill>
                  <a:srgbClr val="0091C7"/>
                </a:solidFill>
              </a:defRPr>
            </a:lvl1pPr>
          </a:lstStyle>
          <a:p>
            <a:r>
              <a:rPr lang="en-US" dirty="0"/>
              <a:t>Click to edit Master title style</a:t>
            </a:r>
          </a:p>
        </p:txBody>
      </p:sp>
      <p:sp>
        <p:nvSpPr>
          <p:cNvPr id="11" name="Footer Placeholder 2"/>
          <p:cNvSpPr>
            <a:spLocks noGrp="1"/>
          </p:cNvSpPr>
          <p:nvPr>
            <p:ph type="ftr" sz="quarter" idx="11"/>
          </p:nvPr>
        </p:nvSpPr>
        <p:spPr>
          <a:xfrm>
            <a:off x="457200" y="6356350"/>
            <a:ext cx="2895600" cy="365125"/>
          </a:xfrm>
        </p:spPr>
        <p:txBody>
          <a:bodyPr/>
          <a:lstStyle/>
          <a:p>
            <a:endParaRPr lang="en-US" dirty="0"/>
          </a:p>
        </p:txBody>
      </p:sp>
      <p:sp>
        <p:nvSpPr>
          <p:cNvPr id="12" name="Slide Number Placeholder 3"/>
          <p:cNvSpPr>
            <a:spLocks noGrp="1"/>
          </p:cNvSpPr>
          <p:nvPr>
            <p:ph type="sldNum" sz="quarter" idx="12"/>
          </p:nvPr>
        </p:nvSpPr>
        <p:spPr>
          <a:xfrm>
            <a:off x="6553200" y="6416675"/>
            <a:ext cx="2133600" cy="365125"/>
          </a:xfrm>
        </p:spPr>
        <p:txBody>
          <a:bodyPr/>
          <a:lstStyle/>
          <a:p>
            <a:fld id="{BE73456C-8858-43C8-BDB4-870D073EB226}" type="slidenum">
              <a:rPr lang="en-US" smtClean="0"/>
              <a:t>‹#›</a:t>
            </a:fld>
            <a:endParaRPr lang="en-US" dirty="0"/>
          </a:p>
        </p:txBody>
      </p:sp>
      <p:pic>
        <p:nvPicPr>
          <p:cNvPr id="2" name="Bild 1"/>
          <p:cNvPicPr>
            <a:picLocks noChangeAspect="1"/>
          </p:cNvPicPr>
          <p:nvPr userDrawn="1"/>
        </p:nvPicPr>
        <p:blipFill>
          <a:blip r:embed="rId3"/>
          <a:stretch>
            <a:fillRect/>
          </a:stretch>
        </p:blipFill>
        <p:spPr>
          <a:xfrm>
            <a:off x="76200" y="762000"/>
            <a:ext cx="215900" cy="800100"/>
          </a:xfrm>
          <a:prstGeom prst="rect">
            <a:avLst/>
          </a:prstGeom>
        </p:spPr>
      </p:pic>
    </p:spTree>
    <p:extLst>
      <p:ext uri="{BB962C8B-B14F-4D97-AF65-F5344CB8AC3E}">
        <p14:creationId xmlns:p14="http://schemas.microsoft.com/office/powerpoint/2010/main" val="291041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84464-DC87-4875-8E03-B862D82422CE}" type="datetimeFigureOut">
              <a:rPr lang="en-NZ" smtClean="0"/>
              <a:t>11/01/2023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761CD0F3-A387-48E0-89C2-AF2F62AD6BDE}" type="slidenum">
              <a:rPr lang="en-NZ" smtClean="0"/>
              <a:t>‹#›</a:t>
            </a:fld>
            <a:endParaRPr lang="en-NZ"/>
          </a:p>
        </p:txBody>
      </p:sp>
    </p:spTree>
    <p:extLst>
      <p:ext uri="{BB962C8B-B14F-4D97-AF65-F5344CB8AC3E}">
        <p14:creationId xmlns:p14="http://schemas.microsoft.com/office/powerpoint/2010/main" val="3277879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itle" userDrawn="1">
  <p:cSld name="1_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685800" y="762000"/>
            <a:ext cx="5715000" cy="1676400"/>
          </a:xfrm>
        </p:spPr>
        <p:txBody>
          <a:bodyPr anchor="t" anchorCtr="0">
            <a:noAutofit/>
          </a:bodyPr>
          <a:lstStyle>
            <a:lvl1pPr algn="l">
              <a:defRPr>
                <a:solidFill>
                  <a:srgbClr val="444544"/>
                </a:solidFill>
              </a:defRPr>
            </a:lvl1pPr>
          </a:lstStyle>
          <a:p>
            <a:pPr>
              <a:defRPr/>
            </a:pPr>
            <a:r>
              <a:rPr lang="en-US"/>
              <a:t>Click to edit Master title style</a:t>
            </a:r>
            <a:endParaRPr/>
          </a:p>
        </p:txBody>
      </p:sp>
      <p:sp>
        <p:nvSpPr>
          <p:cNvPr id="3" name="Subtitle 2"/>
          <p:cNvSpPr>
            <a:spLocks noGrp="1"/>
          </p:cNvSpPr>
          <p:nvPr>
            <p:ph type="subTitle" idx="1"/>
          </p:nvPr>
        </p:nvSpPr>
        <p:spPr bwMode="auto">
          <a:xfrm>
            <a:off x="685800" y="2667000"/>
            <a:ext cx="7086600" cy="1752599"/>
          </a:xfrm>
        </p:spPr>
        <p:txBody>
          <a:bodyPr/>
          <a:lstStyle>
            <a:lvl1pPr marL="0" indent="0" algn="l">
              <a:buNone/>
              <a:defRPr>
                <a:solidFill>
                  <a:srgbClr val="0091C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en-US"/>
              <a:t>Click to edit Master subtitle style</a:t>
            </a:r>
            <a:endParaRPr/>
          </a:p>
        </p:txBody>
      </p:sp>
    </p:spTree>
    <p:extLst>
      <p:ext uri="{BB962C8B-B14F-4D97-AF65-F5344CB8AC3E}">
        <p14:creationId xmlns:p14="http://schemas.microsoft.com/office/powerpoint/2010/main" val="2619646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png" descr="footer.png"/>
          <p:cNvPicPr>
            <a:picLocks noChangeAspect="1"/>
          </p:cNvPicPr>
          <p:nvPr/>
        </p:nvPicPr>
        <p:blipFill>
          <a:blip r:embed="rId6"/>
          <a:stretch>
            <a:fillRect/>
          </a:stretch>
        </p:blipFill>
        <p:spPr>
          <a:xfrm>
            <a:off x="0" y="6391275"/>
            <a:ext cx="9144000" cy="444500"/>
          </a:xfrm>
          <a:prstGeom prst="rect">
            <a:avLst/>
          </a:prstGeom>
          <a:ln w="12700">
            <a:miter lim="400000"/>
          </a:ln>
        </p:spPr>
      </p:pic>
      <p:pic>
        <p:nvPicPr>
          <p:cNvPr id="3" name="image2.png" descr="header.png"/>
          <p:cNvPicPr>
            <a:picLocks noChangeAspect="1"/>
          </p:cNvPicPr>
          <p:nvPr/>
        </p:nvPicPr>
        <p:blipFill>
          <a:blip r:embed="rId7"/>
          <a:stretch>
            <a:fillRect/>
          </a:stretch>
        </p:blipFill>
        <p:spPr>
          <a:xfrm>
            <a:off x="-3175" y="0"/>
            <a:ext cx="9147175" cy="963613"/>
          </a:xfrm>
          <a:prstGeom prst="rect">
            <a:avLst/>
          </a:prstGeom>
          <a:ln w="12700">
            <a:miter lim="400000"/>
          </a:ln>
        </p:spPr>
      </p:pic>
      <p:pic>
        <p:nvPicPr>
          <p:cNvPr id="4" name="image3.jpeg"/>
          <p:cNvPicPr>
            <a:picLocks noChangeAspect="1"/>
          </p:cNvPicPr>
          <p:nvPr/>
        </p:nvPicPr>
        <p:blipFill>
          <a:blip r:embed="rId8"/>
          <a:stretch>
            <a:fillRect/>
          </a:stretch>
        </p:blipFill>
        <p:spPr>
          <a:xfrm>
            <a:off x="2429760" y="3356990"/>
            <a:ext cx="4284480" cy="72010"/>
          </a:xfrm>
          <a:prstGeom prst="rect">
            <a:avLst/>
          </a:prstGeom>
          <a:ln w="12700">
            <a:miter lim="400000"/>
          </a:ln>
          <a:effectLst>
            <a:reflection endPos="40000" dir="5400000" sy="-100000" algn="bl" rotWithShape="0"/>
          </a:effectLst>
        </p:spPr>
      </p:pic>
      <p:sp>
        <p:nvSpPr>
          <p:cNvPr id="5" name="Shape 5"/>
          <p:cNvSpPr>
            <a:spLocks noGrp="1"/>
          </p:cNvSpPr>
          <p:nvPr>
            <p:ph type="title"/>
          </p:nvPr>
        </p:nvSpPr>
        <p:spPr>
          <a:xfrm>
            <a:off x="684212" y="1125537"/>
            <a:ext cx="7775576" cy="2159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p>
            <a:r>
              <a:t>Click to edit Master title style</a:t>
            </a:r>
          </a:p>
        </p:txBody>
      </p:sp>
      <p:sp>
        <p:nvSpPr>
          <p:cNvPr id="6" name="Shape 6"/>
          <p:cNvSpPr>
            <a:spLocks noGrp="1"/>
          </p:cNvSpPr>
          <p:nvPr>
            <p:ph type="body" idx="1"/>
          </p:nvPr>
        </p:nvSpPr>
        <p:spPr>
          <a:xfrm>
            <a:off x="684212" y="3500437"/>
            <a:ext cx="7775576" cy="86518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Click to edit Master subtitle style</a:t>
            </a:r>
          </a:p>
        </p:txBody>
      </p:sp>
      <p:sp>
        <p:nvSpPr>
          <p:cNvPr id="7" name="Shape 7"/>
          <p:cNvSpPr>
            <a:spLocks noGrp="1"/>
          </p:cNvSpPr>
          <p:nvPr>
            <p:ph type="sldNum" sz="quarter" idx="2"/>
          </p:nvPr>
        </p:nvSpPr>
        <p:spPr>
          <a:xfrm>
            <a:off x="6279546" y="6224223"/>
            <a:ext cx="273654" cy="264254"/>
          </a:xfrm>
          <a:prstGeom prst="rect">
            <a:avLst/>
          </a:prstGeom>
          <a:ln w="12700">
            <a:miter lim="400000"/>
          </a:ln>
        </p:spPr>
        <p:txBody>
          <a:bodyPr wrap="none" lIns="45718" tIns="45718" rIns="45718" bIns="45718" anchor="ctr">
            <a:spAutoFit/>
          </a:bodyPr>
          <a:lstStyle>
            <a:lvl1pPr algn="r">
              <a:defRPr sz="1200"/>
            </a:lvl1pPr>
          </a:lstStyle>
          <a:p>
            <a:pPr hangingPunct="0"/>
            <a:fld id="{86CB4B4D-7CA3-9044-876B-883B54F8677D}" type="slidenum">
              <a:rPr kern="0">
                <a:solidFill>
                  <a:srgbClr val="000000"/>
                </a:solidFill>
                <a:latin typeface="Arial"/>
                <a:cs typeface="Arial"/>
                <a:sym typeface="Arial"/>
              </a:rPr>
              <a:pPr hangingPunct="0"/>
              <a:t>‹#›</a:t>
            </a:fld>
            <a:endParaRPr kern="0" dirty="0">
              <a:solidFill>
                <a:srgbClr val="000000"/>
              </a:solidFill>
              <a:latin typeface="Arial"/>
              <a:cs typeface="Arial"/>
              <a:sym typeface="Arial"/>
            </a:endParaRPr>
          </a:p>
        </p:txBody>
      </p:sp>
    </p:spTree>
    <p:extLst>
      <p:ext uri="{BB962C8B-B14F-4D97-AF65-F5344CB8AC3E}">
        <p14:creationId xmlns:p14="http://schemas.microsoft.com/office/powerpoint/2010/main" val="17823933"/>
      </p:ext>
    </p:extLst>
  </p:cSld>
  <p:clrMap bg1="lt1" tx1="dk1" bg2="lt2" tx2="dk2" accent1="accent1" accent2="accent2" accent3="accent3" accent4="accent4" accent5="accent5" accent6="accent6" hlink="hlink" folHlink="folHlink"/>
  <p:sldLayoutIdLst>
    <p:sldLayoutId id="2147483663" r:id="rId1"/>
    <p:sldLayoutId id="2147483671" r:id="rId2"/>
    <p:sldLayoutId id="2147483672" r:id="rId3"/>
    <p:sldLayoutId id="2147483673" r:id="rId4"/>
  </p:sldLayoutIdLst>
  <p:transition spd="med"/>
  <p:hf hdr="0" ftr="0" dt="0"/>
  <p:txStyles>
    <p:titleStyle>
      <a:lvl1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1pPr>
      <a:lvl2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2pPr>
      <a:lvl3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3pPr>
      <a:lvl4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4pPr>
      <a:lvl5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5pPr>
      <a:lvl6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6pPr>
      <a:lvl7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7pPr>
      <a:lvl8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8pPr>
      <a:lvl9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9pPr>
    </p:titleStyle>
    <p:bodyStyle>
      <a:lvl1pPr marL="0" marR="0" indent="0" algn="ctr" defTabSz="685800" rtl="0" latinLnBrk="0">
        <a:lnSpc>
          <a:spcPct val="90000"/>
        </a:lnSpc>
        <a:spcBef>
          <a:spcPts val="700"/>
        </a:spcBef>
        <a:spcAft>
          <a:spcPts val="0"/>
        </a:spcAft>
        <a:buClrTx/>
        <a:buSzTx/>
        <a:buFontTx/>
        <a:buNone/>
        <a:tabLst/>
        <a:defRPr sz="2400" b="0" i="0" u="none" strike="noStrike" cap="none" spc="0" baseline="0">
          <a:ln>
            <a:noFill/>
          </a:ln>
          <a:solidFill>
            <a:srgbClr val="0698DF"/>
          </a:solidFill>
          <a:uFillTx/>
          <a:latin typeface="Calibri"/>
          <a:ea typeface="Calibri"/>
          <a:cs typeface="Calibri"/>
          <a:sym typeface="Calibri"/>
        </a:defRPr>
      </a:lvl1pPr>
      <a:lvl2pPr marL="0" marR="0" indent="0" algn="ctr" defTabSz="685800" rtl="0" latinLnBrk="0">
        <a:lnSpc>
          <a:spcPct val="90000"/>
        </a:lnSpc>
        <a:spcBef>
          <a:spcPts val="700"/>
        </a:spcBef>
        <a:spcAft>
          <a:spcPts val="0"/>
        </a:spcAft>
        <a:buClrTx/>
        <a:buSzTx/>
        <a:buFontTx/>
        <a:buNone/>
        <a:tabLst/>
        <a:defRPr sz="2400" b="0" i="0" u="none" strike="noStrike" cap="none" spc="0" baseline="0">
          <a:ln>
            <a:noFill/>
          </a:ln>
          <a:solidFill>
            <a:srgbClr val="0698DF"/>
          </a:solidFill>
          <a:uFillTx/>
          <a:latin typeface="Calibri"/>
          <a:ea typeface="Calibri"/>
          <a:cs typeface="Calibri"/>
          <a:sym typeface="Calibri"/>
        </a:defRPr>
      </a:lvl2pPr>
      <a:lvl3pPr marL="0" marR="0" indent="0" algn="ctr" defTabSz="685800" rtl="0" latinLnBrk="0">
        <a:lnSpc>
          <a:spcPct val="90000"/>
        </a:lnSpc>
        <a:spcBef>
          <a:spcPts val="700"/>
        </a:spcBef>
        <a:spcAft>
          <a:spcPts val="0"/>
        </a:spcAft>
        <a:buClrTx/>
        <a:buSzTx/>
        <a:buFontTx/>
        <a:buNone/>
        <a:tabLst/>
        <a:defRPr sz="2400" b="0" i="0" u="none" strike="noStrike" cap="none" spc="0" baseline="0">
          <a:ln>
            <a:noFill/>
          </a:ln>
          <a:solidFill>
            <a:srgbClr val="0698DF"/>
          </a:solidFill>
          <a:uFillTx/>
          <a:latin typeface="Calibri"/>
          <a:ea typeface="Calibri"/>
          <a:cs typeface="Calibri"/>
          <a:sym typeface="Calibri"/>
        </a:defRPr>
      </a:lvl3pPr>
      <a:lvl4pPr marL="0" marR="0" indent="0" algn="ctr" defTabSz="685800" rtl="0" latinLnBrk="0">
        <a:lnSpc>
          <a:spcPct val="90000"/>
        </a:lnSpc>
        <a:spcBef>
          <a:spcPts val="700"/>
        </a:spcBef>
        <a:spcAft>
          <a:spcPts val="0"/>
        </a:spcAft>
        <a:buClrTx/>
        <a:buSzTx/>
        <a:buFontTx/>
        <a:buNone/>
        <a:tabLst/>
        <a:defRPr sz="2400" b="0" i="0" u="none" strike="noStrike" cap="none" spc="0" baseline="0">
          <a:ln>
            <a:noFill/>
          </a:ln>
          <a:solidFill>
            <a:srgbClr val="0698DF"/>
          </a:solidFill>
          <a:uFillTx/>
          <a:latin typeface="Calibri"/>
          <a:ea typeface="Calibri"/>
          <a:cs typeface="Calibri"/>
          <a:sym typeface="Calibri"/>
        </a:defRPr>
      </a:lvl4pPr>
      <a:lvl5pPr marL="0" marR="0" indent="0" algn="ctr" defTabSz="685800" rtl="0" latinLnBrk="0">
        <a:lnSpc>
          <a:spcPct val="90000"/>
        </a:lnSpc>
        <a:spcBef>
          <a:spcPts val="700"/>
        </a:spcBef>
        <a:spcAft>
          <a:spcPts val="0"/>
        </a:spcAft>
        <a:buClrTx/>
        <a:buSzTx/>
        <a:buFontTx/>
        <a:buNone/>
        <a:tabLst/>
        <a:defRPr sz="2400" b="0" i="0" u="none" strike="noStrike" cap="none" spc="0" baseline="0">
          <a:ln>
            <a:noFill/>
          </a:ln>
          <a:solidFill>
            <a:srgbClr val="0698DF"/>
          </a:solidFill>
          <a:uFillTx/>
          <a:latin typeface="Calibri"/>
          <a:ea typeface="Calibri"/>
          <a:cs typeface="Calibri"/>
          <a:sym typeface="Calibri"/>
        </a:defRPr>
      </a:lvl5pPr>
      <a:lvl6pPr marL="0" marR="0" indent="0" algn="ctr" defTabSz="685800" rtl="0" latinLnBrk="0">
        <a:lnSpc>
          <a:spcPct val="90000"/>
        </a:lnSpc>
        <a:spcBef>
          <a:spcPts val="700"/>
        </a:spcBef>
        <a:spcAft>
          <a:spcPts val="0"/>
        </a:spcAft>
        <a:buClrTx/>
        <a:buSzTx/>
        <a:buFontTx/>
        <a:buNone/>
        <a:tabLst/>
        <a:defRPr sz="2400" b="0" i="0" u="none" strike="noStrike" cap="none" spc="0" baseline="0">
          <a:ln>
            <a:noFill/>
          </a:ln>
          <a:solidFill>
            <a:srgbClr val="0698DF"/>
          </a:solidFill>
          <a:uFillTx/>
          <a:latin typeface="Calibri"/>
          <a:ea typeface="Calibri"/>
          <a:cs typeface="Calibri"/>
          <a:sym typeface="Calibri"/>
        </a:defRPr>
      </a:lvl6pPr>
      <a:lvl7pPr marL="0" marR="0" indent="0" algn="ctr" defTabSz="685800" rtl="0" latinLnBrk="0">
        <a:lnSpc>
          <a:spcPct val="90000"/>
        </a:lnSpc>
        <a:spcBef>
          <a:spcPts val="700"/>
        </a:spcBef>
        <a:spcAft>
          <a:spcPts val="0"/>
        </a:spcAft>
        <a:buClrTx/>
        <a:buSzTx/>
        <a:buFontTx/>
        <a:buNone/>
        <a:tabLst/>
        <a:defRPr sz="2400" b="0" i="0" u="none" strike="noStrike" cap="none" spc="0" baseline="0">
          <a:ln>
            <a:noFill/>
          </a:ln>
          <a:solidFill>
            <a:srgbClr val="0698DF"/>
          </a:solidFill>
          <a:uFillTx/>
          <a:latin typeface="Calibri"/>
          <a:ea typeface="Calibri"/>
          <a:cs typeface="Calibri"/>
          <a:sym typeface="Calibri"/>
        </a:defRPr>
      </a:lvl7pPr>
      <a:lvl8pPr marL="0" marR="0" indent="0" algn="ctr" defTabSz="685800" rtl="0" latinLnBrk="0">
        <a:lnSpc>
          <a:spcPct val="90000"/>
        </a:lnSpc>
        <a:spcBef>
          <a:spcPts val="700"/>
        </a:spcBef>
        <a:spcAft>
          <a:spcPts val="0"/>
        </a:spcAft>
        <a:buClrTx/>
        <a:buSzTx/>
        <a:buFontTx/>
        <a:buNone/>
        <a:tabLst/>
        <a:defRPr sz="2400" b="0" i="0" u="none" strike="noStrike" cap="none" spc="0" baseline="0">
          <a:ln>
            <a:noFill/>
          </a:ln>
          <a:solidFill>
            <a:srgbClr val="0698DF"/>
          </a:solidFill>
          <a:uFillTx/>
          <a:latin typeface="Calibri"/>
          <a:ea typeface="Calibri"/>
          <a:cs typeface="Calibri"/>
          <a:sym typeface="Calibri"/>
        </a:defRPr>
      </a:lvl8pPr>
      <a:lvl9pPr marL="0" marR="0" indent="0" algn="ctr" defTabSz="685800" rtl="0" latinLnBrk="0">
        <a:lnSpc>
          <a:spcPct val="90000"/>
        </a:lnSpc>
        <a:spcBef>
          <a:spcPts val="700"/>
        </a:spcBef>
        <a:spcAft>
          <a:spcPts val="0"/>
        </a:spcAft>
        <a:buClrTx/>
        <a:buSzTx/>
        <a:buFontTx/>
        <a:buNone/>
        <a:tabLst/>
        <a:defRPr sz="2400" b="0" i="0" u="none" strike="noStrike" cap="none" spc="0" baseline="0">
          <a:ln>
            <a:noFill/>
          </a:ln>
          <a:solidFill>
            <a:srgbClr val="0698DF"/>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cid:9ac044a9-611c-41ec-a7a3-c7ae83bb8de3@unido.org" TargetMode="Externa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jpeg"/><Relationship Id="rId11" Type="http://schemas.microsoft.com/office/2007/relationships/hdphoto" Target="../media/hdphoto1.wdp"/><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hyperlink" Target="mailto:david.eyre@pfan.net" TargetMode="External"/><Relationship Id="rId3" Type="http://schemas.openxmlformats.org/officeDocument/2006/relationships/image" Target="../media/image44.jpeg"/><Relationship Id="rId7" Type="http://schemas.openxmlformats.org/officeDocument/2006/relationships/hyperlink" Target="mailto:g.sema@unido.org" TargetMode="External"/><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hyperlink" Target="mailto:a.campbell@unido.org" TargetMode="Externa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6353" y="2687850"/>
            <a:ext cx="8305800" cy="1482300"/>
          </a:xfrm>
        </p:spPr>
        <p:txBody>
          <a:bodyPr>
            <a:noAutofit/>
          </a:bodyPr>
          <a:lstStyle/>
          <a:p>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br>
              <a:rPr lang="en-US" sz="2600" b="1" dirty="0">
                <a:solidFill>
                  <a:schemeClr val="accent1">
                    <a:lumMod val="75000"/>
                  </a:schemeClr>
                </a:solidFill>
              </a:rPr>
            </a:br>
            <a:r>
              <a:rPr lang="en-GB" sz="2600" b="1" dirty="0">
                <a:solidFill>
                  <a:schemeClr val="accent1">
                    <a:lumMod val="75000"/>
                  </a:schemeClr>
                </a:solidFill>
              </a:rPr>
              <a:t> </a:t>
            </a:r>
            <a:br>
              <a:rPr lang="en-US" sz="2600" b="1" dirty="0">
                <a:solidFill>
                  <a:schemeClr val="accent1">
                    <a:lumMod val="75000"/>
                  </a:schemeClr>
                </a:solidFill>
              </a:rPr>
            </a:br>
            <a:r>
              <a:rPr lang="en-US" sz="2600" b="1" dirty="0">
                <a:solidFill>
                  <a:schemeClr val="accent1">
                    <a:lumMod val="75000"/>
                  </a:schemeClr>
                </a:solidFill>
              </a:rPr>
              <a:t>  </a:t>
            </a:r>
            <a:br>
              <a:rPr lang="en-US" sz="2600" b="1" dirty="0">
                <a:solidFill>
                  <a:schemeClr val="accent1">
                    <a:lumMod val="75000"/>
                  </a:schemeClr>
                </a:solidFill>
              </a:rPr>
            </a:br>
            <a:br>
              <a:rPr lang="en-US" sz="2600" b="1" dirty="0">
                <a:solidFill>
                  <a:schemeClr val="accent1">
                    <a:lumMod val="75000"/>
                  </a:schemeClr>
                </a:solidFill>
              </a:rPr>
            </a:br>
            <a:br>
              <a:rPr lang="en-US" sz="2400" dirty="0"/>
            </a:br>
            <a:r>
              <a:rPr lang="en-US" sz="2400" dirty="0"/>
              <a:t>  </a:t>
            </a:r>
            <a:br>
              <a:rPr lang="en-US" sz="2400" dirty="0"/>
            </a:br>
            <a:br>
              <a:rPr lang="en-US" sz="2400" dirty="0"/>
            </a:br>
            <a:br>
              <a:rPr lang="en-US" sz="2400" i="1" dirty="0"/>
            </a:br>
            <a:br>
              <a:rPr lang="en-US" sz="2400" dirty="0"/>
            </a:br>
            <a:endParaRPr lang="de-DE" sz="2400" dirty="0"/>
          </a:p>
        </p:txBody>
      </p:sp>
      <p:grpSp>
        <p:nvGrpSpPr>
          <p:cNvPr id="12" name="Group 12">
            <a:extLst>
              <a:ext uri="{FF2B5EF4-FFF2-40B4-BE49-F238E27FC236}">
                <a16:creationId xmlns:a16="http://schemas.microsoft.com/office/drawing/2014/main" id="{77A5FB32-BDFC-95E2-DD56-048B38DF98A9}"/>
              </a:ext>
            </a:extLst>
          </p:cNvPr>
          <p:cNvGrpSpPr/>
          <p:nvPr/>
        </p:nvGrpSpPr>
        <p:grpSpPr>
          <a:xfrm>
            <a:off x="2667000" y="3630486"/>
            <a:ext cx="6027234" cy="1978214"/>
            <a:chOff x="375595" y="2817068"/>
            <a:chExt cx="8392810" cy="2514072"/>
          </a:xfrm>
        </p:grpSpPr>
        <p:pic>
          <p:nvPicPr>
            <p:cNvPr id="13" name="Picture 13">
              <a:extLst>
                <a:ext uri="{FF2B5EF4-FFF2-40B4-BE49-F238E27FC236}">
                  <a16:creationId xmlns:a16="http://schemas.microsoft.com/office/drawing/2014/main" id="{EC70D645-3C56-B727-A199-9C73549CFA72}"/>
                </a:ext>
              </a:extLst>
            </p:cNvPr>
            <p:cNvPicPr>
              <a:picLocks noChangeAspect="1"/>
            </p:cNvPicPr>
            <p:nvPr/>
          </p:nvPicPr>
          <p:blipFill rotWithShape="1">
            <a:blip r:embed="rId3"/>
            <a:srcRect l="34166" t="48518" r="11666" b="24815"/>
            <a:stretch/>
          </p:blipFill>
          <p:spPr>
            <a:xfrm>
              <a:off x="375595" y="3006977"/>
              <a:ext cx="8392810" cy="23241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4" descr="cid:9ac044a9-611c-41ec-a7a3-c7ae83bb8de3@unido.org">
              <a:extLst>
                <a:ext uri="{FF2B5EF4-FFF2-40B4-BE49-F238E27FC236}">
                  <a16:creationId xmlns:a16="http://schemas.microsoft.com/office/drawing/2014/main" id="{E0833ACA-60B3-D913-AFC8-0F74A941B6E7}"/>
                </a:ext>
              </a:extLst>
            </p:cNvPr>
            <p:cNvPicPr>
              <a:picLocks noChangeAspect="1"/>
            </p:cNvPicPr>
            <p:nvPr/>
          </p:nvPicPr>
          <p:blipFill rotWithShape="1">
            <a:blip r:embed="rId4" r:link="rId5" cstate="print">
              <a:extLst>
                <a:ext uri="{28A0092B-C50C-407E-A947-70E740481C1C}">
                  <a14:useLocalDpi xmlns:a14="http://schemas.microsoft.com/office/drawing/2010/main" val="0"/>
                </a:ext>
              </a:extLst>
            </a:blip>
            <a:srcRect t="5134" b="5848"/>
            <a:stretch>
              <a:fillRect/>
            </a:stretch>
          </p:blipFill>
          <p:spPr bwMode="auto">
            <a:xfrm>
              <a:off x="3124200" y="2817068"/>
              <a:ext cx="2577569"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grpSp>
      <p:pic>
        <p:nvPicPr>
          <p:cNvPr id="15" name="Picture 6">
            <a:extLst>
              <a:ext uri="{FF2B5EF4-FFF2-40B4-BE49-F238E27FC236}">
                <a16:creationId xmlns:a16="http://schemas.microsoft.com/office/drawing/2014/main" id="{6362DF27-4638-4873-462C-C12AE2E36E43}"/>
              </a:ext>
            </a:extLst>
          </p:cNvPr>
          <p:cNvPicPr>
            <a:picLocks noChangeAspect="1"/>
          </p:cNvPicPr>
          <p:nvPr/>
        </p:nvPicPr>
        <p:blipFill>
          <a:blip r:embed="rId6"/>
          <a:stretch>
            <a:fillRect/>
          </a:stretch>
        </p:blipFill>
        <p:spPr>
          <a:xfrm>
            <a:off x="400281" y="3779917"/>
            <a:ext cx="1728844" cy="1324932"/>
          </a:xfrm>
          <a:prstGeom prst="rect">
            <a:avLst/>
          </a:prstGeom>
        </p:spPr>
      </p:pic>
      <p:sp>
        <p:nvSpPr>
          <p:cNvPr id="7" name="Textfeld 3"/>
          <p:cNvSpPr txBox="1"/>
          <p:nvPr/>
        </p:nvSpPr>
        <p:spPr bwMode="auto">
          <a:xfrm>
            <a:off x="503555" y="974077"/>
            <a:ext cx="8274670" cy="182075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fontAlgn="base">
              <a:spcBef>
                <a:spcPct val="0"/>
              </a:spcBef>
              <a:spcAft>
                <a:spcPct val="0"/>
              </a:spcAft>
              <a:defRPr sz="3200">
                <a:solidFill>
                  <a:prstClr val="white"/>
                </a:solidFill>
                <a:latin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600" b="1" dirty="0"/>
              <a:t>UNIDO’s Experience on E-Mobility</a:t>
            </a:r>
            <a:br>
              <a:rPr lang="en-US" sz="3600" b="1" dirty="0"/>
            </a:br>
            <a:endParaRPr lang="en-US" sz="2800" b="1" dirty="0"/>
          </a:p>
          <a:p>
            <a:r>
              <a:rPr lang="en-US" sz="2000" b="1" dirty="0"/>
              <a:t>PACIFIC ISLANDS WORKSHOP ON ELECTRIC MOBILITY </a:t>
            </a:r>
          </a:p>
          <a:p>
            <a:r>
              <a:rPr lang="en-US" sz="2000" b="1" dirty="0"/>
              <a:t>28 November 2022  </a:t>
            </a:r>
          </a:p>
          <a:p>
            <a:r>
              <a:rPr lang="en-US" sz="2000" b="1" dirty="0"/>
              <a:t>Suva, Fiji Islands</a:t>
            </a:r>
          </a:p>
        </p:txBody>
      </p:sp>
    </p:spTree>
    <p:extLst>
      <p:ext uri="{BB962C8B-B14F-4D97-AF65-F5344CB8AC3E}">
        <p14:creationId xmlns:p14="http://schemas.microsoft.com/office/powerpoint/2010/main" val="109194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209" y="679645"/>
            <a:ext cx="9601200" cy="1239764"/>
          </a:xfrm>
        </p:spPr>
        <p:txBody>
          <a:bodyPr>
            <a:normAutofit fontScale="90000"/>
          </a:bodyPr>
          <a:lstStyle/>
          <a:p>
            <a:r>
              <a:rPr lang="en-US" b="1" dirty="0"/>
              <a:t>Europe top developers’ previous vs new announced</a:t>
            </a:r>
            <a:br>
              <a:rPr lang="en-US" b="1" dirty="0"/>
            </a:br>
            <a:r>
              <a:rPr lang="en-US" b="1" dirty="0"/>
              <a:t>capacity by 2030</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10</a:t>
            </a:fld>
            <a:endParaRPr lang="en-US" dirty="0"/>
          </a:p>
        </p:txBody>
      </p:sp>
      <p:sp>
        <p:nvSpPr>
          <p:cNvPr id="6" name="Rectangle 5"/>
          <p:cNvSpPr/>
          <p:nvPr/>
        </p:nvSpPr>
        <p:spPr>
          <a:xfrm>
            <a:off x="1295400" y="6034396"/>
            <a:ext cx="9144000" cy="307777"/>
          </a:xfrm>
          <a:prstGeom prst="rect">
            <a:avLst/>
          </a:prstGeom>
        </p:spPr>
        <p:txBody>
          <a:bodyPr wrap="square">
            <a:spAutoFit/>
          </a:bodyPr>
          <a:lstStyle/>
          <a:p>
            <a:r>
              <a:rPr lang="en-US" sz="1400" dirty="0"/>
              <a:t>Source: S&amp;P Global Commodity Insights, S&amp;P Global Market Intelligence</a:t>
            </a:r>
          </a:p>
        </p:txBody>
      </p:sp>
      <p:pic>
        <p:nvPicPr>
          <p:cNvPr id="2" name="Picture 1"/>
          <p:cNvPicPr>
            <a:picLocks noChangeAspect="1"/>
          </p:cNvPicPr>
          <p:nvPr/>
        </p:nvPicPr>
        <p:blipFill>
          <a:blip r:embed="rId3"/>
          <a:stretch>
            <a:fillRect/>
          </a:stretch>
        </p:blipFill>
        <p:spPr>
          <a:xfrm>
            <a:off x="1295400" y="1803975"/>
            <a:ext cx="6553200" cy="4236412"/>
          </a:xfrm>
          <a:prstGeom prst="rect">
            <a:avLst/>
          </a:prstGeom>
        </p:spPr>
      </p:pic>
    </p:spTree>
    <p:extLst>
      <p:ext uri="{BB962C8B-B14F-4D97-AF65-F5344CB8AC3E}">
        <p14:creationId xmlns:p14="http://schemas.microsoft.com/office/powerpoint/2010/main" val="2816710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 y="838200"/>
            <a:ext cx="9677400" cy="1295400"/>
          </a:xfrm>
        </p:spPr>
        <p:txBody>
          <a:bodyPr>
            <a:normAutofit/>
          </a:bodyPr>
          <a:lstStyle/>
          <a:p>
            <a:r>
              <a:rPr lang="en-US" b="1" dirty="0"/>
              <a:t>N. America top developers’ previous vs </a:t>
            </a:r>
            <a:br>
              <a:rPr lang="en-US" b="1" dirty="0"/>
            </a:br>
            <a:r>
              <a:rPr lang="en-US" b="1" dirty="0"/>
              <a:t>new </a:t>
            </a:r>
            <a:r>
              <a:rPr lang="en-US" b="1" dirty="0" err="1"/>
              <a:t>announcedcapacity</a:t>
            </a:r>
            <a:r>
              <a:rPr lang="en-US" b="1" dirty="0"/>
              <a:t> by 2030</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11</a:t>
            </a:fld>
            <a:endParaRPr lang="en-US" dirty="0"/>
          </a:p>
        </p:txBody>
      </p:sp>
      <p:sp>
        <p:nvSpPr>
          <p:cNvPr id="6" name="Rectangle 5"/>
          <p:cNvSpPr/>
          <p:nvPr/>
        </p:nvSpPr>
        <p:spPr>
          <a:xfrm>
            <a:off x="1295400" y="6034396"/>
            <a:ext cx="9144000" cy="307777"/>
          </a:xfrm>
          <a:prstGeom prst="rect">
            <a:avLst/>
          </a:prstGeom>
        </p:spPr>
        <p:txBody>
          <a:bodyPr wrap="square">
            <a:spAutoFit/>
          </a:bodyPr>
          <a:lstStyle/>
          <a:p>
            <a:r>
              <a:rPr lang="en-US" sz="1400" dirty="0"/>
              <a:t>Source: S&amp;P Global Commodity Insights, S&amp;P Global Market Intelligence</a:t>
            </a:r>
          </a:p>
        </p:txBody>
      </p:sp>
      <p:pic>
        <p:nvPicPr>
          <p:cNvPr id="5" name="Picture 4"/>
          <p:cNvPicPr>
            <a:picLocks noChangeAspect="1"/>
          </p:cNvPicPr>
          <p:nvPr/>
        </p:nvPicPr>
        <p:blipFill rotWithShape="1">
          <a:blip r:embed="rId3"/>
          <a:srcRect t="3973" b="4228"/>
          <a:stretch/>
        </p:blipFill>
        <p:spPr>
          <a:xfrm>
            <a:off x="545231" y="2362200"/>
            <a:ext cx="8053538" cy="3657600"/>
          </a:xfrm>
          <a:prstGeom prst="rect">
            <a:avLst/>
          </a:prstGeom>
        </p:spPr>
      </p:pic>
    </p:spTree>
    <p:extLst>
      <p:ext uri="{BB962C8B-B14F-4D97-AF65-F5344CB8AC3E}">
        <p14:creationId xmlns:p14="http://schemas.microsoft.com/office/powerpoint/2010/main" val="3292206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4400"/>
            <a:ext cx="8229600" cy="990600"/>
          </a:xfrm>
        </p:spPr>
        <p:txBody>
          <a:bodyPr>
            <a:normAutofit fontScale="90000"/>
          </a:bodyPr>
          <a:lstStyle/>
          <a:p>
            <a:r>
              <a:rPr lang="en-US" b="1" dirty="0"/>
              <a:t>Planned EV investments looking five years forward for major automakers </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12</a:t>
            </a:fld>
            <a:endParaRPr lang="en-US" dirty="0"/>
          </a:p>
        </p:txBody>
      </p:sp>
      <p:pic>
        <p:nvPicPr>
          <p:cNvPr id="5" name="Picture 4"/>
          <p:cNvPicPr>
            <a:picLocks noChangeAspect="1"/>
          </p:cNvPicPr>
          <p:nvPr/>
        </p:nvPicPr>
        <p:blipFill>
          <a:blip r:embed="rId3"/>
          <a:stretch>
            <a:fillRect/>
          </a:stretch>
        </p:blipFill>
        <p:spPr>
          <a:xfrm>
            <a:off x="342140" y="1752600"/>
            <a:ext cx="8801860" cy="4516339"/>
          </a:xfrm>
          <a:prstGeom prst="rect">
            <a:avLst/>
          </a:prstGeom>
        </p:spPr>
      </p:pic>
    </p:spTree>
    <p:extLst>
      <p:ext uri="{BB962C8B-B14F-4D97-AF65-F5344CB8AC3E}">
        <p14:creationId xmlns:p14="http://schemas.microsoft.com/office/powerpoint/2010/main" val="1469545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4400"/>
            <a:ext cx="8229600" cy="990600"/>
          </a:xfrm>
        </p:spPr>
        <p:txBody>
          <a:bodyPr>
            <a:normAutofit fontScale="90000"/>
          </a:bodyPr>
          <a:lstStyle/>
          <a:p>
            <a:r>
              <a:rPr lang="en-US" b="1" dirty="0"/>
              <a:t>Consumer surveys show rapidly increasing EV favorability </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13</a:t>
            </a:fld>
            <a:endParaRPr lang="en-US" dirty="0"/>
          </a:p>
        </p:txBody>
      </p:sp>
      <p:pic>
        <p:nvPicPr>
          <p:cNvPr id="2" name="Picture 1"/>
          <p:cNvPicPr>
            <a:picLocks noChangeAspect="1"/>
          </p:cNvPicPr>
          <p:nvPr/>
        </p:nvPicPr>
        <p:blipFill>
          <a:blip r:embed="rId3"/>
          <a:stretch>
            <a:fillRect/>
          </a:stretch>
        </p:blipFill>
        <p:spPr>
          <a:xfrm>
            <a:off x="762000" y="1913709"/>
            <a:ext cx="7778027" cy="4343400"/>
          </a:xfrm>
          <a:prstGeom prst="rect">
            <a:avLst/>
          </a:prstGeom>
        </p:spPr>
      </p:pic>
    </p:spTree>
    <p:extLst>
      <p:ext uri="{BB962C8B-B14F-4D97-AF65-F5344CB8AC3E}">
        <p14:creationId xmlns:p14="http://schemas.microsoft.com/office/powerpoint/2010/main" val="2062815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617" y="457200"/>
            <a:ext cx="8229600" cy="990600"/>
          </a:xfrm>
        </p:spPr>
        <p:txBody>
          <a:bodyPr>
            <a:normAutofit/>
          </a:bodyPr>
          <a:lstStyle/>
          <a:p>
            <a:r>
              <a:rPr lang="en-US" sz="2400" b="1" dirty="0"/>
              <a:t>Consumer and government share of EV purchase expenditures </a:t>
            </a:r>
            <a:endParaRPr lang="en-US" sz="2400" dirty="0"/>
          </a:p>
        </p:txBody>
      </p:sp>
      <p:sp>
        <p:nvSpPr>
          <p:cNvPr id="4" name="Slide Number Placeholder 3"/>
          <p:cNvSpPr>
            <a:spLocks noGrp="1"/>
          </p:cNvSpPr>
          <p:nvPr>
            <p:ph type="sldNum" sz="quarter" idx="12"/>
          </p:nvPr>
        </p:nvSpPr>
        <p:spPr/>
        <p:txBody>
          <a:bodyPr/>
          <a:lstStyle/>
          <a:p>
            <a:fld id="{BE73456C-8858-43C8-BDB4-870D073EB226}" type="slidenum">
              <a:rPr lang="en-US" smtClean="0"/>
              <a:t>14</a:t>
            </a:fld>
            <a:endParaRPr lang="en-US" dirty="0"/>
          </a:p>
        </p:txBody>
      </p:sp>
      <p:pic>
        <p:nvPicPr>
          <p:cNvPr id="5" name="Picture 4"/>
          <p:cNvPicPr>
            <a:picLocks noChangeAspect="1"/>
          </p:cNvPicPr>
          <p:nvPr/>
        </p:nvPicPr>
        <p:blipFill>
          <a:blip r:embed="rId3"/>
          <a:stretch>
            <a:fillRect/>
          </a:stretch>
        </p:blipFill>
        <p:spPr>
          <a:xfrm>
            <a:off x="1905000" y="1449977"/>
            <a:ext cx="4886016" cy="4911432"/>
          </a:xfrm>
          <a:prstGeom prst="rect">
            <a:avLst/>
          </a:prstGeom>
        </p:spPr>
      </p:pic>
    </p:spTree>
    <p:extLst>
      <p:ext uri="{BB962C8B-B14F-4D97-AF65-F5344CB8AC3E}">
        <p14:creationId xmlns:p14="http://schemas.microsoft.com/office/powerpoint/2010/main" val="1553190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3"/>
          <p:cNvSpPr txBox="1"/>
          <p:nvPr/>
        </p:nvSpPr>
        <p:spPr bwMode="auto">
          <a:xfrm>
            <a:off x="152400" y="2514600"/>
            <a:ext cx="9152308" cy="76423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fontAlgn="base">
              <a:spcBef>
                <a:spcPct val="0"/>
              </a:spcBef>
              <a:spcAft>
                <a:spcPct val="0"/>
              </a:spcAft>
              <a:defRPr sz="3200">
                <a:solidFill>
                  <a:prstClr val="white"/>
                </a:solidFill>
                <a:latin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dirty="0"/>
              <a:t>UNIDO EXPERIENCE ON E-MOBILITY</a:t>
            </a:r>
          </a:p>
        </p:txBody>
      </p:sp>
    </p:spTree>
    <p:extLst>
      <p:ext uri="{BB962C8B-B14F-4D97-AF65-F5344CB8AC3E}">
        <p14:creationId xmlns:p14="http://schemas.microsoft.com/office/powerpoint/2010/main" val="2304262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3"/>
          <p:cNvSpPr txBox="1"/>
          <p:nvPr/>
        </p:nvSpPr>
        <p:spPr bwMode="auto">
          <a:xfrm>
            <a:off x="0" y="901761"/>
            <a:ext cx="9152308" cy="76423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fontAlgn="base">
              <a:spcBef>
                <a:spcPct val="0"/>
              </a:spcBef>
              <a:spcAft>
                <a:spcPct val="0"/>
              </a:spcAft>
              <a:defRPr sz="3200">
                <a:solidFill>
                  <a:prstClr val="white"/>
                </a:solidFill>
                <a:latin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2900" dirty="0"/>
              <a:t>The GN-SEC Map - support “from the region for the region” </a:t>
            </a:r>
            <a:endParaRPr lang="de-AT" sz="2900" dirty="0"/>
          </a:p>
        </p:txBody>
      </p:sp>
      <p:pic>
        <p:nvPicPr>
          <p:cNvPr id="6" name="Imagen 5" descr="Imagen que contiene Mapa&#10;&#10;Descripción generada automáticamente"/>
          <p:cNvPicPr>
            <a:picLocks noChangeAspect="1"/>
          </p:cNvPicPr>
          <p:nvPr/>
        </p:nvPicPr>
        <p:blipFill>
          <a:blip r:embed="rId2"/>
          <a:srcRect l="1562" t="16553" r="-2281" b="11075"/>
          <a:stretch/>
        </p:blipFill>
        <p:spPr bwMode="auto">
          <a:xfrm>
            <a:off x="8308" y="1896820"/>
            <a:ext cx="9144000" cy="4588359"/>
          </a:xfrm>
          <a:prstGeom prst="rect">
            <a:avLst/>
          </a:prstGeom>
        </p:spPr>
      </p:pic>
      <p:sp>
        <p:nvSpPr>
          <p:cNvPr id="5" name="AutoShape 4" descr="Asean centre energy"/>
          <p:cNvSpPr>
            <a:spLocks noChangeAspect="1" noChangeArrowheads="1"/>
          </p:cNvSpPr>
          <p:nvPr/>
        </p:nvSpPr>
        <p:spPr bwMode="auto">
          <a:xfrm>
            <a:off x="4419600" y="3276600"/>
            <a:ext cx="304800" cy="304800"/>
          </a:xfrm>
          <a:prstGeom prst="rect">
            <a:avLst/>
          </a:prstGeom>
          <a:noFill/>
        </p:spPr>
        <p:txBody>
          <a:bodyPr vert="horz" wrap="square" lIns="91440" tIns="45720" rIns="91440" bIns="45720" numCol="1" anchor="t" anchorCtr="0" compatLnSpc="1">
            <a:prstTxWarp prst="textNoShape">
              <a:avLst/>
            </a:prstTxWarp>
          </a:bodyPr>
          <a:lstStyle/>
          <a:p>
            <a:pPr>
              <a:defRPr/>
            </a:pPr>
            <a:endParaRPr lang="de-AT"/>
          </a:p>
        </p:txBody>
      </p:sp>
      <p:pic>
        <p:nvPicPr>
          <p:cNvPr id="3078" name="Picture 6" descr="ASEAN Center for Energy"/>
          <p:cNvPicPr>
            <a:picLocks noChangeAspect="1" noChangeArrowheads="1"/>
          </p:cNvPicPr>
          <p:nvPr/>
        </p:nvPicPr>
        <p:blipFill>
          <a:blip r:embed="rId3"/>
          <a:stretch/>
        </p:blipFill>
        <p:spPr bwMode="auto">
          <a:xfrm>
            <a:off x="7513889" y="2802889"/>
            <a:ext cx="1549446" cy="473711"/>
          </a:xfrm>
          <a:prstGeom prst="rect">
            <a:avLst/>
          </a:prstGeom>
          <a:noFill/>
        </p:spPr>
      </p:pic>
      <p:sp>
        <p:nvSpPr>
          <p:cNvPr id="7" name="Textfeld 6"/>
          <p:cNvSpPr txBox="1"/>
          <p:nvPr/>
        </p:nvSpPr>
        <p:spPr bwMode="auto">
          <a:xfrm>
            <a:off x="7553305" y="3195940"/>
            <a:ext cx="1568111" cy="461661"/>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a:lnSpc>
                <a:spcPct val="100000"/>
              </a:lnSpc>
              <a:spcBef>
                <a:spcPts val="0"/>
              </a:spcBef>
              <a:spcAft>
                <a:spcPts val="0"/>
              </a:spcAft>
              <a:buClrTx/>
              <a:buSzTx/>
              <a:buFontTx/>
              <a:buNone/>
              <a:defRPr/>
            </a:pPr>
            <a:r>
              <a:rPr lang="de-AT" sz="1200" b="1" i="1" u="none" strike="noStrike" cap="none" spc="0" dirty="0" err="1">
                <a:ln>
                  <a:noFill/>
                </a:ln>
                <a:solidFill>
                  <a:srgbClr val="000000"/>
                </a:solidFill>
                <a:latin typeface="Arial"/>
                <a:ea typeface="Arial"/>
                <a:cs typeface="Arial"/>
              </a:rPr>
              <a:t>Envisaged</a:t>
            </a:r>
            <a:r>
              <a:rPr lang="de-AT" sz="1200" b="1" i="1" u="none" strike="noStrike" cap="none" spc="0" dirty="0">
                <a:ln>
                  <a:noFill/>
                </a:ln>
                <a:solidFill>
                  <a:srgbClr val="000000"/>
                </a:solidFill>
                <a:latin typeface="Arial"/>
                <a:ea typeface="Arial"/>
                <a:cs typeface="Arial"/>
              </a:rPr>
              <a:t> </a:t>
            </a:r>
            <a:r>
              <a:rPr lang="de-AT" sz="1200" b="1" i="1" u="none" strike="noStrike" cap="none" spc="0" dirty="0" err="1">
                <a:ln>
                  <a:noFill/>
                </a:ln>
                <a:solidFill>
                  <a:srgbClr val="000000"/>
                </a:solidFill>
                <a:latin typeface="Arial"/>
                <a:ea typeface="Arial"/>
                <a:cs typeface="Arial"/>
              </a:rPr>
              <a:t>agreement</a:t>
            </a:r>
            <a:r>
              <a:rPr lang="de-AT" sz="1200" b="1" i="1" u="none" strike="noStrike" cap="none" spc="0" dirty="0">
                <a:ln>
                  <a:noFill/>
                </a:ln>
                <a:solidFill>
                  <a:srgbClr val="000000"/>
                </a:solidFill>
                <a:latin typeface="Arial"/>
                <a:ea typeface="Arial"/>
                <a:cs typeface="Arial"/>
              </a:rPr>
              <a:t> in 2022</a:t>
            </a:r>
            <a:endParaRPr dirty="0"/>
          </a:p>
        </p:txBody>
      </p:sp>
      <p:cxnSp>
        <p:nvCxnSpPr>
          <p:cNvPr id="9" name="Gerade Verbindung mit Pfeil 8"/>
          <p:cNvCxnSpPr>
            <a:cxnSpLocks/>
          </p:cNvCxnSpPr>
          <p:nvPr/>
        </p:nvCxnSpPr>
        <p:spPr bwMode="auto">
          <a:xfrm flipH="1">
            <a:off x="7239000" y="4040830"/>
            <a:ext cx="213803" cy="150170"/>
          </a:xfrm>
          <a:prstGeom prst="straightConnector1">
            <a:avLst/>
          </a:prstGeom>
          <a:noFill/>
          <a:ln w="25400" cap="flat">
            <a:solidFill>
              <a:schemeClr val="accent1"/>
            </a:solidFill>
            <a:prstDash val="solid"/>
            <a:round/>
            <a:tailEnd type="triangle"/>
          </a:ln>
          <a:effectLst/>
        </p:spPr>
        <p:style>
          <a:lnRef idx="0">
            <a:srgbClr val="000000"/>
          </a:lnRef>
          <a:fillRef idx="0">
            <a:srgbClr val="000000"/>
          </a:fillRef>
          <a:effectRef idx="0">
            <a:srgbClr val="000000"/>
          </a:effectRef>
          <a:fontRef idx="none"/>
        </p:style>
      </p:cxnSp>
      <p:sp>
        <p:nvSpPr>
          <p:cNvPr id="2" name="Freeform: Shape 1">
            <a:extLst>
              <a:ext uri="{FF2B5EF4-FFF2-40B4-BE49-F238E27FC236}">
                <a16:creationId xmlns:a16="http://schemas.microsoft.com/office/drawing/2014/main" id="{03FC6A99-5A45-E61C-09B3-EB2CA5F281A4}"/>
              </a:ext>
            </a:extLst>
          </p:cNvPr>
          <p:cNvSpPr/>
          <p:nvPr/>
        </p:nvSpPr>
        <p:spPr>
          <a:xfrm rot="21392476">
            <a:off x="8286932" y="4175704"/>
            <a:ext cx="756439" cy="602627"/>
          </a:xfrm>
          <a:custGeom>
            <a:avLst/>
            <a:gdLst>
              <a:gd name="connsiteX0" fmla="*/ 2844301 w 2844301"/>
              <a:gd name="connsiteY0" fmla="*/ 308919 h 1272746"/>
              <a:gd name="connsiteX1" fmla="*/ 2794874 w 2844301"/>
              <a:gd name="connsiteY1" fmla="*/ 247135 h 1272746"/>
              <a:gd name="connsiteX2" fmla="*/ 2041111 w 2844301"/>
              <a:gd name="connsiteY2" fmla="*/ 49427 h 1272746"/>
              <a:gd name="connsiteX3" fmla="*/ 916647 w 2844301"/>
              <a:gd name="connsiteY3" fmla="*/ 0 h 1272746"/>
              <a:gd name="connsiteX4" fmla="*/ 212311 w 2844301"/>
              <a:gd name="connsiteY4" fmla="*/ 74141 h 1272746"/>
              <a:gd name="connsiteX5" fmla="*/ 113457 w 2844301"/>
              <a:gd name="connsiteY5" fmla="*/ 135924 h 1272746"/>
              <a:gd name="connsiteX6" fmla="*/ 2247 w 2844301"/>
              <a:gd name="connsiteY6" fmla="*/ 420130 h 1272746"/>
              <a:gd name="connsiteX7" fmla="*/ 76387 w 2844301"/>
              <a:gd name="connsiteY7" fmla="*/ 889687 h 1272746"/>
              <a:gd name="connsiteX8" fmla="*/ 620084 w 2844301"/>
              <a:gd name="connsiteY8" fmla="*/ 1149178 h 1272746"/>
              <a:gd name="connsiteX9" fmla="*/ 1608625 w 2844301"/>
              <a:gd name="connsiteY9" fmla="*/ 1272746 h 1272746"/>
              <a:gd name="connsiteX10" fmla="*/ 2263533 w 2844301"/>
              <a:gd name="connsiteY10" fmla="*/ 1173892 h 1272746"/>
              <a:gd name="connsiteX11" fmla="*/ 2646593 w 2844301"/>
              <a:gd name="connsiteY11" fmla="*/ 902043 h 1272746"/>
              <a:gd name="connsiteX12" fmla="*/ 2794874 w 2844301"/>
              <a:gd name="connsiteY12" fmla="*/ 654908 h 1272746"/>
              <a:gd name="connsiteX13" fmla="*/ 2794874 w 2844301"/>
              <a:gd name="connsiteY13" fmla="*/ 210065 h 1272746"/>
              <a:gd name="connsiteX14" fmla="*/ 2658949 w 2844301"/>
              <a:gd name="connsiteY14" fmla="*/ 74141 h 127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4301" h="1272746">
                <a:moveTo>
                  <a:pt x="2844301" y="308919"/>
                </a:moveTo>
                <a:cubicBezTo>
                  <a:pt x="2827825" y="288324"/>
                  <a:pt x="2817966" y="259876"/>
                  <a:pt x="2794874" y="247135"/>
                </a:cubicBezTo>
                <a:cubicBezTo>
                  <a:pt x="2505362" y="87404"/>
                  <a:pt x="2389218" y="78137"/>
                  <a:pt x="2041111" y="49427"/>
                </a:cubicBezTo>
                <a:cubicBezTo>
                  <a:pt x="1758230" y="26097"/>
                  <a:pt x="1246646" y="11000"/>
                  <a:pt x="916647" y="0"/>
                </a:cubicBezTo>
                <a:cubicBezTo>
                  <a:pt x="860052" y="4468"/>
                  <a:pt x="353927" y="32181"/>
                  <a:pt x="212311" y="74141"/>
                </a:cubicBezTo>
                <a:cubicBezTo>
                  <a:pt x="175054" y="85180"/>
                  <a:pt x="146408" y="115330"/>
                  <a:pt x="113457" y="135924"/>
                </a:cubicBezTo>
                <a:cubicBezTo>
                  <a:pt x="72513" y="217812"/>
                  <a:pt x="7797" y="323012"/>
                  <a:pt x="2247" y="420130"/>
                </a:cubicBezTo>
                <a:cubicBezTo>
                  <a:pt x="-2909" y="510359"/>
                  <a:pt x="-6259" y="789075"/>
                  <a:pt x="76387" y="889687"/>
                </a:cubicBezTo>
                <a:cubicBezTo>
                  <a:pt x="229221" y="1075745"/>
                  <a:pt x="393649" y="1103235"/>
                  <a:pt x="620084" y="1149178"/>
                </a:cubicBezTo>
                <a:cubicBezTo>
                  <a:pt x="1077715" y="1242031"/>
                  <a:pt x="1163962" y="1236693"/>
                  <a:pt x="1608625" y="1272746"/>
                </a:cubicBezTo>
                <a:cubicBezTo>
                  <a:pt x="1826928" y="1239795"/>
                  <a:pt x="2048626" y="1224458"/>
                  <a:pt x="2263533" y="1173892"/>
                </a:cubicBezTo>
                <a:cubicBezTo>
                  <a:pt x="2376809" y="1147239"/>
                  <a:pt x="2582957" y="979315"/>
                  <a:pt x="2646593" y="902043"/>
                </a:cubicBezTo>
                <a:cubicBezTo>
                  <a:pt x="2707665" y="827885"/>
                  <a:pt x="2745447" y="737286"/>
                  <a:pt x="2794874" y="654908"/>
                </a:cubicBezTo>
                <a:cubicBezTo>
                  <a:pt x="2843776" y="475599"/>
                  <a:pt x="2871672" y="440459"/>
                  <a:pt x="2794874" y="210065"/>
                </a:cubicBezTo>
                <a:cubicBezTo>
                  <a:pt x="2747441" y="67765"/>
                  <a:pt x="2732495" y="74141"/>
                  <a:pt x="2658949" y="74141"/>
                </a:cubicBezTo>
              </a:path>
            </a:pathLst>
          </a:custGeom>
          <a:solidFill>
            <a:srgbClr val="FFFF00">
              <a:alpha val="54902"/>
            </a:srgbClr>
          </a:solidFill>
          <a:ln w="285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 name="Freeform: Shape 2">
            <a:extLst>
              <a:ext uri="{FF2B5EF4-FFF2-40B4-BE49-F238E27FC236}">
                <a16:creationId xmlns:a16="http://schemas.microsoft.com/office/drawing/2014/main" id="{0AAAB4AC-E7AF-56A5-2FE7-A32A34832BA4}"/>
              </a:ext>
            </a:extLst>
          </p:cNvPr>
          <p:cNvSpPr/>
          <p:nvPr/>
        </p:nvSpPr>
        <p:spPr>
          <a:xfrm rot="21392476">
            <a:off x="2680498" y="3737150"/>
            <a:ext cx="650007" cy="467102"/>
          </a:xfrm>
          <a:custGeom>
            <a:avLst/>
            <a:gdLst>
              <a:gd name="connsiteX0" fmla="*/ 2844301 w 2844301"/>
              <a:gd name="connsiteY0" fmla="*/ 308919 h 1272746"/>
              <a:gd name="connsiteX1" fmla="*/ 2794874 w 2844301"/>
              <a:gd name="connsiteY1" fmla="*/ 247135 h 1272746"/>
              <a:gd name="connsiteX2" fmla="*/ 2041111 w 2844301"/>
              <a:gd name="connsiteY2" fmla="*/ 49427 h 1272746"/>
              <a:gd name="connsiteX3" fmla="*/ 916647 w 2844301"/>
              <a:gd name="connsiteY3" fmla="*/ 0 h 1272746"/>
              <a:gd name="connsiteX4" fmla="*/ 212311 w 2844301"/>
              <a:gd name="connsiteY4" fmla="*/ 74141 h 1272746"/>
              <a:gd name="connsiteX5" fmla="*/ 113457 w 2844301"/>
              <a:gd name="connsiteY5" fmla="*/ 135924 h 1272746"/>
              <a:gd name="connsiteX6" fmla="*/ 2247 w 2844301"/>
              <a:gd name="connsiteY6" fmla="*/ 420130 h 1272746"/>
              <a:gd name="connsiteX7" fmla="*/ 76387 w 2844301"/>
              <a:gd name="connsiteY7" fmla="*/ 889687 h 1272746"/>
              <a:gd name="connsiteX8" fmla="*/ 620084 w 2844301"/>
              <a:gd name="connsiteY8" fmla="*/ 1149178 h 1272746"/>
              <a:gd name="connsiteX9" fmla="*/ 1608625 w 2844301"/>
              <a:gd name="connsiteY9" fmla="*/ 1272746 h 1272746"/>
              <a:gd name="connsiteX10" fmla="*/ 2263533 w 2844301"/>
              <a:gd name="connsiteY10" fmla="*/ 1173892 h 1272746"/>
              <a:gd name="connsiteX11" fmla="*/ 2646593 w 2844301"/>
              <a:gd name="connsiteY11" fmla="*/ 902043 h 1272746"/>
              <a:gd name="connsiteX12" fmla="*/ 2794874 w 2844301"/>
              <a:gd name="connsiteY12" fmla="*/ 654908 h 1272746"/>
              <a:gd name="connsiteX13" fmla="*/ 2794874 w 2844301"/>
              <a:gd name="connsiteY13" fmla="*/ 210065 h 1272746"/>
              <a:gd name="connsiteX14" fmla="*/ 2658949 w 2844301"/>
              <a:gd name="connsiteY14" fmla="*/ 74141 h 127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4301" h="1272746">
                <a:moveTo>
                  <a:pt x="2844301" y="308919"/>
                </a:moveTo>
                <a:cubicBezTo>
                  <a:pt x="2827825" y="288324"/>
                  <a:pt x="2817966" y="259876"/>
                  <a:pt x="2794874" y="247135"/>
                </a:cubicBezTo>
                <a:cubicBezTo>
                  <a:pt x="2505362" y="87404"/>
                  <a:pt x="2389218" y="78137"/>
                  <a:pt x="2041111" y="49427"/>
                </a:cubicBezTo>
                <a:cubicBezTo>
                  <a:pt x="1758230" y="26097"/>
                  <a:pt x="1246646" y="11000"/>
                  <a:pt x="916647" y="0"/>
                </a:cubicBezTo>
                <a:cubicBezTo>
                  <a:pt x="860052" y="4468"/>
                  <a:pt x="353927" y="32181"/>
                  <a:pt x="212311" y="74141"/>
                </a:cubicBezTo>
                <a:cubicBezTo>
                  <a:pt x="175054" y="85180"/>
                  <a:pt x="146408" y="115330"/>
                  <a:pt x="113457" y="135924"/>
                </a:cubicBezTo>
                <a:cubicBezTo>
                  <a:pt x="72513" y="217812"/>
                  <a:pt x="7797" y="323012"/>
                  <a:pt x="2247" y="420130"/>
                </a:cubicBezTo>
                <a:cubicBezTo>
                  <a:pt x="-2909" y="510359"/>
                  <a:pt x="-6259" y="789075"/>
                  <a:pt x="76387" y="889687"/>
                </a:cubicBezTo>
                <a:cubicBezTo>
                  <a:pt x="229221" y="1075745"/>
                  <a:pt x="393649" y="1103235"/>
                  <a:pt x="620084" y="1149178"/>
                </a:cubicBezTo>
                <a:cubicBezTo>
                  <a:pt x="1077715" y="1242031"/>
                  <a:pt x="1163962" y="1236693"/>
                  <a:pt x="1608625" y="1272746"/>
                </a:cubicBezTo>
                <a:cubicBezTo>
                  <a:pt x="1826928" y="1239795"/>
                  <a:pt x="2048626" y="1224458"/>
                  <a:pt x="2263533" y="1173892"/>
                </a:cubicBezTo>
                <a:cubicBezTo>
                  <a:pt x="2376809" y="1147239"/>
                  <a:pt x="2582957" y="979315"/>
                  <a:pt x="2646593" y="902043"/>
                </a:cubicBezTo>
                <a:cubicBezTo>
                  <a:pt x="2707665" y="827885"/>
                  <a:pt x="2745447" y="737286"/>
                  <a:pt x="2794874" y="654908"/>
                </a:cubicBezTo>
                <a:cubicBezTo>
                  <a:pt x="2843776" y="475599"/>
                  <a:pt x="2871672" y="440459"/>
                  <a:pt x="2794874" y="210065"/>
                </a:cubicBezTo>
                <a:cubicBezTo>
                  <a:pt x="2747441" y="67765"/>
                  <a:pt x="2732495" y="74141"/>
                  <a:pt x="2658949" y="74141"/>
                </a:cubicBezTo>
              </a:path>
            </a:pathLst>
          </a:custGeom>
          <a:solidFill>
            <a:srgbClr val="FFFF00">
              <a:alpha val="54902"/>
            </a:srgbClr>
          </a:solidFill>
          <a:ln w="285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latinLnBrk="1" hangingPunct="0"/>
            <a:endParaRPr lang="en-US">
              <a:solidFill>
                <a:srgbClr val="000000"/>
              </a:solidFill>
            </a:endParaRPr>
          </a:p>
        </p:txBody>
      </p:sp>
      <p:sp>
        <p:nvSpPr>
          <p:cNvPr id="8" name="Freeform: Shape 7">
            <a:extLst>
              <a:ext uri="{FF2B5EF4-FFF2-40B4-BE49-F238E27FC236}">
                <a16:creationId xmlns:a16="http://schemas.microsoft.com/office/drawing/2014/main" id="{52BED6D4-8C68-C53E-F6C7-2D5B6EC96E5F}"/>
              </a:ext>
            </a:extLst>
          </p:cNvPr>
          <p:cNvSpPr/>
          <p:nvPr/>
        </p:nvSpPr>
        <p:spPr>
          <a:xfrm rot="21392476">
            <a:off x="3535739" y="3500797"/>
            <a:ext cx="490136" cy="432880"/>
          </a:xfrm>
          <a:custGeom>
            <a:avLst/>
            <a:gdLst>
              <a:gd name="connsiteX0" fmla="*/ 2844301 w 2844301"/>
              <a:gd name="connsiteY0" fmla="*/ 308919 h 1272746"/>
              <a:gd name="connsiteX1" fmla="*/ 2794874 w 2844301"/>
              <a:gd name="connsiteY1" fmla="*/ 247135 h 1272746"/>
              <a:gd name="connsiteX2" fmla="*/ 2041111 w 2844301"/>
              <a:gd name="connsiteY2" fmla="*/ 49427 h 1272746"/>
              <a:gd name="connsiteX3" fmla="*/ 916647 w 2844301"/>
              <a:gd name="connsiteY3" fmla="*/ 0 h 1272746"/>
              <a:gd name="connsiteX4" fmla="*/ 212311 w 2844301"/>
              <a:gd name="connsiteY4" fmla="*/ 74141 h 1272746"/>
              <a:gd name="connsiteX5" fmla="*/ 113457 w 2844301"/>
              <a:gd name="connsiteY5" fmla="*/ 135924 h 1272746"/>
              <a:gd name="connsiteX6" fmla="*/ 2247 w 2844301"/>
              <a:gd name="connsiteY6" fmla="*/ 420130 h 1272746"/>
              <a:gd name="connsiteX7" fmla="*/ 76387 w 2844301"/>
              <a:gd name="connsiteY7" fmla="*/ 889687 h 1272746"/>
              <a:gd name="connsiteX8" fmla="*/ 620084 w 2844301"/>
              <a:gd name="connsiteY8" fmla="*/ 1149178 h 1272746"/>
              <a:gd name="connsiteX9" fmla="*/ 1608625 w 2844301"/>
              <a:gd name="connsiteY9" fmla="*/ 1272746 h 1272746"/>
              <a:gd name="connsiteX10" fmla="*/ 2263533 w 2844301"/>
              <a:gd name="connsiteY10" fmla="*/ 1173892 h 1272746"/>
              <a:gd name="connsiteX11" fmla="*/ 2646593 w 2844301"/>
              <a:gd name="connsiteY11" fmla="*/ 902043 h 1272746"/>
              <a:gd name="connsiteX12" fmla="*/ 2794874 w 2844301"/>
              <a:gd name="connsiteY12" fmla="*/ 654908 h 1272746"/>
              <a:gd name="connsiteX13" fmla="*/ 2794874 w 2844301"/>
              <a:gd name="connsiteY13" fmla="*/ 210065 h 1272746"/>
              <a:gd name="connsiteX14" fmla="*/ 2658949 w 2844301"/>
              <a:gd name="connsiteY14" fmla="*/ 74141 h 127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4301" h="1272746">
                <a:moveTo>
                  <a:pt x="2844301" y="308919"/>
                </a:moveTo>
                <a:cubicBezTo>
                  <a:pt x="2827825" y="288324"/>
                  <a:pt x="2817966" y="259876"/>
                  <a:pt x="2794874" y="247135"/>
                </a:cubicBezTo>
                <a:cubicBezTo>
                  <a:pt x="2505362" y="87404"/>
                  <a:pt x="2389218" y="78137"/>
                  <a:pt x="2041111" y="49427"/>
                </a:cubicBezTo>
                <a:cubicBezTo>
                  <a:pt x="1758230" y="26097"/>
                  <a:pt x="1246646" y="11000"/>
                  <a:pt x="916647" y="0"/>
                </a:cubicBezTo>
                <a:cubicBezTo>
                  <a:pt x="860052" y="4468"/>
                  <a:pt x="353927" y="32181"/>
                  <a:pt x="212311" y="74141"/>
                </a:cubicBezTo>
                <a:cubicBezTo>
                  <a:pt x="175054" y="85180"/>
                  <a:pt x="146408" y="115330"/>
                  <a:pt x="113457" y="135924"/>
                </a:cubicBezTo>
                <a:cubicBezTo>
                  <a:pt x="72513" y="217812"/>
                  <a:pt x="7797" y="323012"/>
                  <a:pt x="2247" y="420130"/>
                </a:cubicBezTo>
                <a:cubicBezTo>
                  <a:pt x="-2909" y="510359"/>
                  <a:pt x="-6259" y="789075"/>
                  <a:pt x="76387" y="889687"/>
                </a:cubicBezTo>
                <a:cubicBezTo>
                  <a:pt x="229221" y="1075745"/>
                  <a:pt x="393649" y="1103235"/>
                  <a:pt x="620084" y="1149178"/>
                </a:cubicBezTo>
                <a:cubicBezTo>
                  <a:pt x="1077715" y="1242031"/>
                  <a:pt x="1163962" y="1236693"/>
                  <a:pt x="1608625" y="1272746"/>
                </a:cubicBezTo>
                <a:cubicBezTo>
                  <a:pt x="1826928" y="1239795"/>
                  <a:pt x="2048626" y="1224458"/>
                  <a:pt x="2263533" y="1173892"/>
                </a:cubicBezTo>
                <a:cubicBezTo>
                  <a:pt x="2376809" y="1147239"/>
                  <a:pt x="2582957" y="979315"/>
                  <a:pt x="2646593" y="902043"/>
                </a:cubicBezTo>
                <a:cubicBezTo>
                  <a:pt x="2707665" y="827885"/>
                  <a:pt x="2745447" y="737286"/>
                  <a:pt x="2794874" y="654908"/>
                </a:cubicBezTo>
                <a:cubicBezTo>
                  <a:pt x="2843776" y="475599"/>
                  <a:pt x="2871672" y="440459"/>
                  <a:pt x="2794874" y="210065"/>
                </a:cubicBezTo>
                <a:cubicBezTo>
                  <a:pt x="2747441" y="67765"/>
                  <a:pt x="2732495" y="74141"/>
                  <a:pt x="2658949" y="74141"/>
                </a:cubicBezTo>
              </a:path>
            </a:pathLst>
          </a:custGeom>
          <a:solidFill>
            <a:srgbClr val="FFFF00">
              <a:alpha val="54902"/>
            </a:srgbClr>
          </a:solidFill>
          <a:ln w="285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latinLnBrk="1" hangingPunct="0"/>
            <a:endParaRPr lang="en-US">
              <a:solidFill>
                <a:srgbClr val="000000"/>
              </a:solidFill>
            </a:endParaRPr>
          </a:p>
        </p:txBody>
      </p:sp>
      <p:sp>
        <p:nvSpPr>
          <p:cNvPr id="10" name="Freeform: Shape 9">
            <a:extLst>
              <a:ext uri="{FF2B5EF4-FFF2-40B4-BE49-F238E27FC236}">
                <a16:creationId xmlns:a16="http://schemas.microsoft.com/office/drawing/2014/main" id="{4B863201-65CF-702D-522D-68CF895201EA}"/>
              </a:ext>
            </a:extLst>
          </p:cNvPr>
          <p:cNvSpPr/>
          <p:nvPr/>
        </p:nvSpPr>
        <p:spPr bwMode="auto">
          <a:xfrm rot="21392476">
            <a:off x="5880012" y="2909991"/>
            <a:ext cx="490136" cy="432880"/>
          </a:xfrm>
          <a:custGeom>
            <a:avLst/>
            <a:gdLst>
              <a:gd name="connsiteX0" fmla="*/ 2844301 w 2844301"/>
              <a:gd name="connsiteY0" fmla="*/ 308919 h 1272746"/>
              <a:gd name="connsiteX1" fmla="*/ 2794874 w 2844301"/>
              <a:gd name="connsiteY1" fmla="*/ 247135 h 1272746"/>
              <a:gd name="connsiteX2" fmla="*/ 2041111 w 2844301"/>
              <a:gd name="connsiteY2" fmla="*/ 49427 h 1272746"/>
              <a:gd name="connsiteX3" fmla="*/ 916647 w 2844301"/>
              <a:gd name="connsiteY3" fmla="*/ 0 h 1272746"/>
              <a:gd name="connsiteX4" fmla="*/ 212311 w 2844301"/>
              <a:gd name="connsiteY4" fmla="*/ 74141 h 1272746"/>
              <a:gd name="connsiteX5" fmla="*/ 113457 w 2844301"/>
              <a:gd name="connsiteY5" fmla="*/ 135924 h 1272746"/>
              <a:gd name="connsiteX6" fmla="*/ 2247 w 2844301"/>
              <a:gd name="connsiteY6" fmla="*/ 420130 h 1272746"/>
              <a:gd name="connsiteX7" fmla="*/ 76387 w 2844301"/>
              <a:gd name="connsiteY7" fmla="*/ 889687 h 1272746"/>
              <a:gd name="connsiteX8" fmla="*/ 620084 w 2844301"/>
              <a:gd name="connsiteY8" fmla="*/ 1149178 h 1272746"/>
              <a:gd name="connsiteX9" fmla="*/ 1608625 w 2844301"/>
              <a:gd name="connsiteY9" fmla="*/ 1272746 h 1272746"/>
              <a:gd name="connsiteX10" fmla="*/ 2263533 w 2844301"/>
              <a:gd name="connsiteY10" fmla="*/ 1173892 h 1272746"/>
              <a:gd name="connsiteX11" fmla="*/ 2646593 w 2844301"/>
              <a:gd name="connsiteY11" fmla="*/ 902043 h 1272746"/>
              <a:gd name="connsiteX12" fmla="*/ 2794874 w 2844301"/>
              <a:gd name="connsiteY12" fmla="*/ 654908 h 1272746"/>
              <a:gd name="connsiteX13" fmla="*/ 2794874 w 2844301"/>
              <a:gd name="connsiteY13" fmla="*/ 210065 h 1272746"/>
              <a:gd name="connsiteX14" fmla="*/ 2658949 w 2844301"/>
              <a:gd name="connsiteY14" fmla="*/ 74141 h 127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4301" h="1272746">
                <a:moveTo>
                  <a:pt x="2844301" y="308919"/>
                </a:moveTo>
                <a:cubicBezTo>
                  <a:pt x="2827825" y="288324"/>
                  <a:pt x="2817966" y="259876"/>
                  <a:pt x="2794874" y="247135"/>
                </a:cubicBezTo>
                <a:cubicBezTo>
                  <a:pt x="2505362" y="87404"/>
                  <a:pt x="2389218" y="78137"/>
                  <a:pt x="2041111" y="49427"/>
                </a:cubicBezTo>
                <a:cubicBezTo>
                  <a:pt x="1758230" y="26097"/>
                  <a:pt x="1246646" y="11000"/>
                  <a:pt x="916647" y="0"/>
                </a:cubicBezTo>
                <a:cubicBezTo>
                  <a:pt x="860052" y="4468"/>
                  <a:pt x="353927" y="32181"/>
                  <a:pt x="212311" y="74141"/>
                </a:cubicBezTo>
                <a:cubicBezTo>
                  <a:pt x="175054" y="85180"/>
                  <a:pt x="146408" y="115330"/>
                  <a:pt x="113457" y="135924"/>
                </a:cubicBezTo>
                <a:cubicBezTo>
                  <a:pt x="72513" y="217812"/>
                  <a:pt x="7797" y="323012"/>
                  <a:pt x="2247" y="420130"/>
                </a:cubicBezTo>
                <a:cubicBezTo>
                  <a:pt x="-2909" y="510359"/>
                  <a:pt x="-6259" y="789075"/>
                  <a:pt x="76387" y="889687"/>
                </a:cubicBezTo>
                <a:cubicBezTo>
                  <a:pt x="229221" y="1075745"/>
                  <a:pt x="393649" y="1103235"/>
                  <a:pt x="620084" y="1149178"/>
                </a:cubicBezTo>
                <a:cubicBezTo>
                  <a:pt x="1077715" y="1242031"/>
                  <a:pt x="1163962" y="1236693"/>
                  <a:pt x="1608625" y="1272746"/>
                </a:cubicBezTo>
                <a:cubicBezTo>
                  <a:pt x="1826928" y="1239795"/>
                  <a:pt x="2048626" y="1224458"/>
                  <a:pt x="2263533" y="1173892"/>
                </a:cubicBezTo>
                <a:cubicBezTo>
                  <a:pt x="2376809" y="1147239"/>
                  <a:pt x="2582957" y="979315"/>
                  <a:pt x="2646593" y="902043"/>
                </a:cubicBezTo>
                <a:cubicBezTo>
                  <a:pt x="2707665" y="827885"/>
                  <a:pt x="2745447" y="737286"/>
                  <a:pt x="2794874" y="654908"/>
                </a:cubicBezTo>
                <a:cubicBezTo>
                  <a:pt x="2843776" y="475599"/>
                  <a:pt x="2871672" y="440459"/>
                  <a:pt x="2794874" y="210065"/>
                </a:cubicBezTo>
                <a:cubicBezTo>
                  <a:pt x="2747441" y="67765"/>
                  <a:pt x="2732495" y="74141"/>
                  <a:pt x="2658949" y="74141"/>
                </a:cubicBezTo>
              </a:path>
            </a:pathLst>
          </a:custGeom>
          <a:solidFill>
            <a:srgbClr val="FFFF00">
              <a:alpha val="54902"/>
            </a:srgbClr>
          </a:solidFill>
          <a:ln w="285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latinLnBrk="1" hangingPunct="0"/>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000"/>
                                        <p:tgtEl>
                                          <p:spTgt spid="8"/>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000"/>
                                        <p:tgtEl>
                                          <p:spTgt spid="10"/>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767D41-ED7F-3322-6D99-4F229E55C4A9}"/>
              </a:ext>
            </a:extLst>
          </p:cNvPr>
          <p:cNvSpPr>
            <a:spLocks noGrp="1"/>
          </p:cNvSpPr>
          <p:nvPr>
            <p:ph type="sldNum" sz="quarter" idx="12"/>
          </p:nvPr>
        </p:nvSpPr>
        <p:spPr/>
        <p:txBody>
          <a:bodyPr/>
          <a:lstStyle/>
          <a:p>
            <a:fld id="{761CD0F3-A387-48E0-89C2-AF2F62AD6BDE}" type="slidenum">
              <a:rPr lang="en-NZ" smtClean="0"/>
              <a:t>17</a:t>
            </a:fld>
            <a:endParaRPr lang="en-NZ"/>
          </a:p>
        </p:txBody>
      </p:sp>
      <p:pic>
        <p:nvPicPr>
          <p:cNvPr id="4" name="Picture 3">
            <a:extLst>
              <a:ext uri="{FF2B5EF4-FFF2-40B4-BE49-F238E27FC236}">
                <a16:creationId xmlns:a16="http://schemas.microsoft.com/office/drawing/2014/main" id="{C539C7E1-CD40-8548-977D-C79CB5006761}"/>
              </a:ext>
            </a:extLst>
          </p:cNvPr>
          <p:cNvPicPr>
            <a:picLocks noChangeAspect="1"/>
          </p:cNvPicPr>
          <p:nvPr/>
        </p:nvPicPr>
        <p:blipFill rotWithShape="1">
          <a:blip r:embed="rId2"/>
          <a:srcRect t="4080" b="4053"/>
          <a:stretch/>
        </p:blipFill>
        <p:spPr>
          <a:xfrm>
            <a:off x="375425" y="914400"/>
            <a:ext cx="8430298" cy="5486400"/>
          </a:xfrm>
          <a:prstGeom prst="rect">
            <a:avLst/>
          </a:prstGeom>
        </p:spPr>
      </p:pic>
    </p:spTree>
    <p:extLst>
      <p:ext uri="{BB962C8B-B14F-4D97-AF65-F5344CB8AC3E}">
        <p14:creationId xmlns:p14="http://schemas.microsoft.com/office/powerpoint/2010/main" val="55056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469966-2B60-48A4-B7AF-AC06AF606CED}"/>
              </a:ext>
            </a:extLst>
          </p:cNvPr>
          <p:cNvSpPr>
            <a:spLocks noGrp="1"/>
          </p:cNvSpPr>
          <p:nvPr>
            <p:ph type="sldNum" sz="quarter" idx="2"/>
          </p:nvPr>
        </p:nvSpPr>
        <p:spPr/>
        <p:txBody>
          <a:bodyPr/>
          <a:lstStyle/>
          <a:p>
            <a:fld id="{86CB4B4D-7CA3-9044-876B-883B54F8677D}" type="slidenum">
              <a:rPr lang="en-US" smtClean="0"/>
              <a:pPr/>
              <a:t>18</a:t>
            </a:fld>
            <a:endParaRPr lang="en-US" dirty="0"/>
          </a:p>
        </p:txBody>
      </p:sp>
      <p:pic>
        <p:nvPicPr>
          <p:cNvPr id="8" name="Picture 7" descr="C:\Users\barunick\Desktop\world-map-grey.png">
            <a:extLst>
              <a:ext uri="{FF2B5EF4-FFF2-40B4-BE49-F238E27FC236}">
                <a16:creationId xmlns:a16="http://schemas.microsoft.com/office/drawing/2014/main" id="{4C505895-CE80-3DC0-91F8-1B1CA6C23C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182" y="1440431"/>
            <a:ext cx="10079182" cy="524829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3">
            <a:extLst>
              <a:ext uri="{FF2B5EF4-FFF2-40B4-BE49-F238E27FC236}">
                <a16:creationId xmlns:a16="http://schemas.microsoft.com/office/drawing/2014/main" id="{B56ACB46-D2ED-ED6D-A524-04BE52AEED40}"/>
              </a:ext>
            </a:extLst>
          </p:cNvPr>
          <p:cNvSpPr/>
          <p:nvPr/>
        </p:nvSpPr>
        <p:spPr>
          <a:xfrm>
            <a:off x="138848" y="1143124"/>
            <a:ext cx="8852752" cy="593081"/>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3200" dirty="0">
                <a:solidFill>
                  <a:prstClr val="white"/>
                </a:solidFill>
                <a:latin typeface="Calibri" panose="020F0502020204030204" pitchFamily="34" charset="0"/>
              </a:rPr>
              <a:t>Selected E-mobility Projects</a:t>
            </a:r>
          </a:p>
        </p:txBody>
      </p:sp>
      <p:sp>
        <p:nvSpPr>
          <p:cNvPr id="12" name="Rounded Rectangle 7">
            <a:extLst>
              <a:ext uri="{FF2B5EF4-FFF2-40B4-BE49-F238E27FC236}">
                <a16:creationId xmlns:a16="http://schemas.microsoft.com/office/drawing/2014/main" id="{14D5C3E4-313B-F1FA-18BC-5F45D2F7D303}"/>
              </a:ext>
            </a:extLst>
          </p:cNvPr>
          <p:cNvSpPr/>
          <p:nvPr/>
        </p:nvSpPr>
        <p:spPr>
          <a:xfrm>
            <a:off x="5715000" y="4543436"/>
            <a:ext cx="1176025" cy="267168"/>
          </a:xfrm>
          <a:prstGeom prst="roundRect">
            <a:avLst/>
          </a:prstGeom>
          <a:solidFill>
            <a:srgbClr val="82B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a:solidFill>
                  <a:prstClr val="white"/>
                </a:solidFill>
              </a:rPr>
              <a:t>Malaysia 1</a:t>
            </a:r>
          </a:p>
        </p:txBody>
      </p:sp>
      <p:sp>
        <p:nvSpPr>
          <p:cNvPr id="14" name="Rounded Rectangle 11">
            <a:extLst>
              <a:ext uri="{FF2B5EF4-FFF2-40B4-BE49-F238E27FC236}">
                <a16:creationId xmlns:a16="http://schemas.microsoft.com/office/drawing/2014/main" id="{B9759887-A27F-24A8-3EFE-B10D2FBB4BED}"/>
              </a:ext>
            </a:extLst>
          </p:cNvPr>
          <p:cNvSpPr/>
          <p:nvPr/>
        </p:nvSpPr>
        <p:spPr>
          <a:xfrm>
            <a:off x="3803658" y="5439983"/>
            <a:ext cx="1462173" cy="287295"/>
          </a:xfrm>
          <a:prstGeom prst="roundRect">
            <a:avLst/>
          </a:prstGeom>
          <a:solidFill>
            <a:srgbClr val="82B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a:solidFill>
                  <a:prstClr val="white"/>
                </a:solidFill>
              </a:rPr>
              <a:t>South Africa</a:t>
            </a:r>
          </a:p>
        </p:txBody>
      </p:sp>
      <p:sp>
        <p:nvSpPr>
          <p:cNvPr id="16" name="Rectangle 15">
            <a:extLst>
              <a:ext uri="{FF2B5EF4-FFF2-40B4-BE49-F238E27FC236}">
                <a16:creationId xmlns:a16="http://schemas.microsoft.com/office/drawing/2014/main" id="{474B88D4-BB90-3377-B924-49CBEB40FAA0}"/>
              </a:ext>
            </a:extLst>
          </p:cNvPr>
          <p:cNvSpPr/>
          <p:nvPr/>
        </p:nvSpPr>
        <p:spPr>
          <a:xfrm>
            <a:off x="138848" y="2368360"/>
            <a:ext cx="1344227" cy="552011"/>
          </a:xfrm>
          <a:prstGeom prst="rect">
            <a:avLst/>
          </a:prstGeom>
          <a:solidFill>
            <a:srgbClr val="82B45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rPr>
              <a:t>Completed</a:t>
            </a:r>
          </a:p>
        </p:txBody>
      </p:sp>
      <p:sp>
        <p:nvSpPr>
          <p:cNvPr id="18" name="Rectangle 17">
            <a:extLst>
              <a:ext uri="{FF2B5EF4-FFF2-40B4-BE49-F238E27FC236}">
                <a16:creationId xmlns:a16="http://schemas.microsoft.com/office/drawing/2014/main" id="{8327EAB2-3A16-2718-EC7F-1F435539AFE8}"/>
              </a:ext>
            </a:extLst>
          </p:cNvPr>
          <p:cNvSpPr/>
          <p:nvPr/>
        </p:nvSpPr>
        <p:spPr>
          <a:xfrm>
            <a:off x="138849" y="2920371"/>
            <a:ext cx="1344227" cy="552011"/>
          </a:xfrm>
          <a:prstGeom prst="rect">
            <a:avLst/>
          </a:prstGeom>
          <a:solidFill>
            <a:srgbClr val="FF804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rPr>
              <a:t>Implementing</a:t>
            </a:r>
          </a:p>
        </p:txBody>
      </p:sp>
      <p:sp>
        <p:nvSpPr>
          <p:cNvPr id="20" name="Rectangle 19">
            <a:extLst>
              <a:ext uri="{FF2B5EF4-FFF2-40B4-BE49-F238E27FC236}">
                <a16:creationId xmlns:a16="http://schemas.microsoft.com/office/drawing/2014/main" id="{83F62CEB-7FD1-97B7-35C9-FBEF0B1C9784}"/>
              </a:ext>
            </a:extLst>
          </p:cNvPr>
          <p:cNvSpPr/>
          <p:nvPr/>
        </p:nvSpPr>
        <p:spPr>
          <a:xfrm>
            <a:off x="138848" y="2063561"/>
            <a:ext cx="1344227" cy="304800"/>
          </a:xfrm>
          <a:prstGeom prst="rect">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rPr>
              <a:t>Legend</a:t>
            </a:r>
          </a:p>
        </p:txBody>
      </p:sp>
      <p:sp>
        <p:nvSpPr>
          <p:cNvPr id="22" name="Rounded Rectangle 19">
            <a:extLst>
              <a:ext uri="{FF2B5EF4-FFF2-40B4-BE49-F238E27FC236}">
                <a16:creationId xmlns:a16="http://schemas.microsoft.com/office/drawing/2014/main" id="{DD51B2F6-AB45-54A9-89F6-3DD593AABD12}"/>
              </a:ext>
            </a:extLst>
          </p:cNvPr>
          <p:cNvSpPr/>
          <p:nvPr/>
        </p:nvSpPr>
        <p:spPr>
          <a:xfrm>
            <a:off x="4327583" y="2991369"/>
            <a:ext cx="1176025" cy="287295"/>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a:solidFill>
                  <a:prstClr val="white"/>
                </a:solidFill>
              </a:rPr>
              <a:t>Albania</a:t>
            </a:r>
          </a:p>
        </p:txBody>
      </p:sp>
      <p:sp>
        <p:nvSpPr>
          <p:cNvPr id="24" name="Rounded Rectangle 22">
            <a:extLst>
              <a:ext uri="{FF2B5EF4-FFF2-40B4-BE49-F238E27FC236}">
                <a16:creationId xmlns:a16="http://schemas.microsoft.com/office/drawing/2014/main" id="{45F3BEB0-2F84-EDE9-AF49-C33B4B3CED31}"/>
              </a:ext>
            </a:extLst>
          </p:cNvPr>
          <p:cNvSpPr/>
          <p:nvPr/>
        </p:nvSpPr>
        <p:spPr>
          <a:xfrm>
            <a:off x="2833750" y="3521389"/>
            <a:ext cx="1176025" cy="287295"/>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a:solidFill>
                  <a:prstClr val="white"/>
                </a:solidFill>
              </a:rPr>
              <a:t>Tunisia</a:t>
            </a:r>
          </a:p>
        </p:txBody>
      </p:sp>
      <p:sp>
        <p:nvSpPr>
          <p:cNvPr id="26" name="Rounded Rectangle 23">
            <a:extLst>
              <a:ext uri="{FF2B5EF4-FFF2-40B4-BE49-F238E27FC236}">
                <a16:creationId xmlns:a16="http://schemas.microsoft.com/office/drawing/2014/main" id="{740A5264-2BB6-6F50-C7CA-D90C64125CA0}"/>
              </a:ext>
            </a:extLst>
          </p:cNvPr>
          <p:cNvSpPr/>
          <p:nvPr/>
        </p:nvSpPr>
        <p:spPr>
          <a:xfrm>
            <a:off x="7111875" y="4415226"/>
            <a:ext cx="1176025" cy="287295"/>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a:solidFill>
                  <a:prstClr val="white"/>
                </a:solidFill>
              </a:rPr>
              <a:t>Philippines</a:t>
            </a:r>
          </a:p>
        </p:txBody>
      </p:sp>
      <p:sp>
        <p:nvSpPr>
          <p:cNvPr id="28" name="Rounded Rectangle 26">
            <a:extLst>
              <a:ext uri="{FF2B5EF4-FFF2-40B4-BE49-F238E27FC236}">
                <a16:creationId xmlns:a16="http://schemas.microsoft.com/office/drawing/2014/main" id="{FEA84580-35DD-D341-DC5C-EC3AEDFC19FE}"/>
              </a:ext>
            </a:extLst>
          </p:cNvPr>
          <p:cNvSpPr/>
          <p:nvPr/>
        </p:nvSpPr>
        <p:spPr>
          <a:xfrm>
            <a:off x="4219965" y="3447036"/>
            <a:ext cx="1176025" cy="287295"/>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a:solidFill>
                  <a:prstClr val="white"/>
                </a:solidFill>
              </a:rPr>
              <a:t>Jordan</a:t>
            </a:r>
          </a:p>
        </p:txBody>
      </p:sp>
      <p:sp>
        <p:nvSpPr>
          <p:cNvPr id="30" name="Rounded Rectangle 27">
            <a:extLst>
              <a:ext uri="{FF2B5EF4-FFF2-40B4-BE49-F238E27FC236}">
                <a16:creationId xmlns:a16="http://schemas.microsoft.com/office/drawing/2014/main" id="{C63AD6E1-E5EB-C7B4-B3C9-45DCF4F8BCBE}"/>
              </a:ext>
            </a:extLst>
          </p:cNvPr>
          <p:cNvSpPr/>
          <p:nvPr/>
        </p:nvSpPr>
        <p:spPr>
          <a:xfrm>
            <a:off x="7418159" y="4851175"/>
            <a:ext cx="1633225" cy="820695"/>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a:solidFill>
                  <a:prstClr val="white"/>
                </a:solidFill>
              </a:rPr>
              <a:t>Pacific Regional EV Framework</a:t>
            </a:r>
          </a:p>
        </p:txBody>
      </p:sp>
      <p:sp>
        <p:nvSpPr>
          <p:cNvPr id="32" name="Rounded Rectangle 28">
            <a:extLst>
              <a:ext uri="{FF2B5EF4-FFF2-40B4-BE49-F238E27FC236}">
                <a16:creationId xmlns:a16="http://schemas.microsoft.com/office/drawing/2014/main" id="{336D6535-1F61-2ABC-799D-66021589E196}"/>
              </a:ext>
            </a:extLst>
          </p:cNvPr>
          <p:cNvSpPr/>
          <p:nvPr/>
        </p:nvSpPr>
        <p:spPr>
          <a:xfrm>
            <a:off x="6573206" y="4061838"/>
            <a:ext cx="1176025" cy="287295"/>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a:solidFill>
                  <a:prstClr val="white"/>
                </a:solidFill>
              </a:rPr>
              <a:t>Thailand</a:t>
            </a:r>
          </a:p>
        </p:txBody>
      </p:sp>
      <p:sp>
        <p:nvSpPr>
          <p:cNvPr id="34" name="Rounded Rectangle 16">
            <a:extLst>
              <a:ext uri="{FF2B5EF4-FFF2-40B4-BE49-F238E27FC236}">
                <a16:creationId xmlns:a16="http://schemas.microsoft.com/office/drawing/2014/main" id="{3DDCF603-2A6E-DDA2-F02A-904AF50F3E54}"/>
              </a:ext>
            </a:extLst>
          </p:cNvPr>
          <p:cNvSpPr/>
          <p:nvPr/>
        </p:nvSpPr>
        <p:spPr>
          <a:xfrm>
            <a:off x="3105931" y="4314462"/>
            <a:ext cx="1176025" cy="451371"/>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a:solidFill>
                  <a:prstClr val="white"/>
                </a:solidFill>
              </a:rPr>
              <a:t>Cabo Verde</a:t>
            </a:r>
          </a:p>
        </p:txBody>
      </p:sp>
      <p:sp>
        <p:nvSpPr>
          <p:cNvPr id="36" name="Rectangle 35">
            <a:extLst>
              <a:ext uri="{FF2B5EF4-FFF2-40B4-BE49-F238E27FC236}">
                <a16:creationId xmlns:a16="http://schemas.microsoft.com/office/drawing/2014/main" id="{A309626C-0194-F24C-5BE4-C47125F212F9}"/>
              </a:ext>
            </a:extLst>
          </p:cNvPr>
          <p:cNvSpPr/>
          <p:nvPr/>
        </p:nvSpPr>
        <p:spPr>
          <a:xfrm>
            <a:off x="138848" y="3472381"/>
            <a:ext cx="1344227" cy="552011"/>
          </a:xfrm>
          <a:prstGeom prst="rect">
            <a:avLst/>
          </a:prstGeom>
          <a:solidFill>
            <a:srgbClr val="00B0F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rPr>
              <a:t>Developing/Preparatory Phase</a:t>
            </a:r>
          </a:p>
        </p:txBody>
      </p:sp>
      <p:sp>
        <p:nvSpPr>
          <p:cNvPr id="38" name="Rounded Rectangle 20">
            <a:extLst>
              <a:ext uri="{FF2B5EF4-FFF2-40B4-BE49-F238E27FC236}">
                <a16:creationId xmlns:a16="http://schemas.microsoft.com/office/drawing/2014/main" id="{4EFEDFF1-0312-74A7-B224-680A5A210ABA}"/>
              </a:ext>
            </a:extLst>
          </p:cNvPr>
          <p:cNvSpPr/>
          <p:nvPr/>
        </p:nvSpPr>
        <p:spPr>
          <a:xfrm>
            <a:off x="6172335" y="3281996"/>
            <a:ext cx="1176025" cy="287295"/>
          </a:xfrm>
          <a:prstGeom prst="roundRect">
            <a:avLst/>
          </a:prstGeom>
          <a:solidFill>
            <a:srgbClr val="FF8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a:solidFill>
                  <a:prstClr val="white"/>
                </a:solidFill>
              </a:rPr>
              <a:t>China</a:t>
            </a:r>
          </a:p>
        </p:txBody>
      </p:sp>
      <p:sp>
        <p:nvSpPr>
          <p:cNvPr id="40" name="Rounded Rectangle 21">
            <a:extLst>
              <a:ext uri="{FF2B5EF4-FFF2-40B4-BE49-F238E27FC236}">
                <a16:creationId xmlns:a16="http://schemas.microsoft.com/office/drawing/2014/main" id="{C5C747AC-D38C-66FB-B155-2279BF0A3532}"/>
              </a:ext>
            </a:extLst>
          </p:cNvPr>
          <p:cNvSpPr/>
          <p:nvPr/>
        </p:nvSpPr>
        <p:spPr>
          <a:xfrm>
            <a:off x="5715000" y="4805098"/>
            <a:ext cx="1176025" cy="287295"/>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a:solidFill>
                  <a:prstClr val="white"/>
                </a:solidFill>
              </a:rPr>
              <a:t>Malaysia 2</a:t>
            </a:r>
          </a:p>
        </p:txBody>
      </p:sp>
      <p:sp>
        <p:nvSpPr>
          <p:cNvPr id="42" name="Rounded Rectangle 24">
            <a:extLst>
              <a:ext uri="{FF2B5EF4-FFF2-40B4-BE49-F238E27FC236}">
                <a16:creationId xmlns:a16="http://schemas.microsoft.com/office/drawing/2014/main" id="{7A1B55AB-1D44-F211-C28C-CD8A4796F4CD}"/>
              </a:ext>
            </a:extLst>
          </p:cNvPr>
          <p:cNvSpPr/>
          <p:nvPr/>
        </p:nvSpPr>
        <p:spPr>
          <a:xfrm>
            <a:off x="3946733" y="3902703"/>
            <a:ext cx="1176025" cy="287295"/>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a:solidFill>
                  <a:prstClr val="white"/>
                </a:solidFill>
              </a:rPr>
              <a:t>Egypt</a:t>
            </a:r>
          </a:p>
        </p:txBody>
      </p:sp>
      <p:sp>
        <p:nvSpPr>
          <p:cNvPr id="44" name="Rounded Rectangle 25">
            <a:extLst>
              <a:ext uri="{FF2B5EF4-FFF2-40B4-BE49-F238E27FC236}">
                <a16:creationId xmlns:a16="http://schemas.microsoft.com/office/drawing/2014/main" id="{6A8E8CD9-2533-D46A-1722-3BB5C5A75329}"/>
              </a:ext>
            </a:extLst>
          </p:cNvPr>
          <p:cNvSpPr/>
          <p:nvPr/>
        </p:nvSpPr>
        <p:spPr>
          <a:xfrm>
            <a:off x="5265831" y="4154830"/>
            <a:ext cx="1176025" cy="287295"/>
          </a:xfrm>
          <a:prstGeom prst="roundRect">
            <a:avLst/>
          </a:prstGeom>
          <a:solidFill>
            <a:srgbClr val="FF8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a:solidFill>
                  <a:prstClr val="white"/>
                </a:solidFill>
              </a:rPr>
              <a:t>India</a:t>
            </a:r>
          </a:p>
        </p:txBody>
      </p:sp>
      <p:sp>
        <p:nvSpPr>
          <p:cNvPr id="46" name="Rounded Rectangle 29">
            <a:extLst>
              <a:ext uri="{FF2B5EF4-FFF2-40B4-BE49-F238E27FC236}">
                <a16:creationId xmlns:a16="http://schemas.microsoft.com/office/drawing/2014/main" id="{8A4C36CB-6370-436D-BCD6-258A091A3A10}"/>
              </a:ext>
            </a:extLst>
          </p:cNvPr>
          <p:cNvSpPr/>
          <p:nvPr/>
        </p:nvSpPr>
        <p:spPr>
          <a:xfrm>
            <a:off x="5497772" y="3715414"/>
            <a:ext cx="1176025" cy="287295"/>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a:solidFill>
                  <a:prstClr val="white"/>
                </a:solidFill>
              </a:rPr>
              <a:t>Bhutan</a:t>
            </a:r>
          </a:p>
        </p:txBody>
      </p:sp>
      <p:pic>
        <p:nvPicPr>
          <p:cNvPr id="48" name="图片 11">
            <a:extLst>
              <a:ext uri="{FF2B5EF4-FFF2-40B4-BE49-F238E27FC236}">
                <a16:creationId xmlns:a16="http://schemas.microsoft.com/office/drawing/2014/main" id="{043D1FF8-4F44-819A-850D-37484114B2D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0457" y="2088131"/>
            <a:ext cx="1489411" cy="962333"/>
          </a:xfrm>
          <a:prstGeom prst="rect">
            <a:avLst/>
          </a:prstGeom>
          <a:ln>
            <a:noFill/>
          </a:ln>
          <a:effectLst>
            <a:softEdge rad="112500"/>
          </a:effectLst>
        </p:spPr>
      </p:pic>
      <p:pic>
        <p:nvPicPr>
          <p:cNvPr id="50" name="图片 7">
            <a:extLst>
              <a:ext uri="{FF2B5EF4-FFF2-40B4-BE49-F238E27FC236}">
                <a16:creationId xmlns:a16="http://schemas.microsoft.com/office/drawing/2014/main" id="{76232A70-1BCD-3053-CC6F-AB88AD273FB3}"/>
              </a:ext>
            </a:extLst>
          </p:cNvPr>
          <p:cNvPicPr>
            <a:picLocks noChangeAspect="1"/>
          </p:cNvPicPr>
          <p:nvPr/>
        </p:nvPicPr>
        <p:blipFill>
          <a:blip r:embed="rId5"/>
          <a:stretch>
            <a:fillRect/>
          </a:stretch>
        </p:blipFill>
        <p:spPr>
          <a:xfrm>
            <a:off x="2473675" y="2079548"/>
            <a:ext cx="1399072" cy="1049489"/>
          </a:xfrm>
          <a:prstGeom prst="rect">
            <a:avLst/>
          </a:prstGeom>
          <a:ln>
            <a:noFill/>
          </a:ln>
          <a:effectLst>
            <a:softEdge rad="112500"/>
          </a:effectLst>
        </p:spPr>
      </p:pic>
      <p:pic>
        <p:nvPicPr>
          <p:cNvPr id="52" name="Picture 51">
            <a:extLst>
              <a:ext uri="{FF2B5EF4-FFF2-40B4-BE49-F238E27FC236}">
                <a16:creationId xmlns:a16="http://schemas.microsoft.com/office/drawing/2014/main" id="{3945C5C8-040F-2090-8A88-5C72AEB610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475" y="4883025"/>
            <a:ext cx="1981200" cy="1485900"/>
          </a:xfrm>
          <a:prstGeom prst="rect">
            <a:avLst/>
          </a:prstGeom>
          <a:ln>
            <a:noFill/>
          </a:ln>
          <a:effectLst>
            <a:softEdge rad="112500"/>
          </a:effectLst>
        </p:spPr>
      </p:pic>
      <p:pic>
        <p:nvPicPr>
          <p:cNvPr id="54" name="Picture 53">
            <a:extLst>
              <a:ext uri="{FF2B5EF4-FFF2-40B4-BE49-F238E27FC236}">
                <a16:creationId xmlns:a16="http://schemas.microsoft.com/office/drawing/2014/main" id="{0CBB9626-4627-797E-B25A-5FDA99FFCA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9584" y="5385794"/>
            <a:ext cx="1460613" cy="820454"/>
          </a:xfrm>
          <a:prstGeom prst="rect">
            <a:avLst/>
          </a:prstGeom>
          <a:ln>
            <a:noFill/>
          </a:ln>
          <a:effectLst>
            <a:softEdge rad="112500"/>
          </a:effectLst>
        </p:spPr>
      </p:pic>
      <p:pic>
        <p:nvPicPr>
          <p:cNvPr id="56" name="图片 13">
            <a:extLst>
              <a:ext uri="{FF2B5EF4-FFF2-40B4-BE49-F238E27FC236}">
                <a16:creationId xmlns:a16="http://schemas.microsoft.com/office/drawing/2014/main" id="{4E48BAD1-D325-77C9-5F78-4668ACC16893}"/>
              </a:ext>
            </a:extLst>
          </p:cNvPr>
          <p:cNvPicPr/>
          <p:nvPr/>
        </p:nvPicPr>
        <p:blipFill>
          <a:blip r:embed="rId8"/>
          <a:stretch>
            <a:fillRect/>
          </a:stretch>
        </p:blipFill>
        <p:spPr>
          <a:xfrm>
            <a:off x="7497485" y="2743221"/>
            <a:ext cx="1489410" cy="921815"/>
          </a:xfrm>
          <a:prstGeom prst="rect">
            <a:avLst/>
          </a:prstGeom>
          <a:ln>
            <a:noFill/>
          </a:ln>
          <a:effectLst>
            <a:softEdge rad="112500"/>
          </a:effectLst>
        </p:spPr>
      </p:pic>
      <p:pic>
        <p:nvPicPr>
          <p:cNvPr id="58" name="图片 19">
            <a:extLst>
              <a:ext uri="{FF2B5EF4-FFF2-40B4-BE49-F238E27FC236}">
                <a16:creationId xmlns:a16="http://schemas.microsoft.com/office/drawing/2014/main" id="{4E07E786-9630-180A-0853-8EF547101B5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a:xfrm>
            <a:off x="1545168" y="3739543"/>
            <a:ext cx="1417690" cy="1063199"/>
          </a:xfrm>
          <a:prstGeom prst="rect">
            <a:avLst/>
          </a:prstGeom>
          <a:ln>
            <a:noFill/>
          </a:ln>
          <a:effectLst>
            <a:softEdge rad="112500"/>
          </a:effectLst>
        </p:spPr>
      </p:pic>
      <p:pic>
        <p:nvPicPr>
          <p:cNvPr id="60" name="Picture 59">
            <a:extLst>
              <a:ext uri="{FF2B5EF4-FFF2-40B4-BE49-F238E27FC236}">
                <a16:creationId xmlns:a16="http://schemas.microsoft.com/office/drawing/2014/main" id="{71F6B01F-39D4-680B-2C16-7E17E7A182A7}"/>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033659" y="4386936"/>
            <a:ext cx="1763872" cy="992178"/>
          </a:xfrm>
          <a:prstGeom prst="rect">
            <a:avLst/>
          </a:prstGeom>
          <a:ln>
            <a:noFill/>
          </a:ln>
          <a:effectLst>
            <a:softEdge rad="112500"/>
          </a:effectLst>
        </p:spPr>
      </p:pic>
    </p:spTree>
    <p:extLst>
      <p:ext uri="{BB962C8B-B14F-4D97-AF65-F5344CB8AC3E}">
        <p14:creationId xmlns:p14="http://schemas.microsoft.com/office/powerpoint/2010/main" val="42927560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65DB1599-4AEB-4E13-9EED-9B03D5398BBF" descr="Screenshot 2022-09-05 at 9.03.03 PM.png">
            <a:extLst>
              <a:ext uri="{FF2B5EF4-FFF2-40B4-BE49-F238E27FC236}">
                <a16:creationId xmlns:a16="http://schemas.microsoft.com/office/drawing/2014/main" id="{6D0B8BDF-D9D1-BD75-AA13-BFBAF012CD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7" t="33737" r="2776" b="42018"/>
          <a:stretch/>
        </p:blipFill>
        <p:spPr bwMode="auto">
          <a:xfrm>
            <a:off x="-10123" y="1447800"/>
            <a:ext cx="9154123" cy="504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CAB45904-DDC9-A98B-DBF0-6747C667ADD1}"/>
              </a:ext>
            </a:extLst>
          </p:cNvPr>
          <p:cNvSpPr/>
          <p:nvPr/>
        </p:nvSpPr>
        <p:spPr>
          <a:xfrm>
            <a:off x="0" y="943903"/>
            <a:ext cx="9150350" cy="5563580"/>
          </a:xfrm>
          <a:prstGeom prst="rect">
            <a:avLst/>
          </a:prstGeom>
          <a:solidFill>
            <a:srgbClr val="FFFFFF">
              <a:alpha val="8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Box 2">
            <a:extLst>
              <a:ext uri="{FF2B5EF4-FFF2-40B4-BE49-F238E27FC236}">
                <a16:creationId xmlns:a16="http://schemas.microsoft.com/office/drawing/2014/main" id="{2E34EDBF-779C-47FE-4B3D-E1CFC89EFE44}"/>
              </a:ext>
            </a:extLst>
          </p:cNvPr>
          <p:cNvSpPr txBox="1"/>
          <p:nvPr/>
        </p:nvSpPr>
        <p:spPr>
          <a:xfrm>
            <a:off x="304800" y="1618968"/>
            <a:ext cx="8295090" cy="4629432"/>
          </a:xfrm>
          <a:prstGeom prst="rect">
            <a:avLst/>
          </a:prstGeom>
          <a:noFill/>
        </p:spPr>
        <p:txBody>
          <a:bodyPr wrap="square">
            <a:spAutoFit/>
          </a:bodyPr>
          <a:lstStyle/>
          <a:p>
            <a:pPr>
              <a:lnSpc>
                <a:spcPct val="107000"/>
              </a:lnSpc>
              <a:spcBef>
                <a:spcPts val="1200"/>
              </a:spcBef>
              <a:spcAft>
                <a:spcPts val="800"/>
              </a:spcAft>
            </a:pPr>
            <a:r>
              <a:rPr lang="en-NZ" sz="1900" dirty="0">
                <a:effectLst/>
                <a:latin typeface="Calibri" panose="020F0502020204030204" pitchFamily="34" charset="0"/>
                <a:ea typeface="Calibri" panose="020F0502020204030204" pitchFamily="34" charset="0"/>
                <a:cs typeface="Calibri" panose="020F0502020204030204" pitchFamily="34" charset="0"/>
              </a:rPr>
              <a:t>Entitled: “</a:t>
            </a:r>
            <a:r>
              <a:rPr lang="en-NZ" sz="1900" b="1" dirty="0">
                <a:effectLst/>
                <a:latin typeface="Calibri" panose="020F0502020204030204" pitchFamily="34" charset="0"/>
                <a:ea typeface="Calibri" panose="020F0502020204030204" pitchFamily="34" charset="0"/>
                <a:cs typeface="Calibri" panose="020F0502020204030204" pitchFamily="34" charset="0"/>
              </a:rPr>
              <a:t>Promoting Green Electric Mobility (e-mobility) Solutions for Urban Transport in Bhutan and the Wider Hindukush-Himalaya Region</a:t>
            </a:r>
            <a:r>
              <a:rPr lang="en-NZ" sz="1900" dirty="0">
                <a:effectLst/>
                <a:latin typeface="Calibri" panose="020F0502020204030204" pitchFamily="34" charset="0"/>
                <a:ea typeface="Calibri" panose="020F0502020204030204" pitchFamily="34" charset="0"/>
                <a:cs typeface="Calibri" panose="020F0502020204030204" pitchFamily="34" charset="0"/>
              </a:rPr>
              <a:t>” </a:t>
            </a:r>
            <a:endParaRPr lang="en-NZ" sz="19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buFont typeface="+mj-lt"/>
              <a:buAutoNum type="arabicPeriod"/>
            </a:pPr>
            <a:r>
              <a:rPr lang="en-NZ" sz="1900" dirty="0">
                <a:effectLst/>
                <a:latin typeface="Calibri" panose="020F0502020204030204" pitchFamily="34" charset="0"/>
                <a:ea typeface="Times New Roman" panose="02020603050405020304" pitchFamily="18" charset="0"/>
              </a:rPr>
              <a:t>Working with the country’s Transport Working Group to develop a 2030- and 2040-vision for transport in Bhutan.</a:t>
            </a:r>
            <a:endParaRPr lang="en-NZ" sz="1900" dirty="0">
              <a:effectLst/>
              <a:latin typeface="Times New Roman" panose="02020603050405020304" pitchFamily="18" charset="0"/>
              <a:ea typeface="Times New Roman" panose="02020603050405020304" pitchFamily="18" charset="0"/>
            </a:endParaRPr>
          </a:p>
          <a:p>
            <a:pPr marL="457200" lvl="0" indent="-457200">
              <a:buFont typeface="+mj-lt"/>
              <a:buAutoNum type="arabicPeriod"/>
            </a:pPr>
            <a:r>
              <a:rPr lang="en-NZ" sz="1900" dirty="0">
                <a:effectLst/>
                <a:latin typeface="Calibri" panose="020F0502020204030204" pitchFamily="34" charset="0"/>
                <a:ea typeface="Times New Roman" panose="02020603050405020304" pitchFamily="18" charset="0"/>
              </a:rPr>
              <a:t>Consider how best to prepare for those futures and create an enabling environment for that preparation. </a:t>
            </a:r>
            <a:endParaRPr lang="en-NZ" sz="19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pPr>
            <a:r>
              <a:rPr lang="en-NZ" sz="1900" dirty="0">
                <a:effectLst/>
                <a:latin typeface="Calibri" panose="020F0502020204030204" pitchFamily="34" charset="0"/>
                <a:ea typeface="Times New Roman" panose="02020603050405020304" pitchFamily="18" charset="0"/>
              </a:rPr>
              <a:t>Development of supporting policy targeting identified barriers and knowledge gaps. </a:t>
            </a:r>
            <a:endParaRPr lang="en-NZ" sz="19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pPr>
            <a:r>
              <a:rPr lang="en-NZ" sz="1900" dirty="0">
                <a:effectLst/>
                <a:latin typeface="Calibri" panose="020F0502020204030204" pitchFamily="34" charset="0"/>
                <a:ea typeface="Times New Roman" panose="02020603050405020304" pitchFamily="18" charset="0"/>
              </a:rPr>
              <a:t>Capacity development – Bhutanese EV Team currently</a:t>
            </a:r>
          </a:p>
          <a:p>
            <a:pPr lvl="1"/>
            <a:r>
              <a:rPr lang="en-NZ" sz="1900" dirty="0">
                <a:latin typeface="Calibri" panose="020F0502020204030204" pitchFamily="34" charset="0"/>
                <a:ea typeface="Times New Roman" panose="02020603050405020304" pitchFamily="18" charset="0"/>
              </a:rPr>
              <a:t>    </a:t>
            </a:r>
            <a:r>
              <a:rPr lang="en-NZ" sz="1900" dirty="0">
                <a:effectLst/>
                <a:latin typeface="Calibri" panose="020F0502020204030204" pitchFamily="34" charset="0"/>
                <a:ea typeface="Times New Roman" panose="02020603050405020304" pitchFamily="18" charset="0"/>
              </a:rPr>
              <a:t> here in Vienna as part of EV development program. </a:t>
            </a:r>
          </a:p>
          <a:p>
            <a:pPr marL="742950" lvl="1" indent="-285750">
              <a:buFont typeface="Courier New" panose="02070309020205020404" pitchFamily="49" charset="0"/>
              <a:buChar char="o"/>
            </a:pPr>
            <a:r>
              <a:rPr lang="en-NZ" sz="1900" dirty="0">
                <a:effectLst/>
                <a:latin typeface="Calibri" panose="020F0502020204030204" pitchFamily="34" charset="0"/>
                <a:ea typeface="Times New Roman" panose="02020603050405020304" pitchFamily="18" charset="0"/>
              </a:rPr>
              <a:t>Technology transfer alongside the e-bus demonstration.</a:t>
            </a:r>
            <a:endParaRPr lang="en-NZ" sz="19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pPr>
            <a:r>
              <a:rPr lang="en-NZ" sz="1900" dirty="0">
                <a:effectLst/>
                <a:latin typeface="Calibri" panose="020F0502020204030204" pitchFamily="34" charset="0"/>
                <a:ea typeface="Times New Roman" panose="02020603050405020304" pitchFamily="18" charset="0"/>
              </a:rPr>
              <a:t>Development of an awareness and marketing campaign.</a:t>
            </a:r>
            <a:endParaRPr lang="en-NZ" sz="19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pPr>
            <a:r>
              <a:rPr lang="en-NZ" sz="1900" dirty="0">
                <a:effectLst/>
                <a:latin typeface="Calibri" panose="020F0502020204030204" pitchFamily="34" charset="0"/>
                <a:ea typeface="Times New Roman" panose="02020603050405020304" pitchFamily="18" charset="0"/>
              </a:rPr>
              <a:t>Planning, for the e-mobility components of the future </a:t>
            </a:r>
          </a:p>
          <a:p>
            <a:pPr lvl="1"/>
            <a:r>
              <a:rPr lang="en-NZ" sz="1900" dirty="0">
                <a:effectLst/>
                <a:latin typeface="Calibri" panose="020F0502020204030204" pitchFamily="34" charset="0"/>
                <a:ea typeface="Times New Roman" panose="02020603050405020304" pitchFamily="18" charset="0"/>
              </a:rPr>
              <a:t>     transport plan, captured by an EV Roadmap.</a:t>
            </a:r>
            <a:endParaRPr lang="en-NZ" sz="1900" dirty="0">
              <a:effectLst/>
              <a:latin typeface="Times New Roman" panose="02020603050405020304" pitchFamily="18" charset="0"/>
              <a:ea typeface="Times New Roman" panose="02020603050405020304" pitchFamily="18" charset="0"/>
            </a:endParaRPr>
          </a:p>
          <a:p>
            <a:pPr>
              <a:lnSpc>
                <a:spcPct val="90000"/>
              </a:lnSpc>
              <a:spcAft>
                <a:spcPts val="800"/>
              </a:spcAft>
            </a:pPr>
            <a:r>
              <a:rPr lang="en-NZ" sz="1900" dirty="0">
                <a:effectLst/>
                <a:latin typeface="Calibri" panose="020F0502020204030204" pitchFamily="34" charset="0"/>
                <a:ea typeface="Calibri" panose="020F0502020204030204" pitchFamily="34" charset="0"/>
                <a:cs typeface="Calibri" panose="020F0502020204030204" pitchFamily="34" charset="0"/>
              </a:rPr>
              <a:t> </a:t>
            </a:r>
            <a:endParaRPr lang="en-NZ" sz="1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F6C1549-F99A-CDEC-04CC-2DE355881C8B}"/>
              </a:ext>
            </a:extLst>
          </p:cNvPr>
          <p:cNvSpPr txBox="1"/>
          <p:nvPr/>
        </p:nvSpPr>
        <p:spPr>
          <a:xfrm>
            <a:off x="-666871" y="6858000"/>
            <a:ext cx="10294280" cy="1200329"/>
          </a:xfrm>
          <a:prstGeom prst="rect">
            <a:avLst/>
          </a:prstGeom>
          <a:noFill/>
        </p:spPr>
        <p:txBody>
          <a:bodyPr wrap="square">
            <a:spAutoFit/>
          </a:bodyPr>
          <a:lstStyle/>
          <a:p>
            <a:pPr marL="342900" lvl="0" indent="-342900">
              <a:buFont typeface="Symbol" panose="05050102010706020507" pitchFamily="18" charset="2"/>
              <a:buChar char=""/>
            </a:pPr>
            <a:r>
              <a:rPr lang="en-NZ" sz="1800" dirty="0">
                <a:effectLst/>
                <a:latin typeface="Calibri" panose="020F0502020204030204" pitchFamily="34" charset="0"/>
                <a:ea typeface="Times New Roman" panose="02020603050405020304" pitchFamily="18" charset="0"/>
              </a:rPr>
              <a:t>Developing enabling environment for the uptake of e-bus use for public passenger transport. </a:t>
            </a:r>
            <a:endParaRPr lang="en-NZ"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NZ" sz="1800" dirty="0">
                <a:effectLst/>
                <a:latin typeface="Calibri" panose="020F0502020204030204" pitchFamily="34" charset="0"/>
                <a:ea typeface="Times New Roman" panose="02020603050405020304" pitchFamily="18" charset="0"/>
              </a:rPr>
              <a:t>Related awareness and capacity building. </a:t>
            </a:r>
            <a:endParaRPr lang="en-NZ"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NZ" sz="1800" dirty="0">
                <a:effectLst/>
                <a:latin typeface="Calibri" panose="020F0502020204030204" pitchFamily="34" charset="0"/>
                <a:ea typeface="Times New Roman" panose="02020603050405020304" pitchFamily="18" charset="0"/>
              </a:rPr>
              <a:t>Procuring, deploying and operating e-buses in the City of Thimphu; and </a:t>
            </a:r>
            <a:endParaRPr lang="en-NZ"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NZ" sz="1800" dirty="0">
                <a:effectLst/>
                <a:latin typeface="Calibri" panose="020F0502020204030204" pitchFamily="34" charset="0"/>
                <a:ea typeface="Times New Roman" panose="02020603050405020304" pitchFamily="18" charset="0"/>
              </a:rPr>
              <a:t>Sharing of related information across the Hindukush-Himalaya Region. </a:t>
            </a:r>
            <a:endParaRPr lang="en-NZ" sz="2000" dirty="0">
              <a:effectLst/>
              <a:latin typeface="Times New Roman" panose="02020603050405020304" pitchFamily="18" charset="0"/>
              <a:ea typeface="Times New Roman" panose="02020603050405020304" pitchFamily="18" charset="0"/>
            </a:endParaRPr>
          </a:p>
        </p:txBody>
      </p:sp>
      <p:pic>
        <p:nvPicPr>
          <p:cNvPr id="1027" name="747017EF-35CF-4B44-AADE-E9A175FA18D2" descr="IMG_3204.jpg">
            <a:extLst>
              <a:ext uri="{FF2B5EF4-FFF2-40B4-BE49-F238E27FC236}">
                <a16:creationId xmlns:a16="http://schemas.microsoft.com/office/drawing/2014/main" id="{2E0FB4EC-ED7F-5497-9666-1FDC147BD1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1598" y="3914290"/>
            <a:ext cx="2092485" cy="233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5132845-25EB-78D8-4A44-8F9903CB2184}"/>
              </a:ext>
            </a:extLst>
          </p:cNvPr>
          <p:cNvSpPr txBox="1"/>
          <p:nvPr/>
        </p:nvSpPr>
        <p:spPr>
          <a:xfrm>
            <a:off x="1" y="943903"/>
            <a:ext cx="9160472" cy="503898"/>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fontAlgn="base">
              <a:spcBef>
                <a:spcPct val="0"/>
              </a:spcBef>
              <a:spcAft>
                <a:spcPct val="0"/>
              </a:spcAft>
              <a:defRPr sz="3200">
                <a:solidFill>
                  <a:prstClr val="white"/>
                </a:solidFill>
                <a:latin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dirty="0">
                <a:sym typeface="Arial"/>
              </a:rPr>
              <a:t>      Bhutan Project Example:</a:t>
            </a:r>
          </a:p>
        </p:txBody>
      </p:sp>
    </p:spTree>
    <p:extLst>
      <p:ext uri="{BB962C8B-B14F-4D97-AF65-F5344CB8AC3E}">
        <p14:creationId xmlns:p14="http://schemas.microsoft.com/office/powerpoint/2010/main" val="261559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2500"/>
                            </p:stCondLst>
                            <p:childTnLst>
                              <p:par>
                                <p:cTn id="13" presetID="10" presetClass="entr" presetSubtype="0" fill="hold" nodeType="afterEffect">
                                  <p:stCondLst>
                                    <p:cond delay="200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3"/>
          <p:cNvSpPr txBox="1"/>
          <p:nvPr/>
        </p:nvSpPr>
        <p:spPr bwMode="auto">
          <a:xfrm>
            <a:off x="152400" y="2514600"/>
            <a:ext cx="9152308" cy="76423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fontAlgn="base">
              <a:spcBef>
                <a:spcPct val="0"/>
              </a:spcBef>
              <a:spcAft>
                <a:spcPct val="0"/>
              </a:spcAft>
              <a:defRPr sz="3200">
                <a:solidFill>
                  <a:prstClr val="white"/>
                </a:solidFill>
                <a:latin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dirty="0"/>
              <a:t>Global E-mobility – Continued…</a:t>
            </a:r>
          </a:p>
        </p:txBody>
      </p:sp>
    </p:spTree>
    <p:extLst>
      <p:ext uri="{BB962C8B-B14F-4D97-AF65-F5344CB8AC3E}">
        <p14:creationId xmlns:p14="http://schemas.microsoft.com/office/powerpoint/2010/main" val="735800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CD2C985-D3D5-4953-9E21-038B2CE01F5A" descr="IMG_3249.jpg">
            <a:extLst>
              <a:ext uri="{FF2B5EF4-FFF2-40B4-BE49-F238E27FC236}">
                <a16:creationId xmlns:a16="http://schemas.microsoft.com/office/drawing/2014/main" id="{309F48C0-15CF-8ECB-808E-33475BD304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490" b="7367"/>
          <a:stretch/>
        </p:blipFill>
        <p:spPr bwMode="auto">
          <a:xfrm>
            <a:off x="46" y="1322243"/>
            <a:ext cx="9143954" cy="507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CAB45904-DDC9-A98B-DBF0-6747C667ADD1}"/>
              </a:ext>
            </a:extLst>
          </p:cNvPr>
          <p:cNvSpPr/>
          <p:nvPr/>
        </p:nvSpPr>
        <p:spPr>
          <a:xfrm>
            <a:off x="-10039" y="1402669"/>
            <a:ext cx="9141146" cy="4998132"/>
          </a:xfrm>
          <a:prstGeom prst="rect">
            <a:avLst/>
          </a:prstGeom>
          <a:solidFill>
            <a:srgbClr val="FFFFFF">
              <a:alpha val="8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a:extLst>
              <a:ext uri="{FF2B5EF4-FFF2-40B4-BE49-F238E27FC236}">
                <a16:creationId xmlns:a16="http://schemas.microsoft.com/office/drawing/2014/main" id="{3F6C1549-F99A-CDEC-04CC-2DE355881C8B}"/>
              </a:ext>
            </a:extLst>
          </p:cNvPr>
          <p:cNvSpPr txBox="1"/>
          <p:nvPr/>
        </p:nvSpPr>
        <p:spPr>
          <a:xfrm>
            <a:off x="-30198" y="9067216"/>
            <a:ext cx="10294280" cy="1200329"/>
          </a:xfrm>
          <a:prstGeom prst="rect">
            <a:avLst/>
          </a:prstGeom>
          <a:noFill/>
        </p:spPr>
        <p:txBody>
          <a:bodyPr wrap="square">
            <a:spAutoFit/>
          </a:bodyPr>
          <a:lstStyle/>
          <a:p>
            <a:pPr marL="342900" lvl="0" indent="-342900">
              <a:buFont typeface="Symbol" panose="05050102010706020507" pitchFamily="18" charset="2"/>
              <a:buChar char=""/>
            </a:pPr>
            <a:r>
              <a:rPr lang="en-NZ" sz="1800" dirty="0">
                <a:effectLst/>
                <a:latin typeface="Calibri" panose="020F0502020204030204" pitchFamily="34" charset="0"/>
                <a:ea typeface="Times New Roman" panose="02020603050405020304" pitchFamily="18" charset="0"/>
              </a:rPr>
              <a:t>Developing enabling environment for the uptake of e-bus use for public passenger transport. </a:t>
            </a:r>
            <a:endParaRPr lang="en-NZ"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NZ" sz="1800" dirty="0">
                <a:effectLst/>
                <a:latin typeface="Calibri" panose="020F0502020204030204" pitchFamily="34" charset="0"/>
                <a:ea typeface="Times New Roman" panose="02020603050405020304" pitchFamily="18" charset="0"/>
              </a:rPr>
              <a:t>Related awareness and capacity building. </a:t>
            </a:r>
            <a:endParaRPr lang="en-NZ"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NZ" sz="1800" dirty="0">
                <a:effectLst/>
                <a:latin typeface="Calibri" panose="020F0502020204030204" pitchFamily="34" charset="0"/>
                <a:ea typeface="Times New Roman" panose="02020603050405020304" pitchFamily="18" charset="0"/>
              </a:rPr>
              <a:t>Procuring, deploying and operating e-buses in the City of Thimphu; and </a:t>
            </a:r>
            <a:endParaRPr lang="en-NZ"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NZ" sz="1800" dirty="0">
                <a:effectLst/>
                <a:latin typeface="Calibri" panose="020F0502020204030204" pitchFamily="34" charset="0"/>
                <a:ea typeface="Times New Roman" panose="02020603050405020304" pitchFamily="18" charset="0"/>
              </a:rPr>
              <a:t>Sharing of related information across the Hindukush-Himalaya Region. </a:t>
            </a:r>
            <a:endParaRPr lang="en-NZ" sz="20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B216E7FB-D928-23F5-8D44-F8584CE1E179}"/>
              </a:ext>
            </a:extLst>
          </p:cNvPr>
          <p:cNvSpPr txBox="1"/>
          <p:nvPr/>
        </p:nvSpPr>
        <p:spPr>
          <a:xfrm>
            <a:off x="381000" y="1599640"/>
            <a:ext cx="7848600" cy="4947124"/>
          </a:xfrm>
          <a:prstGeom prst="rect">
            <a:avLst/>
          </a:prstGeom>
          <a:noFill/>
        </p:spPr>
        <p:txBody>
          <a:bodyPr wrap="square">
            <a:spAutoFit/>
          </a:bodyPr>
          <a:lstStyle/>
          <a:p>
            <a:pPr marL="342900" lvl="0" indent="-342900">
              <a:buFont typeface="Symbol" panose="05050102010706020507" pitchFamily="18" charset="2"/>
              <a:buChar char=""/>
            </a:pPr>
            <a:r>
              <a:rPr lang="en-NZ" sz="2100" b="1" dirty="0">
                <a:solidFill>
                  <a:schemeClr val="accent2">
                    <a:lumMod val="75000"/>
                  </a:schemeClr>
                </a:solidFill>
                <a:effectLst/>
                <a:latin typeface="Calibri" panose="020F0502020204030204" pitchFamily="34" charset="0"/>
                <a:ea typeface="Times New Roman" panose="02020603050405020304" pitchFamily="18" charset="0"/>
              </a:rPr>
              <a:t>Long term vision </a:t>
            </a:r>
            <a:r>
              <a:rPr lang="en-NZ" sz="2100" dirty="0">
                <a:effectLst/>
                <a:latin typeface="Calibri" panose="020F0502020204030204" pitchFamily="34" charset="0"/>
                <a:ea typeface="Times New Roman" panose="02020603050405020304" pitchFamily="18" charset="0"/>
              </a:rPr>
              <a:t>of electric Bus Rapid Transport (e-BRT).</a:t>
            </a:r>
            <a:endParaRPr lang="en-NZ" sz="21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NZ" sz="2100" dirty="0">
                <a:effectLst/>
                <a:latin typeface="Calibri" panose="020F0502020204030204" pitchFamily="34" charset="0"/>
                <a:ea typeface="Times New Roman" panose="02020603050405020304" pitchFamily="18" charset="0"/>
              </a:rPr>
              <a:t>Require </a:t>
            </a:r>
            <a:r>
              <a:rPr lang="en-NZ" sz="2100" b="1" dirty="0">
                <a:solidFill>
                  <a:schemeClr val="accent2">
                    <a:lumMod val="75000"/>
                  </a:schemeClr>
                </a:solidFill>
                <a:latin typeface="Calibri" panose="020F0502020204030204" pitchFamily="34" charset="0"/>
                <a:ea typeface="Times New Roman" panose="02020603050405020304" pitchFamily="18" charset="0"/>
              </a:rPr>
              <a:t>local experience </a:t>
            </a:r>
            <a:r>
              <a:rPr lang="en-NZ" sz="2100" dirty="0">
                <a:effectLst/>
                <a:latin typeface="Calibri" panose="020F0502020204030204" pitchFamily="34" charset="0"/>
                <a:ea typeface="Times New Roman" panose="02020603050405020304" pitchFamily="18" charset="0"/>
              </a:rPr>
              <a:t>of e-buses to de-risk that vision, and provide:</a:t>
            </a:r>
          </a:p>
          <a:p>
            <a:pPr marL="800100" lvl="1" indent="-342900">
              <a:buFont typeface="Symbol" panose="05050102010706020507" pitchFamily="18" charset="2"/>
              <a:buChar char=""/>
            </a:pPr>
            <a:r>
              <a:rPr lang="en-NZ" sz="2100" dirty="0">
                <a:latin typeface="Calibri" panose="020F0502020204030204" pitchFamily="34" charset="0"/>
                <a:ea typeface="Times New Roman" panose="02020603050405020304" pitchFamily="18" charset="0"/>
              </a:rPr>
              <a:t>c</a:t>
            </a:r>
            <a:r>
              <a:rPr lang="en-NZ" sz="2100" dirty="0">
                <a:effectLst/>
                <a:latin typeface="Calibri" panose="020F0502020204030204" pitchFamily="34" charset="0"/>
                <a:ea typeface="Times New Roman" panose="02020603050405020304" pitchFamily="18" charset="0"/>
              </a:rPr>
              <a:t>onfidence in an e-bus solution.</a:t>
            </a:r>
          </a:p>
          <a:p>
            <a:pPr marL="800100" lvl="1" indent="-342900">
              <a:buFont typeface="Symbol" panose="05050102010706020507" pitchFamily="18" charset="2"/>
              <a:buChar char=""/>
            </a:pPr>
            <a:r>
              <a:rPr lang="en-NZ" sz="2100" dirty="0">
                <a:effectLst/>
                <a:latin typeface="Calibri" panose="020F0502020204030204" pitchFamily="34" charset="0"/>
                <a:ea typeface="Times New Roman" panose="02020603050405020304" pitchFamily="18" charset="0"/>
              </a:rPr>
              <a:t>operational information for planning.</a:t>
            </a:r>
            <a:endParaRPr lang="en-NZ" sz="21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à"/>
            </a:pPr>
            <a:r>
              <a:rPr lang="en-NZ" sz="2100" b="1" dirty="0">
                <a:solidFill>
                  <a:schemeClr val="accent2">
                    <a:lumMod val="75000"/>
                  </a:schemeClr>
                </a:solidFill>
                <a:latin typeface="Calibri" panose="020F0502020204030204" pitchFamily="34" charset="0"/>
                <a:ea typeface="Times New Roman" panose="02020603050405020304" pitchFamily="18" charset="0"/>
              </a:rPr>
              <a:t>Demonstration</a:t>
            </a:r>
            <a:r>
              <a:rPr lang="en-NZ" sz="2100" dirty="0">
                <a:effectLst/>
                <a:latin typeface="Calibri" panose="020F0502020204030204" pitchFamily="34" charset="0"/>
                <a:ea typeface="Times New Roman" panose="02020603050405020304" pitchFamily="18" charset="0"/>
              </a:rPr>
              <a:t> of a modern city-style e-bus, supported by modern public transport services.</a:t>
            </a:r>
          </a:p>
          <a:p>
            <a:pPr marL="342900" lvl="0" indent="-342900">
              <a:buFont typeface="Wingdings" panose="05000000000000000000" pitchFamily="2" charset="2"/>
              <a:buChar char="à"/>
            </a:pPr>
            <a:r>
              <a:rPr lang="en-NZ" sz="2100" dirty="0">
                <a:effectLst/>
                <a:latin typeface="Calibri" panose="020F0502020204030204" pitchFamily="34" charset="0"/>
                <a:ea typeface="Times New Roman" panose="02020603050405020304" pitchFamily="18" charset="0"/>
              </a:rPr>
              <a:t>e-Bus and chargers specified for rapid, during-the-day, charging.</a:t>
            </a:r>
            <a:endParaRPr lang="en-NZ" sz="2100" dirty="0">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à"/>
            </a:pPr>
            <a:r>
              <a:rPr lang="en-NZ" sz="2100" b="1" dirty="0">
                <a:solidFill>
                  <a:schemeClr val="accent2">
                    <a:lumMod val="75000"/>
                  </a:schemeClr>
                </a:solidFill>
                <a:latin typeface="Calibri" panose="020F0502020204030204" pitchFamily="34" charset="0"/>
                <a:ea typeface="Times New Roman" panose="02020603050405020304" pitchFamily="18" charset="0"/>
              </a:rPr>
              <a:t>Procurement process </a:t>
            </a:r>
            <a:r>
              <a:rPr lang="en-NZ" sz="2100" dirty="0">
                <a:effectLst/>
                <a:latin typeface="Calibri" panose="020F0502020204030204" pitchFamily="34" charset="0"/>
                <a:ea typeface="Times New Roman" panose="02020603050405020304" pitchFamily="18" charset="0"/>
              </a:rPr>
              <a:t>resulted in international equipment suppliers providing through a local Bhutanese entity.</a:t>
            </a:r>
            <a:endParaRPr lang="en-NZ" sz="2100" dirty="0">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à"/>
            </a:pPr>
            <a:r>
              <a:rPr lang="en-NZ" sz="2100" dirty="0">
                <a:effectLst/>
                <a:latin typeface="Calibri" panose="020F0502020204030204" pitchFamily="34" charset="0"/>
                <a:ea typeface="Times New Roman" panose="02020603050405020304" pitchFamily="18" charset="0"/>
              </a:rPr>
              <a:t>Expect to be fully commissioned December 2022.</a:t>
            </a:r>
            <a:endParaRPr lang="en-NZ" sz="2100" dirty="0">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à"/>
            </a:pPr>
            <a:r>
              <a:rPr lang="en-NZ" sz="2100" dirty="0">
                <a:effectLst/>
                <a:latin typeface="Calibri" panose="020F0502020204030204" pitchFamily="34" charset="0"/>
                <a:ea typeface="Times New Roman" panose="02020603050405020304" pitchFamily="18" charset="0"/>
              </a:rPr>
              <a:t>Next version of the </a:t>
            </a:r>
            <a:r>
              <a:rPr lang="en-NZ" sz="2100" b="1" dirty="0">
                <a:solidFill>
                  <a:schemeClr val="accent2">
                    <a:lumMod val="75000"/>
                  </a:schemeClr>
                </a:solidFill>
                <a:latin typeface="Calibri" panose="020F0502020204030204" pitchFamily="34" charset="0"/>
                <a:ea typeface="Times New Roman" panose="02020603050405020304" pitchFamily="18" charset="0"/>
              </a:rPr>
              <a:t>EV Roadmap </a:t>
            </a:r>
            <a:r>
              <a:rPr lang="en-NZ" sz="2100" dirty="0">
                <a:effectLst/>
                <a:latin typeface="Calibri" panose="020F0502020204030204" pitchFamily="34" charset="0"/>
                <a:ea typeface="Times New Roman" panose="02020603050405020304" pitchFamily="18" charset="0"/>
              </a:rPr>
              <a:t>due to be finalised </a:t>
            </a:r>
          </a:p>
          <a:p>
            <a:pPr lvl="0"/>
            <a:r>
              <a:rPr lang="en-NZ" sz="2100" dirty="0">
                <a:latin typeface="Calibri" panose="020F0502020204030204" pitchFamily="34" charset="0"/>
                <a:ea typeface="Times New Roman" panose="02020603050405020304" pitchFamily="18" charset="0"/>
              </a:rPr>
              <a:t>      </a:t>
            </a:r>
            <a:r>
              <a:rPr lang="en-NZ" sz="2100" dirty="0">
                <a:effectLst/>
                <a:latin typeface="Calibri" panose="020F0502020204030204" pitchFamily="34" charset="0"/>
                <a:ea typeface="Times New Roman" panose="02020603050405020304" pitchFamily="18" charset="0"/>
              </a:rPr>
              <a:t>September 2022.</a:t>
            </a:r>
          </a:p>
          <a:p>
            <a:pPr lvl="0"/>
            <a:r>
              <a:rPr lang="en-NZ" sz="2100" dirty="0">
                <a:latin typeface="Calibri" panose="020F0502020204030204" pitchFamily="34" charset="0"/>
                <a:ea typeface="Times New Roman" panose="02020603050405020304" pitchFamily="18" charset="0"/>
                <a:sym typeface="Wingdings" panose="05000000000000000000" pitchFamily="2" charset="2"/>
              </a:rPr>
              <a:t> </a:t>
            </a:r>
            <a:r>
              <a:rPr lang="en-NZ" sz="2100" b="1" dirty="0">
                <a:solidFill>
                  <a:schemeClr val="accent2">
                    <a:lumMod val="75000"/>
                  </a:schemeClr>
                </a:solidFill>
                <a:latin typeface="Calibri" panose="020F0502020204030204" pitchFamily="34" charset="0"/>
                <a:ea typeface="Times New Roman" panose="02020603050405020304" pitchFamily="18" charset="0"/>
                <a:sym typeface="Wingdings" panose="05000000000000000000" pitchFamily="2" charset="2"/>
              </a:rPr>
              <a:t>Sharing of information </a:t>
            </a:r>
            <a:r>
              <a:rPr lang="en-NZ" sz="2100" dirty="0">
                <a:latin typeface="Calibri" panose="020F0502020204030204" pitchFamily="34" charset="0"/>
                <a:ea typeface="Times New Roman" panose="02020603050405020304" pitchFamily="18" charset="0"/>
                <a:sym typeface="Wingdings" panose="05000000000000000000" pitchFamily="2" charset="2"/>
              </a:rPr>
              <a:t>across HKH and other regions.</a:t>
            </a:r>
            <a:endParaRPr lang="en-NZ" sz="21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NZ" sz="2100" dirty="0">
                <a:effectLst/>
                <a:latin typeface="Calibri" panose="020F0502020204030204" pitchFamily="34" charset="0"/>
                <a:ea typeface="Calibri" panose="020F0502020204030204" pitchFamily="34" charset="0"/>
                <a:cs typeface="Calibri" panose="020F0502020204030204" pitchFamily="34" charset="0"/>
              </a:rPr>
              <a:t> </a:t>
            </a:r>
            <a:endParaRPr lang="en-NZ" sz="2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F7B3B2BC-0839-48E7-BAB8-A60E76CA6DD4" descr="IMG_3212.jpg">
            <a:extLst>
              <a:ext uri="{FF2B5EF4-FFF2-40B4-BE49-F238E27FC236}">
                <a16:creationId xmlns:a16="http://schemas.microsoft.com/office/drawing/2014/main" id="{BFCBB669-F203-14D8-D67B-1E3DE42009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0030" y="4568830"/>
            <a:ext cx="2442627" cy="183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8A14E17-2510-92B7-3E98-9989D51DA81E}"/>
              </a:ext>
            </a:extLst>
          </p:cNvPr>
          <p:cNvSpPr txBox="1"/>
          <p:nvPr/>
        </p:nvSpPr>
        <p:spPr>
          <a:xfrm>
            <a:off x="-22932" y="786866"/>
            <a:ext cx="9166932" cy="619921"/>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fontAlgn="base">
              <a:spcBef>
                <a:spcPct val="0"/>
              </a:spcBef>
              <a:spcAft>
                <a:spcPct val="0"/>
              </a:spcAft>
              <a:defRPr sz="3200">
                <a:solidFill>
                  <a:prstClr val="white"/>
                </a:solidFill>
                <a:latin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dirty="0">
                <a:sym typeface="Arial"/>
              </a:rPr>
              <a:t>    Bhutan Example - Processes:</a:t>
            </a:r>
          </a:p>
        </p:txBody>
      </p:sp>
    </p:spTree>
    <p:extLst>
      <p:ext uri="{BB962C8B-B14F-4D97-AF65-F5344CB8AC3E}">
        <p14:creationId xmlns:p14="http://schemas.microsoft.com/office/powerpoint/2010/main" val="380652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3000"/>
                            </p:stCondLst>
                            <p:childTnLst>
                              <p:par>
                                <p:cTn id="13" presetID="10" presetClass="entr" presetSubtype="0" fill="hold" nodeType="afterEffect">
                                  <p:stCondLst>
                                    <p:cond delay="400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31B651-D84E-7D20-8B8C-C348A1711F64}"/>
              </a:ext>
            </a:extLst>
          </p:cNvPr>
          <p:cNvSpPr>
            <a:spLocks noGrp="1"/>
          </p:cNvSpPr>
          <p:nvPr>
            <p:ph type="sldNum" sz="quarter" idx="2"/>
          </p:nvPr>
        </p:nvSpPr>
        <p:spPr/>
        <p:txBody>
          <a:bodyPr/>
          <a:lstStyle/>
          <a:p>
            <a:fld id="{BE73456C-8858-43C8-BDB4-870D073EB226}" type="slidenum">
              <a:rPr lang="en-US" smtClean="0"/>
              <a:t>21</a:t>
            </a:fld>
            <a:endParaRPr lang="en-US" dirty="0"/>
          </a:p>
        </p:txBody>
      </p:sp>
      <p:graphicFrame>
        <p:nvGraphicFramePr>
          <p:cNvPr id="7" name="Content Placeholder 3">
            <a:extLst>
              <a:ext uri="{FF2B5EF4-FFF2-40B4-BE49-F238E27FC236}">
                <a16:creationId xmlns:a16="http://schemas.microsoft.com/office/drawing/2014/main" id="{9D1B02E0-CC4B-BA18-007D-9C79FC85848A}"/>
              </a:ext>
            </a:extLst>
          </p:cNvPr>
          <p:cNvGraphicFramePr>
            <a:graphicFrameLocks noGrp="1"/>
          </p:cNvGraphicFramePr>
          <p:nvPr/>
        </p:nvGraphicFramePr>
        <p:xfrm>
          <a:off x="-304800" y="914400"/>
          <a:ext cx="8355919" cy="3836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C57ACD66-21A2-469F-FB7E-DC5DC4D0C347}"/>
              </a:ext>
            </a:extLst>
          </p:cNvPr>
          <p:cNvSpPr>
            <a:spLocks noGrp="1"/>
          </p:cNvSpPr>
          <p:nvPr/>
        </p:nvSpPr>
        <p:spPr>
          <a:xfrm>
            <a:off x="613370" y="777067"/>
            <a:ext cx="7903790" cy="109848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698DF"/>
                </a:solidFill>
                <a:latin typeface="+mn-lt"/>
                <a:ea typeface="+mj-ea"/>
                <a:cs typeface="Arial" panose="020B0604020202020204" pitchFamily="34" charset="0"/>
              </a:defRPr>
            </a:lvl1pPr>
          </a:lstStyle>
          <a:p>
            <a:r>
              <a:rPr lang="en-US" dirty="0"/>
              <a:t>Electric Mobility Service Package </a:t>
            </a:r>
          </a:p>
        </p:txBody>
      </p:sp>
      <p:graphicFrame>
        <p:nvGraphicFramePr>
          <p:cNvPr id="9" name="Diagram 8">
            <a:extLst>
              <a:ext uri="{FF2B5EF4-FFF2-40B4-BE49-F238E27FC236}">
                <a16:creationId xmlns:a16="http://schemas.microsoft.com/office/drawing/2014/main" id="{9B0DC5B9-CFE4-84D3-660B-D3911709075D}"/>
              </a:ext>
            </a:extLst>
          </p:cNvPr>
          <p:cNvGraphicFramePr/>
          <p:nvPr/>
        </p:nvGraphicFramePr>
        <p:xfrm>
          <a:off x="381000" y="2417052"/>
          <a:ext cx="8743800" cy="5130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ounded Rectangle 3">
            <a:extLst>
              <a:ext uri="{FF2B5EF4-FFF2-40B4-BE49-F238E27FC236}">
                <a16:creationId xmlns:a16="http://schemas.microsoft.com/office/drawing/2014/main" id="{B56ACB46-D2ED-ED6D-A524-04BE52AEED40}"/>
              </a:ext>
            </a:extLst>
          </p:cNvPr>
          <p:cNvSpPr/>
          <p:nvPr/>
        </p:nvSpPr>
        <p:spPr>
          <a:xfrm>
            <a:off x="108368" y="1104496"/>
            <a:ext cx="8852752" cy="593081"/>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3200" dirty="0">
                <a:solidFill>
                  <a:prstClr val="white"/>
                </a:solidFill>
                <a:latin typeface="Calibri" panose="020F0502020204030204" pitchFamily="34" charset="0"/>
              </a:rPr>
              <a:t>UNIDO E-mobility Service Package</a:t>
            </a:r>
          </a:p>
        </p:txBody>
      </p:sp>
    </p:spTree>
    <p:extLst>
      <p:ext uri="{BB962C8B-B14F-4D97-AF65-F5344CB8AC3E}">
        <p14:creationId xmlns:p14="http://schemas.microsoft.com/office/powerpoint/2010/main" val="52504173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45E3FA4-E928-703B-28E5-E9DD4A9335C5}"/>
              </a:ext>
            </a:extLst>
          </p:cNvPr>
          <p:cNvSpPr/>
          <p:nvPr/>
        </p:nvSpPr>
        <p:spPr>
          <a:xfrm>
            <a:off x="1828800" y="3194085"/>
            <a:ext cx="5778682" cy="27861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
        <p:nvSpPr>
          <p:cNvPr id="20" name="Oval 19">
            <a:extLst>
              <a:ext uri="{FF2B5EF4-FFF2-40B4-BE49-F238E27FC236}">
                <a16:creationId xmlns:a16="http://schemas.microsoft.com/office/drawing/2014/main" id="{68D1EB81-66C5-FFAA-9C2A-DFE04210DA31}"/>
              </a:ext>
            </a:extLst>
          </p:cNvPr>
          <p:cNvSpPr/>
          <p:nvPr/>
        </p:nvSpPr>
        <p:spPr>
          <a:xfrm>
            <a:off x="2603318" y="3591822"/>
            <a:ext cx="3645082" cy="3202807"/>
          </a:xfrm>
          <a:prstGeom prst="ellipse">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
        <p:nvSpPr>
          <p:cNvPr id="16" name="Rectangle 15">
            <a:extLst>
              <a:ext uri="{FF2B5EF4-FFF2-40B4-BE49-F238E27FC236}">
                <a16:creationId xmlns:a16="http://schemas.microsoft.com/office/drawing/2014/main" id="{AEDB4C95-F809-9FB9-6359-4AA51C98F8C5}"/>
              </a:ext>
            </a:extLst>
          </p:cNvPr>
          <p:cNvSpPr/>
          <p:nvPr/>
        </p:nvSpPr>
        <p:spPr>
          <a:xfrm>
            <a:off x="2514600" y="5256788"/>
            <a:ext cx="551002" cy="680065"/>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
        <p:nvSpPr>
          <p:cNvPr id="13" name="Rectangle 12">
            <a:extLst>
              <a:ext uri="{FF2B5EF4-FFF2-40B4-BE49-F238E27FC236}">
                <a16:creationId xmlns:a16="http://schemas.microsoft.com/office/drawing/2014/main" id="{B10031B5-1369-B4F8-4C09-10439540CEA4}"/>
              </a:ext>
            </a:extLst>
          </p:cNvPr>
          <p:cNvSpPr/>
          <p:nvPr/>
        </p:nvSpPr>
        <p:spPr>
          <a:xfrm>
            <a:off x="2392326" y="3800770"/>
            <a:ext cx="4389473" cy="195785"/>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sp>
        <p:nvSpPr>
          <p:cNvPr id="2" name="Oval 1">
            <a:extLst>
              <a:ext uri="{FF2B5EF4-FFF2-40B4-BE49-F238E27FC236}">
                <a16:creationId xmlns:a16="http://schemas.microsoft.com/office/drawing/2014/main" id="{8997A9C9-B01E-EFD1-FE36-78E6724C1DA1}"/>
              </a:ext>
            </a:extLst>
          </p:cNvPr>
          <p:cNvSpPr/>
          <p:nvPr/>
        </p:nvSpPr>
        <p:spPr>
          <a:xfrm>
            <a:off x="3065602" y="3897624"/>
            <a:ext cx="2863843" cy="2884176"/>
          </a:xfrm>
          <a:prstGeom prst="ellipse">
            <a:avLst/>
          </a:prstGeom>
          <a:solidFill>
            <a:schemeClr val="accent1">
              <a:lumMod val="40000"/>
              <a:lumOff val="60000"/>
              <a:alpha val="3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3" name="Oval 2">
            <a:extLst>
              <a:ext uri="{FF2B5EF4-FFF2-40B4-BE49-F238E27FC236}">
                <a16:creationId xmlns:a16="http://schemas.microsoft.com/office/drawing/2014/main" id="{E814AF44-B838-B644-5ED0-3AD8997239A4}"/>
              </a:ext>
            </a:extLst>
          </p:cNvPr>
          <p:cNvSpPr/>
          <p:nvPr/>
        </p:nvSpPr>
        <p:spPr>
          <a:xfrm>
            <a:off x="5410240" y="1615590"/>
            <a:ext cx="2863843" cy="2884176"/>
          </a:xfrm>
          <a:prstGeom prst="ellipse">
            <a:avLst/>
          </a:prstGeom>
          <a:solidFill>
            <a:srgbClr val="00B05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4" name="Oval 3">
            <a:extLst>
              <a:ext uri="{FF2B5EF4-FFF2-40B4-BE49-F238E27FC236}">
                <a16:creationId xmlns:a16="http://schemas.microsoft.com/office/drawing/2014/main" id="{11D23975-10B3-86AD-B2E2-EA8BF9C29558}"/>
              </a:ext>
            </a:extLst>
          </p:cNvPr>
          <p:cNvSpPr/>
          <p:nvPr/>
        </p:nvSpPr>
        <p:spPr>
          <a:xfrm>
            <a:off x="946157" y="1548793"/>
            <a:ext cx="2863843" cy="2884176"/>
          </a:xfrm>
          <a:prstGeom prst="ellipse">
            <a:avLst/>
          </a:prstGeom>
          <a:solidFill>
            <a:srgbClr val="FFC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b="1" dirty="0"/>
          </a:p>
        </p:txBody>
      </p:sp>
      <p:sp>
        <p:nvSpPr>
          <p:cNvPr id="5" name="TextBox 4">
            <a:extLst>
              <a:ext uri="{FF2B5EF4-FFF2-40B4-BE49-F238E27FC236}">
                <a16:creationId xmlns:a16="http://schemas.microsoft.com/office/drawing/2014/main" id="{C364A658-D3BA-945D-EBE0-8A42C9238A4B}"/>
              </a:ext>
            </a:extLst>
          </p:cNvPr>
          <p:cNvSpPr txBox="1"/>
          <p:nvPr/>
        </p:nvSpPr>
        <p:spPr>
          <a:xfrm>
            <a:off x="5334000" y="2496595"/>
            <a:ext cx="2991524" cy="1015663"/>
          </a:xfrm>
          <a:prstGeom prst="rect">
            <a:avLst/>
          </a:prstGeom>
          <a:noFill/>
          <a:ln>
            <a:noFill/>
          </a:ln>
        </p:spPr>
        <p:txBody>
          <a:bodyPr wrap="none" rtlCol="0">
            <a:spAutoFit/>
          </a:bodyPr>
          <a:lstStyle/>
          <a:p>
            <a:pPr algn="ctr"/>
            <a:r>
              <a:rPr lang="en-NZ" sz="2000" b="1" dirty="0">
                <a:solidFill>
                  <a:srgbClr val="FF0000"/>
                </a:solidFill>
              </a:rPr>
              <a:t>Technology Transfer </a:t>
            </a:r>
          </a:p>
          <a:p>
            <a:pPr algn="ctr"/>
            <a:r>
              <a:rPr lang="en-NZ" sz="2000" b="1" dirty="0"/>
              <a:t>Tailored Application </a:t>
            </a:r>
          </a:p>
          <a:p>
            <a:pPr algn="ctr"/>
            <a:r>
              <a:rPr lang="en-NZ" sz="2000" b="1" dirty="0"/>
              <a:t>Engineering &amp; Delivery</a:t>
            </a:r>
          </a:p>
        </p:txBody>
      </p:sp>
      <p:sp>
        <p:nvSpPr>
          <p:cNvPr id="6" name="TextBox 5">
            <a:extLst>
              <a:ext uri="{FF2B5EF4-FFF2-40B4-BE49-F238E27FC236}">
                <a16:creationId xmlns:a16="http://schemas.microsoft.com/office/drawing/2014/main" id="{D2343599-7E53-81CC-47EF-81FB881CCA71}"/>
              </a:ext>
            </a:extLst>
          </p:cNvPr>
          <p:cNvSpPr txBox="1"/>
          <p:nvPr/>
        </p:nvSpPr>
        <p:spPr>
          <a:xfrm>
            <a:off x="1360682" y="2429465"/>
            <a:ext cx="1940083" cy="1323439"/>
          </a:xfrm>
          <a:prstGeom prst="rect">
            <a:avLst/>
          </a:prstGeom>
          <a:noFill/>
        </p:spPr>
        <p:txBody>
          <a:bodyPr wrap="none" rtlCol="0">
            <a:spAutoFit/>
          </a:bodyPr>
          <a:lstStyle/>
          <a:p>
            <a:pPr algn="ctr"/>
            <a:r>
              <a:rPr lang="en-NZ" sz="2000" b="1" dirty="0">
                <a:solidFill>
                  <a:srgbClr val="FF0000"/>
                </a:solidFill>
              </a:rPr>
              <a:t>Policy</a:t>
            </a:r>
            <a:r>
              <a:rPr lang="en-NZ" sz="2000" dirty="0">
                <a:solidFill>
                  <a:srgbClr val="FF0000"/>
                </a:solidFill>
              </a:rPr>
              <a:t> </a:t>
            </a:r>
            <a:r>
              <a:rPr lang="en-NZ" sz="2000" dirty="0"/>
              <a:t> </a:t>
            </a:r>
          </a:p>
          <a:p>
            <a:pPr algn="ctr"/>
            <a:r>
              <a:rPr lang="en-NZ" sz="2000" b="1" dirty="0"/>
              <a:t>Multisectoral </a:t>
            </a:r>
          </a:p>
          <a:p>
            <a:pPr algn="ctr"/>
            <a:r>
              <a:rPr lang="en-NZ" sz="2000" b="1" dirty="0"/>
              <a:t>&amp; All-inclusive</a:t>
            </a:r>
          </a:p>
          <a:p>
            <a:pPr algn="ctr"/>
            <a:endParaRPr lang="en-NZ" sz="2000" dirty="0"/>
          </a:p>
        </p:txBody>
      </p:sp>
      <p:sp>
        <p:nvSpPr>
          <p:cNvPr id="7" name="TextBox 6">
            <a:extLst>
              <a:ext uri="{FF2B5EF4-FFF2-40B4-BE49-F238E27FC236}">
                <a16:creationId xmlns:a16="http://schemas.microsoft.com/office/drawing/2014/main" id="{33985ED3-BE94-05C9-E2F1-1B7B5BEEA60B}"/>
              </a:ext>
            </a:extLst>
          </p:cNvPr>
          <p:cNvSpPr txBox="1"/>
          <p:nvPr/>
        </p:nvSpPr>
        <p:spPr>
          <a:xfrm>
            <a:off x="2970411" y="4906956"/>
            <a:ext cx="2887522" cy="1323439"/>
          </a:xfrm>
          <a:prstGeom prst="rect">
            <a:avLst/>
          </a:prstGeom>
          <a:noFill/>
        </p:spPr>
        <p:txBody>
          <a:bodyPr wrap="square" rtlCol="0">
            <a:spAutoFit/>
          </a:bodyPr>
          <a:lstStyle/>
          <a:p>
            <a:pPr algn="ctr"/>
            <a:r>
              <a:rPr lang="en-NZ" sz="2000" b="1" dirty="0">
                <a:solidFill>
                  <a:srgbClr val="FF0000"/>
                </a:solidFill>
              </a:rPr>
              <a:t>Capacity Building &amp; Knowledge Transfer</a:t>
            </a:r>
          </a:p>
          <a:p>
            <a:pPr algn="ctr"/>
            <a:r>
              <a:rPr lang="en-NZ" sz="2000" b="1" dirty="0"/>
              <a:t>Comprehensive &amp; Sustainable  </a:t>
            </a:r>
            <a:endParaRPr lang="en-NZ" sz="2000" dirty="0"/>
          </a:p>
        </p:txBody>
      </p:sp>
      <p:sp>
        <p:nvSpPr>
          <p:cNvPr id="8" name="Freeform: Shape 7">
            <a:extLst>
              <a:ext uri="{FF2B5EF4-FFF2-40B4-BE49-F238E27FC236}">
                <a16:creationId xmlns:a16="http://schemas.microsoft.com/office/drawing/2014/main" id="{86BAD98F-7C19-A280-2863-155AD9BA6872}"/>
              </a:ext>
            </a:extLst>
          </p:cNvPr>
          <p:cNvSpPr/>
          <p:nvPr/>
        </p:nvSpPr>
        <p:spPr>
          <a:xfrm>
            <a:off x="3032754" y="2296886"/>
            <a:ext cx="2862553" cy="2731294"/>
          </a:xfrm>
          <a:custGeom>
            <a:avLst/>
            <a:gdLst>
              <a:gd name="connsiteX0" fmla="*/ 1009934 w 2069911"/>
              <a:gd name="connsiteY0" fmla="*/ 0 h 1760561"/>
              <a:gd name="connsiteX1" fmla="*/ 1583140 w 2069911"/>
              <a:gd name="connsiteY1" fmla="*/ 805218 h 1760561"/>
              <a:gd name="connsiteX2" fmla="*/ 2069911 w 2069911"/>
              <a:gd name="connsiteY2" fmla="*/ 1683224 h 1760561"/>
              <a:gd name="connsiteX3" fmla="*/ 2001672 w 2069911"/>
              <a:gd name="connsiteY3" fmla="*/ 1687773 h 1760561"/>
              <a:gd name="connsiteX4" fmla="*/ 1005385 w 2069911"/>
              <a:gd name="connsiteY4" fmla="*/ 1760561 h 1760561"/>
              <a:gd name="connsiteX5" fmla="*/ 0 w 2069911"/>
              <a:gd name="connsiteY5" fmla="*/ 1737815 h 1760561"/>
              <a:gd name="connsiteX6" fmla="*/ 432179 w 2069911"/>
              <a:gd name="connsiteY6" fmla="*/ 846161 h 1760561"/>
              <a:gd name="connsiteX7" fmla="*/ 1009934 w 2069911"/>
              <a:gd name="connsiteY7" fmla="*/ 0 h 1760561"/>
              <a:gd name="connsiteX0" fmla="*/ 1009934 w 2069911"/>
              <a:gd name="connsiteY0" fmla="*/ 0 h 1760561"/>
              <a:gd name="connsiteX1" fmla="*/ 1583140 w 2069911"/>
              <a:gd name="connsiteY1" fmla="*/ 805218 h 1760561"/>
              <a:gd name="connsiteX2" fmla="*/ 2069911 w 2069911"/>
              <a:gd name="connsiteY2" fmla="*/ 1683224 h 1760561"/>
              <a:gd name="connsiteX3" fmla="*/ 2001672 w 2069911"/>
              <a:gd name="connsiteY3" fmla="*/ 1687773 h 1760561"/>
              <a:gd name="connsiteX4" fmla="*/ 1005385 w 2069911"/>
              <a:gd name="connsiteY4" fmla="*/ 1760561 h 1760561"/>
              <a:gd name="connsiteX5" fmla="*/ 0 w 2069911"/>
              <a:gd name="connsiteY5" fmla="*/ 1737815 h 1760561"/>
              <a:gd name="connsiteX6" fmla="*/ 432179 w 2069911"/>
              <a:gd name="connsiteY6" fmla="*/ 846161 h 1760561"/>
              <a:gd name="connsiteX7" fmla="*/ 1009934 w 2069911"/>
              <a:gd name="connsiteY7" fmla="*/ 0 h 1760561"/>
              <a:gd name="connsiteX0" fmla="*/ 1009934 w 2069911"/>
              <a:gd name="connsiteY0" fmla="*/ 0 h 1760561"/>
              <a:gd name="connsiteX1" fmla="*/ 1583140 w 2069911"/>
              <a:gd name="connsiteY1" fmla="*/ 805218 h 1760561"/>
              <a:gd name="connsiteX2" fmla="*/ 2069911 w 2069911"/>
              <a:gd name="connsiteY2" fmla="*/ 1683224 h 1760561"/>
              <a:gd name="connsiteX3" fmla="*/ 2001672 w 2069911"/>
              <a:gd name="connsiteY3" fmla="*/ 1687773 h 1760561"/>
              <a:gd name="connsiteX4" fmla="*/ 1005385 w 2069911"/>
              <a:gd name="connsiteY4" fmla="*/ 1760561 h 1760561"/>
              <a:gd name="connsiteX5" fmla="*/ 0 w 2069911"/>
              <a:gd name="connsiteY5" fmla="*/ 1737815 h 1760561"/>
              <a:gd name="connsiteX6" fmla="*/ 432179 w 2069911"/>
              <a:gd name="connsiteY6" fmla="*/ 846161 h 1760561"/>
              <a:gd name="connsiteX7" fmla="*/ 1009934 w 2069911"/>
              <a:gd name="connsiteY7" fmla="*/ 0 h 1760561"/>
              <a:gd name="connsiteX0" fmla="*/ 1009934 w 2069911"/>
              <a:gd name="connsiteY0" fmla="*/ 0 h 1760561"/>
              <a:gd name="connsiteX1" fmla="*/ 1583140 w 2069911"/>
              <a:gd name="connsiteY1" fmla="*/ 805218 h 1760561"/>
              <a:gd name="connsiteX2" fmla="*/ 2069911 w 2069911"/>
              <a:gd name="connsiteY2" fmla="*/ 1683224 h 1760561"/>
              <a:gd name="connsiteX3" fmla="*/ 2001672 w 2069911"/>
              <a:gd name="connsiteY3" fmla="*/ 1687773 h 1760561"/>
              <a:gd name="connsiteX4" fmla="*/ 1005385 w 2069911"/>
              <a:gd name="connsiteY4" fmla="*/ 1760561 h 1760561"/>
              <a:gd name="connsiteX5" fmla="*/ 0 w 2069911"/>
              <a:gd name="connsiteY5" fmla="*/ 1737815 h 1760561"/>
              <a:gd name="connsiteX6" fmla="*/ 432179 w 2069911"/>
              <a:gd name="connsiteY6" fmla="*/ 846161 h 1760561"/>
              <a:gd name="connsiteX7" fmla="*/ 1009934 w 2069911"/>
              <a:gd name="connsiteY7" fmla="*/ 0 h 1760561"/>
              <a:gd name="connsiteX0" fmla="*/ 1009934 w 2069911"/>
              <a:gd name="connsiteY0" fmla="*/ 0 h 1760561"/>
              <a:gd name="connsiteX1" fmla="*/ 1583140 w 2069911"/>
              <a:gd name="connsiteY1" fmla="*/ 805218 h 1760561"/>
              <a:gd name="connsiteX2" fmla="*/ 2069911 w 2069911"/>
              <a:gd name="connsiteY2" fmla="*/ 1683224 h 1760561"/>
              <a:gd name="connsiteX3" fmla="*/ 2001672 w 2069911"/>
              <a:gd name="connsiteY3" fmla="*/ 1687773 h 1760561"/>
              <a:gd name="connsiteX4" fmla="*/ 1005385 w 2069911"/>
              <a:gd name="connsiteY4" fmla="*/ 1760561 h 1760561"/>
              <a:gd name="connsiteX5" fmla="*/ 0 w 2069911"/>
              <a:gd name="connsiteY5" fmla="*/ 1737815 h 1760561"/>
              <a:gd name="connsiteX6" fmla="*/ 432179 w 2069911"/>
              <a:gd name="connsiteY6" fmla="*/ 846161 h 1760561"/>
              <a:gd name="connsiteX7" fmla="*/ 1009934 w 2069911"/>
              <a:gd name="connsiteY7" fmla="*/ 0 h 1760561"/>
              <a:gd name="connsiteX0" fmla="*/ 1009934 w 2069911"/>
              <a:gd name="connsiteY0" fmla="*/ 0 h 1760561"/>
              <a:gd name="connsiteX1" fmla="*/ 1583140 w 2069911"/>
              <a:gd name="connsiteY1" fmla="*/ 805218 h 1760561"/>
              <a:gd name="connsiteX2" fmla="*/ 2069911 w 2069911"/>
              <a:gd name="connsiteY2" fmla="*/ 1683224 h 1760561"/>
              <a:gd name="connsiteX3" fmla="*/ 2001672 w 2069911"/>
              <a:gd name="connsiteY3" fmla="*/ 1687773 h 1760561"/>
              <a:gd name="connsiteX4" fmla="*/ 1005385 w 2069911"/>
              <a:gd name="connsiteY4" fmla="*/ 1760561 h 1760561"/>
              <a:gd name="connsiteX5" fmla="*/ 0 w 2069911"/>
              <a:gd name="connsiteY5" fmla="*/ 1737815 h 1760561"/>
              <a:gd name="connsiteX6" fmla="*/ 432179 w 2069911"/>
              <a:gd name="connsiteY6" fmla="*/ 846161 h 1760561"/>
              <a:gd name="connsiteX7" fmla="*/ 1009934 w 2069911"/>
              <a:gd name="connsiteY7" fmla="*/ 0 h 1760561"/>
              <a:gd name="connsiteX0" fmla="*/ 1009934 w 2069911"/>
              <a:gd name="connsiteY0" fmla="*/ 0 h 1760561"/>
              <a:gd name="connsiteX1" fmla="*/ 1583140 w 2069911"/>
              <a:gd name="connsiteY1" fmla="*/ 805218 h 1760561"/>
              <a:gd name="connsiteX2" fmla="*/ 2069911 w 2069911"/>
              <a:gd name="connsiteY2" fmla="*/ 1683224 h 1760561"/>
              <a:gd name="connsiteX3" fmla="*/ 2001672 w 2069911"/>
              <a:gd name="connsiteY3" fmla="*/ 1687773 h 1760561"/>
              <a:gd name="connsiteX4" fmla="*/ 1005385 w 2069911"/>
              <a:gd name="connsiteY4" fmla="*/ 1760561 h 1760561"/>
              <a:gd name="connsiteX5" fmla="*/ 0 w 2069911"/>
              <a:gd name="connsiteY5" fmla="*/ 1737815 h 1760561"/>
              <a:gd name="connsiteX6" fmla="*/ 432179 w 2069911"/>
              <a:gd name="connsiteY6" fmla="*/ 846161 h 1760561"/>
              <a:gd name="connsiteX7" fmla="*/ 1009934 w 2069911"/>
              <a:gd name="connsiteY7" fmla="*/ 0 h 1760561"/>
              <a:gd name="connsiteX0" fmla="*/ 1009934 w 2069911"/>
              <a:gd name="connsiteY0" fmla="*/ 0 h 1760561"/>
              <a:gd name="connsiteX1" fmla="*/ 1583140 w 2069911"/>
              <a:gd name="connsiteY1" fmla="*/ 805218 h 1760561"/>
              <a:gd name="connsiteX2" fmla="*/ 2069911 w 2069911"/>
              <a:gd name="connsiteY2" fmla="*/ 1683224 h 1760561"/>
              <a:gd name="connsiteX3" fmla="*/ 1005385 w 2069911"/>
              <a:gd name="connsiteY3" fmla="*/ 1760561 h 1760561"/>
              <a:gd name="connsiteX4" fmla="*/ 0 w 2069911"/>
              <a:gd name="connsiteY4" fmla="*/ 1737815 h 1760561"/>
              <a:gd name="connsiteX5" fmla="*/ 432179 w 2069911"/>
              <a:gd name="connsiteY5" fmla="*/ 846161 h 1760561"/>
              <a:gd name="connsiteX6" fmla="*/ 1009934 w 2069911"/>
              <a:gd name="connsiteY6" fmla="*/ 0 h 1760561"/>
              <a:gd name="connsiteX0" fmla="*/ 1009934 w 2069911"/>
              <a:gd name="connsiteY0" fmla="*/ 0 h 1760561"/>
              <a:gd name="connsiteX1" fmla="*/ 1583140 w 2069911"/>
              <a:gd name="connsiteY1" fmla="*/ 805218 h 1760561"/>
              <a:gd name="connsiteX2" fmla="*/ 2069911 w 2069911"/>
              <a:gd name="connsiteY2" fmla="*/ 1683224 h 1760561"/>
              <a:gd name="connsiteX3" fmla="*/ 1005385 w 2069911"/>
              <a:gd name="connsiteY3" fmla="*/ 1760561 h 1760561"/>
              <a:gd name="connsiteX4" fmla="*/ 0 w 2069911"/>
              <a:gd name="connsiteY4" fmla="*/ 1737815 h 1760561"/>
              <a:gd name="connsiteX5" fmla="*/ 432179 w 2069911"/>
              <a:gd name="connsiteY5" fmla="*/ 846161 h 1760561"/>
              <a:gd name="connsiteX6" fmla="*/ 1009934 w 2069911"/>
              <a:gd name="connsiteY6" fmla="*/ 0 h 1760561"/>
              <a:gd name="connsiteX0" fmla="*/ 1009934 w 2069911"/>
              <a:gd name="connsiteY0" fmla="*/ 0 h 1790913"/>
              <a:gd name="connsiteX1" fmla="*/ 1583140 w 2069911"/>
              <a:gd name="connsiteY1" fmla="*/ 805218 h 1790913"/>
              <a:gd name="connsiteX2" fmla="*/ 2069911 w 2069911"/>
              <a:gd name="connsiteY2" fmla="*/ 1683224 h 1790913"/>
              <a:gd name="connsiteX3" fmla="*/ 1005385 w 2069911"/>
              <a:gd name="connsiteY3" fmla="*/ 1760561 h 1790913"/>
              <a:gd name="connsiteX4" fmla="*/ 0 w 2069911"/>
              <a:gd name="connsiteY4" fmla="*/ 1737815 h 1790913"/>
              <a:gd name="connsiteX5" fmla="*/ 432179 w 2069911"/>
              <a:gd name="connsiteY5" fmla="*/ 846161 h 1790913"/>
              <a:gd name="connsiteX6" fmla="*/ 1009934 w 2069911"/>
              <a:gd name="connsiteY6" fmla="*/ 0 h 1790913"/>
              <a:gd name="connsiteX0" fmla="*/ 1009934 w 2069911"/>
              <a:gd name="connsiteY0" fmla="*/ 0 h 1871254"/>
              <a:gd name="connsiteX1" fmla="*/ 1583140 w 2069911"/>
              <a:gd name="connsiteY1" fmla="*/ 805218 h 1871254"/>
              <a:gd name="connsiteX2" fmla="*/ 2069911 w 2069911"/>
              <a:gd name="connsiteY2" fmla="*/ 1683224 h 1871254"/>
              <a:gd name="connsiteX3" fmla="*/ 1005385 w 2069911"/>
              <a:gd name="connsiteY3" fmla="*/ 1760561 h 1871254"/>
              <a:gd name="connsiteX4" fmla="*/ 0 w 2069911"/>
              <a:gd name="connsiteY4" fmla="*/ 1737815 h 1871254"/>
              <a:gd name="connsiteX5" fmla="*/ 432179 w 2069911"/>
              <a:gd name="connsiteY5" fmla="*/ 846161 h 1871254"/>
              <a:gd name="connsiteX6" fmla="*/ 1009934 w 2069911"/>
              <a:gd name="connsiteY6" fmla="*/ 0 h 1871254"/>
              <a:gd name="connsiteX0" fmla="*/ 1009934 w 2069911"/>
              <a:gd name="connsiteY0" fmla="*/ 0 h 1871254"/>
              <a:gd name="connsiteX1" fmla="*/ 1583140 w 2069911"/>
              <a:gd name="connsiteY1" fmla="*/ 805218 h 1871254"/>
              <a:gd name="connsiteX2" fmla="*/ 2069911 w 2069911"/>
              <a:gd name="connsiteY2" fmla="*/ 1683224 h 1871254"/>
              <a:gd name="connsiteX3" fmla="*/ 1005385 w 2069911"/>
              <a:gd name="connsiteY3" fmla="*/ 1760561 h 1871254"/>
              <a:gd name="connsiteX4" fmla="*/ 0 w 2069911"/>
              <a:gd name="connsiteY4" fmla="*/ 1737815 h 1871254"/>
              <a:gd name="connsiteX5" fmla="*/ 432179 w 2069911"/>
              <a:gd name="connsiteY5" fmla="*/ 846161 h 1871254"/>
              <a:gd name="connsiteX6" fmla="*/ 1009934 w 2069911"/>
              <a:gd name="connsiteY6" fmla="*/ 0 h 1871254"/>
              <a:gd name="connsiteX0" fmla="*/ 1009934 w 2069911"/>
              <a:gd name="connsiteY0" fmla="*/ 0 h 1871254"/>
              <a:gd name="connsiteX1" fmla="*/ 1583140 w 2069911"/>
              <a:gd name="connsiteY1" fmla="*/ 805218 h 1871254"/>
              <a:gd name="connsiteX2" fmla="*/ 2069911 w 2069911"/>
              <a:gd name="connsiteY2" fmla="*/ 1683224 h 1871254"/>
              <a:gd name="connsiteX3" fmla="*/ 1005385 w 2069911"/>
              <a:gd name="connsiteY3" fmla="*/ 1760561 h 1871254"/>
              <a:gd name="connsiteX4" fmla="*/ 0 w 2069911"/>
              <a:gd name="connsiteY4" fmla="*/ 1737815 h 1871254"/>
              <a:gd name="connsiteX5" fmla="*/ 432179 w 2069911"/>
              <a:gd name="connsiteY5" fmla="*/ 846161 h 1871254"/>
              <a:gd name="connsiteX6" fmla="*/ 1009934 w 2069911"/>
              <a:gd name="connsiteY6" fmla="*/ 0 h 1871254"/>
              <a:gd name="connsiteX0" fmla="*/ 1011774 w 2071751"/>
              <a:gd name="connsiteY0" fmla="*/ 0 h 1871254"/>
              <a:gd name="connsiteX1" fmla="*/ 1584980 w 2071751"/>
              <a:gd name="connsiteY1" fmla="*/ 805218 h 1871254"/>
              <a:gd name="connsiteX2" fmla="*/ 2071751 w 2071751"/>
              <a:gd name="connsiteY2" fmla="*/ 1683224 h 1871254"/>
              <a:gd name="connsiteX3" fmla="*/ 1007225 w 2071751"/>
              <a:gd name="connsiteY3" fmla="*/ 1760561 h 1871254"/>
              <a:gd name="connsiteX4" fmla="*/ 1840 w 2071751"/>
              <a:gd name="connsiteY4" fmla="*/ 1737815 h 1871254"/>
              <a:gd name="connsiteX5" fmla="*/ 434019 w 2071751"/>
              <a:gd name="connsiteY5" fmla="*/ 846161 h 1871254"/>
              <a:gd name="connsiteX6" fmla="*/ 1011774 w 2071751"/>
              <a:gd name="connsiteY6" fmla="*/ 0 h 1871254"/>
              <a:gd name="connsiteX0" fmla="*/ 1013216 w 2073193"/>
              <a:gd name="connsiteY0" fmla="*/ 0 h 1871254"/>
              <a:gd name="connsiteX1" fmla="*/ 1586422 w 2073193"/>
              <a:gd name="connsiteY1" fmla="*/ 805218 h 1871254"/>
              <a:gd name="connsiteX2" fmla="*/ 2073193 w 2073193"/>
              <a:gd name="connsiteY2" fmla="*/ 1683224 h 1871254"/>
              <a:gd name="connsiteX3" fmla="*/ 1008667 w 2073193"/>
              <a:gd name="connsiteY3" fmla="*/ 1760561 h 1871254"/>
              <a:gd name="connsiteX4" fmla="*/ 3282 w 2073193"/>
              <a:gd name="connsiteY4" fmla="*/ 1737815 h 1871254"/>
              <a:gd name="connsiteX5" fmla="*/ 435461 w 2073193"/>
              <a:gd name="connsiteY5" fmla="*/ 846161 h 1871254"/>
              <a:gd name="connsiteX6" fmla="*/ 1013216 w 2073193"/>
              <a:gd name="connsiteY6" fmla="*/ 0 h 1871254"/>
              <a:gd name="connsiteX0" fmla="*/ 1013216 w 2073193"/>
              <a:gd name="connsiteY0" fmla="*/ 0 h 1871254"/>
              <a:gd name="connsiteX1" fmla="*/ 1572774 w 2073193"/>
              <a:gd name="connsiteY1" fmla="*/ 805218 h 1871254"/>
              <a:gd name="connsiteX2" fmla="*/ 2073193 w 2073193"/>
              <a:gd name="connsiteY2" fmla="*/ 1683224 h 1871254"/>
              <a:gd name="connsiteX3" fmla="*/ 1008667 w 2073193"/>
              <a:gd name="connsiteY3" fmla="*/ 1760561 h 1871254"/>
              <a:gd name="connsiteX4" fmla="*/ 3282 w 2073193"/>
              <a:gd name="connsiteY4" fmla="*/ 1737815 h 1871254"/>
              <a:gd name="connsiteX5" fmla="*/ 435461 w 2073193"/>
              <a:gd name="connsiteY5" fmla="*/ 846161 h 1871254"/>
              <a:gd name="connsiteX6" fmla="*/ 1013216 w 2073193"/>
              <a:gd name="connsiteY6" fmla="*/ 0 h 18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193" h="1871254">
                <a:moveTo>
                  <a:pt x="1013216" y="0"/>
                </a:moveTo>
                <a:cubicBezTo>
                  <a:pt x="1377156" y="131929"/>
                  <a:pt x="1518183" y="464024"/>
                  <a:pt x="1572774" y="805218"/>
                </a:cubicBezTo>
                <a:cubicBezTo>
                  <a:pt x="1894255" y="984156"/>
                  <a:pt x="2051963" y="1258627"/>
                  <a:pt x="2073193" y="1683224"/>
                </a:cubicBezTo>
                <a:cubicBezTo>
                  <a:pt x="1836631" y="1886424"/>
                  <a:pt x="1331664" y="1944048"/>
                  <a:pt x="1008667" y="1760561"/>
                </a:cubicBezTo>
                <a:cubicBezTo>
                  <a:pt x="709933" y="1898555"/>
                  <a:pt x="370255" y="1909170"/>
                  <a:pt x="3282" y="1737815"/>
                </a:cubicBezTo>
                <a:cubicBezTo>
                  <a:pt x="-25529" y="1399653"/>
                  <a:pt x="136726" y="1079689"/>
                  <a:pt x="435461" y="846161"/>
                </a:cubicBezTo>
                <a:cubicBezTo>
                  <a:pt x="446076" y="386686"/>
                  <a:pt x="679604" y="195618"/>
                  <a:pt x="1013216" y="0"/>
                </a:cubicBezTo>
                <a:close/>
              </a:path>
            </a:pathLst>
          </a:custGeom>
          <a:noFill/>
          <a:ln>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9" name="Freeform: Shape 8">
            <a:extLst>
              <a:ext uri="{FF2B5EF4-FFF2-40B4-BE49-F238E27FC236}">
                <a16:creationId xmlns:a16="http://schemas.microsoft.com/office/drawing/2014/main" id="{E08A496C-ADE7-26D3-20B0-7CF1552D6763}"/>
              </a:ext>
            </a:extLst>
          </p:cNvPr>
          <p:cNvSpPr/>
          <p:nvPr/>
        </p:nvSpPr>
        <p:spPr>
          <a:xfrm>
            <a:off x="3641660" y="3289646"/>
            <a:ext cx="1626874" cy="1604481"/>
          </a:xfrm>
          <a:custGeom>
            <a:avLst/>
            <a:gdLst>
              <a:gd name="connsiteX0" fmla="*/ 0 w 1141863"/>
              <a:gd name="connsiteY0" fmla="*/ 63690 h 978090"/>
              <a:gd name="connsiteX1" fmla="*/ 1141863 w 1141863"/>
              <a:gd name="connsiteY1" fmla="*/ 0 h 978090"/>
              <a:gd name="connsiteX2" fmla="*/ 541361 w 1141863"/>
              <a:gd name="connsiteY2" fmla="*/ 978090 h 978090"/>
              <a:gd name="connsiteX3" fmla="*/ 0 w 1141863"/>
              <a:gd name="connsiteY3" fmla="*/ 63690 h 978090"/>
              <a:gd name="connsiteX0" fmla="*/ 0 w 1141863"/>
              <a:gd name="connsiteY0" fmla="*/ 115945 h 1030345"/>
              <a:gd name="connsiteX1" fmla="*/ 1141863 w 1141863"/>
              <a:gd name="connsiteY1" fmla="*/ 52255 h 1030345"/>
              <a:gd name="connsiteX2" fmla="*/ 541361 w 1141863"/>
              <a:gd name="connsiteY2" fmla="*/ 1030345 h 1030345"/>
              <a:gd name="connsiteX3" fmla="*/ 0 w 1141863"/>
              <a:gd name="connsiteY3" fmla="*/ 115945 h 1030345"/>
              <a:gd name="connsiteX0" fmla="*/ 0 w 1141863"/>
              <a:gd name="connsiteY0" fmla="*/ 115945 h 1030345"/>
              <a:gd name="connsiteX1" fmla="*/ 1141863 w 1141863"/>
              <a:gd name="connsiteY1" fmla="*/ 52255 h 1030345"/>
              <a:gd name="connsiteX2" fmla="*/ 541361 w 1141863"/>
              <a:gd name="connsiteY2" fmla="*/ 1030345 h 1030345"/>
              <a:gd name="connsiteX3" fmla="*/ 0 w 1141863"/>
              <a:gd name="connsiteY3" fmla="*/ 115945 h 1030345"/>
              <a:gd name="connsiteX0" fmla="*/ 0 w 1141863"/>
              <a:gd name="connsiteY0" fmla="*/ 184856 h 1099256"/>
              <a:gd name="connsiteX1" fmla="*/ 1141863 w 1141863"/>
              <a:gd name="connsiteY1" fmla="*/ 121166 h 1099256"/>
              <a:gd name="connsiteX2" fmla="*/ 541361 w 1141863"/>
              <a:gd name="connsiteY2" fmla="*/ 1099256 h 1099256"/>
              <a:gd name="connsiteX3" fmla="*/ 0 w 1141863"/>
              <a:gd name="connsiteY3" fmla="*/ 184856 h 1099256"/>
              <a:gd name="connsiteX0" fmla="*/ 0 w 1141863"/>
              <a:gd name="connsiteY0" fmla="*/ 184856 h 1099256"/>
              <a:gd name="connsiteX1" fmla="*/ 1141863 w 1141863"/>
              <a:gd name="connsiteY1" fmla="*/ 121166 h 1099256"/>
              <a:gd name="connsiteX2" fmla="*/ 541361 w 1141863"/>
              <a:gd name="connsiteY2" fmla="*/ 1099256 h 1099256"/>
              <a:gd name="connsiteX3" fmla="*/ 0 w 1141863"/>
              <a:gd name="connsiteY3" fmla="*/ 184856 h 1099256"/>
              <a:gd name="connsiteX0" fmla="*/ 0 w 1141863"/>
              <a:gd name="connsiteY0" fmla="*/ 184856 h 1099256"/>
              <a:gd name="connsiteX1" fmla="*/ 1141863 w 1141863"/>
              <a:gd name="connsiteY1" fmla="*/ 121166 h 1099256"/>
              <a:gd name="connsiteX2" fmla="*/ 541361 w 1141863"/>
              <a:gd name="connsiteY2" fmla="*/ 1099256 h 1099256"/>
              <a:gd name="connsiteX3" fmla="*/ 0 w 1141863"/>
              <a:gd name="connsiteY3" fmla="*/ 184856 h 1099256"/>
              <a:gd name="connsiteX0" fmla="*/ 0 w 1141863"/>
              <a:gd name="connsiteY0" fmla="*/ 184856 h 1099256"/>
              <a:gd name="connsiteX1" fmla="*/ 1141863 w 1141863"/>
              <a:gd name="connsiteY1" fmla="*/ 121166 h 1099256"/>
              <a:gd name="connsiteX2" fmla="*/ 541361 w 1141863"/>
              <a:gd name="connsiteY2" fmla="*/ 1099256 h 1099256"/>
              <a:gd name="connsiteX3" fmla="*/ 0 w 1141863"/>
              <a:gd name="connsiteY3" fmla="*/ 184856 h 1099256"/>
              <a:gd name="connsiteX0" fmla="*/ 0 w 1178257"/>
              <a:gd name="connsiteY0" fmla="*/ 184856 h 1099256"/>
              <a:gd name="connsiteX1" fmla="*/ 1178257 w 1178257"/>
              <a:gd name="connsiteY1" fmla="*/ 121166 h 1099256"/>
              <a:gd name="connsiteX2" fmla="*/ 577755 w 1178257"/>
              <a:gd name="connsiteY2" fmla="*/ 1099256 h 1099256"/>
              <a:gd name="connsiteX3" fmla="*/ 0 w 1178257"/>
              <a:gd name="connsiteY3" fmla="*/ 184856 h 1099256"/>
            </a:gdLst>
            <a:ahLst/>
            <a:cxnLst>
              <a:cxn ang="0">
                <a:pos x="connsiteX0" y="connsiteY0"/>
              </a:cxn>
              <a:cxn ang="0">
                <a:pos x="connsiteX1" y="connsiteY1"/>
              </a:cxn>
              <a:cxn ang="0">
                <a:pos x="connsiteX2" y="connsiteY2"/>
              </a:cxn>
              <a:cxn ang="0">
                <a:pos x="connsiteX3" y="connsiteY3"/>
              </a:cxn>
            </a:cxnLst>
            <a:rect l="l" t="t" r="r" b="b"/>
            <a:pathLst>
              <a:path w="1178257" h="1099256">
                <a:moveTo>
                  <a:pt x="0" y="184856"/>
                </a:moveTo>
                <a:cubicBezTo>
                  <a:pt x="266890" y="-45640"/>
                  <a:pt x="779439" y="-53222"/>
                  <a:pt x="1178257" y="121166"/>
                </a:cubicBezTo>
                <a:cubicBezTo>
                  <a:pt x="1150962" y="574575"/>
                  <a:pt x="896203" y="941548"/>
                  <a:pt x="577755" y="1099256"/>
                </a:cubicBezTo>
                <a:cubicBezTo>
                  <a:pt x="147092" y="821751"/>
                  <a:pt x="21230" y="562444"/>
                  <a:pt x="0" y="184856"/>
                </a:cubicBezTo>
                <a:close/>
              </a:path>
            </a:pathLst>
          </a:custGeom>
          <a:solidFill>
            <a:schemeClr val="accent5">
              <a:lumMod val="60000"/>
              <a:lumOff val="4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10" name="TextBox 9">
            <a:extLst>
              <a:ext uri="{FF2B5EF4-FFF2-40B4-BE49-F238E27FC236}">
                <a16:creationId xmlns:a16="http://schemas.microsoft.com/office/drawing/2014/main" id="{A7EDC520-25E1-B42A-D5A6-05979326089D}"/>
              </a:ext>
            </a:extLst>
          </p:cNvPr>
          <p:cNvSpPr txBox="1"/>
          <p:nvPr/>
        </p:nvSpPr>
        <p:spPr>
          <a:xfrm>
            <a:off x="3846781" y="3369210"/>
            <a:ext cx="1177374" cy="1323439"/>
          </a:xfrm>
          <a:prstGeom prst="rect">
            <a:avLst/>
          </a:prstGeom>
          <a:noFill/>
        </p:spPr>
        <p:txBody>
          <a:bodyPr wrap="none" rtlCol="0">
            <a:spAutoFit/>
          </a:bodyPr>
          <a:lstStyle/>
          <a:p>
            <a:pPr algn="ctr"/>
            <a:r>
              <a:rPr lang="en-NZ" sz="2000" b="1" dirty="0"/>
              <a:t>UNIDO</a:t>
            </a:r>
          </a:p>
          <a:p>
            <a:pPr algn="ctr"/>
            <a:r>
              <a:rPr lang="en-NZ" sz="2000" b="1" dirty="0"/>
              <a:t>‘Hotspot’</a:t>
            </a:r>
          </a:p>
          <a:p>
            <a:pPr algn="ctr"/>
            <a:r>
              <a:rPr lang="en-NZ" sz="2000" b="1" dirty="0"/>
              <a:t>Project</a:t>
            </a:r>
          </a:p>
          <a:p>
            <a:pPr algn="ctr"/>
            <a:r>
              <a:rPr lang="en-NZ" sz="2000" b="1" dirty="0"/>
              <a:t>Space</a:t>
            </a:r>
            <a:endParaRPr lang="en-NZ" sz="2000" dirty="0"/>
          </a:p>
        </p:txBody>
      </p:sp>
      <p:sp>
        <p:nvSpPr>
          <p:cNvPr id="11" name="Freeform: Shape 10">
            <a:extLst>
              <a:ext uri="{FF2B5EF4-FFF2-40B4-BE49-F238E27FC236}">
                <a16:creationId xmlns:a16="http://schemas.microsoft.com/office/drawing/2014/main" id="{FCEA401B-EA5E-DBB0-2C46-1195496FD05D}"/>
              </a:ext>
            </a:extLst>
          </p:cNvPr>
          <p:cNvSpPr/>
          <p:nvPr/>
        </p:nvSpPr>
        <p:spPr>
          <a:xfrm>
            <a:off x="2331721" y="2115247"/>
            <a:ext cx="4132761" cy="3969873"/>
          </a:xfrm>
          <a:custGeom>
            <a:avLst/>
            <a:gdLst>
              <a:gd name="connsiteX0" fmla="*/ 1000836 w 2083559"/>
              <a:gd name="connsiteY0" fmla="*/ 0 h 1746913"/>
              <a:gd name="connsiteX1" fmla="*/ 0 w 2083559"/>
              <a:gd name="connsiteY1" fmla="*/ 1746913 h 1746913"/>
              <a:gd name="connsiteX2" fmla="*/ 2083559 w 2083559"/>
              <a:gd name="connsiteY2" fmla="*/ 1705970 h 1746913"/>
              <a:gd name="connsiteX3" fmla="*/ 1000836 w 2083559"/>
              <a:gd name="connsiteY3" fmla="*/ 0 h 1746913"/>
              <a:gd name="connsiteX0" fmla="*/ 1336424 w 2419147"/>
              <a:gd name="connsiteY0" fmla="*/ 0 h 1746913"/>
              <a:gd name="connsiteX1" fmla="*/ 335588 w 2419147"/>
              <a:gd name="connsiteY1" fmla="*/ 1746913 h 1746913"/>
              <a:gd name="connsiteX2" fmla="*/ 2419147 w 2419147"/>
              <a:gd name="connsiteY2" fmla="*/ 1705970 h 1746913"/>
              <a:gd name="connsiteX3" fmla="*/ 1336424 w 2419147"/>
              <a:gd name="connsiteY3" fmla="*/ 0 h 1746913"/>
              <a:gd name="connsiteX0" fmla="*/ 1418393 w 2501116"/>
              <a:gd name="connsiteY0" fmla="*/ 85385 h 1832298"/>
              <a:gd name="connsiteX1" fmla="*/ 417557 w 2501116"/>
              <a:gd name="connsiteY1" fmla="*/ 1832298 h 1832298"/>
              <a:gd name="connsiteX2" fmla="*/ 2501116 w 2501116"/>
              <a:gd name="connsiteY2" fmla="*/ 1791355 h 1832298"/>
              <a:gd name="connsiteX3" fmla="*/ 1418393 w 2501116"/>
              <a:gd name="connsiteY3" fmla="*/ 85385 h 1832298"/>
              <a:gd name="connsiteX0" fmla="*/ 1442236 w 2524959"/>
              <a:gd name="connsiteY0" fmla="*/ 60828 h 1807741"/>
              <a:gd name="connsiteX1" fmla="*/ 441400 w 2524959"/>
              <a:gd name="connsiteY1" fmla="*/ 1807741 h 1807741"/>
              <a:gd name="connsiteX2" fmla="*/ 2524959 w 2524959"/>
              <a:gd name="connsiteY2" fmla="*/ 1766798 h 1807741"/>
              <a:gd name="connsiteX3" fmla="*/ 1442236 w 2524959"/>
              <a:gd name="connsiteY3" fmla="*/ 60828 h 1807741"/>
              <a:gd name="connsiteX0" fmla="*/ 1509772 w 2592495"/>
              <a:gd name="connsiteY0" fmla="*/ 83774 h 1830687"/>
              <a:gd name="connsiteX1" fmla="*/ 508936 w 2592495"/>
              <a:gd name="connsiteY1" fmla="*/ 1830687 h 1830687"/>
              <a:gd name="connsiteX2" fmla="*/ 2592495 w 2592495"/>
              <a:gd name="connsiteY2" fmla="*/ 1789744 h 1830687"/>
              <a:gd name="connsiteX3" fmla="*/ 1509772 w 2592495"/>
              <a:gd name="connsiteY3" fmla="*/ 83774 h 1830687"/>
              <a:gd name="connsiteX0" fmla="*/ 1509772 w 2592495"/>
              <a:gd name="connsiteY0" fmla="*/ 89808 h 1836721"/>
              <a:gd name="connsiteX1" fmla="*/ 508936 w 2592495"/>
              <a:gd name="connsiteY1" fmla="*/ 1836721 h 1836721"/>
              <a:gd name="connsiteX2" fmla="*/ 2592495 w 2592495"/>
              <a:gd name="connsiteY2" fmla="*/ 1795778 h 1836721"/>
              <a:gd name="connsiteX3" fmla="*/ 1509772 w 2592495"/>
              <a:gd name="connsiteY3" fmla="*/ 89808 h 1836721"/>
              <a:gd name="connsiteX0" fmla="*/ 1509772 w 2993136"/>
              <a:gd name="connsiteY0" fmla="*/ 98445 h 1845358"/>
              <a:gd name="connsiteX1" fmla="*/ 508936 w 2993136"/>
              <a:gd name="connsiteY1" fmla="*/ 1845358 h 1845358"/>
              <a:gd name="connsiteX2" fmla="*/ 2592495 w 2993136"/>
              <a:gd name="connsiteY2" fmla="*/ 1804415 h 1845358"/>
              <a:gd name="connsiteX3" fmla="*/ 1509772 w 2993136"/>
              <a:gd name="connsiteY3" fmla="*/ 98445 h 1845358"/>
              <a:gd name="connsiteX0" fmla="*/ 1509772 w 2993136"/>
              <a:gd name="connsiteY0" fmla="*/ 98445 h 2442926"/>
              <a:gd name="connsiteX1" fmla="*/ 508936 w 2993136"/>
              <a:gd name="connsiteY1" fmla="*/ 1845358 h 2442926"/>
              <a:gd name="connsiteX2" fmla="*/ 2592495 w 2993136"/>
              <a:gd name="connsiteY2" fmla="*/ 1804415 h 2442926"/>
              <a:gd name="connsiteX3" fmla="*/ 1509772 w 2993136"/>
              <a:gd name="connsiteY3" fmla="*/ 98445 h 2442926"/>
              <a:gd name="connsiteX0" fmla="*/ 1509772 w 2993136"/>
              <a:gd name="connsiteY0" fmla="*/ 98445 h 2728919"/>
              <a:gd name="connsiteX1" fmla="*/ 508936 w 2993136"/>
              <a:gd name="connsiteY1" fmla="*/ 1845358 h 2728919"/>
              <a:gd name="connsiteX2" fmla="*/ 2592495 w 2993136"/>
              <a:gd name="connsiteY2" fmla="*/ 1804415 h 2728919"/>
              <a:gd name="connsiteX3" fmla="*/ 1509772 w 2993136"/>
              <a:gd name="connsiteY3" fmla="*/ 98445 h 2728919"/>
              <a:gd name="connsiteX0" fmla="*/ 1509772 w 2993136"/>
              <a:gd name="connsiteY0" fmla="*/ 98445 h 2719825"/>
              <a:gd name="connsiteX1" fmla="*/ 508936 w 2993136"/>
              <a:gd name="connsiteY1" fmla="*/ 1845358 h 2719825"/>
              <a:gd name="connsiteX2" fmla="*/ 2592495 w 2993136"/>
              <a:gd name="connsiteY2" fmla="*/ 1804415 h 2719825"/>
              <a:gd name="connsiteX3" fmla="*/ 1509772 w 2993136"/>
              <a:gd name="connsiteY3" fmla="*/ 98445 h 2719825"/>
            </a:gdLst>
            <a:ahLst/>
            <a:cxnLst>
              <a:cxn ang="0">
                <a:pos x="connsiteX0" y="connsiteY0"/>
              </a:cxn>
              <a:cxn ang="0">
                <a:pos x="connsiteX1" y="connsiteY1"/>
              </a:cxn>
              <a:cxn ang="0">
                <a:pos x="connsiteX2" y="connsiteY2"/>
              </a:cxn>
              <a:cxn ang="0">
                <a:pos x="connsiteX3" y="connsiteY3"/>
              </a:cxn>
            </a:cxnLst>
            <a:rect l="l" t="t" r="r" b="b"/>
            <a:pathLst>
              <a:path w="2993136" h="2719825">
                <a:moveTo>
                  <a:pt x="1509772" y="98445"/>
                </a:moveTo>
                <a:cubicBezTo>
                  <a:pt x="261761" y="-351931"/>
                  <a:pt x="-595016" y="1126576"/>
                  <a:pt x="508936" y="1845358"/>
                </a:cubicBezTo>
                <a:cubicBezTo>
                  <a:pt x="625701" y="2823447"/>
                  <a:pt x="2311957" y="3201036"/>
                  <a:pt x="2592495" y="1804415"/>
                </a:cubicBezTo>
                <a:cubicBezTo>
                  <a:pt x="3509927" y="1049238"/>
                  <a:pt x="2725940" y="-388325"/>
                  <a:pt x="1509772" y="98445"/>
                </a:cubicBezTo>
                <a:close/>
              </a:path>
            </a:pathLst>
          </a:cu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19" name="TextBox 18">
            <a:extLst>
              <a:ext uri="{FF2B5EF4-FFF2-40B4-BE49-F238E27FC236}">
                <a16:creationId xmlns:a16="http://schemas.microsoft.com/office/drawing/2014/main" id="{16D4D25B-6FB9-329C-3032-B4EF8F59EDBD}"/>
              </a:ext>
            </a:extLst>
          </p:cNvPr>
          <p:cNvSpPr txBox="1"/>
          <p:nvPr/>
        </p:nvSpPr>
        <p:spPr>
          <a:xfrm>
            <a:off x="1" y="914400"/>
            <a:ext cx="9168713" cy="530987"/>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fontAlgn="base">
              <a:spcBef>
                <a:spcPct val="0"/>
              </a:spcBef>
              <a:spcAft>
                <a:spcPct val="0"/>
              </a:spcAft>
              <a:defRPr sz="3200">
                <a:solidFill>
                  <a:prstClr val="white"/>
                </a:solidFill>
                <a:latin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ym typeface="Arial"/>
              </a:rPr>
              <a:t>UNIDO Core Expertise and Strengths</a:t>
            </a:r>
          </a:p>
        </p:txBody>
      </p:sp>
    </p:spTree>
    <p:extLst>
      <p:ext uri="{BB962C8B-B14F-4D97-AF65-F5344CB8AC3E}">
        <p14:creationId xmlns:p14="http://schemas.microsoft.com/office/powerpoint/2010/main" val="158818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path" presetSubtype="0" accel="50000" decel="50000" fill="hold" grpId="1" nodeType="clickEffect">
                                  <p:stCondLst>
                                    <p:cond delay="0"/>
                                  </p:stCondLst>
                                  <p:childTnLst>
                                    <p:animMotion origin="layout" path="M -3.88889E-6 -3.33333E-6 L -0.19357 0.07454 " pathEditMode="relative" rAng="0" ptsTypes="AA">
                                      <p:cBhvr>
                                        <p:cTn id="33" dur="2000" fill="hold"/>
                                        <p:tgtEl>
                                          <p:spTgt spid="3"/>
                                        </p:tgtEl>
                                        <p:attrNameLst>
                                          <p:attrName>ppt_x</p:attrName>
                                          <p:attrName>ppt_y</p:attrName>
                                        </p:attrNameLst>
                                      </p:cBhvr>
                                      <p:rCtr x="-9687" y="3727"/>
                                    </p:animMotion>
                                  </p:childTnLst>
                                </p:cTn>
                              </p:par>
                              <p:par>
                                <p:cTn id="34" presetID="49" presetClass="path" presetSubtype="0" accel="50000" decel="50000" fill="hold" grpId="1" nodeType="withEffect">
                                  <p:stCondLst>
                                    <p:cond delay="0"/>
                                  </p:stCondLst>
                                  <p:childTnLst>
                                    <p:animMotion origin="layout" path="M 5.55556E-7 -1.11111E-6 L 0.15347 0.08426 " pathEditMode="relative" rAng="0" ptsTypes="AA">
                                      <p:cBhvr>
                                        <p:cTn id="35" dur="2000" fill="hold"/>
                                        <p:tgtEl>
                                          <p:spTgt spid="4"/>
                                        </p:tgtEl>
                                        <p:attrNameLst>
                                          <p:attrName>ppt_x</p:attrName>
                                          <p:attrName>ppt_y</p:attrName>
                                        </p:attrNameLst>
                                      </p:cBhvr>
                                      <p:rCtr x="7674" y="4213"/>
                                    </p:animMotion>
                                  </p:childTnLst>
                                </p:cTn>
                              </p:par>
                              <p:par>
                                <p:cTn id="36" presetID="56" presetClass="path" presetSubtype="0" accel="50000" decel="50000" fill="hold" grpId="1" nodeType="withEffect">
                                  <p:stCondLst>
                                    <p:cond delay="0"/>
                                  </p:stCondLst>
                                  <p:childTnLst>
                                    <p:animMotion origin="layout" path="M -2.77778E-7 -2.22222E-6 L -0.00556 -0.09444 " pathEditMode="relative" rAng="0" ptsTypes="AA">
                                      <p:cBhvr>
                                        <p:cTn id="37" dur="2000" fill="hold"/>
                                        <p:tgtEl>
                                          <p:spTgt spid="2"/>
                                        </p:tgtEl>
                                        <p:attrNameLst>
                                          <p:attrName>ppt_x</p:attrName>
                                          <p:attrName>ppt_y</p:attrName>
                                        </p:attrNameLst>
                                      </p:cBhvr>
                                      <p:rCtr x="-278" y="-4722"/>
                                    </p:animMotion>
                                  </p:childTnLst>
                                </p:cTn>
                              </p:par>
                              <p:par>
                                <p:cTn id="38" presetID="6" presetClass="emph" presetSubtype="0" fill="hold" grpId="1" nodeType="withEffect">
                                  <p:stCondLst>
                                    <p:cond delay="0"/>
                                  </p:stCondLst>
                                  <p:childTnLst>
                                    <p:animScale>
                                      <p:cBhvr>
                                        <p:cTn id="39" dur="2000" fill="hold"/>
                                        <p:tgtEl>
                                          <p:spTgt spid="5"/>
                                        </p:tgtEl>
                                      </p:cBhvr>
                                      <p:by x="70000" y="70000"/>
                                    </p:animScale>
                                  </p:childTnLst>
                                </p:cTn>
                              </p:par>
                              <p:par>
                                <p:cTn id="40" presetID="6" presetClass="emph" presetSubtype="0" fill="hold" grpId="1" nodeType="withEffect">
                                  <p:stCondLst>
                                    <p:cond delay="0"/>
                                  </p:stCondLst>
                                  <p:childTnLst>
                                    <p:animScale>
                                      <p:cBhvr>
                                        <p:cTn id="41" dur="2000" fill="hold"/>
                                        <p:tgtEl>
                                          <p:spTgt spid="6"/>
                                        </p:tgtEl>
                                      </p:cBhvr>
                                      <p:by x="70000" y="70000"/>
                                    </p:animScale>
                                  </p:childTnLst>
                                </p:cTn>
                              </p:par>
                              <p:par>
                                <p:cTn id="42" presetID="6" presetClass="emph" presetSubtype="0" fill="hold" grpId="1" nodeType="withEffect">
                                  <p:stCondLst>
                                    <p:cond delay="0"/>
                                  </p:stCondLst>
                                  <p:childTnLst>
                                    <p:animScale>
                                      <p:cBhvr>
                                        <p:cTn id="43" dur="2000" fill="hold"/>
                                        <p:tgtEl>
                                          <p:spTgt spid="7"/>
                                        </p:tgtEl>
                                      </p:cBhvr>
                                      <p:by x="70000" y="70000"/>
                                    </p:animScale>
                                  </p:childTnLst>
                                </p:cTn>
                              </p:par>
                              <p:par>
                                <p:cTn id="44" presetID="49" presetClass="path" presetSubtype="0" accel="50000" decel="50000" fill="hold" grpId="2" nodeType="withEffect">
                                  <p:stCondLst>
                                    <p:cond delay="0"/>
                                  </p:stCondLst>
                                  <p:childTnLst>
                                    <p:animMotion origin="layout" path="M 5E-6 -2.96296E-6 L -0.09513 0.01598 " pathEditMode="relative" rAng="0" ptsTypes="AA">
                                      <p:cBhvr>
                                        <p:cTn id="45" dur="2000" fill="hold"/>
                                        <p:tgtEl>
                                          <p:spTgt spid="5"/>
                                        </p:tgtEl>
                                        <p:attrNameLst>
                                          <p:attrName>ppt_x</p:attrName>
                                          <p:attrName>ppt_y</p:attrName>
                                        </p:attrNameLst>
                                      </p:cBhvr>
                                      <p:rCtr x="-4757" y="787"/>
                                    </p:animMotion>
                                  </p:childTnLst>
                                </p:cTn>
                              </p:par>
                              <p:par>
                                <p:cTn id="46" presetID="49" presetClass="path" presetSubtype="0" accel="50000" decel="50000" fill="hold" grpId="2" nodeType="withEffect">
                                  <p:stCondLst>
                                    <p:cond delay="0"/>
                                  </p:stCondLst>
                                  <p:childTnLst>
                                    <p:animMotion origin="layout" path="M -1.11111E-6 -4.44444E-6 L 0.08038 0.04005 " pathEditMode="relative" rAng="0" ptsTypes="AA">
                                      <p:cBhvr>
                                        <p:cTn id="47" dur="2000" fill="hold"/>
                                        <p:tgtEl>
                                          <p:spTgt spid="6"/>
                                        </p:tgtEl>
                                        <p:attrNameLst>
                                          <p:attrName>ppt_x</p:attrName>
                                          <p:attrName>ppt_y</p:attrName>
                                        </p:attrNameLst>
                                      </p:cBhvr>
                                      <p:rCtr x="4010" y="1991"/>
                                    </p:animMotion>
                                  </p:childTnLst>
                                </p:cTn>
                              </p:par>
                              <p:par>
                                <p:cTn id="48" presetID="10" presetClass="entr" presetSubtype="0" fill="hold" grpId="0" nodeType="withEffect">
                                  <p:stCondLst>
                                    <p:cond delay="150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150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10" presetClass="entr" presetSubtype="0" fill="hold" grpId="0" nodeType="withEffect">
                                  <p:stCondLst>
                                    <p:cond delay="150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10" presetClass="entr" presetSubtype="0" fill="hold" grpId="0" nodeType="withEffect">
                                  <p:stCondLst>
                                    <p:cond delay="15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2" grpId="1" animBg="1"/>
      <p:bldP spid="3" grpId="0" animBg="1"/>
      <p:bldP spid="3" grpId="1" animBg="1"/>
      <p:bldP spid="4" grpId="0" animBg="1"/>
      <p:bldP spid="4" grpId="1" animBg="1"/>
      <p:bldP spid="5" grpId="0"/>
      <p:bldP spid="5" grpId="1"/>
      <p:bldP spid="5" grpId="2"/>
      <p:bldP spid="6" grpId="0"/>
      <p:bldP spid="6" grpId="1"/>
      <p:bldP spid="6" grpId="2"/>
      <p:bldP spid="7" grpId="0"/>
      <p:bldP spid="7" grpId="1"/>
      <p:bldP spid="8" grpId="0" animBg="1"/>
      <p:bldP spid="9" grpId="0" animBg="1"/>
      <p:bldP spid="10"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E5631FD-C8AB-1932-DFBF-C65B3ECAFA2A}"/>
              </a:ext>
            </a:extLst>
          </p:cNvPr>
          <p:cNvSpPr/>
          <p:nvPr/>
        </p:nvSpPr>
        <p:spPr>
          <a:xfrm>
            <a:off x="3352800" y="3200400"/>
            <a:ext cx="3810000" cy="383709"/>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Arial"/>
            </a:endParaRPr>
          </a:p>
        </p:txBody>
      </p:sp>
      <p:pic>
        <p:nvPicPr>
          <p:cNvPr id="26" name="Picture 2">
            <a:extLst>
              <a:ext uri="{FF2B5EF4-FFF2-40B4-BE49-F238E27FC236}">
                <a16:creationId xmlns:a16="http://schemas.microsoft.com/office/drawing/2014/main" id="{8726CB72-0A53-7CCC-4623-862625EC4DE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132" b="32667"/>
          <a:stretch/>
        </p:blipFill>
        <p:spPr bwMode="auto">
          <a:xfrm>
            <a:off x="7095490" y="6439468"/>
            <a:ext cx="1962150" cy="3837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C888720-507F-5F00-C900-2D41A6F4E42B}"/>
              </a:ext>
            </a:extLst>
          </p:cNvPr>
          <p:cNvSpPr txBox="1"/>
          <p:nvPr/>
        </p:nvSpPr>
        <p:spPr>
          <a:xfrm>
            <a:off x="1" y="914400"/>
            <a:ext cx="9168713" cy="530987"/>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fontAlgn="base">
              <a:spcBef>
                <a:spcPct val="0"/>
              </a:spcBef>
              <a:spcAft>
                <a:spcPct val="0"/>
              </a:spcAft>
              <a:defRPr sz="3200">
                <a:solidFill>
                  <a:prstClr val="white"/>
                </a:solidFill>
                <a:latin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ym typeface="Arial"/>
              </a:rPr>
              <a:t>UNIDO Core Expertise and Strengths</a:t>
            </a:r>
          </a:p>
        </p:txBody>
      </p:sp>
      <p:pic>
        <p:nvPicPr>
          <p:cNvPr id="10" name="Picture 9">
            <a:extLst>
              <a:ext uri="{FF2B5EF4-FFF2-40B4-BE49-F238E27FC236}">
                <a16:creationId xmlns:a16="http://schemas.microsoft.com/office/drawing/2014/main" id="{FF159D57-4DFF-2630-B9A2-A436829CBFA2}"/>
              </a:ext>
            </a:extLst>
          </p:cNvPr>
          <p:cNvPicPr>
            <a:picLocks noChangeAspect="1"/>
          </p:cNvPicPr>
          <p:nvPr/>
        </p:nvPicPr>
        <p:blipFill rotWithShape="1">
          <a:blip r:embed="rId3"/>
          <a:srcRect l="8209" t="7644" r="12151" b="8283"/>
          <a:stretch/>
        </p:blipFill>
        <p:spPr>
          <a:xfrm>
            <a:off x="45307" y="2185086"/>
            <a:ext cx="3459893" cy="2767914"/>
          </a:xfrm>
          <a:prstGeom prst="rect">
            <a:avLst/>
          </a:prstGeom>
        </p:spPr>
      </p:pic>
      <p:sp>
        <p:nvSpPr>
          <p:cNvPr id="12" name="TextBox 11">
            <a:extLst>
              <a:ext uri="{FF2B5EF4-FFF2-40B4-BE49-F238E27FC236}">
                <a16:creationId xmlns:a16="http://schemas.microsoft.com/office/drawing/2014/main" id="{0D50E96A-928F-F5D4-C469-C10B9E0D610E}"/>
              </a:ext>
            </a:extLst>
          </p:cNvPr>
          <p:cNvSpPr txBox="1"/>
          <p:nvPr/>
        </p:nvSpPr>
        <p:spPr>
          <a:xfrm>
            <a:off x="3597477" y="1600200"/>
            <a:ext cx="5623376" cy="2862322"/>
          </a:xfrm>
          <a:prstGeom prst="rect">
            <a:avLst/>
          </a:prstGeom>
          <a:noFill/>
        </p:spPr>
        <p:txBody>
          <a:bodyPr wrap="square" rtlCol="0">
            <a:spAutoFit/>
          </a:bodyPr>
          <a:lstStyle/>
          <a:p>
            <a:pPr marL="285750" indent="-285750">
              <a:buFont typeface="Arial" panose="020B0604020202020204" pitchFamily="34" charset="0"/>
              <a:buChar char="•"/>
            </a:pPr>
            <a:r>
              <a:rPr lang="en-NZ" sz="2000" b="1" dirty="0">
                <a:solidFill>
                  <a:srgbClr val="00B050"/>
                </a:solidFill>
              </a:rPr>
              <a:t>From concept to deployment</a:t>
            </a:r>
            <a:r>
              <a:rPr lang="en-NZ" sz="2000" dirty="0"/>
              <a:t>, including:</a:t>
            </a:r>
          </a:p>
          <a:p>
            <a:pPr marL="742950" lvl="1" indent="-285750">
              <a:buFont typeface="Arial" panose="020B0604020202020204" pitchFamily="34" charset="0"/>
              <a:buChar char="•"/>
            </a:pPr>
            <a:r>
              <a:rPr lang="en-NZ" sz="2000" dirty="0"/>
              <a:t>Project inception</a:t>
            </a:r>
          </a:p>
          <a:p>
            <a:pPr marL="742950" lvl="1" indent="-285750">
              <a:buFont typeface="Arial" panose="020B0604020202020204" pitchFamily="34" charset="0"/>
              <a:buChar char="•"/>
            </a:pPr>
            <a:r>
              <a:rPr lang="en-NZ" sz="2000" dirty="0"/>
              <a:t>Demonstration.</a:t>
            </a:r>
          </a:p>
          <a:p>
            <a:pPr marL="742950" lvl="1" indent="-285750">
              <a:buFont typeface="Arial" panose="020B0604020202020204" pitchFamily="34" charset="0"/>
              <a:buChar char="•"/>
            </a:pPr>
            <a:r>
              <a:rPr lang="en-NZ" sz="2000" dirty="0"/>
              <a:t>Capacity building.</a:t>
            </a:r>
          </a:p>
          <a:p>
            <a:pPr marL="742950" lvl="1" indent="-285750">
              <a:buFont typeface="Arial" panose="020B0604020202020204" pitchFamily="34" charset="0"/>
              <a:buChar char="•"/>
            </a:pPr>
            <a:r>
              <a:rPr lang="en-NZ" sz="2000" dirty="0"/>
              <a:t>Technology &amp; knowledge transfer.</a:t>
            </a:r>
          </a:p>
          <a:p>
            <a:pPr marL="742950" lvl="1" indent="-285750">
              <a:buFont typeface="Arial" panose="020B0604020202020204" pitchFamily="34" charset="0"/>
              <a:buChar char="•"/>
            </a:pPr>
            <a:r>
              <a:rPr lang="en-NZ" sz="2000" dirty="0"/>
              <a:t>Behaviour change management. </a:t>
            </a:r>
          </a:p>
          <a:p>
            <a:pPr marL="742950" lvl="1" indent="-285750">
              <a:buFont typeface="Arial" panose="020B0604020202020204" pitchFamily="34" charset="0"/>
              <a:buChar char="•"/>
            </a:pPr>
            <a:r>
              <a:rPr lang="en-NZ" sz="2000" dirty="0"/>
              <a:t>Project management.</a:t>
            </a:r>
          </a:p>
          <a:p>
            <a:pPr marL="742950" lvl="1" indent="-285750">
              <a:buFont typeface="Arial" panose="020B0604020202020204" pitchFamily="34" charset="0"/>
              <a:buChar char="•"/>
            </a:pPr>
            <a:r>
              <a:rPr lang="en-NZ" sz="2000" dirty="0"/>
              <a:t>Upscale and replication.</a:t>
            </a:r>
          </a:p>
          <a:p>
            <a:pPr marL="742950" lvl="1" indent="-285750">
              <a:buFont typeface="Arial" panose="020B0604020202020204" pitchFamily="34" charset="0"/>
              <a:buChar char="•"/>
            </a:pPr>
            <a:endParaRPr lang="en-NZ" sz="2000" dirty="0"/>
          </a:p>
        </p:txBody>
      </p:sp>
      <p:sp>
        <p:nvSpPr>
          <p:cNvPr id="16" name="TextBox 15">
            <a:extLst>
              <a:ext uri="{FF2B5EF4-FFF2-40B4-BE49-F238E27FC236}">
                <a16:creationId xmlns:a16="http://schemas.microsoft.com/office/drawing/2014/main" id="{214C2E3F-69B7-7AD2-61E9-15513B4AD424}"/>
              </a:ext>
            </a:extLst>
          </p:cNvPr>
          <p:cNvSpPr txBox="1"/>
          <p:nvPr/>
        </p:nvSpPr>
        <p:spPr>
          <a:xfrm>
            <a:off x="3520624" y="4158814"/>
            <a:ext cx="5623376" cy="1938992"/>
          </a:xfrm>
          <a:prstGeom prst="rect">
            <a:avLst/>
          </a:prstGeom>
          <a:noFill/>
        </p:spPr>
        <p:txBody>
          <a:bodyPr wrap="square" rtlCol="0">
            <a:spAutoFit/>
          </a:bodyPr>
          <a:lstStyle/>
          <a:p>
            <a:pPr marL="285750" indent="-285750">
              <a:buFont typeface="Arial" panose="020B0604020202020204" pitchFamily="34" charset="0"/>
              <a:buChar char="•"/>
            </a:pPr>
            <a:r>
              <a:rPr lang="en-NZ" sz="2000" b="1" dirty="0">
                <a:solidFill>
                  <a:srgbClr val="00B050"/>
                </a:solidFill>
              </a:rPr>
              <a:t>Robust solutions</a:t>
            </a:r>
            <a:r>
              <a:rPr lang="en-NZ" sz="2000" b="1" dirty="0"/>
              <a:t>:</a:t>
            </a:r>
          </a:p>
          <a:p>
            <a:pPr marL="742950" lvl="1" indent="-285750">
              <a:buFont typeface="Arial" panose="020B0604020202020204" pitchFamily="34" charset="0"/>
              <a:buChar char="•"/>
            </a:pPr>
            <a:r>
              <a:rPr lang="en-NZ" sz="2000" dirty="0"/>
              <a:t>Tailored application engineering.</a:t>
            </a:r>
          </a:p>
          <a:p>
            <a:pPr marL="742950" lvl="1" indent="-285750">
              <a:buFont typeface="Arial" panose="020B0604020202020204" pitchFamily="34" charset="0"/>
              <a:buChar char="•"/>
            </a:pPr>
            <a:r>
              <a:rPr lang="en-NZ" sz="2000" dirty="0"/>
              <a:t>Country/cultural understanding.</a:t>
            </a:r>
          </a:p>
          <a:p>
            <a:pPr marL="742950" lvl="1" indent="-285750">
              <a:buFont typeface="Arial" panose="020B0604020202020204" pitchFamily="34" charset="0"/>
              <a:buChar char="•"/>
            </a:pPr>
            <a:r>
              <a:rPr lang="en-NZ" sz="2000" dirty="0"/>
              <a:t>Integrated, multisectoral responses. </a:t>
            </a:r>
          </a:p>
          <a:p>
            <a:pPr marL="742950" lvl="1" indent="-285750">
              <a:buFont typeface="Arial" panose="020B0604020202020204" pitchFamily="34" charset="0"/>
              <a:buChar char="•"/>
            </a:pPr>
            <a:r>
              <a:rPr lang="en-NZ" sz="2000" dirty="0"/>
              <a:t>Standardization. </a:t>
            </a:r>
          </a:p>
          <a:p>
            <a:pPr marL="742950" lvl="1" indent="-285750">
              <a:buFont typeface="Arial" panose="020B0604020202020204" pitchFamily="34" charset="0"/>
              <a:buChar char="•"/>
            </a:pPr>
            <a:r>
              <a:rPr lang="en-NZ" sz="2000" dirty="0"/>
              <a:t>Local team focus to ensure sustainability.</a:t>
            </a:r>
          </a:p>
        </p:txBody>
      </p:sp>
    </p:spTree>
    <p:extLst>
      <p:ext uri="{BB962C8B-B14F-4D97-AF65-F5344CB8AC3E}">
        <p14:creationId xmlns:p14="http://schemas.microsoft.com/office/powerpoint/2010/main" val="373032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6738A-33D4-4E75-9A1F-29E357237B35}"/>
              </a:ext>
            </a:extLst>
          </p:cNvPr>
          <p:cNvSpPr>
            <a:spLocks noGrp="1"/>
          </p:cNvSpPr>
          <p:nvPr>
            <p:ph type="title"/>
          </p:nvPr>
        </p:nvSpPr>
        <p:spPr>
          <a:xfrm>
            <a:off x="304800" y="762000"/>
            <a:ext cx="8708551" cy="1098486"/>
          </a:xfrm>
        </p:spPr>
        <p:txBody>
          <a:bodyPr>
            <a:normAutofit/>
          </a:bodyPr>
          <a:lstStyle/>
          <a:p>
            <a:r>
              <a:rPr lang="en-US" sz="2600" b="1" dirty="0">
                <a:solidFill>
                  <a:schemeClr val="accent1">
                    <a:lumMod val="75000"/>
                  </a:schemeClr>
                </a:solidFill>
              </a:rPr>
              <a:t>PFAN’s</a:t>
            </a:r>
            <a:r>
              <a:rPr lang="de-AT" sz="2600" b="1" dirty="0">
                <a:solidFill>
                  <a:schemeClr val="accent1">
                    <a:lumMod val="75000"/>
                  </a:schemeClr>
                </a:solidFill>
              </a:rPr>
              <a:t> credentials in E-Mobility</a:t>
            </a:r>
            <a:endParaRPr lang="en-US" sz="20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E3469966-2B60-48A4-B7AF-AC06AF606CED}"/>
              </a:ext>
            </a:extLst>
          </p:cNvPr>
          <p:cNvSpPr>
            <a:spLocks noGrp="1"/>
          </p:cNvSpPr>
          <p:nvPr>
            <p:ph type="sldNum" sz="quarter" idx="2"/>
          </p:nvPr>
        </p:nvSpPr>
        <p:spPr/>
        <p:txBody>
          <a:bodyPr/>
          <a:lstStyle/>
          <a:p>
            <a:fld id="{86CB4B4D-7CA3-9044-876B-883B54F8677D}" type="slidenum">
              <a:rPr lang="en-US" smtClean="0"/>
              <a:pPr/>
              <a:t>24</a:t>
            </a:fld>
            <a:endParaRPr lang="en-US" dirty="0"/>
          </a:p>
        </p:txBody>
      </p:sp>
      <p:sp>
        <p:nvSpPr>
          <p:cNvPr id="3" name="TextBox 2">
            <a:extLst>
              <a:ext uri="{FF2B5EF4-FFF2-40B4-BE49-F238E27FC236}">
                <a16:creationId xmlns:a16="http://schemas.microsoft.com/office/drawing/2014/main" id="{0E61BB18-A6B1-4117-A1E8-5E6B9E6E8E18}"/>
              </a:ext>
            </a:extLst>
          </p:cNvPr>
          <p:cNvSpPr txBox="1"/>
          <p:nvPr/>
        </p:nvSpPr>
        <p:spPr>
          <a:xfrm>
            <a:off x="357660" y="1752600"/>
            <a:ext cx="8100540" cy="2554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hangingPunct="0">
              <a:buFont typeface="Arial" panose="020B0604020202020204" pitchFamily="34" charset="0"/>
              <a:buChar char="•"/>
            </a:pPr>
            <a:r>
              <a:rPr lang="en-US" sz="1600" dirty="0">
                <a:solidFill>
                  <a:srgbClr val="000000"/>
                </a:solidFill>
                <a:sym typeface="Arial"/>
              </a:rPr>
              <a:t>Experience in advising e-mobility projects since 2014</a:t>
            </a:r>
          </a:p>
          <a:p>
            <a:pPr marL="285750" indent="-285750" hangingPunct="0">
              <a:buFont typeface="Arial" panose="020B0604020202020204" pitchFamily="34" charset="0"/>
              <a:buChar char="•"/>
            </a:pPr>
            <a:endParaRPr lang="en-US" sz="1600" dirty="0">
              <a:solidFill>
                <a:srgbClr val="000000"/>
              </a:solidFill>
              <a:sym typeface="Arial"/>
            </a:endParaRPr>
          </a:p>
          <a:p>
            <a:pPr marL="285750" indent="-285750" hangingPunct="0">
              <a:buFont typeface="Arial" panose="020B0604020202020204" pitchFamily="34" charset="0"/>
              <a:buChar char="•"/>
            </a:pPr>
            <a:r>
              <a:rPr lang="en-US" sz="1600" dirty="0">
                <a:solidFill>
                  <a:srgbClr val="000000"/>
                </a:solidFill>
                <a:sym typeface="Arial"/>
              </a:rPr>
              <a:t>8 projects have mobilized finance for a total of more than USD 370 million</a:t>
            </a:r>
          </a:p>
          <a:p>
            <a:pPr marL="285750" indent="-285750" hangingPunct="0">
              <a:buFont typeface="Arial" panose="020B0604020202020204" pitchFamily="34" charset="0"/>
              <a:buChar char="•"/>
            </a:pPr>
            <a:endParaRPr lang="en-US" sz="1600" dirty="0">
              <a:solidFill>
                <a:srgbClr val="000000"/>
              </a:solidFill>
              <a:sym typeface="Arial"/>
            </a:endParaRPr>
          </a:p>
          <a:p>
            <a:pPr marL="285750" indent="-285750" hangingPunct="0">
              <a:buFont typeface="Arial" panose="020B0604020202020204" pitchFamily="34" charset="0"/>
              <a:buChar char="•"/>
            </a:pPr>
            <a:r>
              <a:rPr lang="en-US" sz="1600" dirty="0">
                <a:solidFill>
                  <a:srgbClr val="000000"/>
                </a:solidFill>
                <a:sym typeface="Arial"/>
              </a:rPr>
              <a:t>Majority private investments from domestic investors</a:t>
            </a:r>
          </a:p>
          <a:p>
            <a:pPr marL="285750" indent="-285750" hangingPunct="0">
              <a:buFont typeface="Arial" panose="020B0604020202020204" pitchFamily="34" charset="0"/>
              <a:buChar char="•"/>
            </a:pPr>
            <a:endParaRPr lang="en-US" sz="1600" dirty="0">
              <a:solidFill>
                <a:srgbClr val="000000"/>
              </a:solidFill>
              <a:sym typeface="Arial"/>
            </a:endParaRPr>
          </a:p>
          <a:p>
            <a:pPr marL="285750" indent="-285750" hangingPunct="0">
              <a:buFont typeface="Arial" panose="020B0604020202020204" pitchFamily="34" charset="0"/>
              <a:buChar char="•"/>
            </a:pPr>
            <a:r>
              <a:rPr lang="en-US" sz="1600" dirty="0">
                <a:solidFill>
                  <a:srgbClr val="000000"/>
                </a:solidFill>
                <a:sym typeface="Arial"/>
              </a:rPr>
              <a:t>Currently 28 projects in PFAN pipeline</a:t>
            </a:r>
          </a:p>
          <a:p>
            <a:pPr marL="285750" indent="-285750" hangingPunct="0">
              <a:buFont typeface="Arial" panose="020B0604020202020204" pitchFamily="34" charset="0"/>
              <a:buChar char="•"/>
            </a:pPr>
            <a:endParaRPr lang="en-US" sz="1600" dirty="0">
              <a:solidFill>
                <a:srgbClr val="000000"/>
              </a:solidFill>
              <a:sym typeface="Arial"/>
            </a:endParaRPr>
          </a:p>
          <a:p>
            <a:pPr marL="285750" indent="-285750" hangingPunct="0">
              <a:buFont typeface="Arial" panose="020B0604020202020204" pitchFamily="34" charset="0"/>
              <a:buChar char="•"/>
            </a:pPr>
            <a:r>
              <a:rPr lang="en-US" sz="1600" dirty="0">
                <a:solidFill>
                  <a:srgbClr val="000000"/>
                </a:solidFill>
                <a:sym typeface="Arial"/>
              </a:rPr>
              <a:t>Big concentration in Asia but other regions picking-up especially Africa</a:t>
            </a:r>
          </a:p>
          <a:p>
            <a:pPr marL="285750" indent="-285750" hangingPunct="0">
              <a:buFont typeface="Arial" panose="020B0604020202020204" pitchFamily="34" charset="0"/>
              <a:buChar char="•"/>
            </a:pPr>
            <a:endParaRPr lang="en-US" sz="1600" dirty="0">
              <a:solidFill>
                <a:srgbClr val="000000"/>
              </a:solidFill>
              <a:sym typeface="Arial"/>
            </a:endParaRPr>
          </a:p>
        </p:txBody>
      </p:sp>
      <p:graphicFrame>
        <p:nvGraphicFramePr>
          <p:cNvPr id="5" name="Table 4"/>
          <p:cNvGraphicFramePr>
            <a:graphicFrameLocks noGrp="1"/>
          </p:cNvGraphicFramePr>
          <p:nvPr/>
        </p:nvGraphicFramePr>
        <p:xfrm>
          <a:off x="685800" y="4114800"/>
          <a:ext cx="5802870" cy="2194560"/>
        </p:xfrm>
        <a:graphic>
          <a:graphicData uri="http://schemas.openxmlformats.org/drawingml/2006/table">
            <a:tbl>
              <a:tblPr firstRow="1" bandRow="1">
                <a:tableStyleId>{7DF18680-E054-41AD-8BC1-D1AEF772440D}</a:tableStyleId>
              </a:tblPr>
              <a:tblGrid>
                <a:gridCol w="1934290">
                  <a:extLst>
                    <a:ext uri="{9D8B030D-6E8A-4147-A177-3AD203B41FA5}">
                      <a16:colId xmlns:a16="http://schemas.microsoft.com/office/drawing/2014/main" val="3961302784"/>
                    </a:ext>
                  </a:extLst>
                </a:gridCol>
                <a:gridCol w="1934290">
                  <a:extLst>
                    <a:ext uri="{9D8B030D-6E8A-4147-A177-3AD203B41FA5}">
                      <a16:colId xmlns:a16="http://schemas.microsoft.com/office/drawing/2014/main" val="3894530286"/>
                    </a:ext>
                  </a:extLst>
                </a:gridCol>
                <a:gridCol w="1934290">
                  <a:extLst>
                    <a:ext uri="{9D8B030D-6E8A-4147-A177-3AD203B41FA5}">
                      <a16:colId xmlns:a16="http://schemas.microsoft.com/office/drawing/2014/main" val="4172009462"/>
                    </a:ext>
                  </a:extLst>
                </a:gridCol>
              </a:tblGrid>
              <a:tr h="186259">
                <a:tc>
                  <a:txBody>
                    <a:bodyPr/>
                    <a:lstStyle/>
                    <a:p>
                      <a:pPr algn="l"/>
                      <a:r>
                        <a:rPr lang="en-US" sz="1200" dirty="0"/>
                        <a:t>PFAN</a:t>
                      </a:r>
                      <a:r>
                        <a:rPr lang="en-US" sz="1200" baseline="0" dirty="0"/>
                        <a:t> r</a:t>
                      </a:r>
                      <a:r>
                        <a:rPr lang="en-US" sz="1200" dirty="0"/>
                        <a:t>egion</a:t>
                      </a:r>
                    </a:p>
                  </a:txBody>
                  <a:tcPr/>
                </a:tc>
                <a:tc>
                  <a:txBody>
                    <a:bodyPr/>
                    <a:lstStyle/>
                    <a:p>
                      <a:pPr algn="l"/>
                      <a:r>
                        <a:rPr lang="en-US" sz="1200" dirty="0"/>
                        <a:t>Number of projects</a:t>
                      </a:r>
                    </a:p>
                  </a:txBody>
                  <a:tcPr/>
                </a:tc>
                <a:tc>
                  <a:txBody>
                    <a:bodyPr/>
                    <a:lstStyle/>
                    <a:p>
                      <a:pPr algn="l"/>
                      <a:r>
                        <a:rPr lang="en-US" sz="1200" dirty="0"/>
                        <a:t>Countries</a:t>
                      </a:r>
                    </a:p>
                  </a:txBody>
                  <a:tcPr/>
                </a:tc>
                <a:extLst>
                  <a:ext uri="{0D108BD9-81ED-4DB2-BD59-A6C34878D82A}">
                    <a16:rowId xmlns:a16="http://schemas.microsoft.com/office/drawing/2014/main" val="3250737900"/>
                  </a:ext>
                </a:extLst>
              </a:tr>
              <a:tr h="186259">
                <a:tc>
                  <a:txBody>
                    <a:bodyPr/>
                    <a:lstStyle/>
                    <a:p>
                      <a:pPr algn="l"/>
                      <a:r>
                        <a:rPr lang="en-US" sz="1200" dirty="0"/>
                        <a:t>Asia</a:t>
                      </a:r>
                    </a:p>
                  </a:txBody>
                  <a:tcPr/>
                </a:tc>
                <a:tc>
                  <a:txBody>
                    <a:bodyPr/>
                    <a:lstStyle/>
                    <a:p>
                      <a:pPr algn="l"/>
                      <a:r>
                        <a:rPr lang="en-US" sz="1200" dirty="0"/>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India, Vietnam,</a:t>
                      </a:r>
                      <a:r>
                        <a:rPr lang="en-US" sz="1200" baseline="0" dirty="0"/>
                        <a:t> Sri Lanka</a:t>
                      </a:r>
                      <a:endParaRPr lang="en-US" sz="1200" dirty="0"/>
                    </a:p>
                  </a:txBody>
                  <a:tcPr/>
                </a:tc>
                <a:extLst>
                  <a:ext uri="{0D108BD9-81ED-4DB2-BD59-A6C34878D82A}">
                    <a16:rowId xmlns:a16="http://schemas.microsoft.com/office/drawing/2014/main" val="812520496"/>
                  </a:ext>
                </a:extLst>
              </a:tr>
              <a:tr h="186259">
                <a:tc>
                  <a:txBody>
                    <a:bodyPr/>
                    <a:lstStyle/>
                    <a:p>
                      <a:pPr algn="l"/>
                      <a:r>
                        <a:rPr lang="en-US" sz="1200" dirty="0"/>
                        <a:t>Pakistan</a:t>
                      </a:r>
                    </a:p>
                  </a:txBody>
                  <a:tcPr/>
                </a:tc>
                <a:tc>
                  <a:txBody>
                    <a:bodyPr/>
                    <a:lstStyle/>
                    <a:p>
                      <a:pPr algn="l"/>
                      <a:r>
                        <a:rPr lang="en-US" sz="1200" dirty="0"/>
                        <a:t>8</a:t>
                      </a:r>
                    </a:p>
                  </a:txBody>
                  <a:tcPr/>
                </a:tc>
                <a:tc>
                  <a:txBody>
                    <a:bodyPr/>
                    <a:lstStyle/>
                    <a:p>
                      <a:pPr algn="l"/>
                      <a:r>
                        <a:rPr lang="en-US" sz="1200" dirty="0"/>
                        <a:t>Pakistan</a:t>
                      </a:r>
                    </a:p>
                  </a:txBody>
                  <a:tcPr/>
                </a:tc>
                <a:extLst>
                  <a:ext uri="{0D108BD9-81ED-4DB2-BD59-A6C34878D82A}">
                    <a16:rowId xmlns:a16="http://schemas.microsoft.com/office/drawing/2014/main" val="2680151041"/>
                  </a:ext>
                </a:extLst>
              </a:tr>
              <a:tr h="186259">
                <a:tc>
                  <a:txBody>
                    <a:bodyPr/>
                    <a:lstStyle/>
                    <a:p>
                      <a:pPr algn="l"/>
                      <a:r>
                        <a:rPr lang="en-US" sz="1200" dirty="0"/>
                        <a:t>East Africa</a:t>
                      </a:r>
                    </a:p>
                  </a:txBody>
                  <a:tcPr/>
                </a:tc>
                <a:tc>
                  <a:txBody>
                    <a:bodyPr/>
                    <a:lstStyle/>
                    <a:p>
                      <a:pPr algn="l"/>
                      <a:r>
                        <a:rPr lang="en-US" sz="1200" dirty="0"/>
                        <a:t>6</a:t>
                      </a:r>
                    </a:p>
                  </a:txBody>
                  <a:tcPr/>
                </a:tc>
                <a:tc>
                  <a:txBody>
                    <a:bodyPr/>
                    <a:lstStyle/>
                    <a:p>
                      <a:pPr algn="l"/>
                      <a:r>
                        <a:rPr lang="en-US" sz="1200" dirty="0"/>
                        <a:t>Kenya, Uganda</a:t>
                      </a:r>
                    </a:p>
                  </a:txBody>
                  <a:tcPr/>
                </a:tc>
                <a:extLst>
                  <a:ext uri="{0D108BD9-81ED-4DB2-BD59-A6C34878D82A}">
                    <a16:rowId xmlns:a16="http://schemas.microsoft.com/office/drawing/2014/main" val="3279850370"/>
                  </a:ext>
                </a:extLst>
              </a:tr>
              <a:tr h="186259">
                <a:tc>
                  <a:txBody>
                    <a:bodyPr/>
                    <a:lstStyle/>
                    <a:p>
                      <a:pPr algn="l"/>
                      <a:r>
                        <a:rPr lang="en-US" sz="1200" dirty="0"/>
                        <a:t>Southern Africa</a:t>
                      </a:r>
                    </a:p>
                  </a:txBody>
                  <a:tcPr/>
                </a:tc>
                <a:tc>
                  <a:txBody>
                    <a:bodyPr/>
                    <a:lstStyle/>
                    <a:p>
                      <a:pPr algn="l"/>
                      <a:r>
                        <a:rPr lang="en-US" sz="1200" dirty="0"/>
                        <a:t>2</a:t>
                      </a:r>
                    </a:p>
                  </a:txBody>
                  <a:tcPr/>
                </a:tc>
                <a:tc>
                  <a:txBody>
                    <a:bodyPr/>
                    <a:lstStyle/>
                    <a:p>
                      <a:pPr algn="l"/>
                      <a:r>
                        <a:rPr lang="en-US" sz="1200" dirty="0"/>
                        <a:t>Namibia, Zambia</a:t>
                      </a:r>
                    </a:p>
                  </a:txBody>
                  <a:tcPr/>
                </a:tc>
                <a:extLst>
                  <a:ext uri="{0D108BD9-81ED-4DB2-BD59-A6C34878D82A}">
                    <a16:rowId xmlns:a16="http://schemas.microsoft.com/office/drawing/2014/main" val="1433818081"/>
                  </a:ext>
                </a:extLst>
              </a:tr>
              <a:tr h="186259">
                <a:tc>
                  <a:txBody>
                    <a:bodyPr/>
                    <a:lstStyle/>
                    <a:p>
                      <a:pPr algn="l"/>
                      <a:r>
                        <a:rPr lang="en-US" sz="1200" dirty="0"/>
                        <a:t>West Africa</a:t>
                      </a:r>
                    </a:p>
                  </a:txBody>
                  <a:tcPr/>
                </a:tc>
                <a:tc>
                  <a:txBody>
                    <a:bodyPr/>
                    <a:lstStyle/>
                    <a:p>
                      <a:pPr algn="l"/>
                      <a:r>
                        <a:rPr lang="en-US" sz="1200" dirty="0"/>
                        <a:t>1</a:t>
                      </a:r>
                    </a:p>
                  </a:txBody>
                  <a:tcPr/>
                </a:tc>
                <a:tc>
                  <a:txBody>
                    <a:bodyPr/>
                    <a:lstStyle/>
                    <a:p>
                      <a:pPr algn="l"/>
                      <a:r>
                        <a:rPr lang="en-US" sz="1200" dirty="0"/>
                        <a:t>Benin</a:t>
                      </a:r>
                    </a:p>
                  </a:txBody>
                  <a:tcPr/>
                </a:tc>
                <a:extLst>
                  <a:ext uri="{0D108BD9-81ED-4DB2-BD59-A6C34878D82A}">
                    <a16:rowId xmlns:a16="http://schemas.microsoft.com/office/drawing/2014/main" val="560773658"/>
                  </a:ext>
                </a:extLst>
              </a:tr>
              <a:tr h="186259">
                <a:tc>
                  <a:txBody>
                    <a:bodyPr/>
                    <a:lstStyle/>
                    <a:p>
                      <a:pPr algn="l"/>
                      <a:r>
                        <a:rPr lang="en-US" sz="1200" dirty="0"/>
                        <a:t>EECA</a:t>
                      </a:r>
                    </a:p>
                  </a:txBody>
                  <a:tcPr/>
                </a:tc>
                <a:tc>
                  <a:txBody>
                    <a:bodyPr/>
                    <a:lstStyle/>
                    <a:p>
                      <a:pPr algn="l"/>
                      <a:r>
                        <a:rPr lang="en-US" sz="1200" dirty="0"/>
                        <a:t>1</a:t>
                      </a:r>
                    </a:p>
                  </a:txBody>
                  <a:tcPr/>
                </a:tc>
                <a:tc>
                  <a:txBody>
                    <a:bodyPr/>
                    <a:lstStyle/>
                    <a:p>
                      <a:pPr algn="l"/>
                      <a:r>
                        <a:rPr lang="en-US" sz="1200" dirty="0"/>
                        <a:t>Ukraine</a:t>
                      </a:r>
                    </a:p>
                  </a:txBody>
                  <a:tcPr/>
                </a:tc>
                <a:extLst>
                  <a:ext uri="{0D108BD9-81ED-4DB2-BD59-A6C34878D82A}">
                    <a16:rowId xmlns:a16="http://schemas.microsoft.com/office/drawing/2014/main" val="3312743522"/>
                  </a:ext>
                </a:extLst>
              </a:tr>
              <a:tr h="186259">
                <a:tc>
                  <a:txBody>
                    <a:bodyPr/>
                    <a:lstStyle/>
                    <a:p>
                      <a:pPr algn="l"/>
                      <a:r>
                        <a:rPr lang="en-US" sz="1200" dirty="0"/>
                        <a:t>Pacific</a:t>
                      </a:r>
                    </a:p>
                  </a:txBody>
                  <a:tcPr/>
                </a:tc>
                <a:tc>
                  <a:txBody>
                    <a:bodyPr/>
                    <a:lstStyle/>
                    <a:p>
                      <a:pPr algn="l"/>
                      <a:r>
                        <a:rPr lang="en-US" sz="1200" dirty="0"/>
                        <a:t>1</a:t>
                      </a:r>
                    </a:p>
                  </a:txBody>
                  <a:tcPr/>
                </a:tc>
                <a:tc>
                  <a:txBody>
                    <a:bodyPr/>
                    <a:lstStyle/>
                    <a:p>
                      <a:pPr algn="l"/>
                      <a:r>
                        <a:rPr lang="en-US" sz="1200" dirty="0"/>
                        <a:t>Fiji</a:t>
                      </a:r>
                    </a:p>
                  </a:txBody>
                  <a:tcPr/>
                </a:tc>
                <a:extLst>
                  <a:ext uri="{0D108BD9-81ED-4DB2-BD59-A6C34878D82A}">
                    <a16:rowId xmlns:a16="http://schemas.microsoft.com/office/drawing/2014/main" val="3128670691"/>
                  </a:ext>
                </a:extLst>
              </a:tr>
            </a:tbl>
          </a:graphicData>
        </a:graphic>
      </p:graphicFrame>
    </p:spTree>
    <p:extLst>
      <p:ext uri="{BB962C8B-B14F-4D97-AF65-F5344CB8AC3E}">
        <p14:creationId xmlns:p14="http://schemas.microsoft.com/office/powerpoint/2010/main" val="425565804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469966-2B60-48A4-B7AF-AC06AF606CED}"/>
              </a:ext>
            </a:extLst>
          </p:cNvPr>
          <p:cNvSpPr>
            <a:spLocks noGrp="1"/>
          </p:cNvSpPr>
          <p:nvPr>
            <p:ph type="sldNum" sz="quarter" idx="2"/>
          </p:nvPr>
        </p:nvSpPr>
        <p:spPr/>
        <p:txBody>
          <a:bodyPr/>
          <a:lstStyle/>
          <a:p>
            <a:fld id="{86CB4B4D-7CA3-9044-876B-883B54F8677D}" type="slidenum">
              <a:rPr lang="en-US" smtClean="0"/>
              <a:pPr/>
              <a:t>25</a:t>
            </a:fld>
            <a:endParaRPr lang="en-US" dirty="0"/>
          </a:p>
        </p:txBody>
      </p:sp>
      <p:sp>
        <p:nvSpPr>
          <p:cNvPr id="5" name="Title 1">
            <a:extLst>
              <a:ext uri="{FF2B5EF4-FFF2-40B4-BE49-F238E27FC236}">
                <a16:creationId xmlns:a16="http://schemas.microsoft.com/office/drawing/2014/main" id="{8776738A-33D4-4E75-9A1F-29E357237B35}"/>
              </a:ext>
            </a:extLst>
          </p:cNvPr>
          <p:cNvSpPr txBox="1">
            <a:spLocks/>
          </p:cNvSpPr>
          <p:nvPr/>
        </p:nvSpPr>
        <p:spPr>
          <a:xfrm>
            <a:off x="429229" y="762000"/>
            <a:ext cx="8708551" cy="109848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698DF"/>
                </a:solidFill>
                <a:uFillTx/>
                <a:latin typeface="Calibri"/>
                <a:ea typeface="Calibri"/>
                <a:cs typeface="Calibri"/>
                <a:sym typeface="Calibri"/>
              </a:defRPr>
            </a:lvl1pPr>
            <a:lvl2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2pPr>
            <a:lvl3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3pPr>
            <a:lvl4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4pPr>
            <a:lvl5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5pPr>
            <a:lvl6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6pPr>
            <a:lvl7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7pPr>
            <a:lvl8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8pPr>
            <a:lvl9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9pPr>
          </a:lstStyle>
          <a:p>
            <a:endParaRPr lang="en-US" sz="2600" b="1" kern="0" dirty="0">
              <a:solidFill>
                <a:schemeClr val="tx1"/>
              </a:solidFill>
            </a:endParaRPr>
          </a:p>
        </p:txBody>
      </p:sp>
      <p:sp>
        <p:nvSpPr>
          <p:cNvPr id="6" name="Title 1">
            <a:extLst>
              <a:ext uri="{FF2B5EF4-FFF2-40B4-BE49-F238E27FC236}">
                <a16:creationId xmlns:a16="http://schemas.microsoft.com/office/drawing/2014/main" id="{8776738A-33D4-4E75-9A1F-29E357237B35}"/>
              </a:ext>
            </a:extLst>
          </p:cNvPr>
          <p:cNvSpPr>
            <a:spLocks noGrp="1"/>
          </p:cNvSpPr>
          <p:nvPr>
            <p:ph type="title"/>
          </p:nvPr>
        </p:nvSpPr>
        <p:spPr>
          <a:xfrm>
            <a:off x="304800" y="762000"/>
            <a:ext cx="8708551" cy="1098486"/>
          </a:xfrm>
        </p:spPr>
        <p:txBody>
          <a:bodyPr>
            <a:normAutofit/>
          </a:bodyPr>
          <a:lstStyle/>
          <a:p>
            <a:r>
              <a:rPr lang="en-US" sz="2600" b="1" dirty="0">
                <a:solidFill>
                  <a:schemeClr val="accent1">
                    <a:lumMod val="75000"/>
                  </a:schemeClr>
                </a:solidFill>
              </a:rPr>
              <a:t>PFAN pipeline – financial closures</a:t>
            </a:r>
            <a:r>
              <a:rPr lang="en-US" sz="2000" b="1" dirty="0">
                <a:solidFill>
                  <a:schemeClr val="accent1">
                    <a:lumMod val="75000"/>
                  </a:schemeClr>
                </a:solidFill>
              </a:rPr>
              <a:t> </a:t>
            </a:r>
          </a:p>
        </p:txBody>
      </p:sp>
      <p:graphicFrame>
        <p:nvGraphicFramePr>
          <p:cNvPr id="8" name="Table 7">
            <a:extLst>
              <a:ext uri="{FF2B5EF4-FFF2-40B4-BE49-F238E27FC236}">
                <a16:creationId xmlns:a16="http://schemas.microsoft.com/office/drawing/2014/main" id="{A2698FA6-8064-4E87-AF84-B7E7EC4657DA}"/>
              </a:ext>
            </a:extLst>
          </p:cNvPr>
          <p:cNvGraphicFramePr>
            <a:graphicFrameLocks/>
          </p:cNvGraphicFramePr>
          <p:nvPr/>
        </p:nvGraphicFramePr>
        <p:xfrm>
          <a:off x="381000" y="1859280"/>
          <a:ext cx="8731401" cy="3484346"/>
        </p:xfrm>
        <a:graphic>
          <a:graphicData uri="http://schemas.openxmlformats.org/drawingml/2006/table">
            <a:tbl>
              <a:tblPr firstRow="1" bandRow="1">
                <a:tableStyleId>{93296810-A885-4BE3-A3E7-6D5BEEA58F35}</a:tableStyleId>
              </a:tblPr>
              <a:tblGrid>
                <a:gridCol w="2846889">
                  <a:extLst>
                    <a:ext uri="{9D8B030D-6E8A-4147-A177-3AD203B41FA5}">
                      <a16:colId xmlns:a16="http://schemas.microsoft.com/office/drawing/2014/main" val="924901952"/>
                    </a:ext>
                  </a:extLst>
                </a:gridCol>
                <a:gridCol w="1556239">
                  <a:extLst>
                    <a:ext uri="{9D8B030D-6E8A-4147-A177-3AD203B41FA5}">
                      <a16:colId xmlns:a16="http://schemas.microsoft.com/office/drawing/2014/main" val="3183700315"/>
                    </a:ext>
                  </a:extLst>
                </a:gridCol>
                <a:gridCol w="4328273">
                  <a:extLst>
                    <a:ext uri="{9D8B030D-6E8A-4147-A177-3AD203B41FA5}">
                      <a16:colId xmlns:a16="http://schemas.microsoft.com/office/drawing/2014/main" val="2673027389"/>
                    </a:ext>
                  </a:extLst>
                </a:gridCol>
              </a:tblGrid>
              <a:tr h="504862">
                <a:tc>
                  <a:txBody>
                    <a:bodyPr/>
                    <a:lstStyle/>
                    <a:p>
                      <a:pPr algn="l"/>
                      <a:r>
                        <a:rPr lang="en-US" sz="1400" dirty="0"/>
                        <a:t>Project name</a:t>
                      </a:r>
                      <a:endParaRPr lang="en-IN" sz="1400" dirty="0"/>
                    </a:p>
                  </a:txBody>
                  <a:tcPr/>
                </a:tc>
                <a:tc>
                  <a:txBody>
                    <a:bodyPr/>
                    <a:lstStyle/>
                    <a:p>
                      <a:pPr algn="l"/>
                      <a:r>
                        <a:rPr lang="en-US" sz="1400" dirty="0"/>
                        <a:t>Country</a:t>
                      </a:r>
                      <a:endParaRPr lang="en-IN" sz="1400" dirty="0"/>
                    </a:p>
                  </a:txBody>
                  <a:tcPr/>
                </a:tc>
                <a:tc>
                  <a:txBody>
                    <a:bodyPr/>
                    <a:lstStyle/>
                    <a:p>
                      <a:pPr algn="l"/>
                      <a:r>
                        <a:rPr lang="en-US" sz="1400" dirty="0"/>
                        <a:t>Project type</a:t>
                      </a:r>
                    </a:p>
                    <a:p>
                      <a:pPr algn="l"/>
                      <a:endParaRPr lang="en-IN" sz="1400" dirty="0"/>
                    </a:p>
                  </a:txBody>
                  <a:tcPr/>
                </a:tc>
                <a:extLst>
                  <a:ext uri="{0D108BD9-81ED-4DB2-BD59-A6C34878D82A}">
                    <a16:rowId xmlns:a16="http://schemas.microsoft.com/office/drawing/2014/main" val="3201177082"/>
                  </a:ext>
                </a:extLst>
              </a:tr>
              <a:tr h="362746">
                <a:tc>
                  <a:txBody>
                    <a:bodyPr/>
                    <a:lstStyle/>
                    <a:p>
                      <a:pPr algn="l">
                        <a:lnSpc>
                          <a:spcPct val="150000"/>
                        </a:lnSpc>
                      </a:pPr>
                      <a:r>
                        <a:rPr lang="en-IN" sz="1400" dirty="0" err="1"/>
                        <a:t>GerWeiss</a:t>
                      </a:r>
                      <a:r>
                        <a:rPr lang="en-IN" sz="1400" dirty="0"/>
                        <a:t> Motors Corporation</a:t>
                      </a:r>
                      <a:endParaRPr lang="en-IN" sz="1400" b="0" dirty="0"/>
                    </a:p>
                  </a:txBody>
                  <a:tcPr/>
                </a:tc>
                <a:tc>
                  <a:txBody>
                    <a:bodyPr/>
                    <a:lstStyle/>
                    <a:p>
                      <a:pPr algn="l">
                        <a:lnSpc>
                          <a:spcPct val="150000"/>
                        </a:lnSpc>
                      </a:pPr>
                      <a:r>
                        <a:rPr lang="en-IN" sz="1400" dirty="0"/>
                        <a:t>Philippines</a:t>
                      </a:r>
                      <a:endParaRPr lang="en-IN" sz="1400" b="0" dirty="0"/>
                    </a:p>
                  </a:txBody>
                  <a:tcPr/>
                </a:tc>
                <a:tc>
                  <a:txBody>
                    <a:bodyPr/>
                    <a:lstStyle/>
                    <a:p>
                      <a:pPr algn="l">
                        <a:lnSpc>
                          <a:spcPct val="150000"/>
                        </a:lnSpc>
                      </a:pPr>
                      <a:r>
                        <a:rPr lang="en-US" sz="1400" dirty="0"/>
                        <a:t>Three-wheeled electric rickshaws</a:t>
                      </a:r>
                      <a:endParaRPr lang="en-IN" sz="1400" b="0" dirty="0"/>
                    </a:p>
                  </a:txBody>
                  <a:tcPr/>
                </a:tc>
                <a:extLst>
                  <a:ext uri="{0D108BD9-81ED-4DB2-BD59-A6C34878D82A}">
                    <a16:rowId xmlns:a16="http://schemas.microsoft.com/office/drawing/2014/main" val="2645218196"/>
                  </a:ext>
                </a:extLst>
              </a:tr>
              <a:tr h="362746">
                <a:tc>
                  <a:txBody>
                    <a:bodyPr/>
                    <a:lstStyle/>
                    <a:p>
                      <a:pPr algn="l">
                        <a:lnSpc>
                          <a:spcPct val="150000"/>
                        </a:lnSpc>
                      </a:pPr>
                      <a:r>
                        <a:rPr lang="en-US" sz="1400" dirty="0" err="1"/>
                        <a:t>SkyTran</a:t>
                      </a:r>
                      <a:endParaRPr lang="en-IN" sz="1400" b="0" dirty="0"/>
                    </a:p>
                  </a:txBody>
                  <a:tcPr/>
                </a:tc>
                <a:tc>
                  <a:txBody>
                    <a:bodyPr/>
                    <a:lstStyle/>
                    <a:p>
                      <a:pPr algn="l">
                        <a:lnSpc>
                          <a:spcPct val="150000"/>
                        </a:lnSpc>
                      </a:pPr>
                      <a:r>
                        <a:rPr lang="en-US" sz="1400" dirty="0"/>
                        <a:t>India</a:t>
                      </a:r>
                      <a:endParaRPr lang="en-IN" sz="1400" b="0" dirty="0"/>
                    </a:p>
                  </a:txBody>
                  <a:tcPr/>
                </a:tc>
                <a:tc>
                  <a:txBody>
                    <a:bodyPr/>
                    <a:lstStyle/>
                    <a:p>
                      <a:pPr algn="l">
                        <a:lnSpc>
                          <a:spcPct val="150000"/>
                        </a:lnSpc>
                      </a:pPr>
                      <a:r>
                        <a:rPr lang="en-US" sz="1400" kern="1200" dirty="0"/>
                        <a:t>Elevated cable car transportation system</a:t>
                      </a:r>
                      <a:endParaRPr lang="en-IN" sz="1400" b="0" kern="1200" dirty="0">
                        <a:solidFill>
                          <a:schemeClr val="dk1"/>
                        </a:solidFill>
                        <a:latin typeface="+mn-lt"/>
                        <a:ea typeface="+mn-ea"/>
                        <a:cs typeface="+mn-cs"/>
                      </a:endParaRPr>
                    </a:p>
                  </a:txBody>
                  <a:tcPr/>
                </a:tc>
                <a:extLst>
                  <a:ext uri="{0D108BD9-81ED-4DB2-BD59-A6C34878D82A}">
                    <a16:rowId xmlns:a16="http://schemas.microsoft.com/office/drawing/2014/main" val="1164593427"/>
                  </a:ext>
                </a:extLst>
              </a:tr>
              <a:tr h="362746">
                <a:tc>
                  <a:txBody>
                    <a:bodyPr/>
                    <a:lstStyle/>
                    <a:p>
                      <a:pPr algn="l">
                        <a:lnSpc>
                          <a:spcPct val="150000"/>
                        </a:lnSpc>
                      </a:pPr>
                      <a:r>
                        <a:rPr lang="en-IN" sz="1400" dirty="0" err="1"/>
                        <a:t>Ather</a:t>
                      </a:r>
                      <a:r>
                        <a:rPr lang="en-IN" sz="1400" dirty="0"/>
                        <a:t> Energy Pvt Ltd </a:t>
                      </a:r>
                      <a:endParaRPr lang="en-IN" sz="1400" b="0" dirty="0"/>
                    </a:p>
                  </a:txBody>
                  <a:tcPr/>
                </a:tc>
                <a:tc>
                  <a:txBody>
                    <a:bodyPr/>
                    <a:lstStyle/>
                    <a:p>
                      <a:pPr algn="l">
                        <a:lnSpc>
                          <a:spcPct val="150000"/>
                        </a:lnSpc>
                      </a:pPr>
                      <a:r>
                        <a:rPr lang="en-US" sz="1400" dirty="0"/>
                        <a:t>India</a:t>
                      </a:r>
                      <a:endParaRPr lang="en-IN" sz="1400" b="0" dirty="0"/>
                    </a:p>
                  </a:txBody>
                  <a:tcPr/>
                </a:tc>
                <a:tc>
                  <a:txBody>
                    <a:bodyPr/>
                    <a:lstStyle/>
                    <a:p>
                      <a:pPr algn="l">
                        <a:lnSpc>
                          <a:spcPct val="150000"/>
                        </a:lnSpc>
                      </a:pPr>
                      <a:r>
                        <a:rPr lang="en-US" sz="1400" dirty="0"/>
                        <a:t>Electric scooters </a:t>
                      </a:r>
                      <a:endParaRPr lang="en-IN" sz="1400" b="0" dirty="0"/>
                    </a:p>
                  </a:txBody>
                  <a:tcPr/>
                </a:tc>
                <a:extLst>
                  <a:ext uri="{0D108BD9-81ED-4DB2-BD59-A6C34878D82A}">
                    <a16:rowId xmlns:a16="http://schemas.microsoft.com/office/drawing/2014/main" val="304782047"/>
                  </a:ext>
                </a:extLst>
              </a:tr>
              <a:tr h="362746">
                <a:tc>
                  <a:txBody>
                    <a:bodyPr/>
                    <a:lstStyle/>
                    <a:p>
                      <a:pPr algn="l">
                        <a:lnSpc>
                          <a:spcPct val="150000"/>
                        </a:lnSpc>
                      </a:pPr>
                      <a:r>
                        <a:rPr lang="en-IN" sz="1400" dirty="0"/>
                        <a:t>Selex Motors JSC</a:t>
                      </a:r>
                      <a:endParaRPr lang="en-IN" sz="1400" b="0" dirty="0"/>
                    </a:p>
                  </a:txBody>
                  <a:tcPr/>
                </a:tc>
                <a:tc>
                  <a:txBody>
                    <a:bodyPr/>
                    <a:lstStyle/>
                    <a:p>
                      <a:pPr algn="l">
                        <a:lnSpc>
                          <a:spcPct val="150000"/>
                        </a:lnSpc>
                      </a:pPr>
                      <a:r>
                        <a:rPr lang="en-US" sz="1400" dirty="0"/>
                        <a:t>Vietnam</a:t>
                      </a:r>
                      <a:endParaRPr lang="en-IN" sz="1400" b="0" dirty="0"/>
                    </a:p>
                  </a:txBody>
                  <a:tcPr/>
                </a:tc>
                <a:tc>
                  <a:txBody>
                    <a:bodyPr/>
                    <a:lstStyle/>
                    <a:p>
                      <a:pPr algn="l">
                        <a:lnSpc>
                          <a:spcPct val="150000"/>
                        </a:lnSpc>
                      </a:pPr>
                      <a:r>
                        <a:rPr lang="en-IN" sz="1400" dirty="0"/>
                        <a:t>Smart, electric scooters</a:t>
                      </a:r>
                      <a:endParaRPr lang="en-IN" sz="1400" b="0" dirty="0"/>
                    </a:p>
                  </a:txBody>
                  <a:tcPr/>
                </a:tc>
                <a:extLst>
                  <a:ext uri="{0D108BD9-81ED-4DB2-BD59-A6C34878D82A}">
                    <a16:rowId xmlns:a16="http://schemas.microsoft.com/office/drawing/2014/main" val="483202141"/>
                  </a:ext>
                </a:extLst>
              </a:tr>
              <a:tr h="362746">
                <a:tc>
                  <a:txBody>
                    <a:bodyPr/>
                    <a:lstStyle/>
                    <a:p>
                      <a:pPr algn="l">
                        <a:lnSpc>
                          <a:spcPct val="150000"/>
                        </a:lnSpc>
                      </a:pPr>
                      <a:r>
                        <a:rPr lang="en-IN" sz="1400" dirty="0"/>
                        <a:t>QIQ Vietnam</a:t>
                      </a:r>
                      <a:endParaRPr lang="en-IN" sz="1400" b="0" dirty="0"/>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dirty="0"/>
                        <a:t>Vietnam</a:t>
                      </a:r>
                      <a:endParaRPr lang="en-IN" sz="1400" b="0" dirty="0"/>
                    </a:p>
                  </a:txBody>
                  <a:tcPr/>
                </a:tc>
                <a:tc>
                  <a:txBody>
                    <a:bodyPr/>
                    <a:lstStyle/>
                    <a:p>
                      <a:pPr algn="l">
                        <a:lnSpc>
                          <a:spcPct val="150000"/>
                        </a:lnSpc>
                      </a:pPr>
                      <a:r>
                        <a:rPr lang="en-US" sz="1400" kern="1200" dirty="0"/>
                        <a:t>Electric bicycle and scooter</a:t>
                      </a:r>
                      <a:endParaRPr lang="en-IN" sz="1400" b="0" dirty="0"/>
                    </a:p>
                  </a:txBody>
                  <a:tcPr/>
                </a:tc>
                <a:extLst>
                  <a:ext uri="{0D108BD9-81ED-4DB2-BD59-A6C34878D82A}">
                    <a16:rowId xmlns:a16="http://schemas.microsoft.com/office/drawing/2014/main" val="3507678893"/>
                  </a:ext>
                </a:extLst>
              </a:tr>
              <a:tr h="362746">
                <a:tc>
                  <a:txBody>
                    <a:bodyPr/>
                    <a:lstStyle/>
                    <a:p>
                      <a:pPr marL="0" algn="l" defTabSz="914400" rtl="0" eaLnBrk="1" latinLnBrk="0" hangingPunct="1">
                        <a:lnSpc>
                          <a:spcPct val="150000"/>
                        </a:lnSpc>
                      </a:pPr>
                      <a:r>
                        <a:rPr lang="en-IN" sz="1400" kern="1200" dirty="0" err="1"/>
                        <a:t>ezbike</a:t>
                      </a:r>
                      <a:endParaRPr lang="en-IN" sz="1400" b="0" kern="1200" dirty="0">
                        <a:solidFill>
                          <a:schemeClr val="dk1"/>
                        </a:solidFill>
                        <a:latin typeface="+mn-lt"/>
                        <a:ea typeface="+mn-ea"/>
                        <a:cs typeface="+mn-cs"/>
                      </a:endParaRPr>
                    </a:p>
                  </a:txBody>
                  <a:tcPr/>
                </a:tc>
                <a:tc>
                  <a:txBody>
                    <a:bodyPr/>
                    <a:lstStyle/>
                    <a:p>
                      <a:pPr marL="0" algn="l" defTabSz="914400" rtl="0" eaLnBrk="1" latinLnBrk="0" hangingPunct="1">
                        <a:lnSpc>
                          <a:spcPct val="150000"/>
                        </a:lnSpc>
                      </a:pPr>
                      <a:r>
                        <a:rPr lang="en-IN" sz="1400" kern="1200" dirty="0"/>
                        <a:t>Pakistan</a:t>
                      </a:r>
                      <a:endParaRPr lang="en-IN" sz="1400" b="0" kern="1200" dirty="0">
                        <a:solidFill>
                          <a:schemeClr val="dk1"/>
                        </a:solidFill>
                        <a:latin typeface="+mn-lt"/>
                        <a:ea typeface="+mn-ea"/>
                        <a:cs typeface="+mn-cs"/>
                      </a:endParaRPr>
                    </a:p>
                  </a:txBody>
                  <a:tcPr/>
                </a:tc>
                <a:tc>
                  <a:txBody>
                    <a:bodyPr/>
                    <a:lstStyle/>
                    <a:p>
                      <a:pPr marL="0" algn="l" defTabSz="914400" rtl="0" eaLnBrk="1" latinLnBrk="0" hangingPunct="1">
                        <a:lnSpc>
                          <a:spcPct val="150000"/>
                        </a:lnSpc>
                      </a:pPr>
                      <a:r>
                        <a:rPr lang="en-IN" sz="1400" kern="1200" dirty="0"/>
                        <a:t>Electric bike-sharing service</a:t>
                      </a:r>
                      <a:endParaRPr lang="en-IN" sz="1400" b="0" kern="1200" dirty="0">
                        <a:solidFill>
                          <a:schemeClr val="dk1"/>
                        </a:solidFill>
                        <a:latin typeface="+mn-lt"/>
                        <a:ea typeface="+mn-ea"/>
                        <a:cs typeface="+mn-cs"/>
                      </a:endParaRPr>
                    </a:p>
                  </a:txBody>
                  <a:tcPr/>
                </a:tc>
                <a:extLst>
                  <a:ext uri="{0D108BD9-81ED-4DB2-BD59-A6C34878D82A}">
                    <a16:rowId xmlns:a16="http://schemas.microsoft.com/office/drawing/2014/main" val="684156409"/>
                  </a:ext>
                </a:extLst>
              </a:tr>
              <a:tr h="362746">
                <a:tc>
                  <a:txBody>
                    <a:bodyPr/>
                    <a:lstStyle/>
                    <a:p>
                      <a:pPr marL="0" algn="l" defTabSz="914400" rtl="0" eaLnBrk="1" latinLnBrk="0" hangingPunct="1">
                        <a:lnSpc>
                          <a:spcPct val="150000"/>
                        </a:lnSpc>
                      </a:pPr>
                      <a:r>
                        <a:rPr lang="en-US" sz="1400" kern="1200" dirty="0" err="1"/>
                        <a:t>Zembo</a:t>
                      </a:r>
                      <a:endParaRPr lang="en-IN" sz="1400" b="0" kern="1200" dirty="0">
                        <a:solidFill>
                          <a:schemeClr val="dk1"/>
                        </a:solidFill>
                        <a:latin typeface="+mn-lt"/>
                        <a:ea typeface="+mn-ea"/>
                        <a:cs typeface="+mn-cs"/>
                      </a:endParaRPr>
                    </a:p>
                  </a:txBody>
                  <a:tcPr/>
                </a:tc>
                <a:tc>
                  <a:txBody>
                    <a:bodyPr/>
                    <a:lstStyle/>
                    <a:p>
                      <a:pPr marL="0" algn="l" defTabSz="914400" rtl="0" eaLnBrk="1" latinLnBrk="0" hangingPunct="1">
                        <a:lnSpc>
                          <a:spcPct val="150000"/>
                        </a:lnSpc>
                      </a:pPr>
                      <a:r>
                        <a:rPr lang="en-US" sz="1400" kern="1200" dirty="0"/>
                        <a:t>Uganda</a:t>
                      </a:r>
                      <a:endParaRPr lang="en-IN" sz="1400" b="0" kern="1200" dirty="0">
                        <a:solidFill>
                          <a:schemeClr val="dk1"/>
                        </a:solidFill>
                        <a:latin typeface="+mn-lt"/>
                        <a:ea typeface="+mn-ea"/>
                        <a:cs typeface="+mn-cs"/>
                      </a:endParaRPr>
                    </a:p>
                  </a:txBody>
                  <a:tcPr/>
                </a:tc>
                <a:tc>
                  <a:txBody>
                    <a:bodyPr/>
                    <a:lstStyle/>
                    <a:p>
                      <a:pPr marL="0" algn="l" defTabSz="914400" rtl="0" eaLnBrk="1" latinLnBrk="0" hangingPunct="1">
                        <a:lnSpc>
                          <a:spcPct val="150000"/>
                        </a:lnSpc>
                      </a:pPr>
                      <a:r>
                        <a:rPr lang="en-US" sz="1400" kern="1200" dirty="0"/>
                        <a:t>Leasing (rent to own) of electric motorcycles </a:t>
                      </a:r>
                      <a:endParaRPr lang="en-IN" sz="1400" b="0" kern="1200" dirty="0">
                        <a:solidFill>
                          <a:schemeClr val="dk1"/>
                        </a:solidFill>
                        <a:latin typeface="+mn-lt"/>
                        <a:ea typeface="+mn-ea"/>
                        <a:cs typeface="+mn-cs"/>
                      </a:endParaRPr>
                    </a:p>
                  </a:txBody>
                  <a:tcPr/>
                </a:tc>
                <a:extLst>
                  <a:ext uri="{0D108BD9-81ED-4DB2-BD59-A6C34878D82A}">
                    <a16:rowId xmlns:a16="http://schemas.microsoft.com/office/drawing/2014/main" val="10008"/>
                  </a:ext>
                </a:extLst>
              </a:tr>
              <a:tr h="362746">
                <a:tc>
                  <a:txBody>
                    <a:bodyPr/>
                    <a:lstStyle/>
                    <a:p>
                      <a:pPr algn="l"/>
                      <a:r>
                        <a:rPr lang="en-IN" sz="1400" dirty="0" err="1"/>
                        <a:t>Torgovyj</a:t>
                      </a:r>
                      <a:r>
                        <a:rPr lang="en-IN" sz="1400" dirty="0"/>
                        <a:t> dim "Energy"</a:t>
                      </a:r>
                      <a:endParaRPr lang="en-IN" sz="1400" b="0" dirty="0"/>
                    </a:p>
                  </a:txBody>
                  <a:tcPr/>
                </a:tc>
                <a:tc>
                  <a:txBody>
                    <a:bodyPr/>
                    <a:lstStyle/>
                    <a:p>
                      <a:pPr algn="l"/>
                      <a:r>
                        <a:rPr lang="en-US" sz="1400" dirty="0"/>
                        <a:t>Ukraine</a:t>
                      </a:r>
                      <a:endParaRPr lang="en-IN" sz="1400" b="0" dirty="0"/>
                    </a:p>
                  </a:txBody>
                  <a:tcPr/>
                </a:tc>
                <a:tc>
                  <a:txBody>
                    <a:bodyPr/>
                    <a:lstStyle/>
                    <a:p>
                      <a:pPr algn="just"/>
                      <a:r>
                        <a:rPr lang="en-IN" sz="1400" dirty="0"/>
                        <a:t>Electric car chargers </a:t>
                      </a:r>
                      <a:endParaRPr lang="en-IN" sz="1400" b="0" dirty="0"/>
                    </a:p>
                  </a:txBody>
                  <a:tcPr/>
                </a:tc>
                <a:extLst>
                  <a:ext uri="{0D108BD9-81ED-4DB2-BD59-A6C34878D82A}">
                    <a16:rowId xmlns:a16="http://schemas.microsoft.com/office/drawing/2014/main" val="3837947765"/>
                  </a:ext>
                </a:extLst>
              </a:tr>
            </a:tbl>
          </a:graphicData>
        </a:graphic>
      </p:graphicFrame>
    </p:spTree>
    <p:extLst>
      <p:ext uri="{BB962C8B-B14F-4D97-AF65-F5344CB8AC3E}">
        <p14:creationId xmlns:p14="http://schemas.microsoft.com/office/powerpoint/2010/main" val="319859336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469966-2B60-48A4-B7AF-AC06AF606CED}"/>
              </a:ext>
            </a:extLst>
          </p:cNvPr>
          <p:cNvSpPr>
            <a:spLocks noGrp="1"/>
          </p:cNvSpPr>
          <p:nvPr>
            <p:ph type="sldNum" sz="quarter" idx="2"/>
          </p:nvPr>
        </p:nvSpPr>
        <p:spPr/>
        <p:txBody>
          <a:bodyPr/>
          <a:lstStyle/>
          <a:p>
            <a:fld id="{86CB4B4D-7CA3-9044-876B-883B54F8677D}" type="slidenum">
              <a:rPr lang="en-US" smtClean="0"/>
              <a:pPr/>
              <a:t>26</a:t>
            </a:fld>
            <a:endParaRPr lang="en-US" dirty="0"/>
          </a:p>
        </p:txBody>
      </p:sp>
      <p:sp>
        <p:nvSpPr>
          <p:cNvPr id="5" name="Title 1">
            <a:extLst>
              <a:ext uri="{FF2B5EF4-FFF2-40B4-BE49-F238E27FC236}">
                <a16:creationId xmlns:a16="http://schemas.microsoft.com/office/drawing/2014/main" id="{8776738A-33D4-4E75-9A1F-29E357237B35}"/>
              </a:ext>
            </a:extLst>
          </p:cNvPr>
          <p:cNvSpPr txBox="1">
            <a:spLocks/>
          </p:cNvSpPr>
          <p:nvPr/>
        </p:nvSpPr>
        <p:spPr>
          <a:xfrm>
            <a:off x="429229" y="762000"/>
            <a:ext cx="8708551" cy="109848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698DF"/>
                </a:solidFill>
                <a:uFillTx/>
                <a:latin typeface="Calibri"/>
                <a:ea typeface="Calibri"/>
                <a:cs typeface="Calibri"/>
                <a:sym typeface="Calibri"/>
              </a:defRPr>
            </a:lvl1pPr>
            <a:lvl2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2pPr>
            <a:lvl3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3pPr>
            <a:lvl4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4pPr>
            <a:lvl5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5pPr>
            <a:lvl6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6pPr>
            <a:lvl7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7pPr>
            <a:lvl8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8pPr>
            <a:lvl9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9pPr>
          </a:lstStyle>
          <a:p>
            <a:endParaRPr lang="en-US" sz="2600" b="1" kern="0" dirty="0">
              <a:solidFill>
                <a:schemeClr val="tx1"/>
              </a:solidFill>
            </a:endParaRPr>
          </a:p>
        </p:txBody>
      </p:sp>
      <p:sp>
        <p:nvSpPr>
          <p:cNvPr id="6" name="Title 1">
            <a:extLst>
              <a:ext uri="{FF2B5EF4-FFF2-40B4-BE49-F238E27FC236}">
                <a16:creationId xmlns:a16="http://schemas.microsoft.com/office/drawing/2014/main" id="{8776738A-33D4-4E75-9A1F-29E357237B35}"/>
              </a:ext>
            </a:extLst>
          </p:cNvPr>
          <p:cNvSpPr>
            <a:spLocks noGrp="1"/>
          </p:cNvSpPr>
          <p:nvPr>
            <p:ph type="title"/>
          </p:nvPr>
        </p:nvSpPr>
        <p:spPr>
          <a:xfrm>
            <a:off x="304800" y="762000"/>
            <a:ext cx="8708551" cy="1098486"/>
          </a:xfrm>
        </p:spPr>
        <p:txBody>
          <a:bodyPr>
            <a:normAutofit/>
          </a:bodyPr>
          <a:lstStyle/>
          <a:p>
            <a:r>
              <a:rPr lang="en-US" sz="2600" b="1" dirty="0">
                <a:solidFill>
                  <a:schemeClr val="accent1">
                    <a:lumMod val="75000"/>
                  </a:schemeClr>
                </a:solidFill>
              </a:rPr>
              <a:t>PFAN pipeline – success story</a:t>
            </a:r>
            <a:endParaRPr lang="en-US" sz="2000" b="1" dirty="0">
              <a:solidFill>
                <a:schemeClr val="accent1">
                  <a:lumMod val="75000"/>
                </a:schemeClr>
              </a:solidFill>
            </a:endParaRPr>
          </a:p>
        </p:txBody>
      </p:sp>
      <p:sp>
        <p:nvSpPr>
          <p:cNvPr id="7" name="TextBox 6">
            <a:extLst>
              <a:ext uri="{FF2B5EF4-FFF2-40B4-BE49-F238E27FC236}">
                <a16:creationId xmlns:a16="http://schemas.microsoft.com/office/drawing/2014/main" id="{0E61BB18-A6B1-4117-A1E8-5E6B9E6E8E18}"/>
              </a:ext>
            </a:extLst>
          </p:cNvPr>
          <p:cNvSpPr txBox="1"/>
          <p:nvPr/>
        </p:nvSpPr>
        <p:spPr>
          <a:xfrm>
            <a:off x="390998" y="1676400"/>
            <a:ext cx="4638202" cy="46166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hangingPunct="0">
              <a:buFont typeface="Arial" panose="020B0604020202020204" pitchFamily="34" charset="0"/>
              <a:buChar char="•"/>
            </a:pPr>
            <a:r>
              <a:rPr lang="en-US" sz="1600" dirty="0" err="1">
                <a:solidFill>
                  <a:srgbClr val="000000"/>
                </a:solidFill>
                <a:sym typeface="Arial"/>
              </a:rPr>
              <a:t>Ather</a:t>
            </a:r>
            <a:r>
              <a:rPr lang="en-US" sz="1600" dirty="0">
                <a:solidFill>
                  <a:srgbClr val="000000"/>
                </a:solidFill>
                <a:sym typeface="Arial"/>
              </a:rPr>
              <a:t> was shortlisted by PFAN in 2014, when they were in a proto-type testing stage</a:t>
            </a:r>
          </a:p>
          <a:p>
            <a:pPr marL="285750" indent="-285750" hangingPunct="0">
              <a:buFont typeface="Arial" panose="020B0604020202020204" pitchFamily="34" charset="0"/>
              <a:buChar char="•"/>
            </a:pPr>
            <a:r>
              <a:rPr lang="en-US" sz="1600" b="1" dirty="0">
                <a:solidFill>
                  <a:srgbClr val="000000"/>
                </a:solidFill>
                <a:sym typeface="Arial"/>
              </a:rPr>
              <a:t>PFAN supported the project in preparing their business plan, financial projection and investor presentation</a:t>
            </a:r>
          </a:p>
          <a:p>
            <a:pPr marL="285750" indent="-285750" hangingPunct="0">
              <a:buFont typeface="Arial" panose="020B0604020202020204" pitchFamily="34" charset="0"/>
              <a:buChar char="•"/>
            </a:pPr>
            <a:r>
              <a:rPr lang="en-US" sz="1600" dirty="0" err="1">
                <a:solidFill>
                  <a:srgbClr val="000000"/>
                </a:solidFill>
                <a:sym typeface="Arial"/>
              </a:rPr>
              <a:t>Ather</a:t>
            </a:r>
            <a:r>
              <a:rPr lang="en-US" sz="1600" dirty="0">
                <a:solidFill>
                  <a:srgbClr val="000000"/>
                </a:solidFill>
                <a:sym typeface="Arial"/>
              </a:rPr>
              <a:t> Energy has to date raised more than US $300 million, mainly in equity funding from investors like </a:t>
            </a:r>
            <a:r>
              <a:rPr lang="en-US" sz="1600" dirty="0" err="1">
                <a:solidFill>
                  <a:srgbClr val="000000"/>
                </a:solidFill>
                <a:sym typeface="Arial"/>
              </a:rPr>
              <a:t>HeroMotor</a:t>
            </a:r>
            <a:r>
              <a:rPr lang="en-US" sz="1600" dirty="0">
                <a:solidFill>
                  <a:srgbClr val="000000"/>
                </a:solidFill>
                <a:sym typeface="Arial"/>
              </a:rPr>
              <a:t> Corp, Tiger Global Management, </a:t>
            </a:r>
            <a:r>
              <a:rPr lang="en-US" sz="1600" dirty="0" err="1">
                <a:solidFill>
                  <a:srgbClr val="000000"/>
                </a:solidFill>
                <a:sym typeface="Arial"/>
              </a:rPr>
              <a:t>Innoven</a:t>
            </a:r>
            <a:r>
              <a:rPr lang="en-US" sz="1600" dirty="0">
                <a:solidFill>
                  <a:srgbClr val="000000"/>
                </a:solidFill>
                <a:sym typeface="Arial"/>
              </a:rPr>
              <a:t> Capital</a:t>
            </a:r>
          </a:p>
          <a:p>
            <a:pPr marL="285750" indent="-285750" hangingPunct="0">
              <a:buFont typeface="Arial" panose="020B0604020202020204" pitchFamily="34" charset="0"/>
              <a:buChar char="•"/>
            </a:pPr>
            <a:r>
              <a:rPr lang="en-US" sz="1600" dirty="0" err="1">
                <a:solidFill>
                  <a:srgbClr val="000000"/>
                </a:solidFill>
                <a:sym typeface="Arial"/>
              </a:rPr>
              <a:t>Ather</a:t>
            </a:r>
            <a:r>
              <a:rPr lang="en-US" sz="1600" dirty="0">
                <a:solidFill>
                  <a:srgbClr val="000000"/>
                </a:solidFill>
                <a:sym typeface="Arial"/>
              </a:rPr>
              <a:t> has set up its own charging network and  Grid, in Bangalore &amp; Chennai.</a:t>
            </a:r>
          </a:p>
          <a:p>
            <a:pPr marL="285750" indent="-285750" hangingPunct="0">
              <a:buFont typeface="Arial" panose="020B0604020202020204" pitchFamily="34" charset="0"/>
              <a:buChar char="•"/>
            </a:pPr>
            <a:r>
              <a:rPr lang="en-US" sz="1600" dirty="0">
                <a:solidFill>
                  <a:srgbClr val="000000"/>
                </a:solidFill>
                <a:sym typeface="Arial"/>
              </a:rPr>
              <a:t>Company has 3 models and so far sold more than 50,000 electric scooters in India in the last 4 years </a:t>
            </a:r>
          </a:p>
          <a:p>
            <a:pPr marL="285750" indent="-285750" hangingPunct="0">
              <a:buFont typeface="Arial" panose="020B0604020202020204" pitchFamily="34" charset="0"/>
              <a:buChar char="•"/>
            </a:pPr>
            <a:r>
              <a:rPr lang="en-US" sz="1600" dirty="0" err="1">
                <a:solidFill>
                  <a:srgbClr val="000000"/>
                </a:solidFill>
                <a:sym typeface="Arial"/>
              </a:rPr>
              <a:t>Ather</a:t>
            </a:r>
            <a:r>
              <a:rPr lang="en-US" sz="1600" dirty="0">
                <a:solidFill>
                  <a:srgbClr val="000000"/>
                </a:solidFill>
                <a:sym typeface="Arial"/>
              </a:rPr>
              <a:t> factory has an annual capacity of 110,000 scooters and 120,000 battery packs. The company currently has a presence in 27 cities across 15 states </a:t>
            </a:r>
            <a:endParaRPr lang="en-US" sz="300" dirty="0">
              <a:solidFill>
                <a:srgbClr val="000000"/>
              </a:solidFill>
              <a:sym typeface="Arial"/>
            </a:endParaRPr>
          </a:p>
          <a:p>
            <a:pPr hangingPunct="0"/>
            <a:endParaRPr lang="en-US" sz="300" i="1" dirty="0">
              <a:solidFill>
                <a:srgbClr val="000000"/>
              </a:solidFill>
              <a:sym typeface="Arial"/>
            </a:endParaRPr>
          </a:p>
        </p:txBody>
      </p:sp>
      <p:pic>
        <p:nvPicPr>
          <p:cNvPr id="9" name="Picture 8"/>
          <p:cNvPicPr>
            <a:picLocks noChangeAspect="1"/>
          </p:cNvPicPr>
          <p:nvPr/>
        </p:nvPicPr>
        <p:blipFill rotWithShape="1">
          <a:blip r:embed="rId2"/>
          <a:srcRect l="9578" t="31331" r="51251" b="31331"/>
          <a:stretch/>
        </p:blipFill>
        <p:spPr>
          <a:xfrm>
            <a:off x="5181600" y="1676400"/>
            <a:ext cx="3662497" cy="2181913"/>
          </a:xfrm>
          <a:prstGeom prst="rect">
            <a:avLst/>
          </a:prstGeom>
        </p:spPr>
      </p:pic>
      <p:pic>
        <p:nvPicPr>
          <p:cNvPr id="10" name="Picture 9"/>
          <p:cNvPicPr>
            <a:picLocks noChangeAspect="1"/>
          </p:cNvPicPr>
          <p:nvPr/>
        </p:nvPicPr>
        <p:blipFill rotWithShape="1">
          <a:blip r:embed="rId3"/>
          <a:srcRect l="14579" t="17329" r="12913" b="7328"/>
          <a:stretch/>
        </p:blipFill>
        <p:spPr>
          <a:xfrm>
            <a:off x="5181600" y="3962400"/>
            <a:ext cx="3657600" cy="2375338"/>
          </a:xfrm>
          <a:prstGeom prst="rect">
            <a:avLst/>
          </a:prstGeom>
        </p:spPr>
      </p:pic>
    </p:spTree>
    <p:extLst>
      <p:ext uri="{BB962C8B-B14F-4D97-AF65-F5344CB8AC3E}">
        <p14:creationId xmlns:p14="http://schemas.microsoft.com/office/powerpoint/2010/main" val="285251696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469966-2B60-48A4-B7AF-AC06AF606CED}"/>
              </a:ext>
            </a:extLst>
          </p:cNvPr>
          <p:cNvSpPr>
            <a:spLocks noGrp="1"/>
          </p:cNvSpPr>
          <p:nvPr>
            <p:ph type="sldNum" sz="quarter" idx="2"/>
          </p:nvPr>
        </p:nvSpPr>
        <p:spPr/>
        <p:txBody>
          <a:bodyPr/>
          <a:lstStyle/>
          <a:p>
            <a:fld id="{86CB4B4D-7CA3-9044-876B-883B54F8677D}" type="slidenum">
              <a:rPr lang="en-US" smtClean="0"/>
              <a:pPr/>
              <a:t>27</a:t>
            </a:fld>
            <a:endParaRPr lang="en-US" dirty="0"/>
          </a:p>
        </p:txBody>
      </p:sp>
      <p:sp>
        <p:nvSpPr>
          <p:cNvPr id="5" name="Title 1">
            <a:extLst>
              <a:ext uri="{FF2B5EF4-FFF2-40B4-BE49-F238E27FC236}">
                <a16:creationId xmlns:a16="http://schemas.microsoft.com/office/drawing/2014/main" id="{8776738A-33D4-4E75-9A1F-29E357237B35}"/>
              </a:ext>
            </a:extLst>
          </p:cNvPr>
          <p:cNvSpPr txBox="1">
            <a:spLocks/>
          </p:cNvSpPr>
          <p:nvPr/>
        </p:nvSpPr>
        <p:spPr>
          <a:xfrm>
            <a:off x="429229" y="762000"/>
            <a:ext cx="8708551" cy="109848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698DF"/>
                </a:solidFill>
                <a:uFillTx/>
                <a:latin typeface="Calibri"/>
                <a:ea typeface="Calibri"/>
                <a:cs typeface="Calibri"/>
                <a:sym typeface="Calibri"/>
              </a:defRPr>
            </a:lvl1pPr>
            <a:lvl2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2pPr>
            <a:lvl3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3pPr>
            <a:lvl4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4pPr>
            <a:lvl5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5pPr>
            <a:lvl6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6pPr>
            <a:lvl7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7pPr>
            <a:lvl8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8pPr>
            <a:lvl9pPr marL="0" marR="0" indent="0" algn="ctr" defTabSz="685800" rtl="0" latinLnBrk="0">
              <a:lnSpc>
                <a:spcPct val="90000"/>
              </a:lnSpc>
              <a:spcBef>
                <a:spcPts val="0"/>
              </a:spcBef>
              <a:spcAft>
                <a:spcPts val="0"/>
              </a:spcAft>
              <a:buClrTx/>
              <a:buSzTx/>
              <a:buFontTx/>
              <a:buNone/>
              <a:tabLst/>
              <a:defRPr sz="4500" b="0" i="0" u="none" strike="noStrike" cap="none" spc="0" baseline="0">
                <a:ln>
                  <a:noFill/>
                </a:ln>
                <a:solidFill>
                  <a:srgbClr val="0698DF"/>
                </a:solidFill>
                <a:uFillTx/>
                <a:latin typeface="Calibri"/>
                <a:ea typeface="Calibri"/>
                <a:cs typeface="Calibri"/>
                <a:sym typeface="Calibri"/>
              </a:defRPr>
            </a:lvl9pPr>
          </a:lstStyle>
          <a:p>
            <a:endParaRPr lang="en-US" sz="2600" b="1" kern="0" dirty="0">
              <a:solidFill>
                <a:schemeClr val="tx1"/>
              </a:solidFill>
            </a:endParaRPr>
          </a:p>
        </p:txBody>
      </p:sp>
      <p:sp>
        <p:nvSpPr>
          <p:cNvPr id="6" name="Title 1">
            <a:extLst>
              <a:ext uri="{FF2B5EF4-FFF2-40B4-BE49-F238E27FC236}">
                <a16:creationId xmlns:a16="http://schemas.microsoft.com/office/drawing/2014/main" id="{8776738A-33D4-4E75-9A1F-29E357237B35}"/>
              </a:ext>
            </a:extLst>
          </p:cNvPr>
          <p:cNvSpPr>
            <a:spLocks noGrp="1"/>
          </p:cNvSpPr>
          <p:nvPr>
            <p:ph type="title"/>
          </p:nvPr>
        </p:nvSpPr>
        <p:spPr>
          <a:xfrm>
            <a:off x="304800" y="762000"/>
            <a:ext cx="8708551" cy="1098486"/>
          </a:xfrm>
        </p:spPr>
        <p:txBody>
          <a:bodyPr>
            <a:normAutofit/>
          </a:bodyPr>
          <a:lstStyle/>
          <a:p>
            <a:r>
              <a:rPr lang="en-US" sz="2600" b="1" dirty="0">
                <a:solidFill>
                  <a:schemeClr val="accent1">
                    <a:lumMod val="75000"/>
                  </a:schemeClr>
                </a:solidFill>
              </a:rPr>
              <a:t>PFAN pipeline – some examples</a:t>
            </a:r>
            <a:r>
              <a:rPr lang="en-US" sz="2000" b="1" dirty="0">
                <a:solidFill>
                  <a:schemeClr val="accent1">
                    <a:lumMod val="75000"/>
                  </a:schemeClr>
                </a:solidFill>
              </a:rPr>
              <a:t> </a:t>
            </a:r>
          </a:p>
        </p:txBody>
      </p:sp>
      <p:graphicFrame>
        <p:nvGraphicFramePr>
          <p:cNvPr id="7" name="Table 7">
            <a:extLst>
              <a:ext uri="{FF2B5EF4-FFF2-40B4-BE49-F238E27FC236}">
                <a16:creationId xmlns:a16="http://schemas.microsoft.com/office/drawing/2014/main" id="{A2698FA6-8064-4E87-AF84-B7E7EC4657DA}"/>
              </a:ext>
            </a:extLst>
          </p:cNvPr>
          <p:cNvGraphicFramePr>
            <a:graphicFrameLocks/>
          </p:cNvGraphicFramePr>
          <p:nvPr/>
        </p:nvGraphicFramePr>
        <p:xfrm>
          <a:off x="323537" y="1821118"/>
          <a:ext cx="8515663" cy="2894326"/>
        </p:xfrm>
        <a:graphic>
          <a:graphicData uri="http://schemas.openxmlformats.org/drawingml/2006/table">
            <a:tbl>
              <a:tblPr firstRow="1" bandRow="1">
                <a:tableStyleId>{21E4AEA4-8DFA-4A89-87EB-49C32662AFE0}</a:tableStyleId>
              </a:tblPr>
              <a:tblGrid>
                <a:gridCol w="2495863">
                  <a:extLst>
                    <a:ext uri="{9D8B030D-6E8A-4147-A177-3AD203B41FA5}">
                      <a16:colId xmlns:a16="http://schemas.microsoft.com/office/drawing/2014/main" val="924901952"/>
                    </a:ext>
                  </a:extLst>
                </a:gridCol>
                <a:gridCol w="1295400">
                  <a:extLst>
                    <a:ext uri="{9D8B030D-6E8A-4147-A177-3AD203B41FA5}">
                      <a16:colId xmlns:a16="http://schemas.microsoft.com/office/drawing/2014/main" val="3183700315"/>
                    </a:ext>
                  </a:extLst>
                </a:gridCol>
                <a:gridCol w="4724400">
                  <a:extLst>
                    <a:ext uri="{9D8B030D-6E8A-4147-A177-3AD203B41FA5}">
                      <a16:colId xmlns:a16="http://schemas.microsoft.com/office/drawing/2014/main" val="2673027389"/>
                    </a:ext>
                  </a:extLst>
                </a:gridCol>
              </a:tblGrid>
              <a:tr h="489452">
                <a:tc>
                  <a:txBody>
                    <a:bodyPr/>
                    <a:lstStyle/>
                    <a:p>
                      <a:pPr algn="l"/>
                      <a:r>
                        <a:rPr lang="en-US" sz="1400" dirty="0"/>
                        <a:t>Project Name</a:t>
                      </a:r>
                      <a:endParaRPr lang="en-IN" sz="1400" dirty="0"/>
                    </a:p>
                  </a:txBody>
                  <a:tcPr/>
                </a:tc>
                <a:tc>
                  <a:txBody>
                    <a:bodyPr/>
                    <a:lstStyle/>
                    <a:p>
                      <a:pPr algn="l"/>
                      <a:r>
                        <a:rPr lang="en-US" sz="1400" dirty="0"/>
                        <a:t>Country</a:t>
                      </a:r>
                      <a:endParaRPr lang="en-IN" sz="1400" dirty="0"/>
                    </a:p>
                  </a:txBody>
                  <a:tcPr/>
                </a:tc>
                <a:tc>
                  <a:txBody>
                    <a:bodyPr/>
                    <a:lstStyle/>
                    <a:p>
                      <a:pPr algn="l"/>
                      <a:r>
                        <a:rPr lang="en-US" sz="1400" dirty="0"/>
                        <a:t>Project type</a:t>
                      </a:r>
                    </a:p>
                    <a:p>
                      <a:pPr algn="ctr"/>
                      <a:endParaRPr lang="en-IN" sz="1400" dirty="0"/>
                    </a:p>
                  </a:txBody>
                  <a:tcPr/>
                </a:tc>
                <a:extLst>
                  <a:ext uri="{0D108BD9-81ED-4DB2-BD59-A6C34878D82A}">
                    <a16:rowId xmlns:a16="http://schemas.microsoft.com/office/drawing/2014/main" val="3201177082"/>
                  </a:ext>
                </a:extLst>
              </a:tr>
              <a:tr h="388682">
                <a:tc>
                  <a:txBody>
                    <a:bodyPr/>
                    <a:lstStyle/>
                    <a:p>
                      <a:pPr marL="0" algn="l" defTabSz="914400" rtl="0" eaLnBrk="1" latinLnBrk="0" hangingPunct="1">
                        <a:lnSpc>
                          <a:spcPct val="150000"/>
                        </a:lnSpc>
                      </a:pPr>
                      <a:r>
                        <a:rPr lang="en-IN" sz="1400" kern="1200" dirty="0"/>
                        <a:t>e-car Namibia</a:t>
                      </a:r>
                      <a:endParaRPr lang="en-IN" sz="1400" b="0" kern="1200" dirty="0">
                        <a:solidFill>
                          <a:schemeClr val="dk1"/>
                        </a:solidFill>
                        <a:latin typeface="+mn-lt"/>
                        <a:ea typeface="+mn-ea"/>
                        <a:cs typeface="+mn-cs"/>
                      </a:endParaRPr>
                    </a:p>
                  </a:txBody>
                  <a:tcPr/>
                </a:tc>
                <a:tc>
                  <a:txBody>
                    <a:bodyPr/>
                    <a:lstStyle/>
                    <a:p>
                      <a:pPr marL="0" algn="l" defTabSz="914400" rtl="0" eaLnBrk="1" latinLnBrk="0" hangingPunct="1">
                        <a:lnSpc>
                          <a:spcPct val="150000"/>
                        </a:lnSpc>
                      </a:pPr>
                      <a:r>
                        <a:rPr lang="en-US" sz="1400" kern="1200" dirty="0"/>
                        <a:t>Namibia</a:t>
                      </a:r>
                      <a:endParaRPr lang="en-IN" sz="1400" b="0" kern="1200" dirty="0">
                        <a:solidFill>
                          <a:schemeClr val="dk1"/>
                        </a:solidFill>
                        <a:latin typeface="+mn-lt"/>
                        <a:ea typeface="+mn-ea"/>
                        <a:cs typeface="+mn-cs"/>
                      </a:endParaRPr>
                    </a:p>
                  </a:txBody>
                  <a:tcPr/>
                </a:tc>
                <a:tc>
                  <a:txBody>
                    <a:bodyPr/>
                    <a:lstStyle/>
                    <a:p>
                      <a:pPr marL="0" algn="l" defTabSz="914400" rtl="0" eaLnBrk="1" latinLnBrk="0" hangingPunct="1">
                        <a:lnSpc>
                          <a:spcPct val="150000"/>
                        </a:lnSpc>
                      </a:pPr>
                      <a:r>
                        <a:rPr lang="en-US" sz="1400" kern="1200" dirty="0"/>
                        <a:t>EV Centre to support electric vehicles in Namibia</a:t>
                      </a:r>
                      <a:endParaRPr lang="en-IN" sz="1400" b="0" kern="1200" dirty="0">
                        <a:solidFill>
                          <a:schemeClr val="dk1"/>
                        </a:solidFill>
                        <a:latin typeface="+mn-lt"/>
                        <a:ea typeface="+mn-ea"/>
                        <a:cs typeface="+mn-cs"/>
                      </a:endParaRPr>
                    </a:p>
                  </a:txBody>
                  <a:tcPr/>
                </a:tc>
                <a:extLst>
                  <a:ext uri="{0D108BD9-81ED-4DB2-BD59-A6C34878D82A}">
                    <a16:rowId xmlns:a16="http://schemas.microsoft.com/office/drawing/2014/main" val="2645218196"/>
                  </a:ext>
                </a:extLst>
              </a:tr>
              <a:tr h="388682">
                <a:tc>
                  <a:txBody>
                    <a:bodyPr/>
                    <a:lstStyle/>
                    <a:p>
                      <a:pPr algn="l"/>
                      <a:r>
                        <a:rPr lang="en-IN" sz="1400" dirty="0" err="1"/>
                        <a:t>Eride</a:t>
                      </a:r>
                      <a:r>
                        <a:rPr lang="en-IN" sz="1400" dirty="0"/>
                        <a:t> GmbH</a:t>
                      </a:r>
                      <a:endParaRPr lang="en-IN" sz="1400" b="0" dirty="0"/>
                    </a:p>
                  </a:txBody>
                  <a:tcPr/>
                </a:tc>
                <a:tc>
                  <a:txBody>
                    <a:bodyPr/>
                    <a:lstStyle/>
                    <a:p>
                      <a:pPr algn="l"/>
                      <a:r>
                        <a:rPr lang="en-IN" sz="1400" dirty="0"/>
                        <a:t>Zambia</a:t>
                      </a:r>
                      <a:endParaRPr lang="en-IN" sz="1400" b="0" dirty="0"/>
                    </a:p>
                  </a:txBody>
                  <a:tcPr/>
                </a:tc>
                <a:tc>
                  <a:txBody>
                    <a:bodyPr/>
                    <a:lstStyle/>
                    <a:p>
                      <a:pPr algn="just"/>
                      <a:r>
                        <a:rPr lang="en-US" sz="1400" dirty="0"/>
                        <a:t>Development and distribution of a solution combining solar home systems and electric motorbikes</a:t>
                      </a:r>
                      <a:endParaRPr lang="en-IN" sz="1400" b="0" dirty="0"/>
                    </a:p>
                  </a:txBody>
                  <a:tcPr/>
                </a:tc>
                <a:extLst>
                  <a:ext uri="{0D108BD9-81ED-4DB2-BD59-A6C34878D82A}">
                    <a16:rowId xmlns:a16="http://schemas.microsoft.com/office/drawing/2014/main" val="1164593427"/>
                  </a:ext>
                </a:extLst>
              </a:tr>
              <a:tr h="388682">
                <a:tc>
                  <a:txBody>
                    <a:bodyPr/>
                    <a:lstStyle/>
                    <a:p>
                      <a:pPr algn="l">
                        <a:lnSpc>
                          <a:spcPct val="150000"/>
                        </a:lnSpc>
                      </a:pPr>
                      <a:r>
                        <a:rPr lang="en-IN" sz="1400" dirty="0" err="1"/>
                        <a:t>Randeepa</a:t>
                      </a:r>
                      <a:r>
                        <a:rPr lang="en-IN" sz="1400" dirty="0"/>
                        <a:t> Agrarian (</a:t>
                      </a:r>
                      <a:r>
                        <a:rPr lang="en-IN" sz="1400" dirty="0" err="1"/>
                        <a:t>pvt</a:t>
                      </a:r>
                      <a:r>
                        <a:rPr lang="en-IN" sz="1400" dirty="0"/>
                        <a:t>) Ltd</a:t>
                      </a:r>
                      <a:endParaRPr lang="en-IN" sz="1400" b="0" dirty="0"/>
                    </a:p>
                  </a:txBody>
                  <a:tcPr/>
                </a:tc>
                <a:tc>
                  <a:txBody>
                    <a:bodyPr/>
                    <a:lstStyle/>
                    <a:p>
                      <a:pPr algn="l">
                        <a:lnSpc>
                          <a:spcPct val="150000"/>
                        </a:lnSpc>
                      </a:pPr>
                      <a:r>
                        <a:rPr lang="en-US" sz="1400" dirty="0"/>
                        <a:t>Sri Lanka </a:t>
                      </a:r>
                      <a:endParaRPr lang="en-IN" sz="1400" b="0" dirty="0"/>
                    </a:p>
                  </a:txBody>
                  <a:tcPr/>
                </a:tc>
                <a:tc>
                  <a:txBody>
                    <a:bodyPr/>
                    <a:lstStyle/>
                    <a:p>
                      <a:pPr algn="l">
                        <a:lnSpc>
                          <a:spcPct val="150000"/>
                        </a:lnSpc>
                      </a:pPr>
                      <a:r>
                        <a:rPr lang="en-US" sz="1400" dirty="0"/>
                        <a:t>Electric Scooters and Electric Cars</a:t>
                      </a:r>
                      <a:endParaRPr lang="en-IN" sz="1400" b="0" dirty="0"/>
                    </a:p>
                  </a:txBody>
                  <a:tcPr/>
                </a:tc>
                <a:extLst>
                  <a:ext uri="{0D108BD9-81ED-4DB2-BD59-A6C34878D82A}">
                    <a16:rowId xmlns:a16="http://schemas.microsoft.com/office/drawing/2014/main" val="304782047"/>
                  </a:ext>
                </a:extLst>
              </a:tr>
              <a:tr h="388682">
                <a:tc>
                  <a:txBody>
                    <a:bodyPr/>
                    <a:lstStyle/>
                    <a:p>
                      <a:pPr marL="0" algn="just" defTabSz="914400" rtl="0" eaLnBrk="1" latinLnBrk="0" hangingPunct="1"/>
                      <a:r>
                        <a:rPr lang="en-IN" sz="1400" kern="1200" dirty="0"/>
                        <a:t>Ona Mobility</a:t>
                      </a:r>
                      <a:endParaRPr lang="en-IN" sz="1400" b="0" kern="1200" dirty="0">
                        <a:solidFill>
                          <a:schemeClr val="dk1"/>
                        </a:solidFill>
                        <a:latin typeface="+mn-lt"/>
                        <a:ea typeface="+mn-ea"/>
                        <a:cs typeface="+mn-cs"/>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kern="1200" dirty="0"/>
                        <a:t>Pakistan </a:t>
                      </a:r>
                      <a:endParaRPr lang="en-IN" sz="1400" b="0" kern="1200" dirty="0">
                        <a:solidFill>
                          <a:schemeClr val="dk1"/>
                        </a:solidFill>
                        <a:latin typeface="+mn-lt"/>
                        <a:ea typeface="+mn-ea"/>
                        <a:cs typeface="+mn-cs"/>
                      </a:endParaRPr>
                    </a:p>
                  </a:txBody>
                  <a:tcPr/>
                </a:tc>
                <a:tc>
                  <a:txBody>
                    <a:bodyPr/>
                    <a:lstStyle/>
                    <a:p>
                      <a:pPr marL="0" algn="just" defTabSz="914400" rtl="0" eaLnBrk="1" latinLnBrk="0" hangingPunct="1"/>
                      <a:r>
                        <a:rPr lang="en-US" sz="1400" kern="1200" dirty="0"/>
                        <a:t>Electric vehicles and battery</a:t>
                      </a:r>
                      <a:r>
                        <a:rPr lang="en-US" sz="1400" kern="1200" baseline="0" dirty="0"/>
                        <a:t> as a service</a:t>
                      </a:r>
                      <a:endParaRPr lang="en-IN" sz="1400" b="0" kern="1200" dirty="0">
                        <a:solidFill>
                          <a:schemeClr val="dk1"/>
                        </a:solidFill>
                        <a:latin typeface="+mn-lt"/>
                        <a:ea typeface="+mn-ea"/>
                        <a:cs typeface="+mn-cs"/>
                      </a:endParaRPr>
                    </a:p>
                  </a:txBody>
                  <a:tcPr/>
                </a:tc>
                <a:extLst>
                  <a:ext uri="{0D108BD9-81ED-4DB2-BD59-A6C34878D82A}">
                    <a16:rowId xmlns:a16="http://schemas.microsoft.com/office/drawing/2014/main" val="1329269710"/>
                  </a:ext>
                </a:extLst>
              </a:tr>
              <a:tr h="388682">
                <a:tc>
                  <a:txBody>
                    <a:bodyPr/>
                    <a:lstStyle/>
                    <a:p>
                      <a:pPr algn="l">
                        <a:lnSpc>
                          <a:spcPct val="150000"/>
                        </a:lnSpc>
                      </a:pPr>
                      <a:r>
                        <a:rPr lang="en-IN" sz="1400" dirty="0"/>
                        <a:t>Leaf Capital Pte Ltd</a:t>
                      </a:r>
                      <a:endParaRPr lang="en-IN" sz="1400" b="0" dirty="0"/>
                    </a:p>
                  </a:txBody>
                  <a:tcPr/>
                </a:tc>
                <a:tc>
                  <a:txBody>
                    <a:bodyPr/>
                    <a:lstStyle/>
                    <a:p>
                      <a:pPr algn="l">
                        <a:lnSpc>
                          <a:spcPct val="150000"/>
                        </a:lnSpc>
                      </a:pPr>
                      <a:r>
                        <a:rPr lang="en-IN" sz="1400" dirty="0"/>
                        <a:t>Fiji</a:t>
                      </a:r>
                      <a:endParaRPr lang="en-IN" sz="1400" b="0" dirty="0"/>
                    </a:p>
                  </a:txBody>
                  <a:tcPr/>
                </a:tc>
                <a:tc>
                  <a:txBody>
                    <a:bodyPr/>
                    <a:lstStyle/>
                    <a:p>
                      <a:pPr algn="l">
                        <a:lnSpc>
                          <a:spcPct val="150000"/>
                        </a:lnSpc>
                      </a:pPr>
                      <a:r>
                        <a:rPr lang="en-US" sz="1400" dirty="0"/>
                        <a:t>Establishing the Pacific’s first national EV charging network</a:t>
                      </a:r>
                      <a:endParaRPr lang="en-IN" sz="1400" b="0" dirty="0"/>
                    </a:p>
                  </a:txBody>
                  <a:tcPr/>
                </a:tc>
                <a:extLst>
                  <a:ext uri="{0D108BD9-81ED-4DB2-BD59-A6C34878D82A}">
                    <a16:rowId xmlns:a16="http://schemas.microsoft.com/office/drawing/2014/main" val="483202141"/>
                  </a:ext>
                </a:extLst>
              </a:tr>
            </a:tbl>
          </a:graphicData>
        </a:graphic>
      </p:graphicFrame>
    </p:spTree>
    <p:extLst>
      <p:ext uri="{BB962C8B-B14F-4D97-AF65-F5344CB8AC3E}">
        <p14:creationId xmlns:p14="http://schemas.microsoft.com/office/powerpoint/2010/main" val="382929530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469966-2B60-48A4-B7AF-AC06AF606CED}"/>
              </a:ext>
            </a:extLst>
          </p:cNvPr>
          <p:cNvSpPr>
            <a:spLocks noGrp="1"/>
          </p:cNvSpPr>
          <p:nvPr>
            <p:ph type="sldNum" sz="quarter" idx="2"/>
          </p:nvPr>
        </p:nvSpPr>
        <p:spPr/>
        <p:txBody>
          <a:bodyPr/>
          <a:lstStyle/>
          <a:p>
            <a:fld id="{86CB4B4D-7CA3-9044-876B-883B54F8677D}" type="slidenum">
              <a:rPr lang="en-US" smtClean="0"/>
              <a:pPr/>
              <a:t>28</a:t>
            </a:fld>
            <a:endParaRPr lang="en-US" dirty="0"/>
          </a:p>
        </p:txBody>
      </p:sp>
      <p:pic>
        <p:nvPicPr>
          <p:cNvPr id="8" name="Picture 7" descr="C:\Users\barunick\Desktop\world-map-grey.png">
            <a:extLst>
              <a:ext uri="{FF2B5EF4-FFF2-40B4-BE49-F238E27FC236}">
                <a16:creationId xmlns:a16="http://schemas.microsoft.com/office/drawing/2014/main" id="{4C505895-CE80-3DC0-91F8-1B1CA6C23C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182" y="1440431"/>
            <a:ext cx="10079182" cy="5248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D41AA9A-9AF8-BAD5-59EE-B7BCB18AF903}"/>
              </a:ext>
            </a:extLst>
          </p:cNvPr>
          <p:cNvPicPr>
            <a:picLocks noChangeAspect="1"/>
          </p:cNvPicPr>
          <p:nvPr/>
        </p:nvPicPr>
        <p:blipFill>
          <a:blip r:embed="rId4"/>
          <a:stretch>
            <a:fillRect/>
          </a:stretch>
        </p:blipFill>
        <p:spPr>
          <a:xfrm>
            <a:off x="1066800" y="1912369"/>
            <a:ext cx="3208494" cy="3505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a:extLst>
              <a:ext uri="{FF2B5EF4-FFF2-40B4-BE49-F238E27FC236}">
                <a16:creationId xmlns:a16="http://schemas.microsoft.com/office/drawing/2014/main" id="{6A7347FC-2745-4C88-2898-DFD43C0B7852}"/>
              </a:ext>
            </a:extLst>
          </p:cNvPr>
          <p:cNvPicPr>
            <a:picLocks noChangeAspect="1"/>
          </p:cNvPicPr>
          <p:nvPr/>
        </p:nvPicPr>
        <p:blipFill>
          <a:blip r:embed="rId5"/>
          <a:stretch>
            <a:fillRect/>
          </a:stretch>
        </p:blipFill>
        <p:spPr>
          <a:xfrm>
            <a:off x="4890028" y="1600200"/>
            <a:ext cx="2848077" cy="4038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75305625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pPr/>
              <a:t>29</a:t>
            </a:fld>
            <a:endParaRPr lang="en-US" dirty="0"/>
          </a:p>
        </p:txBody>
      </p:sp>
      <p:sp>
        <p:nvSpPr>
          <p:cNvPr id="5" name="Title 1"/>
          <p:cNvSpPr txBox="1">
            <a:spLocks/>
          </p:cNvSpPr>
          <p:nvPr/>
        </p:nvSpPr>
        <p:spPr>
          <a:xfrm>
            <a:off x="0" y="948232"/>
            <a:ext cx="4114800" cy="664325"/>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fontAlgn="base">
              <a:spcBef>
                <a:spcPct val="0"/>
              </a:spcBef>
              <a:spcAft>
                <a:spcPct val="0"/>
              </a:spcAft>
              <a:defRPr sz="3200">
                <a:solidFill>
                  <a:prstClr val="white"/>
                </a:solidFill>
                <a:latin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Thank you!</a:t>
            </a:r>
          </a:p>
        </p:txBody>
      </p:sp>
      <p:grpSp>
        <p:nvGrpSpPr>
          <p:cNvPr id="11" name="Group 10">
            <a:extLst>
              <a:ext uri="{FF2B5EF4-FFF2-40B4-BE49-F238E27FC236}">
                <a16:creationId xmlns:a16="http://schemas.microsoft.com/office/drawing/2014/main" id="{6106708E-D8D3-4326-BD83-1A1DB784B2E2}"/>
              </a:ext>
            </a:extLst>
          </p:cNvPr>
          <p:cNvGrpSpPr/>
          <p:nvPr/>
        </p:nvGrpSpPr>
        <p:grpSpPr>
          <a:xfrm>
            <a:off x="142463" y="2001836"/>
            <a:ext cx="4155660" cy="4373984"/>
            <a:chOff x="259728" y="2133455"/>
            <a:chExt cx="4767749" cy="4635808"/>
          </a:xfrm>
        </p:grpSpPr>
        <p:sp>
          <p:nvSpPr>
            <p:cNvPr id="6" name="TextBox 5">
              <a:extLst>
                <a:ext uri="{FF2B5EF4-FFF2-40B4-BE49-F238E27FC236}">
                  <a16:creationId xmlns:a16="http://schemas.microsoft.com/office/drawing/2014/main" id="{A8A0E0D6-7FA4-4AF4-8C65-FFF5E1B82324}"/>
                </a:ext>
              </a:extLst>
            </p:cNvPr>
            <p:cNvSpPr txBox="1"/>
            <p:nvPr/>
          </p:nvSpPr>
          <p:spPr>
            <a:xfrm>
              <a:off x="259728" y="5040408"/>
              <a:ext cx="4767749" cy="1728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dirty="0">
                  <a:solidFill>
                    <a:srgbClr val="000000"/>
                  </a:solidFill>
                  <a:latin typeface="+mj-lt"/>
                  <a:ea typeface="+mj-ea"/>
                  <a:cs typeface="+mj-cs"/>
                  <a:sym typeface="Arial"/>
                </a:rPr>
                <a:t>The sun never goes down in the GN-SEC</a:t>
              </a:r>
              <a:r>
                <a:rPr kumimoji="0" lang="en-US" sz="1600" u="none" strike="noStrike" cap="none" spc="0" normalizeH="0" baseline="0" dirty="0">
                  <a:ln>
                    <a:noFill/>
                  </a:ln>
                  <a:solidFill>
                    <a:srgbClr val="000000"/>
                  </a:solidFill>
                  <a:effectLst/>
                  <a:uFillTx/>
                  <a:latin typeface="+mj-lt"/>
                  <a:ea typeface="+mj-ea"/>
                  <a:cs typeface="+mj-cs"/>
                  <a:sym typeface="Arial"/>
                </a:rPr>
                <a:t>!</a:t>
              </a:r>
            </a:p>
            <a:p>
              <a:pPr marL="0" marR="0" indent="0" algn="ctr" defTabSz="914400" rtl="0" fontAlgn="auto" latinLnBrk="0" hangingPunct="0">
                <a:lnSpc>
                  <a:spcPct val="100000"/>
                </a:lnSpc>
                <a:spcBef>
                  <a:spcPts val="0"/>
                </a:spcBef>
                <a:spcAft>
                  <a:spcPts val="0"/>
                </a:spcAft>
                <a:buClrTx/>
                <a:buSzTx/>
                <a:buFontTx/>
                <a:buNone/>
                <a:tabLst/>
              </a:pPr>
              <a:endParaRPr lang="en-US" sz="1400" b="1" dirty="0">
                <a:solidFill>
                  <a:srgbClr val="000000"/>
                </a:solidFill>
                <a:latin typeface="+mj-lt"/>
                <a:ea typeface="+mj-ea"/>
                <a:cs typeface="+mj-cs"/>
                <a:sym typeface="Arial"/>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400" i="0" u="none" strike="noStrike" cap="none" spc="0" normalizeH="0" baseline="0" dirty="0">
                <a:ln>
                  <a:noFill/>
                </a:ln>
                <a:solidFill>
                  <a:srgbClr val="000000"/>
                </a:solidFill>
                <a:effectLst/>
                <a:uFillTx/>
                <a:latin typeface="+mj-lt"/>
                <a:ea typeface="+mj-ea"/>
                <a:cs typeface="+mj-cs"/>
                <a:sym typeface="Arial"/>
              </a:endParaRPr>
            </a:p>
            <a:p>
              <a:pPr marL="0" marR="0" indent="0" algn="ctr" defTabSz="914400" rtl="0" fontAlgn="auto" latinLnBrk="0" hangingPunct="0">
                <a:lnSpc>
                  <a:spcPct val="100000"/>
                </a:lnSpc>
                <a:spcBef>
                  <a:spcPts val="0"/>
                </a:spcBef>
                <a:spcAft>
                  <a:spcPts val="0"/>
                </a:spcAft>
                <a:buClrTx/>
                <a:buSzTx/>
                <a:buFontTx/>
                <a:buNone/>
                <a:tabLst/>
              </a:pPr>
              <a:endParaRPr lang="en-US" sz="1400" dirty="0">
                <a:solidFill>
                  <a:srgbClr val="000000"/>
                </a:solidFill>
                <a:latin typeface="+mj-lt"/>
                <a:ea typeface="+mj-ea"/>
                <a:cs typeface="+mj-cs"/>
                <a:sym typeface="Arial"/>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1400" i="0" u="none" strike="noStrike" cap="none" spc="0" normalizeH="0" baseline="0" dirty="0">
                <a:ln>
                  <a:noFill/>
                </a:ln>
                <a:solidFill>
                  <a:srgbClr val="000000"/>
                </a:solidFill>
                <a:effectLst/>
                <a:uFillTx/>
                <a:latin typeface="+mj-lt"/>
                <a:ea typeface="+mj-ea"/>
                <a:cs typeface="+mj-cs"/>
                <a:sym typeface="Arial"/>
              </a:endParaRPr>
            </a:p>
            <a:p>
              <a:pPr marL="0" marR="0" indent="0" algn="ctr" defTabSz="914400" rtl="0" fontAlgn="auto" latinLnBrk="0" hangingPunct="0">
                <a:lnSpc>
                  <a:spcPct val="100000"/>
                </a:lnSpc>
                <a:spcBef>
                  <a:spcPts val="0"/>
                </a:spcBef>
                <a:spcAft>
                  <a:spcPts val="0"/>
                </a:spcAft>
                <a:buClrTx/>
                <a:buSzTx/>
                <a:buFontTx/>
                <a:buNone/>
                <a:tabLst/>
              </a:pPr>
              <a:endParaRPr lang="en-US" sz="1400" dirty="0">
                <a:solidFill>
                  <a:srgbClr val="000000"/>
                </a:solidFill>
                <a:latin typeface="+mj-lt"/>
                <a:ea typeface="+mj-ea"/>
                <a:cs typeface="+mj-cs"/>
                <a:sym typeface="Arial"/>
              </a:endParaRPr>
            </a:p>
            <a:p>
              <a:pPr marL="0" marR="0" indent="0" algn="ctr" defTabSz="914400" rtl="0" fontAlgn="auto" latinLnBrk="0" hangingPunct="0">
                <a:lnSpc>
                  <a:spcPct val="100000"/>
                </a:lnSpc>
                <a:spcBef>
                  <a:spcPts val="0"/>
                </a:spcBef>
                <a:spcAft>
                  <a:spcPts val="0"/>
                </a:spcAft>
                <a:buClrTx/>
                <a:buSzTx/>
                <a:buFontTx/>
                <a:buNone/>
                <a:tabLst/>
              </a:pPr>
              <a:endParaRPr lang="de-AT" sz="1400" dirty="0">
                <a:solidFill>
                  <a:srgbClr val="000000"/>
                </a:solidFill>
                <a:latin typeface="+mj-lt"/>
                <a:ea typeface="+mj-ea"/>
                <a:cs typeface="+mj-cs"/>
                <a:sym typeface="Arial"/>
              </a:endParaRPr>
            </a:p>
          </p:txBody>
        </p:sp>
        <p:pic>
          <p:nvPicPr>
            <p:cNvPr id="3" name="Picture 2">
              <a:extLst>
                <a:ext uri="{FF2B5EF4-FFF2-40B4-BE49-F238E27FC236}">
                  <a16:creationId xmlns:a16="http://schemas.microsoft.com/office/drawing/2014/main" id="{21A0408A-B86B-4C2B-BC44-520D8ADE9C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133455"/>
              <a:ext cx="3796266" cy="25308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grpSp>
        <p:nvGrpSpPr>
          <p:cNvPr id="9" name="Group 8">
            <a:extLst>
              <a:ext uri="{FF2B5EF4-FFF2-40B4-BE49-F238E27FC236}">
                <a16:creationId xmlns:a16="http://schemas.microsoft.com/office/drawing/2014/main" id="{1C530EF9-3471-48E3-AC23-850D2CFD68B2}"/>
              </a:ext>
            </a:extLst>
          </p:cNvPr>
          <p:cNvGrpSpPr/>
          <p:nvPr/>
        </p:nvGrpSpPr>
        <p:grpSpPr>
          <a:xfrm>
            <a:off x="152400" y="5708568"/>
            <a:ext cx="5107748" cy="574638"/>
            <a:chOff x="312733" y="1872368"/>
            <a:chExt cx="5107748" cy="574638"/>
          </a:xfrm>
        </p:grpSpPr>
        <p:pic>
          <p:nvPicPr>
            <p:cNvPr id="12" name="Picture 11" descr="http://www.gn-sec.net/sites/default/files/partner/images/oeza_jpeg.jpg">
              <a:extLst>
                <a:ext uri="{FF2B5EF4-FFF2-40B4-BE49-F238E27FC236}">
                  <a16:creationId xmlns:a16="http://schemas.microsoft.com/office/drawing/2014/main" id="{DEE9809C-1A88-4107-9256-F41E7DDC653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733" y="2005718"/>
              <a:ext cx="1439545" cy="438150"/>
            </a:xfrm>
            <a:prstGeom prst="rect">
              <a:avLst/>
            </a:prstGeom>
            <a:noFill/>
            <a:ln>
              <a:noFill/>
            </a:ln>
          </p:spPr>
        </p:pic>
        <p:pic>
          <p:nvPicPr>
            <p:cNvPr id="13" name="Picture 12" descr="http://www.gn-sec.net/sites/default/files/partner/images/logo-vector-aecid-ministerio.jpg">
              <a:extLst>
                <a:ext uri="{FF2B5EF4-FFF2-40B4-BE49-F238E27FC236}">
                  <a16:creationId xmlns:a16="http://schemas.microsoft.com/office/drawing/2014/main" id="{0E6998EB-F15A-4DBE-A959-FECD86893F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496431" y="2017746"/>
              <a:ext cx="1924050" cy="429260"/>
            </a:xfrm>
            <a:prstGeom prst="rect">
              <a:avLst/>
            </a:prstGeom>
            <a:noFill/>
            <a:ln>
              <a:noFill/>
            </a:ln>
          </p:spPr>
        </p:pic>
        <p:pic>
          <p:nvPicPr>
            <p:cNvPr id="14" name="Picture 13" descr="http://www.gn-sec.net/sites/default/files/partner/images/mfa-720x294.jpg">
              <a:extLst>
                <a:ext uri="{FF2B5EF4-FFF2-40B4-BE49-F238E27FC236}">
                  <a16:creationId xmlns:a16="http://schemas.microsoft.com/office/drawing/2014/main" id="{BA0FC5BD-5929-4243-94B8-342B6A2DEE2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4678" y="1872368"/>
              <a:ext cx="1399540" cy="571500"/>
            </a:xfrm>
            <a:prstGeom prst="rect">
              <a:avLst/>
            </a:prstGeom>
            <a:noFill/>
            <a:ln>
              <a:noFill/>
            </a:ln>
          </p:spPr>
        </p:pic>
      </p:grpSp>
      <p:sp>
        <p:nvSpPr>
          <p:cNvPr id="7" name="TextBox 6">
            <a:extLst>
              <a:ext uri="{FF2B5EF4-FFF2-40B4-BE49-F238E27FC236}">
                <a16:creationId xmlns:a16="http://schemas.microsoft.com/office/drawing/2014/main" id="{87961053-DA85-D34D-07DF-7B4577E63158}"/>
              </a:ext>
            </a:extLst>
          </p:cNvPr>
          <p:cNvSpPr txBox="1"/>
          <p:nvPr/>
        </p:nvSpPr>
        <p:spPr>
          <a:xfrm>
            <a:off x="4185831" y="1125058"/>
            <a:ext cx="5105400" cy="54476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Andrew Campbell</a:t>
            </a:r>
          </a:p>
          <a:p>
            <a:pPr algn="ctr"/>
            <a:r>
              <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Senior Electric Vehicle Specialist </a:t>
            </a:r>
          </a:p>
          <a:p>
            <a:pPr algn="ctr"/>
            <a:r>
              <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hlinkClick r:id="rId6"/>
              </a:rPr>
              <a:t>a.campbell@unido.org</a:t>
            </a:r>
            <a:r>
              <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p>
          <a:p>
            <a:pPr algn="ctr"/>
            <a:endPar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endParaRPr>
          </a:p>
          <a:p>
            <a:pPr algn="ctr"/>
            <a:r>
              <a:rPr lang="en-US"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Gentjan SEMA</a:t>
            </a:r>
          </a:p>
          <a:p>
            <a:pPr algn="ctr"/>
            <a:r>
              <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Project Administrator</a:t>
            </a:r>
          </a:p>
          <a:p>
            <a:pPr algn="ctr"/>
            <a:r>
              <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hlinkClick r:id="rId7"/>
              </a:rPr>
              <a:t>g.sema@unido.org</a:t>
            </a:r>
            <a:r>
              <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p>
          <a:p>
            <a:pPr algn="ctr"/>
            <a:endPar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endParaRPr>
          </a:p>
          <a:p>
            <a:pPr algn="ctr"/>
            <a:r>
              <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David Eyre </a:t>
            </a:r>
          </a:p>
          <a:p>
            <a:pPr algn="ctr"/>
            <a:r>
              <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Regional Coordinator Pacific</a:t>
            </a:r>
          </a:p>
          <a:p>
            <a:pPr algn="ctr"/>
            <a:r>
              <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hlinkClick r:id="rId8"/>
              </a:rPr>
              <a:t>david.eyre@pfan.net</a:t>
            </a:r>
            <a:r>
              <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p>
          <a:p>
            <a:pPr algn="ctr"/>
            <a:r>
              <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Tel/WhatsApp: +679 833 5156</a:t>
            </a:r>
          </a:p>
          <a:p>
            <a:pPr algn="ctr"/>
            <a:endPar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endParaRPr>
          </a:p>
          <a:p>
            <a:pPr algn="ctr"/>
            <a:r>
              <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Energy Systems and Infrastructure Unit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Division of </a:t>
            </a:r>
            <a:r>
              <a:rPr lang="en-US" dirty="0" err="1">
                <a:solidFill>
                  <a:srgbClr val="1F4E79"/>
                </a:solidFill>
                <a:latin typeface="Calibri" panose="020F0502020204030204" pitchFamily="34" charset="0"/>
                <a:ea typeface="Times New Roman" panose="02020603050405020304" pitchFamily="18" charset="0"/>
                <a:cs typeface="Times New Roman" panose="02020603050405020304" pitchFamily="18" charset="0"/>
              </a:rPr>
              <a:t>Decarbonization</a:t>
            </a:r>
            <a:r>
              <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and Sustainable Energy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r>
              <a:rPr lang="en-US"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United Nations Industrial Development Organization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r>
              <a:rPr lang="en-GB"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Vienna International </a:t>
            </a:r>
            <a:r>
              <a:rPr lang="en-GB" dirty="0" err="1">
                <a:solidFill>
                  <a:srgbClr val="1F4E79"/>
                </a:solidFill>
                <a:latin typeface="Calibri" panose="020F0502020204030204" pitchFamily="34" charset="0"/>
                <a:ea typeface="Times New Roman" panose="02020603050405020304" pitchFamily="18" charset="0"/>
                <a:cs typeface="Times New Roman" panose="02020603050405020304" pitchFamily="18" charset="0"/>
              </a:rPr>
              <a:t>Center</a:t>
            </a:r>
            <a:r>
              <a:rPr lang="en-GB"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p>
          <a:p>
            <a:pPr algn="ctr"/>
            <a:r>
              <a:rPr lang="en-GB"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Austria</a:t>
            </a:r>
            <a:br>
              <a:rPr lang="en-GB"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b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948914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8020" y="408555"/>
            <a:ext cx="8229600" cy="990600"/>
          </a:xfrm>
        </p:spPr>
        <p:txBody>
          <a:bodyPr>
            <a:normAutofit/>
          </a:bodyPr>
          <a:lstStyle/>
          <a:p>
            <a:r>
              <a:rPr lang="en-US" b="1" dirty="0"/>
              <a:t>EV battery prices have fallen rapidly</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3</a:t>
            </a:fld>
            <a:endParaRPr lang="en-US" dirty="0"/>
          </a:p>
        </p:txBody>
      </p:sp>
      <p:sp>
        <p:nvSpPr>
          <p:cNvPr id="2" name="Content Placeholder 1"/>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301894" y="1525038"/>
            <a:ext cx="8487960" cy="4915586"/>
          </a:xfrm>
          <a:prstGeom prst="rect">
            <a:avLst/>
          </a:prstGeom>
        </p:spPr>
      </p:pic>
    </p:spTree>
    <p:extLst>
      <p:ext uri="{BB962C8B-B14F-4D97-AF65-F5344CB8AC3E}">
        <p14:creationId xmlns:p14="http://schemas.microsoft.com/office/powerpoint/2010/main" val="276425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3190508"/>
            <a:ext cx="8229600" cy="710773"/>
          </a:xfrm>
        </p:spPr>
        <p:txBody>
          <a:bodyPr/>
          <a:lstStyle/>
          <a:p>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30</a:t>
            </a:fld>
            <a:endParaRPr lang="en-US" dirty="0"/>
          </a:p>
        </p:txBody>
      </p:sp>
      <p:sp>
        <p:nvSpPr>
          <p:cNvPr id="5" name="Title 1"/>
          <p:cNvSpPr txBox="1">
            <a:spLocks noGrp="1"/>
          </p:cNvSpPr>
          <p:nvPr>
            <p:ph idx="1"/>
          </p:nvPr>
        </p:nvSpPr>
        <p:spPr>
          <a:xfrm>
            <a:off x="2209800" y="2849959"/>
            <a:ext cx="4724400" cy="1158082"/>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algn="ctr" fontAlgn="base">
              <a:spcBef>
                <a:spcPct val="0"/>
              </a:spcBef>
              <a:spcAft>
                <a:spcPct val="0"/>
              </a:spcAft>
              <a:defRPr sz="3200">
                <a:solidFill>
                  <a:prstClr val="white"/>
                </a:solidFill>
                <a:latin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600" b="1" dirty="0"/>
              <a:t>Annexes</a:t>
            </a:r>
          </a:p>
        </p:txBody>
      </p:sp>
    </p:spTree>
    <p:extLst>
      <p:ext uri="{BB962C8B-B14F-4D97-AF65-F5344CB8AC3E}">
        <p14:creationId xmlns:p14="http://schemas.microsoft.com/office/powerpoint/2010/main" val="446962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53970" y="1800497"/>
            <a:ext cx="7836060" cy="4449763"/>
          </a:xfrm>
          <a:prstGeom prst="rect">
            <a:avLst/>
          </a:prstGeom>
        </p:spPr>
      </p:pic>
      <p:sp>
        <p:nvSpPr>
          <p:cNvPr id="3" name="Title 2"/>
          <p:cNvSpPr>
            <a:spLocks noGrp="1"/>
          </p:cNvSpPr>
          <p:nvPr>
            <p:ph type="title"/>
          </p:nvPr>
        </p:nvSpPr>
        <p:spPr>
          <a:xfrm>
            <a:off x="457200" y="838200"/>
            <a:ext cx="8229600" cy="990600"/>
          </a:xfrm>
        </p:spPr>
        <p:txBody>
          <a:bodyPr>
            <a:normAutofit fontScale="90000"/>
          </a:bodyPr>
          <a:lstStyle/>
          <a:p>
            <a:r>
              <a:rPr lang="en-US" b="1" dirty="0"/>
              <a:t>EV sales in China reached 24 percent in 2022’s second quarter </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31</a:t>
            </a:fld>
            <a:endParaRPr lang="en-US" dirty="0"/>
          </a:p>
        </p:txBody>
      </p:sp>
    </p:spTree>
    <p:extLst>
      <p:ext uri="{BB962C8B-B14F-4D97-AF65-F5344CB8AC3E}">
        <p14:creationId xmlns:p14="http://schemas.microsoft.com/office/powerpoint/2010/main" val="1575672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8020" y="408555"/>
            <a:ext cx="8229600" cy="990600"/>
          </a:xfrm>
        </p:spPr>
        <p:txBody>
          <a:bodyPr>
            <a:normAutofit/>
          </a:bodyPr>
          <a:lstStyle/>
          <a:p>
            <a:r>
              <a:rPr lang="en-US" b="1" dirty="0"/>
              <a:t>EV battery prices have fallen rapidly</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32</a:t>
            </a:fld>
            <a:endParaRPr lang="en-US" dirty="0"/>
          </a:p>
        </p:txBody>
      </p:sp>
      <p:sp>
        <p:nvSpPr>
          <p:cNvPr id="2" name="Content Placeholder 1"/>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301894" y="1525038"/>
            <a:ext cx="8487960" cy="4915586"/>
          </a:xfrm>
          <a:prstGeom prst="rect">
            <a:avLst/>
          </a:prstGeom>
        </p:spPr>
      </p:pic>
    </p:spTree>
    <p:extLst>
      <p:ext uri="{BB962C8B-B14F-4D97-AF65-F5344CB8AC3E}">
        <p14:creationId xmlns:p14="http://schemas.microsoft.com/office/powerpoint/2010/main" val="365212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38200"/>
            <a:ext cx="8229600" cy="990600"/>
          </a:xfrm>
        </p:spPr>
        <p:txBody>
          <a:bodyPr>
            <a:normAutofit fontScale="90000"/>
          </a:bodyPr>
          <a:lstStyle/>
          <a:p>
            <a:r>
              <a:rPr lang="en-US" b="1" dirty="0"/>
              <a:t>Learning curves for renewables (</a:t>
            </a:r>
            <a:r>
              <a:rPr lang="en-US" b="1" dirty="0" err="1"/>
              <a:t>levelized</a:t>
            </a:r>
            <a:r>
              <a:rPr lang="en-US" b="1" dirty="0"/>
              <a:t> cost of electricity generation)</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33</a:t>
            </a:fld>
            <a:endParaRPr lang="en-US" dirty="0"/>
          </a:p>
        </p:txBody>
      </p:sp>
      <p:sp>
        <p:nvSpPr>
          <p:cNvPr id="2" name="Content Placeholder 1"/>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392536" y="1791789"/>
            <a:ext cx="8358928" cy="4550556"/>
          </a:xfrm>
          <a:prstGeom prst="rect">
            <a:avLst/>
          </a:prstGeom>
        </p:spPr>
      </p:pic>
    </p:spTree>
    <p:extLst>
      <p:ext uri="{BB962C8B-B14F-4D97-AF65-F5344CB8AC3E}">
        <p14:creationId xmlns:p14="http://schemas.microsoft.com/office/powerpoint/2010/main" val="1572098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29287"/>
            <a:ext cx="8229600" cy="990600"/>
          </a:xfrm>
        </p:spPr>
        <p:txBody>
          <a:bodyPr>
            <a:normAutofit/>
          </a:bodyPr>
          <a:lstStyle/>
          <a:p>
            <a:r>
              <a:rPr lang="en-US" b="1" dirty="0"/>
              <a:t>Battery electric storage learning curve</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34</a:t>
            </a:fld>
            <a:endParaRPr lang="en-US" dirty="0"/>
          </a:p>
        </p:txBody>
      </p:sp>
      <p:pic>
        <p:nvPicPr>
          <p:cNvPr id="5" name="Picture 4"/>
          <p:cNvPicPr>
            <a:picLocks noChangeAspect="1"/>
          </p:cNvPicPr>
          <p:nvPr/>
        </p:nvPicPr>
        <p:blipFill>
          <a:blip r:embed="rId3"/>
          <a:stretch>
            <a:fillRect/>
          </a:stretch>
        </p:blipFill>
        <p:spPr>
          <a:xfrm>
            <a:off x="1905000" y="1519887"/>
            <a:ext cx="5067300" cy="4927563"/>
          </a:xfrm>
          <a:prstGeom prst="rect">
            <a:avLst/>
          </a:prstGeom>
        </p:spPr>
      </p:pic>
    </p:spTree>
    <p:extLst>
      <p:ext uri="{BB962C8B-B14F-4D97-AF65-F5344CB8AC3E}">
        <p14:creationId xmlns:p14="http://schemas.microsoft.com/office/powerpoint/2010/main" val="1185484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29287"/>
            <a:ext cx="8229600" cy="990600"/>
          </a:xfrm>
        </p:spPr>
        <p:txBody>
          <a:bodyPr>
            <a:normAutofit/>
          </a:bodyPr>
          <a:lstStyle/>
          <a:p>
            <a:r>
              <a:rPr lang="en-US" dirty="0"/>
              <a:t>Battery manufacturing capacity additions </a:t>
            </a:r>
          </a:p>
        </p:txBody>
      </p:sp>
      <p:sp>
        <p:nvSpPr>
          <p:cNvPr id="4" name="Slide Number Placeholder 3"/>
          <p:cNvSpPr>
            <a:spLocks noGrp="1"/>
          </p:cNvSpPr>
          <p:nvPr>
            <p:ph type="sldNum" sz="quarter" idx="12"/>
          </p:nvPr>
        </p:nvSpPr>
        <p:spPr/>
        <p:txBody>
          <a:bodyPr/>
          <a:lstStyle/>
          <a:p>
            <a:fld id="{BE73456C-8858-43C8-BDB4-870D073EB226}" type="slidenum">
              <a:rPr lang="en-US" smtClean="0"/>
              <a:t>35</a:t>
            </a:fld>
            <a:endParaRPr lang="en-US" dirty="0"/>
          </a:p>
        </p:txBody>
      </p:sp>
      <p:pic>
        <p:nvPicPr>
          <p:cNvPr id="2" name="Picture 1"/>
          <p:cNvPicPr>
            <a:picLocks noChangeAspect="1"/>
          </p:cNvPicPr>
          <p:nvPr/>
        </p:nvPicPr>
        <p:blipFill>
          <a:blip r:embed="rId3"/>
          <a:stretch>
            <a:fillRect/>
          </a:stretch>
        </p:blipFill>
        <p:spPr>
          <a:xfrm>
            <a:off x="1295400" y="1519887"/>
            <a:ext cx="6059357" cy="4690371"/>
          </a:xfrm>
          <a:prstGeom prst="rect">
            <a:avLst/>
          </a:prstGeom>
        </p:spPr>
      </p:pic>
    </p:spTree>
    <p:extLst>
      <p:ext uri="{BB962C8B-B14F-4D97-AF65-F5344CB8AC3E}">
        <p14:creationId xmlns:p14="http://schemas.microsoft.com/office/powerpoint/2010/main" val="3101444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4400"/>
            <a:ext cx="8458200" cy="990600"/>
          </a:xfrm>
        </p:spPr>
        <p:txBody>
          <a:bodyPr>
            <a:normAutofit fontScale="90000"/>
          </a:bodyPr>
          <a:lstStyle/>
          <a:p>
            <a:r>
              <a:rPr lang="en-US" b="1" dirty="0"/>
              <a:t>Global battery factory plans increase on high EV demand - 1</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36</a:t>
            </a:fld>
            <a:endParaRPr lang="en-US" dirty="0"/>
          </a:p>
        </p:txBody>
      </p:sp>
      <p:pic>
        <p:nvPicPr>
          <p:cNvPr id="5" name="Picture 4"/>
          <p:cNvPicPr>
            <a:picLocks noChangeAspect="1"/>
          </p:cNvPicPr>
          <p:nvPr/>
        </p:nvPicPr>
        <p:blipFill>
          <a:blip r:embed="rId3"/>
          <a:stretch>
            <a:fillRect/>
          </a:stretch>
        </p:blipFill>
        <p:spPr>
          <a:xfrm>
            <a:off x="869672" y="1486347"/>
            <a:ext cx="6786818" cy="4548049"/>
          </a:xfrm>
          <a:prstGeom prst="rect">
            <a:avLst/>
          </a:prstGeom>
        </p:spPr>
      </p:pic>
      <p:sp>
        <p:nvSpPr>
          <p:cNvPr id="6" name="Rectangle 5"/>
          <p:cNvSpPr/>
          <p:nvPr/>
        </p:nvSpPr>
        <p:spPr>
          <a:xfrm>
            <a:off x="1295400" y="6034396"/>
            <a:ext cx="9144000" cy="307777"/>
          </a:xfrm>
          <a:prstGeom prst="rect">
            <a:avLst/>
          </a:prstGeom>
        </p:spPr>
        <p:txBody>
          <a:bodyPr wrap="square">
            <a:spAutoFit/>
          </a:bodyPr>
          <a:lstStyle/>
          <a:p>
            <a:r>
              <a:rPr lang="en-US" sz="1400" dirty="0"/>
              <a:t>Source: S&amp;P Global Commodity Insights, S&amp;P Global Market Intelligence</a:t>
            </a:r>
          </a:p>
        </p:txBody>
      </p:sp>
    </p:spTree>
    <p:extLst>
      <p:ext uri="{BB962C8B-B14F-4D97-AF65-F5344CB8AC3E}">
        <p14:creationId xmlns:p14="http://schemas.microsoft.com/office/powerpoint/2010/main" val="3321035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4400"/>
            <a:ext cx="8458200" cy="990600"/>
          </a:xfrm>
        </p:spPr>
        <p:txBody>
          <a:bodyPr>
            <a:normAutofit fontScale="90000"/>
          </a:bodyPr>
          <a:lstStyle/>
          <a:p>
            <a:r>
              <a:rPr lang="en-US" b="1" dirty="0"/>
              <a:t>Announced </a:t>
            </a:r>
            <a:r>
              <a:rPr lang="en-US" b="1" dirty="0" err="1"/>
              <a:t>gigafactory</a:t>
            </a:r>
            <a:r>
              <a:rPr lang="en-US" b="1" dirty="0"/>
              <a:t> project capacity by region</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37</a:t>
            </a:fld>
            <a:endParaRPr lang="en-US" dirty="0"/>
          </a:p>
        </p:txBody>
      </p:sp>
      <p:sp>
        <p:nvSpPr>
          <p:cNvPr id="6" name="Rectangle 5"/>
          <p:cNvSpPr/>
          <p:nvPr/>
        </p:nvSpPr>
        <p:spPr>
          <a:xfrm>
            <a:off x="1295400" y="6034396"/>
            <a:ext cx="9144000" cy="307777"/>
          </a:xfrm>
          <a:prstGeom prst="rect">
            <a:avLst/>
          </a:prstGeom>
        </p:spPr>
        <p:txBody>
          <a:bodyPr wrap="square">
            <a:spAutoFit/>
          </a:bodyPr>
          <a:lstStyle/>
          <a:p>
            <a:r>
              <a:rPr lang="en-US" sz="1400" dirty="0"/>
              <a:t>Source: S&amp;P Global Commodity Insights, S&amp;P Global Market Intelligence</a:t>
            </a:r>
          </a:p>
        </p:txBody>
      </p:sp>
      <p:pic>
        <p:nvPicPr>
          <p:cNvPr id="2" name="Picture 1"/>
          <p:cNvPicPr>
            <a:picLocks noChangeAspect="1"/>
          </p:cNvPicPr>
          <p:nvPr/>
        </p:nvPicPr>
        <p:blipFill>
          <a:blip r:embed="rId3"/>
          <a:stretch>
            <a:fillRect/>
          </a:stretch>
        </p:blipFill>
        <p:spPr>
          <a:xfrm>
            <a:off x="800041" y="1938998"/>
            <a:ext cx="7543917" cy="3986273"/>
          </a:xfrm>
          <a:prstGeom prst="rect">
            <a:avLst/>
          </a:prstGeom>
        </p:spPr>
      </p:pic>
    </p:spTree>
    <p:extLst>
      <p:ext uri="{BB962C8B-B14F-4D97-AF65-F5344CB8AC3E}">
        <p14:creationId xmlns:p14="http://schemas.microsoft.com/office/powerpoint/2010/main" val="3756868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661983"/>
            <a:ext cx="9601200" cy="1239764"/>
          </a:xfrm>
        </p:spPr>
        <p:txBody>
          <a:bodyPr>
            <a:normAutofit/>
          </a:bodyPr>
          <a:lstStyle/>
          <a:p>
            <a:r>
              <a:rPr lang="en-US" b="1" dirty="0"/>
              <a:t>Asia top developers’ previous vs new announced</a:t>
            </a:r>
            <a:br>
              <a:rPr lang="en-US" b="1" dirty="0"/>
            </a:br>
            <a:r>
              <a:rPr lang="en-US" b="1" dirty="0"/>
              <a:t>capacity by 2030</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38</a:t>
            </a:fld>
            <a:endParaRPr lang="en-US" dirty="0"/>
          </a:p>
        </p:txBody>
      </p:sp>
      <p:sp>
        <p:nvSpPr>
          <p:cNvPr id="6" name="Rectangle 5"/>
          <p:cNvSpPr/>
          <p:nvPr/>
        </p:nvSpPr>
        <p:spPr>
          <a:xfrm>
            <a:off x="1295400" y="6034396"/>
            <a:ext cx="9144000" cy="307777"/>
          </a:xfrm>
          <a:prstGeom prst="rect">
            <a:avLst/>
          </a:prstGeom>
        </p:spPr>
        <p:txBody>
          <a:bodyPr wrap="square">
            <a:spAutoFit/>
          </a:bodyPr>
          <a:lstStyle/>
          <a:p>
            <a:r>
              <a:rPr lang="en-US" sz="1400" dirty="0"/>
              <a:t>Source: S&amp;P Global Commodity Insights, S&amp;P Global Market Intelligence</a:t>
            </a:r>
          </a:p>
        </p:txBody>
      </p:sp>
      <p:pic>
        <p:nvPicPr>
          <p:cNvPr id="5" name="Picture 4"/>
          <p:cNvPicPr>
            <a:picLocks noChangeAspect="1"/>
          </p:cNvPicPr>
          <p:nvPr/>
        </p:nvPicPr>
        <p:blipFill>
          <a:blip r:embed="rId3"/>
          <a:stretch>
            <a:fillRect/>
          </a:stretch>
        </p:blipFill>
        <p:spPr>
          <a:xfrm>
            <a:off x="2057400" y="1919409"/>
            <a:ext cx="5371982" cy="4131086"/>
          </a:xfrm>
          <a:prstGeom prst="rect">
            <a:avLst/>
          </a:prstGeom>
        </p:spPr>
      </p:pic>
    </p:spTree>
    <p:extLst>
      <p:ext uri="{BB962C8B-B14F-4D97-AF65-F5344CB8AC3E}">
        <p14:creationId xmlns:p14="http://schemas.microsoft.com/office/powerpoint/2010/main" val="2726210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209" y="679645"/>
            <a:ext cx="9601200" cy="1239764"/>
          </a:xfrm>
        </p:spPr>
        <p:txBody>
          <a:bodyPr>
            <a:normAutofit fontScale="90000"/>
          </a:bodyPr>
          <a:lstStyle/>
          <a:p>
            <a:r>
              <a:rPr lang="en-US" b="1" dirty="0"/>
              <a:t>Europe top developers’ previous vs new announced</a:t>
            </a:r>
            <a:br>
              <a:rPr lang="en-US" b="1" dirty="0"/>
            </a:br>
            <a:r>
              <a:rPr lang="en-US" b="1" dirty="0"/>
              <a:t>capacity by 2030</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39</a:t>
            </a:fld>
            <a:endParaRPr lang="en-US" dirty="0"/>
          </a:p>
        </p:txBody>
      </p:sp>
      <p:sp>
        <p:nvSpPr>
          <p:cNvPr id="6" name="Rectangle 5"/>
          <p:cNvSpPr/>
          <p:nvPr/>
        </p:nvSpPr>
        <p:spPr>
          <a:xfrm>
            <a:off x="1295400" y="6034396"/>
            <a:ext cx="9144000" cy="307777"/>
          </a:xfrm>
          <a:prstGeom prst="rect">
            <a:avLst/>
          </a:prstGeom>
        </p:spPr>
        <p:txBody>
          <a:bodyPr wrap="square">
            <a:spAutoFit/>
          </a:bodyPr>
          <a:lstStyle/>
          <a:p>
            <a:r>
              <a:rPr lang="en-US" sz="1400" dirty="0"/>
              <a:t>Source: S&amp;P Global Commodity Insights, S&amp;P Global Market Intelligence</a:t>
            </a:r>
          </a:p>
        </p:txBody>
      </p:sp>
      <p:pic>
        <p:nvPicPr>
          <p:cNvPr id="2" name="Picture 1"/>
          <p:cNvPicPr>
            <a:picLocks noChangeAspect="1"/>
          </p:cNvPicPr>
          <p:nvPr/>
        </p:nvPicPr>
        <p:blipFill>
          <a:blip r:embed="rId3"/>
          <a:stretch>
            <a:fillRect/>
          </a:stretch>
        </p:blipFill>
        <p:spPr>
          <a:xfrm>
            <a:off x="1295400" y="1803975"/>
            <a:ext cx="6553200" cy="4236412"/>
          </a:xfrm>
          <a:prstGeom prst="rect">
            <a:avLst/>
          </a:prstGeom>
        </p:spPr>
      </p:pic>
    </p:spTree>
    <p:extLst>
      <p:ext uri="{BB962C8B-B14F-4D97-AF65-F5344CB8AC3E}">
        <p14:creationId xmlns:p14="http://schemas.microsoft.com/office/powerpoint/2010/main" val="2871087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38200"/>
            <a:ext cx="8229600" cy="990600"/>
          </a:xfrm>
        </p:spPr>
        <p:txBody>
          <a:bodyPr>
            <a:normAutofit fontScale="90000"/>
          </a:bodyPr>
          <a:lstStyle/>
          <a:p>
            <a:r>
              <a:rPr lang="en-US" b="1" dirty="0"/>
              <a:t>Learning curves for renewables (</a:t>
            </a:r>
            <a:r>
              <a:rPr lang="en-US" b="1" dirty="0" err="1"/>
              <a:t>levelized</a:t>
            </a:r>
            <a:r>
              <a:rPr lang="en-US" b="1" dirty="0"/>
              <a:t> cost of electricity generation)</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4</a:t>
            </a:fld>
            <a:endParaRPr lang="en-US" dirty="0"/>
          </a:p>
        </p:txBody>
      </p:sp>
      <p:sp>
        <p:nvSpPr>
          <p:cNvPr id="2" name="Content Placeholder 1"/>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392536" y="1791789"/>
            <a:ext cx="8358928" cy="4550556"/>
          </a:xfrm>
          <a:prstGeom prst="rect">
            <a:avLst/>
          </a:prstGeom>
        </p:spPr>
      </p:pic>
    </p:spTree>
    <p:extLst>
      <p:ext uri="{BB962C8B-B14F-4D97-AF65-F5344CB8AC3E}">
        <p14:creationId xmlns:p14="http://schemas.microsoft.com/office/powerpoint/2010/main" val="1826939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 y="838200"/>
            <a:ext cx="9677400" cy="1295400"/>
          </a:xfrm>
        </p:spPr>
        <p:txBody>
          <a:bodyPr>
            <a:normAutofit/>
          </a:bodyPr>
          <a:lstStyle/>
          <a:p>
            <a:r>
              <a:rPr lang="en-US" b="1" dirty="0"/>
              <a:t>N. America top developers’ previous vs </a:t>
            </a:r>
            <a:br>
              <a:rPr lang="en-US" b="1" dirty="0"/>
            </a:br>
            <a:r>
              <a:rPr lang="en-US" b="1" dirty="0"/>
              <a:t>new </a:t>
            </a:r>
            <a:r>
              <a:rPr lang="en-US" b="1" dirty="0" err="1"/>
              <a:t>announcedcapacity</a:t>
            </a:r>
            <a:r>
              <a:rPr lang="en-US" b="1" dirty="0"/>
              <a:t> by 2030</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40</a:t>
            </a:fld>
            <a:endParaRPr lang="en-US" dirty="0"/>
          </a:p>
        </p:txBody>
      </p:sp>
      <p:sp>
        <p:nvSpPr>
          <p:cNvPr id="6" name="Rectangle 5"/>
          <p:cNvSpPr/>
          <p:nvPr/>
        </p:nvSpPr>
        <p:spPr>
          <a:xfrm>
            <a:off x="1295400" y="6034396"/>
            <a:ext cx="9144000" cy="307777"/>
          </a:xfrm>
          <a:prstGeom prst="rect">
            <a:avLst/>
          </a:prstGeom>
        </p:spPr>
        <p:txBody>
          <a:bodyPr wrap="square">
            <a:spAutoFit/>
          </a:bodyPr>
          <a:lstStyle/>
          <a:p>
            <a:r>
              <a:rPr lang="en-US" sz="1400" dirty="0"/>
              <a:t>Source: S&amp;P Global Commodity Insights, S&amp;P Global Market Intelligence</a:t>
            </a:r>
          </a:p>
        </p:txBody>
      </p:sp>
      <p:pic>
        <p:nvPicPr>
          <p:cNvPr id="5" name="Picture 4"/>
          <p:cNvPicPr>
            <a:picLocks noChangeAspect="1"/>
          </p:cNvPicPr>
          <p:nvPr/>
        </p:nvPicPr>
        <p:blipFill rotWithShape="1">
          <a:blip r:embed="rId3"/>
          <a:srcRect t="3973" b="4228"/>
          <a:stretch/>
        </p:blipFill>
        <p:spPr>
          <a:xfrm>
            <a:off x="545231" y="2362200"/>
            <a:ext cx="8053538" cy="3657600"/>
          </a:xfrm>
          <a:prstGeom prst="rect">
            <a:avLst/>
          </a:prstGeom>
        </p:spPr>
      </p:pic>
    </p:spTree>
    <p:extLst>
      <p:ext uri="{BB962C8B-B14F-4D97-AF65-F5344CB8AC3E}">
        <p14:creationId xmlns:p14="http://schemas.microsoft.com/office/powerpoint/2010/main" val="3812485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4400"/>
            <a:ext cx="8229600" cy="990600"/>
          </a:xfrm>
        </p:spPr>
        <p:txBody>
          <a:bodyPr>
            <a:normAutofit fontScale="90000"/>
          </a:bodyPr>
          <a:lstStyle/>
          <a:p>
            <a:r>
              <a:rPr lang="en-US" b="1" dirty="0"/>
              <a:t>Planned EV investments looking five years forward for major automakers </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41</a:t>
            </a:fld>
            <a:endParaRPr lang="en-US" dirty="0"/>
          </a:p>
        </p:txBody>
      </p:sp>
      <p:pic>
        <p:nvPicPr>
          <p:cNvPr id="5" name="Picture 4"/>
          <p:cNvPicPr>
            <a:picLocks noChangeAspect="1"/>
          </p:cNvPicPr>
          <p:nvPr/>
        </p:nvPicPr>
        <p:blipFill>
          <a:blip r:embed="rId3"/>
          <a:stretch>
            <a:fillRect/>
          </a:stretch>
        </p:blipFill>
        <p:spPr>
          <a:xfrm>
            <a:off x="342140" y="1752600"/>
            <a:ext cx="8801860" cy="4516339"/>
          </a:xfrm>
          <a:prstGeom prst="rect">
            <a:avLst/>
          </a:prstGeom>
        </p:spPr>
      </p:pic>
    </p:spTree>
    <p:extLst>
      <p:ext uri="{BB962C8B-B14F-4D97-AF65-F5344CB8AC3E}">
        <p14:creationId xmlns:p14="http://schemas.microsoft.com/office/powerpoint/2010/main" val="1779665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4400"/>
            <a:ext cx="8229600" cy="990600"/>
          </a:xfrm>
        </p:spPr>
        <p:txBody>
          <a:bodyPr>
            <a:normAutofit fontScale="90000"/>
          </a:bodyPr>
          <a:lstStyle/>
          <a:p>
            <a:r>
              <a:rPr lang="en-US" b="1" dirty="0"/>
              <a:t>Consumer surveys show rapidly increasing EV favorability </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42</a:t>
            </a:fld>
            <a:endParaRPr lang="en-US" dirty="0"/>
          </a:p>
        </p:txBody>
      </p:sp>
      <p:pic>
        <p:nvPicPr>
          <p:cNvPr id="2" name="Picture 1"/>
          <p:cNvPicPr>
            <a:picLocks noChangeAspect="1"/>
          </p:cNvPicPr>
          <p:nvPr/>
        </p:nvPicPr>
        <p:blipFill>
          <a:blip r:embed="rId3"/>
          <a:stretch>
            <a:fillRect/>
          </a:stretch>
        </p:blipFill>
        <p:spPr>
          <a:xfrm>
            <a:off x="762000" y="1913709"/>
            <a:ext cx="7778027" cy="4343400"/>
          </a:xfrm>
          <a:prstGeom prst="rect">
            <a:avLst/>
          </a:prstGeom>
        </p:spPr>
      </p:pic>
    </p:spTree>
    <p:extLst>
      <p:ext uri="{BB962C8B-B14F-4D97-AF65-F5344CB8AC3E}">
        <p14:creationId xmlns:p14="http://schemas.microsoft.com/office/powerpoint/2010/main" val="3836585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617" y="457200"/>
            <a:ext cx="8229600" cy="990600"/>
          </a:xfrm>
        </p:spPr>
        <p:txBody>
          <a:bodyPr>
            <a:normAutofit/>
          </a:bodyPr>
          <a:lstStyle/>
          <a:p>
            <a:r>
              <a:rPr lang="en-US" sz="2400" b="1" dirty="0"/>
              <a:t>Consumer and government share of EV purchase expenditures </a:t>
            </a:r>
            <a:endParaRPr lang="en-US" sz="2400" dirty="0"/>
          </a:p>
        </p:txBody>
      </p:sp>
      <p:sp>
        <p:nvSpPr>
          <p:cNvPr id="4" name="Slide Number Placeholder 3"/>
          <p:cNvSpPr>
            <a:spLocks noGrp="1"/>
          </p:cNvSpPr>
          <p:nvPr>
            <p:ph type="sldNum" sz="quarter" idx="12"/>
          </p:nvPr>
        </p:nvSpPr>
        <p:spPr/>
        <p:txBody>
          <a:bodyPr/>
          <a:lstStyle/>
          <a:p>
            <a:fld id="{BE73456C-8858-43C8-BDB4-870D073EB226}" type="slidenum">
              <a:rPr lang="en-US" smtClean="0"/>
              <a:t>43</a:t>
            </a:fld>
            <a:endParaRPr lang="en-US" dirty="0"/>
          </a:p>
        </p:txBody>
      </p:sp>
      <p:pic>
        <p:nvPicPr>
          <p:cNvPr id="5" name="Picture 4"/>
          <p:cNvPicPr>
            <a:picLocks noChangeAspect="1"/>
          </p:cNvPicPr>
          <p:nvPr/>
        </p:nvPicPr>
        <p:blipFill>
          <a:blip r:embed="rId3"/>
          <a:stretch>
            <a:fillRect/>
          </a:stretch>
        </p:blipFill>
        <p:spPr>
          <a:xfrm>
            <a:off x="1905000" y="1449977"/>
            <a:ext cx="4886016" cy="4911432"/>
          </a:xfrm>
          <a:prstGeom prst="rect">
            <a:avLst/>
          </a:prstGeom>
        </p:spPr>
      </p:pic>
    </p:spTree>
    <p:extLst>
      <p:ext uri="{BB962C8B-B14F-4D97-AF65-F5344CB8AC3E}">
        <p14:creationId xmlns:p14="http://schemas.microsoft.com/office/powerpoint/2010/main" val="551109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680" y="685800"/>
            <a:ext cx="8229600" cy="990600"/>
          </a:xfrm>
        </p:spPr>
        <p:txBody>
          <a:bodyPr>
            <a:normAutofit/>
          </a:bodyPr>
          <a:lstStyle/>
          <a:p>
            <a:r>
              <a:rPr lang="en-US" sz="2400" b="1" dirty="0"/>
              <a:t>Increasing range for EVs (annual weighted average by powertrain)</a:t>
            </a:r>
            <a:endParaRPr lang="en-US" sz="2400" dirty="0"/>
          </a:p>
        </p:txBody>
      </p:sp>
      <p:sp>
        <p:nvSpPr>
          <p:cNvPr id="4" name="Slide Number Placeholder 3"/>
          <p:cNvSpPr>
            <a:spLocks noGrp="1"/>
          </p:cNvSpPr>
          <p:nvPr>
            <p:ph type="sldNum" sz="quarter" idx="12"/>
          </p:nvPr>
        </p:nvSpPr>
        <p:spPr/>
        <p:txBody>
          <a:bodyPr/>
          <a:lstStyle/>
          <a:p>
            <a:fld id="{BE73456C-8858-43C8-BDB4-870D073EB226}" type="slidenum">
              <a:rPr lang="en-US" smtClean="0"/>
              <a:t>44</a:t>
            </a:fld>
            <a:endParaRPr lang="en-US" dirty="0"/>
          </a:p>
        </p:txBody>
      </p:sp>
      <p:pic>
        <p:nvPicPr>
          <p:cNvPr id="2" name="Picture 1"/>
          <p:cNvPicPr>
            <a:picLocks noChangeAspect="1"/>
          </p:cNvPicPr>
          <p:nvPr/>
        </p:nvPicPr>
        <p:blipFill>
          <a:blip r:embed="rId3"/>
          <a:stretch>
            <a:fillRect/>
          </a:stretch>
        </p:blipFill>
        <p:spPr>
          <a:xfrm>
            <a:off x="228600" y="2067544"/>
            <a:ext cx="8283983" cy="3957987"/>
          </a:xfrm>
          <a:prstGeom prst="rect">
            <a:avLst/>
          </a:prstGeom>
        </p:spPr>
      </p:pic>
    </p:spTree>
    <p:extLst>
      <p:ext uri="{BB962C8B-B14F-4D97-AF65-F5344CB8AC3E}">
        <p14:creationId xmlns:p14="http://schemas.microsoft.com/office/powerpoint/2010/main" val="3684203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29287"/>
            <a:ext cx="8229600" cy="990600"/>
          </a:xfrm>
        </p:spPr>
        <p:txBody>
          <a:bodyPr>
            <a:normAutofit/>
          </a:bodyPr>
          <a:lstStyle/>
          <a:p>
            <a:r>
              <a:rPr lang="en-US" b="1" dirty="0"/>
              <a:t>Battery electric storage learning curve</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5</a:t>
            </a:fld>
            <a:endParaRPr lang="en-US" dirty="0"/>
          </a:p>
        </p:txBody>
      </p:sp>
      <p:pic>
        <p:nvPicPr>
          <p:cNvPr id="5" name="Picture 4"/>
          <p:cNvPicPr>
            <a:picLocks noChangeAspect="1"/>
          </p:cNvPicPr>
          <p:nvPr/>
        </p:nvPicPr>
        <p:blipFill>
          <a:blip r:embed="rId3"/>
          <a:stretch>
            <a:fillRect/>
          </a:stretch>
        </p:blipFill>
        <p:spPr>
          <a:xfrm>
            <a:off x="1905000" y="1519887"/>
            <a:ext cx="5067300" cy="4927563"/>
          </a:xfrm>
          <a:prstGeom prst="rect">
            <a:avLst/>
          </a:prstGeom>
        </p:spPr>
      </p:pic>
    </p:spTree>
    <p:extLst>
      <p:ext uri="{BB962C8B-B14F-4D97-AF65-F5344CB8AC3E}">
        <p14:creationId xmlns:p14="http://schemas.microsoft.com/office/powerpoint/2010/main" val="706989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29287"/>
            <a:ext cx="8229600" cy="990600"/>
          </a:xfrm>
        </p:spPr>
        <p:txBody>
          <a:bodyPr>
            <a:normAutofit/>
          </a:bodyPr>
          <a:lstStyle/>
          <a:p>
            <a:r>
              <a:rPr lang="en-US" dirty="0"/>
              <a:t>Battery manufacturing capacity additions </a:t>
            </a:r>
          </a:p>
        </p:txBody>
      </p:sp>
      <p:sp>
        <p:nvSpPr>
          <p:cNvPr id="4" name="Slide Number Placeholder 3"/>
          <p:cNvSpPr>
            <a:spLocks noGrp="1"/>
          </p:cNvSpPr>
          <p:nvPr>
            <p:ph type="sldNum" sz="quarter" idx="12"/>
          </p:nvPr>
        </p:nvSpPr>
        <p:spPr/>
        <p:txBody>
          <a:bodyPr/>
          <a:lstStyle/>
          <a:p>
            <a:fld id="{BE73456C-8858-43C8-BDB4-870D073EB226}" type="slidenum">
              <a:rPr lang="en-US" smtClean="0"/>
              <a:t>6</a:t>
            </a:fld>
            <a:endParaRPr lang="en-US" dirty="0"/>
          </a:p>
        </p:txBody>
      </p:sp>
      <p:pic>
        <p:nvPicPr>
          <p:cNvPr id="2" name="Picture 1"/>
          <p:cNvPicPr>
            <a:picLocks noChangeAspect="1"/>
          </p:cNvPicPr>
          <p:nvPr/>
        </p:nvPicPr>
        <p:blipFill>
          <a:blip r:embed="rId3"/>
          <a:stretch>
            <a:fillRect/>
          </a:stretch>
        </p:blipFill>
        <p:spPr>
          <a:xfrm>
            <a:off x="1295400" y="1519887"/>
            <a:ext cx="6059357" cy="4690371"/>
          </a:xfrm>
          <a:prstGeom prst="rect">
            <a:avLst/>
          </a:prstGeom>
        </p:spPr>
      </p:pic>
    </p:spTree>
    <p:extLst>
      <p:ext uri="{BB962C8B-B14F-4D97-AF65-F5344CB8AC3E}">
        <p14:creationId xmlns:p14="http://schemas.microsoft.com/office/powerpoint/2010/main" val="1132904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4400"/>
            <a:ext cx="8458200" cy="990600"/>
          </a:xfrm>
        </p:spPr>
        <p:txBody>
          <a:bodyPr>
            <a:normAutofit fontScale="90000"/>
          </a:bodyPr>
          <a:lstStyle/>
          <a:p>
            <a:r>
              <a:rPr lang="en-US" b="1" dirty="0"/>
              <a:t>Global battery factory plans increase on high EV demand - 1</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7</a:t>
            </a:fld>
            <a:endParaRPr lang="en-US" dirty="0"/>
          </a:p>
        </p:txBody>
      </p:sp>
      <p:pic>
        <p:nvPicPr>
          <p:cNvPr id="5" name="Picture 4"/>
          <p:cNvPicPr>
            <a:picLocks noChangeAspect="1"/>
          </p:cNvPicPr>
          <p:nvPr/>
        </p:nvPicPr>
        <p:blipFill>
          <a:blip r:embed="rId3"/>
          <a:stretch>
            <a:fillRect/>
          </a:stretch>
        </p:blipFill>
        <p:spPr>
          <a:xfrm>
            <a:off x="869672" y="1486347"/>
            <a:ext cx="6786818" cy="4548049"/>
          </a:xfrm>
          <a:prstGeom prst="rect">
            <a:avLst/>
          </a:prstGeom>
        </p:spPr>
      </p:pic>
      <p:sp>
        <p:nvSpPr>
          <p:cNvPr id="6" name="Rectangle 5"/>
          <p:cNvSpPr/>
          <p:nvPr/>
        </p:nvSpPr>
        <p:spPr>
          <a:xfrm>
            <a:off x="1295400" y="6034396"/>
            <a:ext cx="9144000" cy="307777"/>
          </a:xfrm>
          <a:prstGeom prst="rect">
            <a:avLst/>
          </a:prstGeom>
        </p:spPr>
        <p:txBody>
          <a:bodyPr wrap="square">
            <a:spAutoFit/>
          </a:bodyPr>
          <a:lstStyle/>
          <a:p>
            <a:r>
              <a:rPr lang="en-US" sz="1400" dirty="0"/>
              <a:t>Source: S&amp;P Global Commodity Insights, S&amp;P Global Market Intelligence</a:t>
            </a:r>
          </a:p>
        </p:txBody>
      </p:sp>
    </p:spTree>
    <p:extLst>
      <p:ext uri="{BB962C8B-B14F-4D97-AF65-F5344CB8AC3E}">
        <p14:creationId xmlns:p14="http://schemas.microsoft.com/office/powerpoint/2010/main" val="120534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4400"/>
            <a:ext cx="8458200" cy="990600"/>
          </a:xfrm>
        </p:spPr>
        <p:txBody>
          <a:bodyPr>
            <a:normAutofit fontScale="90000"/>
          </a:bodyPr>
          <a:lstStyle/>
          <a:p>
            <a:r>
              <a:rPr lang="en-US" b="1" dirty="0"/>
              <a:t>Announced </a:t>
            </a:r>
            <a:r>
              <a:rPr lang="en-US" b="1" dirty="0" err="1"/>
              <a:t>gigafactory</a:t>
            </a:r>
            <a:r>
              <a:rPr lang="en-US" b="1" dirty="0"/>
              <a:t> project capacity by region</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8</a:t>
            </a:fld>
            <a:endParaRPr lang="en-US" dirty="0"/>
          </a:p>
        </p:txBody>
      </p:sp>
      <p:sp>
        <p:nvSpPr>
          <p:cNvPr id="6" name="Rectangle 5"/>
          <p:cNvSpPr/>
          <p:nvPr/>
        </p:nvSpPr>
        <p:spPr>
          <a:xfrm>
            <a:off x="1295400" y="6034396"/>
            <a:ext cx="9144000" cy="307777"/>
          </a:xfrm>
          <a:prstGeom prst="rect">
            <a:avLst/>
          </a:prstGeom>
        </p:spPr>
        <p:txBody>
          <a:bodyPr wrap="square">
            <a:spAutoFit/>
          </a:bodyPr>
          <a:lstStyle/>
          <a:p>
            <a:r>
              <a:rPr lang="en-US" sz="1400" dirty="0"/>
              <a:t>Source: S&amp;P Global Commodity Insights, S&amp;P Global Market Intelligence</a:t>
            </a:r>
          </a:p>
        </p:txBody>
      </p:sp>
      <p:pic>
        <p:nvPicPr>
          <p:cNvPr id="2" name="Picture 1"/>
          <p:cNvPicPr>
            <a:picLocks noChangeAspect="1"/>
          </p:cNvPicPr>
          <p:nvPr/>
        </p:nvPicPr>
        <p:blipFill>
          <a:blip r:embed="rId3"/>
          <a:stretch>
            <a:fillRect/>
          </a:stretch>
        </p:blipFill>
        <p:spPr>
          <a:xfrm>
            <a:off x="800041" y="1938998"/>
            <a:ext cx="7543917" cy="3986273"/>
          </a:xfrm>
          <a:prstGeom prst="rect">
            <a:avLst/>
          </a:prstGeom>
        </p:spPr>
      </p:pic>
    </p:spTree>
    <p:extLst>
      <p:ext uri="{BB962C8B-B14F-4D97-AF65-F5344CB8AC3E}">
        <p14:creationId xmlns:p14="http://schemas.microsoft.com/office/powerpoint/2010/main" val="3699963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661983"/>
            <a:ext cx="9601200" cy="1239764"/>
          </a:xfrm>
        </p:spPr>
        <p:txBody>
          <a:bodyPr>
            <a:normAutofit/>
          </a:bodyPr>
          <a:lstStyle/>
          <a:p>
            <a:r>
              <a:rPr lang="en-US" b="1" dirty="0"/>
              <a:t>Asia top developers’ previous vs new announced</a:t>
            </a:r>
            <a:br>
              <a:rPr lang="en-US" b="1" dirty="0"/>
            </a:br>
            <a:r>
              <a:rPr lang="en-US" b="1" dirty="0"/>
              <a:t>capacity by 2030</a:t>
            </a:r>
            <a:endParaRPr lang="en-US" dirty="0"/>
          </a:p>
        </p:txBody>
      </p:sp>
      <p:sp>
        <p:nvSpPr>
          <p:cNvPr id="4" name="Slide Number Placeholder 3"/>
          <p:cNvSpPr>
            <a:spLocks noGrp="1"/>
          </p:cNvSpPr>
          <p:nvPr>
            <p:ph type="sldNum" sz="quarter" idx="12"/>
          </p:nvPr>
        </p:nvSpPr>
        <p:spPr/>
        <p:txBody>
          <a:bodyPr/>
          <a:lstStyle/>
          <a:p>
            <a:fld id="{BE73456C-8858-43C8-BDB4-870D073EB226}" type="slidenum">
              <a:rPr lang="en-US" smtClean="0"/>
              <a:t>9</a:t>
            </a:fld>
            <a:endParaRPr lang="en-US" dirty="0"/>
          </a:p>
        </p:txBody>
      </p:sp>
      <p:sp>
        <p:nvSpPr>
          <p:cNvPr id="6" name="Rectangle 5"/>
          <p:cNvSpPr/>
          <p:nvPr/>
        </p:nvSpPr>
        <p:spPr>
          <a:xfrm>
            <a:off x="1295400" y="6034396"/>
            <a:ext cx="9144000" cy="307777"/>
          </a:xfrm>
          <a:prstGeom prst="rect">
            <a:avLst/>
          </a:prstGeom>
        </p:spPr>
        <p:txBody>
          <a:bodyPr wrap="square">
            <a:spAutoFit/>
          </a:bodyPr>
          <a:lstStyle/>
          <a:p>
            <a:r>
              <a:rPr lang="en-US" sz="1400" dirty="0"/>
              <a:t>Source: S&amp;P Global Commodity Insights, S&amp;P Global Market Intelligence</a:t>
            </a:r>
          </a:p>
        </p:txBody>
      </p:sp>
      <p:pic>
        <p:nvPicPr>
          <p:cNvPr id="5" name="Picture 4"/>
          <p:cNvPicPr>
            <a:picLocks noChangeAspect="1"/>
          </p:cNvPicPr>
          <p:nvPr/>
        </p:nvPicPr>
        <p:blipFill>
          <a:blip r:embed="rId3"/>
          <a:stretch>
            <a:fillRect/>
          </a:stretch>
        </p:blipFill>
        <p:spPr>
          <a:xfrm>
            <a:off x="2057400" y="1919409"/>
            <a:ext cx="5371982" cy="4131086"/>
          </a:xfrm>
          <a:prstGeom prst="rect">
            <a:avLst/>
          </a:prstGeom>
        </p:spPr>
      </p:pic>
    </p:spTree>
    <p:extLst>
      <p:ext uri="{BB962C8B-B14F-4D97-AF65-F5344CB8AC3E}">
        <p14:creationId xmlns:p14="http://schemas.microsoft.com/office/powerpoint/2010/main" val="4067875735"/>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fromWordArt="0" anchor="ctr" anchorCtr="0" forceAA="0" compatLnSpc="1">
        <a:prstTxWarp prst="textNoShape">
          <a:avLst/>
        </a:prstTxWarp>
        <a:no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dirty="0" smtClean="0">
            <a:ln>
              <a:noFill/>
            </a:ln>
            <a:solidFill>
              <a:srgbClr val="000000"/>
            </a:solidFill>
            <a:effectLst/>
            <a:uFillTx/>
            <a:latin typeface="+mj-lt"/>
            <a:ea typeface="+mj-ea"/>
            <a:cs typeface="+mj-cs"/>
            <a:sym typeface="Arial"/>
          </a:defRPr>
        </a:def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4084</TotalTime>
  <Words>5471</Words>
  <Application>Microsoft Office PowerPoint</Application>
  <PresentationFormat>On-screen Show (4:3)</PresentationFormat>
  <Paragraphs>423</Paragraphs>
  <Slides>44</Slides>
  <Notes>32</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Courier New</vt:lpstr>
      <vt:lpstr>Helvetica</vt:lpstr>
      <vt:lpstr>Symbol</vt:lpstr>
      <vt:lpstr>Times New Roman</vt:lpstr>
      <vt:lpstr>Wingdings</vt:lpstr>
      <vt:lpstr>1_Office Theme</vt:lpstr>
      <vt:lpstr>                                        </vt:lpstr>
      <vt:lpstr>PowerPoint Presentation</vt:lpstr>
      <vt:lpstr>EV battery prices have fallen rapidly</vt:lpstr>
      <vt:lpstr>Learning curves for renewables (levelized cost of electricity generation)</vt:lpstr>
      <vt:lpstr>Battery electric storage learning curve</vt:lpstr>
      <vt:lpstr>Battery manufacturing capacity additions </vt:lpstr>
      <vt:lpstr>Global battery factory plans increase on high EV demand - 1</vt:lpstr>
      <vt:lpstr>Announced gigafactory project capacity by region</vt:lpstr>
      <vt:lpstr>Asia top developers’ previous vs new announced capacity by 2030</vt:lpstr>
      <vt:lpstr>Europe top developers’ previous vs new announced capacity by 2030</vt:lpstr>
      <vt:lpstr>N. America top developers’ previous vs  new announcedcapacity by 2030</vt:lpstr>
      <vt:lpstr>Planned EV investments looking five years forward for major automakers </vt:lpstr>
      <vt:lpstr>Consumer surveys show rapidly increasing EV favorability </vt:lpstr>
      <vt:lpstr>Consumer and government share of EV purchase expenditures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PFAN’s credentials in E-Mobility</vt:lpstr>
      <vt:lpstr>PFAN pipeline – financial closures </vt:lpstr>
      <vt:lpstr>PFAN pipeline – success story</vt:lpstr>
      <vt:lpstr>PFAN pipeline – some examples </vt:lpstr>
      <vt:lpstr>PowerPoint Presentation</vt:lpstr>
      <vt:lpstr>PowerPoint Presentation</vt:lpstr>
      <vt:lpstr>PowerPoint Presentation</vt:lpstr>
      <vt:lpstr>EV sales in China reached 24 percent in 2022’s second quarter </vt:lpstr>
      <vt:lpstr>EV battery prices have fallen rapidly</vt:lpstr>
      <vt:lpstr>Learning curves for renewables (levelized cost of electricity generation)</vt:lpstr>
      <vt:lpstr>Battery electric storage learning curve</vt:lpstr>
      <vt:lpstr>Battery manufacturing capacity additions </vt:lpstr>
      <vt:lpstr>Global battery factory plans increase on high EV demand - 1</vt:lpstr>
      <vt:lpstr>Announced gigafactory project capacity by region</vt:lpstr>
      <vt:lpstr>Asia top developers’ previous vs new announced capacity by 2030</vt:lpstr>
      <vt:lpstr>Europe top developers’ previous vs new announced capacity by 2030</vt:lpstr>
      <vt:lpstr>N. America top developers’ previous vs  new announcedcapacity by 2030</vt:lpstr>
      <vt:lpstr>Planned EV investments looking five years forward for major automakers </vt:lpstr>
      <vt:lpstr>Consumer surveys show rapidly increasing EV favorability </vt:lpstr>
      <vt:lpstr>Consumer and government share of EV purchase expenditures </vt:lpstr>
      <vt:lpstr>Increasing range for EVs (annual weighted average by powertrain)</vt:lpstr>
    </vt:vector>
  </TitlesOfParts>
  <Company>UNIDO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Accelerating clean energy through Industry 4.0</dc:title>
  <dc:creator>UNIDO</dc:creator>
  <cp:lastModifiedBy>Sinalauli'i Fifita</cp:lastModifiedBy>
  <cp:revision>402</cp:revision>
  <cp:lastPrinted>2017-10-17T11:59:10Z</cp:lastPrinted>
  <dcterms:created xsi:type="dcterms:W3CDTF">2017-10-12T11:47:22Z</dcterms:created>
  <dcterms:modified xsi:type="dcterms:W3CDTF">2023-01-11T01:37:15Z</dcterms:modified>
</cp:coreProperties>
</file>