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  <p:sldId id="260" r:id="rId9"/>
    <p:sldId id="265" r:id="rId10"/>
    <p:sldId id="266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emf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EC8B76-80AC-214B-926A-A1451C01CA00}" type="doc">
      <dgm:prSet loTypeId="urn:microsoft.com/office/officeart/2005/8/layout/pList2" loCatId="" qsTypeId="urn:microsoft.com/office/officeart/2005/8/quickstyle/simple4" qsCatId="simple" csTypeId="urn:microsoft.com/office/officeart/2005/8/colors/accent1_2" csCatId="accent1" phldr="1"/>
      <dgm:spPr/>
    </dgm:pt>
    <dgm:pt modelId="{F8258F2D-2B60-D048-9CC2-55FC65A6B946}">
      <dgm:prSet phldrT="[Text]" custT="1"/>
      <dgm:spPr/>
      <dgm:t>
        <a:bodyPr/>
        <a:lstStyle/>
        <a:p>
          <a:r>
            <a:rPr lang="en-US" sz="2000" dirty="0"/>
            <a:t>National Strategy for Sustainable Development 2021-2030</a:t>
          </a:r>
        </a:p>
        <a:p>
          <a:r>
            <a:rPr lang="en-US" sz="2000" i="1" u="sng" dirty="0"/>
            <a:t>Key Strategic Action</a:t>
          </a:r>
        </a:p>
        <a:p>
          <a:r>
            <a:rPr lang="en-US" sz="2000" i="1" dirty="0"/>
            <a:t>5.19.2 – Strengthen efforts on decreasing the high dependency on costly fuel imports.</a:t>
          </a:r>
        </a:p>
      </dgm:t>
    </dgm:pt>
    <dgm:pt modelId="{0A52CD1B-622E-7A46-A4A3-969BDA461486}" type="parTrans" cxnId="{20392630-ED11-9F43-9966-3B820AABC942}">
      <dgm:prSet/>
      <dgm:spPr/>
      <dgm:t>
        <a:bodyPr/>
        <a:lstStyle/>
        <a:p>
          <a:endParaRPr lang="en-US"/>
        </a:p>
      </dgm:t>
    </dgm:pt>
    <dgm:pt modelId="{54AF6B9B-5E66-4045-A7A7-7AAD6118CDF9}" type="sibTrans" cxnId="{20392630-ED11-9F43-9966-3B820AABC942}">
      <dgm:prSet/>
      <dgm:spPr/>
      <dgm:t>
        <a:bodyPr/>
        <a:lstStyle/>
        <a:p>
          <a:endParaRPr lang="en-US"/>
        </a:p>
      </dgm:t>
    </dgm:pt>
    <dgm:pt modelId="{2B5DC911-D237-DD4A-BDF5-2A2EAEC80315}">
      <dgm:prSet phldrT="[Text]" custT="1"/>
      <dgm:spPr/>
      <dgm:t>
        <a:bodyPr/>
        <a:lstStyle/>
        <a:p>
          <a:r>
            <a:rPr lang="en-US" sz="2000" dirty="0"/>
            <a:t>TNEP under review</a:t>
          </a:r>
        </a:p>
        <a:p>
          <a:r>
            <a:rPr lang="en-US" sz="2000" dirty="0"/>
            <a:t> Old Version - 3.0 Transport</a:t>
          </a:r>
        </a:p>
        <a:p>
          <a:r>
            <a:rPr lang="en-US" sz="2000" i="1" u="sng" dirty="0"/>
            <a:t>Policy 3.1</a:t>
          </a:r>
        </a:p>
        <a:p>
          <a:r>
            <a:rPr lang="en-US" sz="2000" i="1" dirty="0"/>
            <a:t>Ensure that the sea and land transport sectors promote fuel conservation and efficiency measures.</a:t>
          </a:r>
        </a:p>
        <a:p>
          <a:endParaRPr lang="en-US" sz="1500" dirty="0"/>
        </a:p>
        <a:p>
          <a:endParaRPr lang="en-US" sz="1500" dirty="0"/>
        </a:p>
        <a:p>
          <a:endParaRPr lang="en-US" sz="1500" dirty="0"/>
        </a:p>
      </dgm:t>
    </dgm:pt>
    <dgm:pt modelId="{15B1A284-A89F-EC40-89BB-B718FD3C452A}" type="sibTrans" cxnId="{4424BEF2-B906-2F4E-B34A-16A38D69D2A3}">
      <dgm:prSet/>
      <dgm:spPr/>
      <dgm:t>
        <a:bodyPr/>
        <a:lstStyle/>
        <a:p>
          <a:endParaRPr lang="en-US"/>
        </a:p>
      </dgm:t>
    </dgm:pt>
    <dgm:pt modelId="{3AF70074-F919-0D41-A7F9-189F95B4BD74}" type="parTrans" cxnId="{4424BEF2-B906-2F4E-B34A-16A38D69D2A3}">
      <dgm:prSet/>
      <dgm:spPr/>
      <dgm:t>
        <a:bodyPr/>
        <a:lstStyle/>
        <a:p>
          <a:endParaRPr lang="en-US"/>
        </a:p>
      </dgm:t>
    </dgm:pt>
    <dgm:pt modelId="{DCB5A680-5B76-5A45-B3B1-76EA10BBDC0D}" type="pres">
      <dgm:prSet presAssocID="{1AEC8B76-80AC-214B-926A-A1451C01CA00}" presName="Name0" presStyleCnt="0">
        <dgm:presLayoutVars>
          <dgm:dir/>
          <dgm:resizeHandles val="exact"/>
        </dgm:presLayoutVars>
      </dgm:prSet>
      <dgm:spPr/>
    </dgm:pt>
    <dgm:pt modelId="{F9F8A428-E82E-4C4D-987D-E5FA75056921}" type="pres">
      <dgm:prSet presAssocID="{1AEC8B76-80AC-214B-926A-A1451C01CA00}" presName="bkgdShp" presStyleLbl="alignAccFollowNode1" presStyleIdx="0" presStyleCnt="1"/>
      <dgm:spPr/>
    </dgm:pt>
    <dgm:pt modelId="{EA7A3161-5D92-1B4B-9CDD-02E49DBF2375}" type="pres">
      <dgm:prSet presAssocID="{1AEC8B76-80AC-214B-926A-A1451C01CA00}" presName="linComp" presStyleCnt="0"/>
      <dgm:spPr/>
    </dgm:pt>
    <dgm:pt modelId="{F1ECE821-E2F3-B34C-9B98-0B56F105FD4E}" type="pres">
      <dgm:prSet presAssocID="{F8258F2D-2B60-D048-9CC2-55FC65A6B946}" presName="compNode" presStyleCnt="0"/>
      <dgm:spPr/>
    </dgm:pt>
    <dgm:pt modelId="{4EA407B1-A3A3-A743-8822-3927A1E4C978}" type="pres">
      <dgm:prSet presAssocID="{F8258F2D-2B60-D048-9CC2-55FC65A6B946}" presName="node" presStyleLbl="node1" presStyleIdx="0" presStyleCnt="2">
        <dgm:presLayoutVars>
          <dgm:bulletEnabled val="1"/>
        </dgm:presLayoutVars>
      </dgm:prSet>
      <dgm:spPr/>
    </dgm:pt>
    <dgm:pt modelId="{CA92722D-867C-3B45-A03A-CF0149445F46}" type="pres">
      <dgm:prSet presAssocID="{F8258F2D-2B60-D048-9CC2-55FC65A6B946}" presName="invisiNode" presStyleLbl="node1" presStyleIdx="0" presStyleCnt="2"/>
      <dgm:spPr/>
    </dgm:pt>
    <dgm:pt modelId="{B61BB0EE-9891-274D-BC94-949D56A5BA9C}" type="pres">
      <dgm:prSet presAssocID="{F8258F2D-2B60-D048-9CC2-55FC65A6B946}" presName="imagNod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</dgm:pt>
    <dgm:pt modelId="{963B643A-9412-7E4D-BF0A-2B3FB999314F}" type="pres">
      <dgm:prSet presAssocID="{54AF6B9B-5E66-4045-A7A7-7AAD6118CDF9}" presName="sibTrans" presStyleLbl="sibTrans2D1" presStyleIdx="0" presStyleCnt="0"/>
      <dgm:spPr/>
    </dgm:pt>
    <dgm:pt modelId="{461BF686-2C15-FD48-BDF9-9BCD48465F21}" type="pres">
      <dgm:prSet presAssocID="{2B5DC911-D237-DD4A-BDF5-2A2EAEC80315}" presName="compNode" presStyleCnt="0"/>
      <dgm:spPr/>
    </dgm:pt>
    <dgm:pt modelId="{7E4FDD12-4DC4-2C4C-B6DE-8320FFF584C4}" type="pres">
      <dgm:prSet presAssocID="{2B5DC911-D237-DD4A-BDF5-2A2EAEC80315}" presName="node" presStyleLbl="node1" presStyleIdx="1" presStyleCnt="2">
        <dgm:presLayoutVars>
          <dgm:bulletEnabled val="1"/>
        </dgm:presLayoutVars>
      </dgm:prSet>
      <dgm:spPr/>
    </dgm:pt>
    <dgm:pt modelId="{D804E250-B055-FB42-AF18-A4797E9E8789}" type="pres">
      <dgm:prSet presAssocID="{2B5DC911-D237-DD4A-BDF5-2A2EAEC80315}" presName="invisiNode" presStyleLbl="node1" presStyleIdx="1" presStyleCnt="2"/>
      <dgm:spPr/>
    </dgm:pt>
    <dgm:pt modelId="{A4280726-D8DF-DF41-946E-05246F91D9A3}" type="pres">
      <dgm:prSet presAssocID="{2B5DC911-D237-DD4A-BDF5-2A2EAEC80315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</dgm:ptLst>
  <dgm:cxnLst>
    <dgm:cxn modelId="{B43E3618-DDB9-C848-97D9-27712BA34BA8}" type="presOf" srcId="{F8258F2D-2B60-D048-9CC2-55FC65A6B946}" destId="{4EA407B1-A3A3-A743-8822-3927A1E4C978}" srcOrd="0" destOrd="0" presId="urn:microsoft.com/office/officeart/2005/8/layout/pList2"/>
    <dgm:cxn modelId="{20392630-ED11-9F43-9966-3B820AABC942}" srcId="{1AEC8B76-80AC-214B-926A-A1451C01CA00}" destId="{F8258F2D-2B60-D048-9CC2-55FC65A6B946}" srcOrd="0" destOrd="0" parTransId="{0A52CD1B-622E-7A46-A4A3-969BDA461486}" sibTransId="{54AF6B9B-5E66-4045-A7A7-7AAD6118CDF9}"/>
    <dgm:cxn modelId="{6416433C-BA78-5F4B-9EA7-D7F77926C4F1}" type="presOf" srcId="{54AF6B9B-5E66-4045-A7A7-7AAD6118CDF9}" destId="{963B643A-9412-7E4D-BF0A-2B3FB999314F}" srcOrd="0" destOrd="0" presId="urn:microsoft.com/office/officeart/2005/8/layout/pList2"/>
    <dgm:cxn modelId="{2639BB88-9589-744E-900A-D958EC3CF907}" type="presOf" srcId="{1AEC8B76-80AC-214B-926A-A1451C01CA00}" destId="{DCB5A680-5B76-5A45-B3B1-76EA10BBDC0D}" srcOrd="0" destOrd="0" presId="urn:microsoft.com/office/officeart/2005/8/layout/pList2"/>
    <dgm:cxn modelId="{04D1C39B-2CDF-5B4D-9081-8F1A009AB329}" type="presOf" srcId="{2B5DC911-D237-DD4A-BDF5-2A2EAEC80315}" destId="{7E4FDD12-4DC4-2C4C-B6DE-8320FFF584C4}" srcOrd="0" destOrd="0" presId="urn:microsoft.com/office/officeart/2005/8/layout/pList2"/>
    <dgm:cxn modelId="{4424BEF2-B906-2F4E-B34A-16A38D69D2A3}" srcId="{1AEC8B76-80AC-214B-926A-A1451C01CA00}" destId="{2B5DC911-D237-DD4A-BDF5-2A2EAEC80315}" srcOrd="1" destOrd="0" parTransId="{3AF70074-F919-0D41-A7F9-189F95B4BD74}" sibTransId="{15B1A284-A89F-EC40-89BB-B718FD3C452A}"/>
    <dgm:cxn modelId="{413D0A07-CADC-534D-A806-E317D3580829}" type="presParOf" srcId="{DCB5A680-5B76-5A45-B3B1-76EA10BBDC0D}" destId="{F9F8A428-E82E-4C4D-987D-E5FA75056921}" srcOrd="0" destOrd="0" presId="urn:microsoft.com/office/officeart/2005/8/layout/pList2"/>
    <dgm:cxn modelId="{C207F432-304C-9C43-8472-130D01CA1C28}" type="presParOf" srcId="{DCB5A680-5B76-5A45-B3B1-76EA10BBDC0D}" destId="{EA7A3161-5D92-1B4B-9CDD-02E49DBF2375}" srcOrd="1" destOrd="0" presId="urn:microsoft.com/office/officeart/2005/8/layout/pList2"/>
    <dgm:cxn modelId="{E426678B-09B6-C043-95B7-27EF91464CA5}" type="presParOf" srcId="{EA7A3161-5D92-1B4B-9CDD-02E49DBF2375}" destId="{F1ECE821-E2F3-B34C-9B98-0B56F105FD4E}" srcOrd="0" destOrd="0" presId="urn:microsoft.com/office/officeart/2005/8/layout/pList2"/>
    <dgm:cxn modelId="{39F8A954-CFC6-EB43-8407-A2D3B2C446A2}" type="presParOf" srcId="{F1ECE821-E2F3-B34C-9B98-0B56F105FD4E}" destId="{4EA407B1-A3A3-A743-8822-3927A1E4C978}" srcOrd="0" destOrd="0" presId="urn:microsoft.com/office/officeart/2005/8/layout/pList2"/>
    <dgm:cxn modelId="{67D7875C-EA09-5D49-8B01-E30A6FC00AD2}" type="presParOf" srcId="{F1ECE821-E2F3-B34C-9B98-0B56F105FD4E}" destId="{CA92722D-867C-3B45-A03A-CF0149445F46}" srcOrd="1" destOrd="0" presId="urn:microsoft.com/office/officeart/2005/8/layout/pList2"/>
    <dgm:cxn modelId="{FFBC4AA1-9883-0843-9EAB-2F43CE91707C}" type="presParOf" srcId="{F1ECE821-E2F3-B34C-9B98-0B56F105FD4E}" destId="{B61BB0EE-9891-274D-BC94-949D56A5BA9C}" srcOrd="2" destOrd="0" presId="urn:microsoft.com/office/officeart/2005/8/layout/pList2"/>
    <dgm:cxn modelId="{A53E005D-618C-134F-BDC7-54D8006C1FC9}" type="presParOf" srcId="{EA7A3161-5D92-1B4B-9CDD-02E49DBF2375}" destId="{963B643A-9412-7E4D-BF0A-2B3FB999314F}" srcOrd="1" destOrd="0" presId="urn:microsoft.com/office/officeart/2005/8/layout/pList2"/>
    <dgm:cxn modelId="{9A3229DF-A5CC-ED45-B4C3-10C2F33E58B4}" type="presParOf" srcId="{EA7A3161-5D92-1B4B-9CDD-02E49DBF2375}" destId="{461BF686-2C15-FD48-BDF9-9BCD48465F21}" srcOrd="2" destOrd="0" presId="urn:microsoft.com/office/officeart/2005/8/layout/pList2"/>
    <dgm:cxn modelId="{BAD5184A-3598-EB49-AC70-97A7C1122EB9}" type="presParOf" srcId="{461BF686-2C15-FD48-BDF9-9BCD48465F21}" destId="{7E4FDD12-4DC4-2C4C-B6DE-8320FFF584C4}" srcOrd="0" destOrd="0" presId="urn:microsoft.com/office/officeart/2005/8/layout/pList2"/>
    <dgm:cxn modelId="{2AB1F5DA-7BE5-E844-BAA6-45A0E96E33F9}" type="presParOf" srcId="{461BF686-2C15-FD48-BDF9-9BCD48465F21}" destId="{D804E250-B055-FB42-AF18-A4797E9E8789}" srcOrd="1" destOrd="0" presId="urn:microsoft.com/office/officeart/2005/8/layout/pList2"/>
    <dgm:cxn modelId="{267F98A4-BD81-9E46-9C60-DA24EBB5158F}" type="presParOf" srcId="{461BF686-2C15-FD48-BDF9-9BCD48465F21}" destId="{A4280726-D8DF-DF41-946E-05246F91D9A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F8A428-E82E-4C4D-987D-E5FA75056921}">
      <dsp:nvSpPr>
        <dsp:cNvPr id="0" name=""/>
        <dsp:cNvSpPr/>
      </dsp:nvSpPr>
      <dsp:spPr>
        <a:xfrm>
          <a:off x="0" y="0"/>
          <a:ext cx="8065911" cy="237805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BB0EE-9891-274D-BC94-949D56A5BA9C}">
      <dsp:nvSpPr>
        <dsp:cNvPr id="0" name=""/>
        <dsp:cNvSpPr/>
      </dsp:nvSpPr>
      <dsp:spPr>
        <a:xfrm>
          <a:off x="242902" y="317073"/>
          <a:ext cx="3609573" cy="17439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A407B1-A3A3-A743-8822-3927A1E4C978}">
      <dsp:nvSpPr>
        <dsp:cNvPr id="0" name=""/>
        <dsp:cNvSpPr/>
      </dsp:nvSpPr>
      <dsp:spPr>
        <a:xfrm rot="10800000">
          <a:off x="242902" y="2378054"/>
          <a:ext cx="3609573" cy="290651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National Strategy for Sustainable Development 2021-2030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u="sng" kern="1200" dirty="0"/>
            <a:t>Key Strategic Action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5.19.2 – Strengthen efforts on decreasing the high dependency on costly fuel imports.</a:t>
          </a:r>
        </a:p>
      </dsp:txBody>
      <dsp:txXfrm rot="10800000">
        <a:off x="332287" y="2378054"/>
        <a:ext cx="3430803" cy="2817125"/>
      </dsp:txXfrm>
    </dsp:sp>
    <dsp:sp modelId="{A4280726-D8DF-DF41-946E-05246F91D9A3}">
      <dsp:nvSpPr>
        <dsp:cNvPr id="0" name=""/>
        <dsp:cNvSpPr/>
      </dsp:nvSpPr>
      <dsp:spPr>
        <a:xfrm>
          <a:off x="4213434" y="317073"/>
          <a:ext cx="3609573" cy="17439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4FDD12-4DC4-2C4C-B6DE-8320FFF584C4}">
      <dsp:nvSpPr>
        <dsp:cNvPr id="0" name=""/>
        <dsp:cNvSpPr/>
      </dsp:nvSpPr>
      <dsp:spPr>
        <a:xfrm rot="10800000">
          <a:off x="4213434" y="2378054"/>
          <a:ext cx="3609573" cy="290651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TNEP under review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Old Version - 3.0 Transport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u="sng" kern="1200" dirty="0"/>
            <a:t>Policy 3.1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Ensure that the sea and land transport sectors promote fuel conservation and efficiency measures.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 rot="10800000">
        <a:off x="4302819" y="2378054"/>
        <a:ext cx="3430803" cy="2817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C827D-3F4D-FC4A-81B6-038D42A3F4B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9489C-AF30-734A-91F6-E6DDEEA08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Presenting of what we are</a:t>
            </a:r>
            <a:r>
              <a:rPr lang="en-US" baseline="0" dirty="0"/>
              <a:t> doing in Tuvalu on e-mobility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We are just starting introducing e-mobility with a pilot </a:t>
            </a:r>
            <a:r>
              <a:rPr lang="en-US" baseline="0" dirty="0" err="1"/>
              <a:t>programme</a:t>
            </a:r>
            <a:r>
              <a:rPr lang="en-US" baseline="0" dirty="0"/>
              <a:t> and this is through e-motorcycle and funded by the World Bank.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9489C-AF30-734A-91F6-E6DDEEA081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0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Thinking of moving</a:t>
            </a:r>
            <a:r>
              <a:rPr lang="en-US" baseline="0" dirty="0"/>
              <a:t> at larger scale and we are thinking to start small to learn the pros and cons of the technology.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At the end of the </a:t>
            </a:r>
            <a:r>
              <a:rPr lang="en-US" baseline="0" dirty="0" err="1"/>
              <a:t>programme</a:t>
            </a:r>
            <a:r>
              <a:rPr lang="en-US" baseline="0" dirty="0"/>
              <a:t> the CSC will carry out the technical and Economic Evaluation of e-mobility in Tuvalu.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9489C-AF30-734A-91F6-E6DDEEA081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16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What’s</a:t>
            </a:r>
            <a:r>
              <a:rPr lang="en-US" baseline="0" dirty="0"/>
              <a:t> important is for the bike to enable to take you around.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9489C-AF30-734A-91F6-E6DDEEA081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Ensure that you have spare parts to get the </a:t>
            </a:r>
            <a:r>
              <a:rPr lang="en-US" dirty="0" err="1"/>
              <a:t>programme</a:t>
            </a:r>
            <a:r>
              <a:rPr lang="en-US" dirty="0"/>
              <a:t> moving forward.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9489C-AF30-734A-91F6-E6DDEEA081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67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 Energy Act is under</a:t>
            </a:r>
            <a:r>
              <a:rPr lang="en-US" baseline="0" dirty="0"/>
              <a:t> developed.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There is a Section in the Act for E-Mobility. 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9489C-AF30-734A-91F6-E6DDEEA081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5505-2758-5448-B70A-4D9C798E89E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2779-821A-A643-9E70-5C3C23AA9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70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5505-2758-5448-B70A-4D9C798E89E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2779-821A-A643-9E70-5C3C23AA9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3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5505-2758-5448-B70A-4D9C798E89E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2779-821A-A643-9E70-5C3C23AA9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3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5505-2758-5448-B70A-4D9C798E89E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2779-821A-A643-9E70-5C3C23AA9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7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5505-2758-5448-B70A-4D9C798E89E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2779-821A-A643-9E70-5C3C23AA9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7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5505-2758-5448-B70A-4D9C798E89E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2779-821A-A643-9E70-5C3C23AA9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8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5505-2758-5448-B70A-4D9C798E89E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2779-821A-A643-9E70-5C3C23AA9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92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5505-2758-5448-B70A-4D9C798E89E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2779-821A-A643-9E70-5C3C23AA9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5505-2758-5448-B70A-4D9C798E89E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2779-821A-A643-9E70-5C3C23AA9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50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5505-2758-5448-B70A-4D9C798E89E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2779-821A-A643-9E70-5C3C23AA9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3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15505-2758-5448-B70A-4D9C798E89E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2779-821A-A643-9E70-5C3C23AA9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5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15505-2758-5448-B70A-4D9C798E89EE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82779-821A-A643-9E70-5C3C23AA9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9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452" y="237347"/>
            <a:ext cx="7772400" cy="1368710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Arial"/>
                <a:cs typeface="Arial"/>
              </a:rPr>
            </a:br>
            <a:r>
              <a:rPr lang="en-US" dirty="0">
                <a:solidFill>
                  <a:srgbClr val="953735"/>
                </a:solidFill>
                <a:latin typeface="Arial"/>
                <a:cs typeface="Arial"/>
              </a:rPr>
              <a:t>Pacific Island Workshop on Electric Mobility</a:t>
            </a:r>
            <a:br>
              <a:rPr lang="en-US" dirty="0">
                <a:solidFill>
                  <a:srgbClr val="953735"/>
                </a:solidFill>
                <a:latin typeface="Arial"/>
                <a:cs typeface="Arial"/>
              </a:rPr>
            </a:br>
            <a:endParaRPr lang="en-US" dirty="0">
              <a:solidFill>
                <a:srgbClr val="953735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55828"/>
            <a:ext cx="6400800" cy="1117033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/>
                <a:cs typeface="Arial"/>
              </a:rPr>
              <a:t>Mafalu Lotolua</a:t>
            </a:r>
          </a:p>
          <a:p>
            <a:r>
              <a:rPr lang="en-US" sz="2000" dirty="0">
                <a:latin typeface="Arial"/>
                <a:cs typeface="Arial"/>
              </a:rPr>
              <a:t>Tuvalu Electricity Corporation</a:t>
            </a:r>
          </a:p>
          <a:p>
            <a:r>
              <a:rPr lang="en-US" sz="2000" dirty="0">
                <a:latin typeface="Arial"/>
                <a:cs typeface="Arial"/>
              </a:rPr>
              <a:t>28 – 30 November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074" y="1606056"/>
            <a:ext cx="5703058" cy="372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33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011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53735"/>
                </a:solidFill>
                <a:latin typeface="Arial"/>
                <a:cs typeface="Arial"/>
              </a:rPr>
              <a:t>Way Forward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868260"/>
            <a:ext cx="8229600" cy="185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u="sng" dirty="0"/>
          </a:p>
        </p:txBody>
      </p:sp>
      <p:sp>
        <p:nvSpPr>
          <p:cNvPr id="7" name="Rectangle 6"/>
          <p:cNvSpPr/>
          <p:nvPr/>
        </p:nvSpPr>
        <p:spPr>
          <a:xfrm>
            <a:off x="959555" y="1026246"/>
            <a:ext cx="743655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500" dirty="0">
                <a:latin typeface="Arial"/>
                <a:cs typeface="Arial"/>
              </a:rPr>
              <a:t>Energy Act is under develop:</a:t>
            </a:r>
          </a:p>
          <a:p>
            <a:pPr algn="just">
              <a:buClr>
                <a:schemeClr val="accent2">
                  <a:lumMod val="75000"/>
                </a:schemeClr>
              </a:buClr>
            </a:pPr>
            <a:endParaRPr lang="en-US" sz="2500" dirty="0">
              <a:latin typeface="Arial"/>
              <a:cs typeface="Arial"/>
            </a:endParaRPr>
          </a:p>
          <a:p>
            <a:pPr algn="just">
              <a:buClr>
                <a:schemeClr val="accent2">
                  <a:lumMod val="75000"/>
                </a:schemeClr>
              </a:buClr>
            </a:pPr>
            <a:r>
              <a:rPr lang="en-US" sz="2500" dirty="0">
                <a:latin typeface="Arial"/>
                <a:cs typeface="Arial"/>
              </a:rPr>
              <a:t>Part 8:	E-Mobility</a:t>
            </a:r>
          </a:p>
          <a:p>
            <a:pPr algn="just">
              <a:buClr>
                <a:schemeClr val="accent2">
                  <a:lumMod val="75000"/>
                </a:schemeClr>
              </a:buClr>
            </a:pPr>
            <a:endParaRPr lang="en-US" sz="1000" dirty="0">
              <a:latin typeface="Arial"/>
              <a:cs typeface="Arial"/>
            </a:endParaRPr>
          </a:p>
          <a:p>
            <a:pPr algn="just">
              <a:buClr>
                <a:schemeClr val="accent2">
                  <a:lumMod val="75000"/>
                </a:schemeClr>
              </a:buClr>
            </a:pPr>
            <a:r>
              <a:rPr lang="en-US" sz="2200" dirty="0">
                <a:latin typeface="Arial"/>
                <a:cs typeface="Arial"/>
              </a:rPr>
              <a:t>35. Promotion of e-mobility</a:t>
            </a:r>
          </a:p>
          <a:p>
            <a:pPr algn="just">
              <a:buClr>
                <a:schemeClr val="accent2">
                  <a:lumMod val="75000"/>
                </a:schemeClr>
              </a:buClr>
            </a:pPr>
            <a:endParaRPr lang="en-US" sz="1000" dirty="0">
              <a:latin typeface="Arial"/>
              <a:cs typeface="Arial"/>
            </a:endParaRP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AutoNum type="arabicParenBoth"/>
            </a:pPr>
            <a:r>
              <a:rPr lang="en-US" sz="2000" dirty="0">
                <a:latin typeface="Arial"/>
                <a:cs typeface="Arial"/>
              </a:rPr>
              <a:t>The Minister shall provide regulations for the promotion, importation and sale of e-mobility transports, including the transition period from the use of vehicles operates by internal combustion engine to electric vehicles (</a:t>
            </a:r>
            <a:r>
              <a:rPr lang="en-US" sz="2000" dirty="0" err="1">
                <a:latin typeface="Arial"/>
                <a:cs typeface="Arial"/>
              </a:rPr>
              <a:t>Evs</a:t>
            </a:r>
            <a:r>
              <a:rPr lang="en-US" sz="2000" dirty="0">
                <a:latin typeface="Arial"/>
                <a:cs typeface="Arial"/>
              </a:rPr>
              <a:t>); and</a:t>
            </a:r>
          </a:p>
          <a:p>
            <a:pPr algn="just">
              <a:buClr>
                <a:schemeClr val="accent2">
                  <a:lumMod val="75000"/>
                </a:schemeClr>
              </a:buClr>
            </a:pPr>
            <a:endParaRPr lang="en-US" sz="2000" dirty="0">
              <a:latin typeface="Arial"/>
              <a:cs typeface="Arial"/>
            </a:endParaRP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AutoNum type="arabicParenBoth"/>
            </a:pPr>
            <a:r>
              <a:rPr lang="en-US" sz="2000" dirty="0">
                <a:latin typeface="Arial"/>
                <a:cs typeface="Arial"/>
              </a:rPr>
              <a:t>The department of Energy must develop policies to promote and increase public awareness of E-Mobility in Tuvalu</a:t>
            </a:r>
          </a:p>
          <a:p>
            <a:pPr lvl="0"/>
            <a:r>
              <a:rPr lang="en-GB" sz="25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43135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53429" y="2593114"/>
            <a:ext cx="6154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953735"/>
                </a:solidFill>
                <a:latin typeface="Arial"/>
                <a:cs typeface="Arial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61926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342"/>
            <a:ext cx="8229600" cy="75252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53735"/>
                </a:solidFill>
                <a:latin typeface="Arial"/>
                <a:cs typeface="Arial"/>
              </a:rPr>
              <a:t>Relevant Policy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995249390"/>
              </p:ext>
            </p:extLst>
          </p:nvPr>
        </p:nvGraphicFramePr>
        <p:xfrm>
          <a:off x="644405" y="1006098"/>
          <a:ext cx="8065911" cy="5284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310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371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Objective of the Pilot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</a:rPr>
              <a:t>Programme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868260"/>
            <a:ext cx="8229600" cy="185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u="sng" dirty="0"/>
          </a:p>
        </p:txBody>
      </p:sp>
      <p:sp>
        <p:nvSpPr>
          <p:cNvPr id="7" name="Rectangle 6"/>
          <p:cNvSpPr/>
          <p:nvPr/>
        </p:nvSpPr>
        <p:spPr>
          <a:xfrm>
            <a:off x="457200" y="1108553"/>
            <a:ext cx="82295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800" dirty="0">
                <a:latin typeface="Arial"/>
                <a:cs typeface="Arial"/>
              </a:rPr>
              <a:t>Is to evaluate the technical and economic feasibility of deploying e-mobility at a larger scale while creating synergies with the renewable energy power plants in a harmonized energy system; and</a:t>
            </a: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800" dirty="0">
                <a:latin typeface="Arial"/>
                <a:cs typeface="Arial"/>
              </a:rPr>
              <a:t>The Construction Supervisory Consultant (CSC) will carry out the Technical and Economic Evaluation of e-mobility in Tuvalu through the Electric e-motorcycle Pilot.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862093"/>
            <a:ext cx="8229600" cy="583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122958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36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953735"/>
                </a:solidFill>
                <a:latin typeface="Arial"/>
                <a:cs typeface="Arial"/>
              </a:rPr>
              <a:t>TEC e-Motorcycle Pilot </a:t>
            </a:r>
            <a:r>
              <a:rPr lang="en-US" sz="4000" dirty="0" err="1">
                <a:solidFill>
                  <a:srgbClr val="953735"/>
                </a:solidFill>
                <a:latin typeface="Arial"/>
                <a:cs typeface="Arial"/>
              </a:rPr>
              <a:t>Programme</a:t>
            </a:r>
            <a:endParaRPr lang="en-US" sz="4000" dirty="0">
              <a:solidFill>
                <a:srgbClr val="953735"/>
              </a:solidFill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2614260"/>
            <a:ext cx="8229600" cy="185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1270000"/>
            <a:ext cx="8229600" cy="3962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953735"/>
                </a:solidFill>
                <a:latin typeface="Arial"/>
                <a:cs typeface="Arial"/>
              </a:rPr>
              <a:t>Background</a:t>
            </a:r>
          </a:p>
          <a:p>
            <a:endParaRPr lang="en-US" sz="1000" u="sng" dirty="0"/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800" dirty="0">
                <a:latin typeface="Arial"/>
                <a:cs typeface="Arial"/>
              </a:rPr>
              <a:t>An activity of the Tuvalu Energy Sector Development Project (TESDP)</a:t>
            </a: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800" dirty="0">
                <a:latin typeface="Arial"/>
                <a:cs typeface="Arial"/>
              </a:rPr>
              <a:t>Funded by – World Bank</a:t>
            </a: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800" dirty="0">
                <a:latin typeface="Arial"/>
                <a:cs typeface="Arial"/>
              </a:rPr>
              <a:t>Total Funding  - USD$35K (including spare parts and training)</a:t>
            </a: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800" dirty="0">
                <a:latin typeface="Arial"/>
                <a:cs typeface="Arial"/>
              </a:rPr>
              <a:t>Contractor – </a:t>
            </a:r>
            <a:r>
              <a:rPr lang="en-US" sz="2800" dirty="0" err="1">
                <a:latin typeface="Arial"/>
                <a:cs typeface="Arial"/>
              </a:rPr>
              <a:t>EastWest</a:t>
            </a:r>
            <a:r>
              <a:rPr lang="en-US" sz="2800" dirty="0">
                <a:latin typeface="Arial"/>
                <a:cs typeface="Arial"/>
              </a:rPr>
              <a:t>, China</a:t>
            </a: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800" dirty="0">
                <a:latin typeface="Arial"/>
                <a:cs typeface="Arial"/>
              </a:rPr>
              <a:t>No of e-Motorcycles - 12</a:t>
            </a:r>
          </a:p>
        </p:txBody>
      </p:sp>
    </p:spTree>
    <p:extLst>
      <p:ext uri="{BB962C8B-B14F-4D97-AF65-F5344CB8AC3E}">
        <p14:creationId xmlns:p14="http://schemas.microsoft.com/office/powerpoint/2010/main" val="3960854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388"/>
            <a:ext cx="8229600" cy="59372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953735"/>
                </a:solidFill>
                <a:latin typeface="Arial"/>
                <a:cs typeface="Arial"/>
              </a:rPr>
              <a:t>Specifications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868260"/>
            <a:ext cx="8229600" cy="185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8" y="776112"/>
            <a:ext cx="8498192" cy="59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78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64"/>
            <a:ext cx="8229600" cy="54422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953735"/>
                </a:solidFill>
                <a:latin typeface="Arial"/>
                <a:cs typeface="Arial"/>
              </a:rPr>
              <a:t>Other Accessories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58886"/>
              </p:ext>
            </p:extLst>
          </p:nvPr>
        </p:nvGraphicFramePr>
        <p:xfrm>
          <a:off x="69157" y="811319"/>
          <a:ext cx="8879352" cy="58245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39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9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14991">
                <a:tc>
                  <a:txBody>
                    <a:bodyPr/>
                    <a:lstStyle/>
                    <a:p>
                      <a:r>
                        <a:rPr lang="en-US" sz="2400" dirty="0"/>
                        <a:t>BATTERY</a:t>
                      </a:r>
                      <a:r>
                        <a:rPr lang="en-US" sz="2400" baseline="0" dirty="0"/>
                        <a:t> CHARGER (4A)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4991">
                <a:tc>
                  <a:txBody>
                    <a:bodyPr/>
                    <a:lstStyle/>
                    <a:p>
                      <a:r>
                        <a:rPr lang="en-US" sz="2400" dirty="0"/>
                        <a:t>WORKSHOP TOOLS AND 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5155">
                <a:tc>
                  <a:txBody>
                    <a:bodyPr/>
                    <a:lstStyle/>
                    <a:p>
                      <a:r>
                        <a:rPr lang="en-US" sz="2400" dirty="0"/>
                        <a:t>SPARES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charset="2"/>
                        <a:buChar char="§"/>
                      </a:pPr>
                      <a:r>
                        <a:rPr lang="en-US" sz="2400" dirty="0"/>
                        <a:t>2 x</a:t>
                      </a:r>
                      <a:r>
                        <a:rPr lang="en-US" sz="2400" baseline="0" dirty="0"/>
                        <a:t> Lithium batteries (60V-20AH)</a:t>
                      </a:r>
                    </a:p>
                    <a:p>
                      <a:pPr marL="342900" indent="-342900">
                        <a:buFont typeface="Wingdings" charset="2"/>
                        <a:buChar char="§"/>
                      </a:pPr>
                      <a:r>
                        <a:rPr lang="en-US" sz="2400" dirty="0"/>
                        <a:t>8 x Front Wheel spare </a:t>
                      </a:r>
                      <a:r>
                        <a:rPr lang="en-US" sz="2400" dirty="0" err="1"/>
                        <a:t>tyre</a:t>
                      </a:r>
                      <a:endParaRPr lang="en-US" sz="2400" dirty="0"/>
                    </a:p>
                    <a:p>
                      <a:pPr marL="342900" indent="-342900">
                        <a:buFont typeface="Wingdings" charset="2"/>
                        <a:buChar char="§"/>
                      </a:pPr>
                      <a:r>
                        <a:rPr lang="en-US" sz="2400" dirty="0"/>
                        <a:t>8 x Real Wheel spar </a:t>
                      </a:r>
                      <a:r>
                        <a:rPr lang="en-US" sz="2400" dirty="0" err="1"/>
                        <a:t>tyre</a:t>
                      </a:r>
                      <a:endParaRPr lang="en-US" sz="2400" dirty="0"/>
                    </a:p>
                    <a:p>
                      <a:pPr marL="342900" indent="-342900">
                        <a:buFont typeface="Wingdings" charset="2"/>
                        <a:buChar char="§"/>
                      </a:pPr>
                      <a:r>
                        <a:rPr lang="en-US" sz="2400" dirty="0"/>
                        <a:t>24 x Helmet</a:t>
                      </a:r>
                    </a:p>
                    <a:p>
                      <a:pPr marL="285750" indent="-285750">
                        <a:buFont typeface="Wingdings" charset="2"/>
                        <a:buChar char="ü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707" y="811319"/>
            <a:ext cx="2413000" cy="1739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707" y="2656612"/>
            <a:ext cx="2451100" cy="169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0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125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53735"/>
                </a:solidFill>
                <a:latin typeface="Arial"/>
                <a:cs typeface="Arial"/>
              </a:rPr>
              <a:t>Distribution of the e-Motorcycles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868260"/>
            <a:ext cx="8229600" cy="185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u="sng" dirty="0"/>
          </a:p>
        </p:txBody>
      </p:sp>
      <p:sp>
        <p:nvSpPr>
          <p:cNvPr id="7" name="Rectangle 6"/>
          <p:cNvSpPr/>
          <p:nvPr/>
        </p:nvSpPr>
        <p:spPr>
          <a:xfrm>
            <a:off x="959555" y="1414268"/>
            <a:ext cx="74365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800" dirty="0">
                <a:latin typeface="Arial"/>
                <a:cs typeface="Arial"/>
              </a:rPr>
              <a:t>7 x for TEC</a:t>
            </a: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800" dirty="0">
                <a:latin typeface="Arial"/>
                <a:cs typeface="Arial"/>
              </a:rPr>
              <a:t>2 x for Energy department</a:t>
            </a: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800" dirty="0">
                <a:latin typeface="Arial"/>
                <a:cs typeface="Arial"/>
              </a:rPr>
              <a:t>3 x available for the Public  </a:t>
            </a:r>
          </a:p>
          <a:p>
            <a:pPr marL="365125" indent="-365125" algn="just">
              <a:tabLst>
                <a:tab pos="365125" algn="l"/>
              </a:tabLst>
            </a:pPr>
            <a:r>
              <a:rPr lang="en-US" sz="2800" dirty="0">
                <a:latin typeface="Arial"/>
                <a:cs typeface="Arial"/>
              </a:rPr>
              <a:t>	- forms under developed and fill in by people using the bikes.</a:t>
            </a:r>
          </a:p>
          <a:p>
            <a:pPr marL="457200" indent="-457200" algn="just">
              <a:buFont typeface="Wingdings" charset="2"/>
              <a:buChar char="ü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3193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2868260"/>
            <a:ext cx="8229600" cy="185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029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953735"/>
                </a:solidFill>
                <a:latin typeface="Arial"/>
                <a:cs typeface="Arial"/>
              </a:rPr>
              <a:t>Where up to Now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456" y="2193968"/>
            <a:ext cx="3805766" cy="3654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444" y="2840037"/>
            <a:ext cx="4083756" cy="3711222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457200" y="1212481"/>
            <a:ext cx="8511822" cy="572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800" dirty="0">
                <a:latin typeface="Arial"/>
                <a:cs typeface="Arial"/>
              </a:rPr>
              <a:t>Clearance from customs is under process</a:t>
            </a:r>
          </a:p>
        </p:txBody>
      </p:sp>
    </p:spTree>
    <p:extLst>
      <p:ext uri="{BB962C8B-B14F-4D97-AF65-F5344CB8AC3E}">
        <p14:creationId xmlns:p14="http://schemas.microsoft.com/office/powerpoint/2010/main" val="93752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838" y="772413"/>
            <a:ext cx="3814046" cy="4750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297"/>
            <a:ext cx="8229600" cy="52492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953735"/>
                </a:solidFill>
                <a:latin typeface="Arial"/>
                <a:cs typeface="Arial"/>
              </a:rPr>
              <a:t>Other Financial Assistance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772413"/>
            <a:ext cx="429338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000" dirty="0">
                <a:latin typeface="Arial"/>
                <a:cs typeface="Arial"/>
              </a:rPr>
              <a:t>Some Leftover Finance from the Facilitation of the Achievement of Sustainable National Energy Target of Tuvalu(FASNETT) Project – GEF Funded Project.</a:t>
            </a:r>
          </a:p>
          <a:p>
            <a:pPr marL="788987" indent="-342900" algn="just">
              <a:buClr>
                <a:schemeClr val="accent2">
                  <a:lumMod val="75000"/>
                </a:schemeClr>
              </a:buClr>
              <a:buFont typeface="Courier New"/>
              <a:buChar char="o"/>
              <a:tabLst>
                <a:tab pos="811213" algn="l"/>
              </a:tabLst>
            </a:pPr>
            <a:r>
              <a:rPr lang="en-US" sz="2000" dirty="0">
                <a:latin typeface="Arial"/>
                <a:cs typeface="Arial"/>
              </a:rPr>
              <a:t>	Solar Panels to install on the demonstration </a:t>
            </a:r>
            <a:r>
              <a:rPr lang="en-US" sz="2000" dirty="0" err="1">
                <a:latin typeface="Arial"/>
                <a:cs typeface="Arial"/>
              </a:rPr>
              <a:t>Fale</a:t>
            </a:r>
            <a:r>
              <a:rPr lang="en-US" sz="2000" dirty="0">
                <a:latin typeface="Arial"/>
                <a:cs typeface="Arial"/>
              </a:rPr>
              <a:t> rooftop at TEC compound.</a:t>
            </a:r>
          </a:p>
          <a:p>
            <a:pPr marL="788987" indent="-342900" algn="just">
              <a:buClr>
                <a:schemeClr val="accent2">
                  <a:lumMod val="75000"/>
                </a:schemeClr>
              </a:buClr>
              <a:buFont typeface="Courier New"/>
              <a:buChar char="o"/>
              <a:tabLst>
                <a:tab pos="717550" algn="l"/>
              </a:tabLst>
            </a:pPr>
            <a:r>
              <a:rPr lang="en-US" sz="2000" dirty="0">
                <a:latin typeface="Arial"/>
                <a:cs typeface="Arial"/>
              </a:rPr>
              <a:t>10 or more Waterproof sockets in an enclosure mounted to the posts as indicated.</a:t>
            </a:r>
          </a:p>
          <a:p>
            <a:pPr marL="788987" indent="-342900" algn="just">
              <a:buClr>
                <a:schemeClr val="accent2">
                  <a:lumMod val="75000"/>
                </a:schemeClr>
              </a:buClr>
              <a:buFont typeface="Courier New"/>
              <a:buChar char="o"/>
              <a:tabLst>
                <a:tab pos="717550" algn="l"/>
              </a:tabLst>
            </a:pPr>
            <a:r>
              <a:rPr lang="en-US" sz="2000" dirty="0">
                <a:latin typeface="Arial"/>
                <a:cs typeface="Arial"/>
              </a:rPr>
              <a:t>The installation will also showcasing solar PV rooftop technology. </a:t>
            </a:r>
          </a:p>
          <a:p>
            <a:pPr marL="342900" indent="-342900" algn="just" defTabSz="93663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000" dirty="0">
                <a:latin typeface="Arial"/>
                <a:cs typeface="Arial"/>
              </a:rPr>
              <a:t>Finance an Hybrid or EV Car</a:t>
            </a:r>
          </a:p>
          <a:p>
            <a:pPr marL="541338" indent="-541338" algn="just">
              <a:buFont typeface="Wingdings" charset="2"/>
              <a:buChar char="§"/>
              <a:tabLst>
                <a:tab pos="446088" algn="l"/>
                <a:tab pos="541338" algn="l"/>
              </a:tabLst>
            </a:pPr>
            <a:endParaRPr lang="en-US" sz="2000" dirty="0">
              <a:latin typeface="Arial"/>
              <a:cs typeface="Arial"/>
            </a:endParaRPr>
          </a:p>
          <a:p>
            <a:pPr marL="363538" algn="just">
              <a:tabLst>
                <a:tab pos="717550" algn="l"/>
              </a:tabLst>
            </a:pPr>
            <a:endParaRPr lang="en-US" sz="2000" dirty="0">
              <a:latin typeface="Arial"/>
              <a:cs typeface="Arial"/>
            </a:endParaRPr>
          </a:p>
          <a:p>
            <a:pPr algn="just"/>
            <a:endParaRPr lang="en-US" sz="2000" dirty="0"/>
          </a:p>
        </p:txBody>
      </p:sp>
      <p:sp>
        <p:nvSpPr>
          <p:cNvPr id="6" name="Oval 5"/>
          <p:cNvSpPr/>
          <p:nvPr/>
        </p:nvSpPr>
        <p:spPr>
          <a:xfrm flipH="1">
            <a:off x="5961752" y="3012271"/>
            <a:ext cx="576185" cy="863205"/>
          </a:xfrm>
          <a:prstGeom prst="ellipse">
            <a:avLst/>
          </a:prstGeom>
          <a:noFill/>
          <a:ln w="25400" cap="flat">
            <a:solidFill>
              <a:srgbClr val="953735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00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3093</TotalTime>
  <Words>525</Words>
  <Application>Microsoft Office PowerPoint</Application>
  <PresentationFormat>On-screen Show (4:3)</PresentationFormat>
  <Paragraphs>72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Courier New</vt:lpstr>
      <vt:lpstr>Wingdings</vt:lpstr>
      <vt:lpstr>Office Theme</vt:lpstr>
      <vt:lpstr> Pacific Island Workshop on Electric Mobility </vt:lpstr>
      <vt:lpstr>Relevant Policy</vt:lpstr>
      <vt:lpstr>Objective of the Pilot Programme</vt:lpstr>
      <vt:lpstr>TEC e-Motorcycle Pilot Programme</vt:lpstr>
      <vt:lpstr>Specifications</vt:lpstr>
      <vt:lpstr>Other Accessories</vt:lpstr>
      <vt:lpstr>Distribution of the e-Motorcycles</vt:lpstr>
      <vt:lpstr>Where up to Now</vt:lpstr>
      <vt:lpstr>Other Financial Assistance</vt:lpstr>
      <vt:lpstr>Way Forward</vt:lpstr>
      <vt:lpstr>PowerPoint Presentation</vt:lpstr>
    </vt:vector>
  </TitlesOfParts>
  <Company>Tuvalu Electricity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 Mobility</dc:title>
  <dc:creator>Mafalu Lotolua</dc:creator>
  <cp:lastModifiedBy>Sinalauli'i Fifita</cp:lastModifiedBy>
  <cp:revision>46</cp:revision>
  <dcterms:created xsi:type="dcterms:W3CDTF">2022-08-05T08:28:10Z</dcterms:created>
  <dcterms:modified xsi:type="dcterms:W3CDTF">2023-01-11T01:36:27Z</dcterms:modified>
</cp:coreProperties>
</file>