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1"/>
  </p:sldMasterIdLst>
  <p:sldIdLst>
    <p:sldId id="256" r:id="rId2"/>
    <p:sldId id="272" r:id="rId3"/>
    <p:sldId id="265" r:id="rId4"/>
    <p:sldId id="257" r:id="rId5"/>
    <p:sldId id="258" r:id="rId6"/>
    <p:sldId id="259" r:id="rId7"/>
    <p:sldId id="264" r:id="rId8"/>
    <p:sldId id="260" r:id="rId9"/>
    <p:sldId id="267" r:id="rId10"/>
    <p:sldId id="273" r:id="rId11"/>
    <p:sldId id="262" r:id="rId12"/>
    <p:sldId id="271" r:id="rId13"/>
    <p:sldId id="263" r:id="rId14"/>
    <p:sldId id="274"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p:scale>
          <a:sx n="59" d="100"/>
          <a:sy n="59" d="100"/>
        </p:scale>
        <p:origin x="77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B70957-6E5E-4AFE-80B0-D2545431FA51}" type="doc">
      <dgm:prSet loTypeId="urn:microsoft.com/office/officeart/2005/8/layout/venn1" loCatId="relationship" qsTypeId="urn:microsoft.com/office/officeart/2005/8/quickstyle/simple1" qsCatId="simple" csTypeId="urn:microsoft.com/office/officeart/2005/8/colors/accent1_2" csCatId="accent1" phldr="1"/>
      <dgm:spPr>
        <a:scene3d>
          <a:camera prst="orthographicFront">
            <a:rot lat="0" lon="0" rev="0"/>
          </a:camera>
          <a:lightRig rig="glow" dir="t">
            <a:rot lat="0" lon="0" rev="4800000"/>
          </a:lightRig>
        </a:scene3d>
      </dgm:spPr>
    </dgm:pt>
    <dgm:pt modelId="{827AF8BC-A3B4-4380-998E-CE44C0F7FFF7}">
      <dgm:prSet phldrT="[Tex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dirty="0"/>
            <a:t>Consumer’s ability to pay</a:t>
          </a:r>
          <a:endParaRPr lang="en-FJ" dirty="0"/>
        </a:p>
      </dgm:t>
    </dgm:pt>
    <dgm:pt modelId="{E9290899-0A4F-4B21-B964-42B4317DDAF0}" type="parTrans" cxnId="{DF9EEBE4-5632-485C-8520-227C8AF75F22}">
      <dgm:prSet/>
      <dgm:spPr/>
      <dgm:t>
        <a:bodyPr/>
        <a:lstStyle/>
        <a:p>
          <a:endParaRPr lang="en-FJ"/>
        </a:p>
      </dgm:t>
    </dgm:pt>
    <dgm:pt modelId="{3EE4A335-260A-4E63-A786-6E10E7BD9940}" type="sibTrans" cxnId="{DF9EEBE4-5632-485C-8520-227C8AF75F22}">
      <dgm:prSet/>
      <dgm:spPr/>
      <dgm:t>
        <a:bodyPr/>
        <a:lstStyle/>
        <a:p>
          <a:endParaRPr lang="en-FJ"/>
        </a:p>
      </dgm:t>
    </dgm:pt>
    <dgm:pt modelId="{1ED2F683-33B6-475C-8434-1D7B4DBFAB18}">
      <dgm:prSet phldrT="[Tex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dirty="0"/>
            <a:t>Cover capital cost (CAPEX)</a:t>
          </a:r>
          <a:endParaRPr lang="en-FJ" dirty="0"/>
        </a:p>
      </dgm:t>
    </dgm:pt>
    <dgm:pt modelId="{6CB2F52B-6634-4571-851E-543A091B4EA0}" type="parTrans" cxnId="{C18661F8-1BA5-4D8D-9E88-A9AC09A3C1D2}">
      <dgm:prSet/>
      <dgm:spPr/>
      <dgm:t>
        <a:bodyPr/>
        <a:lstStyle/>
        <a:p>
          <a:endParaRPr lang="en-FJ"/>
        </a:p>
      </dgm:t>
    </dgm:pt>
    <dgm:pt modelId="{85C632F8-822B-452D-A702-2988A8218032}" type="sibTrans" cxnId="{C18661F8-1BA5-4D8D-9E88-A9AC09A3C1D2}">
      <dgm:prSet/>
      <dgm:spPr/>
      <dgm:t>
        <a:bodyPr/>
        <a:lstStyle/>
        <a:p>
          <a:endParaRPr lang="en-FJ"/>
        </a:p>
      </dgm:t>
    </dgm:pt>
    <dgm:pt modelId="{E673FAA7-3D2C-49CA-9071-913821797930}">
      <dgm:prSet phldrT="[Tex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dirty="0"/>
            <a:t>Consumer’s willingness to pay</a:t>
          </a:r>
          <a:endParaRPr lang="en-FJ" dirty="0"/>
        </a:p>
      </dgm:t>
    </dgm:pt>
    <dgm:pt modelId="{47F6D432-B9E0-4CA5-9EE1-60BA25E2EF0F}" type="parTrans" cxnId="{2616D9BD-3860-44C7-93CE-A2D12F42988F}">
      <dgm:prSet/>
      <dgm:spPr/>
      <dgm:t>
        <a:bodyPr/>
        <a:lstStyle/>
        <a:p>
          <a:endParaRPr lang="en-FJ"/>
        </a:p>
      </dgm:t>
    </dgm:pt>
    <dgm:pt modelId="{1CA5CC31-0E33-4D9E-9729-F233CBE539B9}" type="sibTrans" cxnId="{2616D9BD-3860-44C7-93CE-A2D12F42988F}">
      <dgm:prSet/>
      <dgm:spPr/>
      <dgm:t>
        <a:bodyPr/>
        <a:lstStyle/>
        <a:p>
          <a:endParaRPr lang="en-FJ"/>
        </a:p>
      </dgm:t>
    </dgm:pt>
    <dgm:pt modelId="{023A564C-51E8-4540-9D7E-1757BC68C9FC}">
      <dgm:prSet phldrT="[Tex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dirty="0"/>
            <a:t>Cover O&amp;M costs (OPEX)</a:t>
          </a:r>
          <a:endParaRPr lang="en-FJ" dirty="0"/>
        </a:p>
      </dgm:t>
    </dgm:pt>
    <dgm:pt modelId="{FC1FDCB6-02BF-432B-9F3C-6403C22415FC}" type="parTrans" cxnId="{33439744-340D-4BFB-A679-AB6C60E71F83}">
      <dgm:prSet/>
      <dgm:spPr/>
      <dgm:t>
        <a:bodyPr/>
        <a:lstStyle/>
        <a:p>
          <a:endParaRPr lang="en-FJ"/>
        </a:p>
      </dgm:t>
    </dgm:pt>
    <dgm:pt modelId="{B8861541-44CA-41B3-8BE1-86373146CF87}" type="sibTrans" cxnId="{33439744-340D-4BFB-A679-AB6C60E71F83}">
      <dgm:prSet/>
      <dgm:spPr/>
      <dgm:t>
        <a:bodyPr/>
        <a:lstStyle/>
        <a:p>
          <a:endParaRPr lang="en-FJ"/>
        </a:p>
      </dgm:t>
    </dgm:pt>
    <dgm:pt modelId="{C8AACE84-11CD-4D17-B877-0B4BC9A2AA3E}" type="pres">
      <dgm:prSet presAssocID="{37B70957-6E5E-4AFE-80B0-D2545431FA51}" presName="compositeShape" presStyleCnt="0">
        <dgm:presLayoutVars>
          <dgm:chMax val="7"/>
          <dgm:dir/>
          <dgm:resizeHandles val="exact"/>
        </dgm:presLayoutVars>
      </dgm:prSet>
      <dgm:spPr/>
    </dgm:pt>
    <dgm:pt modelId="{DE070F2B-A719-4064-8231-FF45BA0F8DC2}" type="pres">
      <dgm:prSet presAssocID="{827AF8BC-A3B4-4380-998E-CE44C0F7FFF7}" presName="circ1" presStyleLbl="vennNode1" presStyleIdx="0" presStyleCnt="4"/>
      <dgm:spPr/>
    </dgm:pt>
    <dgm:pt modelId="{1D55EAD0-D722-4FF3-83A2-881F86C9645C}" type="pres">
      <dgm:prSet presAssocID="{827AF8BC-A3B4-4380-998E-CE44C0F7FFF7}" presName="circ1Tx" presStyleLbl="revTx" presStyleIdx="0" presStyleCnt="0">
        <dgm:presLayoutVars>
          <dgm:chMax val="0"/>
          <dgm:chPref val="0"/>
          <dgm:bulletEnabled val="1"/>
        </dgm:presLayoutVars>
      </dgm:prSet>
      <dgm:spPr/>
    </dgm:pt>
    <dgm:pt modelId="{8ED373CD-B7DA-48C0-8528-56845B549B61}" type="pres">
      <dgm:prSet presAssocID="{023A564C-51E8-4540-9D7E-1757BC68C9FC}" presName="circ2" presStyleLbl="vennNode1" presStyleIdx="1" presStyleCnt="4"/>
      <dgm:spPr/>
    </dgm:pt>
    <dgm:pt modelId="{F112142D-40B5-4C80-9BC3-8F28C661C53B}" type="pres">
      <dgm:prSet presAssocID="{023A564C-51E8-4540-9D7E-1757BC68C9FC}" presName="circ2Tx" presStyleLbl="revTx" presStyleIdx="0" presStyleCnt="0">
        <dgm:presLayoutVars>
          <dgm:chMax val="0"/>
          <dgm:chPref val="0"/>
          <dgm:bulletEnabled val="1"/>
        </dgm:presLayoutVars>
      </dgm:prSet>
      <dgm:spPr/>
    </dgm:pt>
    <dgm:pt modelId="{34F5C0F6-B75A-4A91-9164-8A820B136DA0}" type="pres">
      <dgm:prSet presAssocID="{1ED2F683-33B6-475C-8434-1D7B4DBFAB18}" presName="circ3" presStyleLbl="vennNode1" presStyleIdx="2" presStyleCnt="4"/>
      <dgm:spPr/>
    </dgm:pt>
    <dgm:pt modelId="{384F59FE-F245-437B-B357-7CCD18CF0DF0}" type="pres">
      <dgm:prSet presAssocID="{1ED2F683-33B6-475C-8434-1D7B4DBFAB18}" presName="circ3Tx" presStyleLbl="revTx" presStyleIdx="0" presStyleCnt="0">
        <dgm:presLayoutVars>
          <dgm:chMax val="0"/>
          <dgm:chPref val="0"/>
          <dgm:bulletEnabled val="1"/>
        </dgm:presLayoutVars>
      </dgm:prSet>
      <dgm:spPr/>
    </dgm:pt>
    <dgm:pt modelId="{4DF1AE04-E9E4-425E-960E-17A5BD278BD0}" type="pres">
      <dgm:prSet presAssocID="{E673FAA7-3D2C-49CA-9071-913821797930}" presName="circ4" presStyleLbl="vennNode1" presStyleIdx="3" presStyleCnt="4"/>
      <dgm:spPr/>
    </dgm:pt>
    <dgm:pt modelId="{70D4F31A-F79A-4933-A70C-DF0C07E106DA}" type="pres">
      <dgm:prSet presAssocID="{E673FAA7-3D2C-49CA-9071-913821797930}" presName="circ4Tx" presStyleLbl="revTx" presStyleIdx="0" presStyleCnt="0">
        <dgm:presLayoutVars>
          <dgm:chMax val="0"/>
          <dgm:chPref val="0"/>
          <dgm:bulletEnabled val="1"/>
        </dgm:presLayoutVars>
      </dgm:prSet>
      <dgm:spPr/>
    </dgm:pt>
  </dgm:ptLst>
  <dgm:cxnLst>
    <dgm:cxn modelId="{FA85755B-2619-4C4E-946B-0E18006BAFD5}" type="presOf" srcId="{827AF8BC-A3B4-4380-998E-CE44C0F7FFF7}" destId="{1D55EAD0-D722-4FF3-83A2-881F86C9645C}" srcOrd="1" destOrd="0" presId="urn:microsoft.com/office/officeart/2005/8/layout/venn1"/>
    <dgm:cxn modelId="{861B1C62-1F31-4447-80A8-2CAEC95CDEC3}" type="presOf" srcId="{1ED2F683-33B6-475C-8434-1D7B4DBFAB18}" destId="{384F59FE-F245-437B-B357-7CCD18CF0DF0}" srcOrd="1" destOrd="0" presId="urn:microsoft.com/office/officeart/2005/8/layout/venn1"/>
    <dgm:cxn modelId="{33439744-340D-4BFB-A679-AB6C60E71F83}" srcId="{37B70957-6E5E-4AFE-80B0-D2545431FA51}" destId="{023A564C-51E8-4540-9D7E-1757BC68C9FC}" srcOrd="1" destOrd="0" parTransId="{FC1FDCB6-02BF-432B-9F3C-6403C22415FC}" sibTransId="{B8861541-44CA-41B3-8BE1-86373146CF87}"/>
    <dgm:cxn modelId="{1EC13F71-6BB8-41C0-AA7B-E314330835B3}" type="presOf" srcId="{37B70957-6E5E-4AFE-80B0-D2545431FA51}" destId="{C8AACE84-11CD-4D17-B877-0B4BC9A2AA3E}" srcOrd="0" destOrd="0" presId="urn:microsoft.com/office/officeart/2005/8/layout/venn1"/>
    <dgm:cxn modelId="{F6E8EF59-BEF5-48A2-82F1-257FCC2F42F6}" type="presOf" srcId="{E673FAA7-3D2C-49CA-9071-913821797930}" destId="{70D4F31A-F79A-4933-A70C-DF0C07E106DA}" srcOrd="1" destOrd="0" presId="urn:microsoft.com/office/officeart/2005/8/layout/venn1"/>
    <dgm:cxn modelId="{9B5BCF84-ED9D-45C5-B57A-A06152AF9A7C}" type="presOf" srcId="{023A564C-51E8-4540-9D7E-1757BC68C9FC}" destId="{F112142D-40B5-4C80-9BC3-8F28C661C53B}" srcOrd="1" destOrd="0" presId="urn:microsoft.com/office/officeart/2005/8/layout/venn1"/>
    <dgm:cxn modelId="{B7696D95-8E04-4AB3-ADB1-8119F74DF532}" type="presOf" srcId="{E673FAA7-3D2C-49CA-9071-913821797930}" destId="{4DF1AE04-E9E4-425E-960E-17A5BD278BD0}" srcOrd="0" destOrd="0" presId="urn:microsoft.com/office/officeart/2005/8/layout/venn1"/>
    <dgm:cxn modelId="{989633B2-B44C-4E23-AD24-64386FAAD7B6}" type="presOf" srcId="{023A564C-51E8-4540-9D7E-1757BC68C9FC}" destId="{8ED373CD-B7DA-48C0-8528-56845B549B61}" srcOrd="0" destOrd="0" presId="urn:microsoft.com/office/officeart/2005/8/layout/venn1"/>
    <dgm:cxn modelId="{2616D9BD-3860-44C7-93CE-A2D12F42988F}" srcId="{37B70957-6E5E-4AFE-80B0-D2545431FA51}" destId="{E673FAA7-3D2C-49CA-9071-913821797930}" srcOrd="3" destOrd="0" parTransId="{47F6D432-B9E0-4CA5-9EE1-60BA25E2EF0F}" sibTransId="{1CA5CC31-0E33-4D9E-9729-F233CBE539B9}"/>
    <dgm:cxn modelId="{2379A9C4-78A3-40B5-84AC-5E7C579C99D0}" type="presOf" srcId="{1ED2F683-33B6-475C-8434-1D7B4DBFAB18}" destId="{34F5C0F6-B75A-4A91-9164-8A820B136DA0}" srcOrd="0" destOrd="0" presId="urn:microsoft.com/office/officeart/2005/8/layout/venn1"/>
    <dgm:cxn modelId="{DF9EEBE4-5632-485C-8520-227C8AF75F22}" srcId="{37B70957-6E5E-4AFE-80B0-D2545431FA51}" destId="{827AF8BC-A3B4-4380-998E-CE44C0F7FFF7}" srcOrd="0" destOrd="0" parTransId="{E9290899-0A4F-4B21-B964-42B4317DDAF0}" sibTransId="{3EE4A335-260A-4E63-A786-6E10E7BD9940}"/>
    <dgm:cxn modelId="{A95AA8F3-277E-4C1C-9DEB-633395C7F47C}" type="presOf" srcId="{827AF8BC-A3B4-4380-998E-CE44C0F7FFF7}" destId="{DE070F2B-A719-4064-8231-FF45BA0F8DC2}" srcOrd="0" destOrd="0" presId="urn:microsoft.com/office/officeart/2005/8/layout/venn1"/>
    <dgm:cxn modelId="{C18661F8-1BA5-4D8D-9E88-A9AC09A3C1D2}" srcId="{37B70957-6E5E-4AFE-80B0-D2545431FA51}" destId="{1ED2F683-33B6-475C-8434-1D7B4DBFAB18}" srcOrd="2" destOrd="0" parTransId="{6CB2F52B-6634-4571-851E-543A091B4EA0}" sibTransId="{85C632F8-822B-452D-A702-2988A8218032}"/>
    <dgm:cxn modelId="{35BD2AF6-6381-4B57-9B73-89D2545ADC0C}" type="presParOf" srcId="{C8AACE84-11CD-4D17-B877-0B4BC9A2AA3E}" destId="{DE070F2B-A719-4064-8231-FF45BA0F8DC2}" srcOrd="0" destOrd="0" presId="urn:microsoft.com/office/officeart/2005/8/layout/venn1"/>
    <dgm:cxn modelId="{EE47EBD4-6EB7-45A4-BAB3-B6015340B7BC}" type="presParOf" srcId="{C8AACE84-11CD-4D17-B877-0B4BC9A2AA3E}" destId="{1D55EAD0-D722-4FF3-83A2-881F86C9645C}" srcOrd="1" destOrd="0" presId="urn:microsoft.com/office/officeart/2005/8/layout/venn1"/>
    <dgm:cxn modelId="{895713E6-F459-4C1B-AF2B-909CBE1C8DB5}" type="presParOf" srcId="{C8AACE84-11CD-4D17-B877-0B4BC9A2AA3E}" destId="{8ED373CD-B7DA-48C0-8528-56845B549B61}" srcOrd="2" destOrd="0" presId="urn:microsoft.com/office/officeart/2005/8/layout/venn1"/>
    <dgm:cxn modelId="{48D7802B-672B-4864-BC55-3F6C1D117047}" type="presParOf" srcId="{C8AACE84-11CD-4D17-B877-0B4BC9A2AA3E}" destId="{F112142D-40B5-4C80-9BC3-8F28C661C53B}" srcOrd="3" destOrd="0" presId="urn:microsoft.com/office/officeart/2005/8/layout/venn1"/>
    <dgm:cxn modelId="{DB11A3D3-9141-4FC1-AA98-FF5593123CF1}" type="presParOf" srcId="{C8AACE84-11CD-4D17-B877-0B4BC9A2AA3E}" destId="{34F5C0F6-B75A-4A91-9164-8A820B136DA0}" srcOrd="4" destOrd="0" presId="urn:microsoft.com/office/officeart/2005/8/layout/venn1"/>
    <dgm:cxn modelId="{D43884EC-1FE6-460E-BCDC-6A32CEEE9463}" type="presParOf" srcId="{C8AACE84-11CD-4D17-B877-0B4BC9A2AA3E}" destId="{384F59FE-F245-437B-B357-7CCD18CF0DF0}" srcOrd="5" destOrd="0" presId="urn:microsoft.com/office/officeart/2005/8/layout/venn1"/>
    <dgm:cxn modelId="{511D5ED0-3174-4D82-93AA-CD6E6E318E7C}" type="presParOf" srcId="{C8AACE84-11CD-4D17-B877-0B4BC9A2AA3E}" destId="{4DF1AE04-E9E4-425E-960E-17A5BD278BD0}" srcOrd="6" destOrd="0" presId="urn:microsoft.com/office/officeart/2005/8/layout/venn1"/>
    <dgm:cxn modelId="{A001C51B-5464-4767-895C-DF33DE9AFD33}" type="presParOf" srcId="{C8AACE84-11CD-4D17-B877-0B4BC9A2AA3E}" destId="{70D4F31A-F79A-4933-A70C-DF0C07E106DA}"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70F2B-A719-4064-8231-FF45BA0F8DC2}">
      <dsp:nvSpPr>
        <dsp:cNvPr id="0" name=""/>
        <dsp:cNvSpPr/>
      </dsp:nvSpPr>
      <dsp:spPr>
        <a:xfrm>
          <a:off x="865394" y="31387"/>
          <a:ext cx="1632175" cy="1632175"/>
        </a:xfrm>
        <a:prstGeom prst="ellipse">
          <a:avLst/>
        </a:prstGeom>
        <a:solidFill>
          <a:schemeClr val="accent1">
            <a:alpha val="50000"/>
            <a:hueOff val="0"/>
            <a:satOff val="0"/>
            <a:lumOff val="0"/>
            <a:alphaOff val="0"/>
          </a:schemeClr>
        </a:solidFill>
        <a:ln w="19050"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kern="1200" dirty="0"/>
            <a:t>Consumer’s ability to pay</a:t>
          </a:r>
          <a:endParaRPr lang="en-FJ" sz="900" kern="1200" dirty="0"/>
        </a:p>
      </dsp:txBody>
      <dsp:txXfrm>
        <a:off x="1053722" y="251103"/>
        <a:ext cx="1255519" cy="517901"/>
      </dsp:txXfrm>
    </dsp:sp>
    <dsp:sp modelId="{8ED373CD-B7DA-48C0-8528-56845B549B61}">
      <dsp:nvSpPr>
        <dsp:cNvPr id="0" name=""/>
        <dsp:cNvSpPr/>
      </dsp:nvSpPr>
      <dsp:spPr>
        <a:xfrm>
          <a:off x="1587318" y="753311"/>
          <a:ext cx="1632175" cy="1632175"/>
        </a:xfrm>
        <a:prstGeom prst="ellipse">
          <a:avLst/>
        </a:prstGeom>
        <a:solidFill>
          <a:schemeClr val="accent1">
            <a:alpha val="50000"/>
            <a:hueOff val="0"/>
            <a:satOff val="0"/>
            <a:lumOff val="0"/>
            <a:alphaOff val="0"/>
          </a:schemeClr>
        </a:solidFill>
        <a:ln w="19050"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kern="1200" dirty="0"/>
            <a:t>Cover O&amp;M costs (OPEX)</a:t>
          </a:r>
          <a:endParaRPr lang="en-FJ" sz="900" kern="1200" dirty="0"/>
        </a:p>
      </dsp:txBody>
      <dsp:txXfrm>
        <a:off x="2466181" y="941639"/>
        <a:ext cx="627759" cy="1255519"/>
      </dsp:txXfrm>
    </dsp:sp>
    <dsp:sp modelId="{34F5C0F6-B75A-4A91-9164-8A820B136DA0}">
      <dsp:nvSpPr>
        <dsp:cNvPr id="0" name=""/>
        <dsp:cNvSpPr/>
      </dsp:nvSpPr>
      <dsp:spPr>
        <a:xfrm>
          <a:off x="865394" y="1475235"/>
          <a:ext cx="1632175" cy="1632175"/>
        </a:xfrm>
        <a:prstGeom prst="ellipse">
          <a:avLst/>
        </a:prstGeom>
        <a:solidFill>
          <a:schemeClr val="accent1">
            <a:alpha val="50000"/>
            <a:hueOff val="0"/>
            <a:satOff val="0"/>
            <a:lumOff val="0"/>
            <a:alphaOff val="0"/>
          </a:schemeClr>
        </a:solidFill>
        <a:ln w="19050"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kern="1200" dirty="0"/>
            <a:t>Cover capital cost (CAPEX)</a:t>
          </a:r>
          <a:endParaRPr lang="en-FJ" sz="900" kern="1200" dirty="0"/>
        </a:p>
      </dsp:txBody>
      <dsp:txXfrm>
        <a:off x="1053722" y="2369793"/>
        <a:ext cx="1255519" cy="517901"/>
      </dsp:txXfrm>
    </dsp:sp>
    <dsp:sp modelId="{4DF1AE04-E9E4-425E-960E-17A5BD278BD0}">
      <dsp:nvSpPr>
        <dsp:cNvPr id="0" name=""/>
        <dsp:cNvSpPr/>
      </dsp:nvSpPr>
      <dsp:spPr>
        <a:xfrm>
          <a:off x="143470" y="753311"/>
          <a:ext cx="1632175" cy="1632175"/>
        </a:xfrm>
        <a:prstGeom prst="ellipse">
          <a:avLst/>
        </a:prstGeom>
        <a:solidFill>
          <a:schemeClr val="accent1">
            <a:alpha val="50000"/>
            <a:hueOff val="0"/>
            <a:satOff val="0"/>
            <a:lumOff val="0"/>
            <a:alphaOff val="0"/>
          </a:schemeClr>
        </a:solidFill>
        <a:ln w="19050"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kern="1200" dirty="0"/>
            <a:t>Consumer’s willingness to pay</a:t>
          </a:r>
          <a:endParaRPr lang="en-FJ" sz="900" kern="1200" dirty="0"/>
        </a:p>
      </dsp:txBody>
      <dsp:txXfrm>
        <a:off x="269022" y="941639"/>
        <a:ext cx="627759" cy="125551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943F14-B317-4501-88DC-EEAA334CB933}"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B9B6C-51D8-4113-A0D2-C103868D9098}" type="slidenum">
              <a:rPr lang="en-US" smtClean="0"/>
              <a:t>‹#›</a:t>
            </a:fld>
            <a:endParaRPr lang="en-US"/>
          </a:p>
        </p:txBody>
      </p:sp>
    </p:spTree>
    <p:extLst>
      <p:ext uri="{BB962C8B-B14F-4D97-AF65-F5344CB8AC3E}">
        <p14:creationId xmlns:p14="http://schemas.microsoft.com/office/powerpoint/2010/main" val="118967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943F14-B317-4501-88DC-EEAA334CB933}"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B9B6C-51D8-4113-A0D2-C103868D9098}" type="slidenum">
              <a:rPr lang="en-US" smtClean="0"/>
              <a:t>‹#›</a:t>
            </a:fld>
            <a:endParaRPr lang="en-US"/>
          </a:p>
        </p:txBody>
      </p:sp>
    </p:spTree>
    <p:extLst>
      <p:ext uri="{BB962C8B-B14F-4D97-AF65-F5344CB8AC3E}">
        <p14:creationId xmlns:p14="http://schemas.microsoft.com/office/powerpoint/2010/main" val="634182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943F14-B317-4501-88DC-EEAA334CB933}"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B9B6C-51D8-4113-A0D2-C103868D909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35304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943F14-B317-4501-88DC-EEAA334CB933}"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B9B6C-51D8-4113-A0D2-C103868D9098}" type="slidenum">
              <a:rPr lang="en-US" smtClean="0"/>
              <a:t>‹#›</a:t>
            </a:fld>
            <a:endParaRPr lang="en-US"/>
          </a:p>
        </p:txBody>
      </p:sp>
    </p:spTree>
    <p:extLst>
      <p:ext uri="{BB962C8B-B14F-4D97-AF65-F5344CB8AC3E}">
        <p14:creationId xmlns:p14="http://schemas.microsoft.com/office/powerpoint/2010/main" val="2657980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943F14-B317-4501-88DC-EEAA334CB933}"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B9B6C-51D8-4113-A0D2-C103868D909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5253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943F14-B317-4501-88DC-EEAA334CB933}"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B9B6C-51D8-4113-A0D2-C103868D9098}" type="slidenum">
              <a:rPr lang="en-US" smtClean="0"/>
              <a:t>‹#›</a:t>
            </a:fld>
            <a:endParaRPr lang="en-US"/>
          </a:p>
        </p:txBody>
      </p:sp>
    </p:spTree>
    <p:extLst>
      <p:ext uri="{BB962C8B-B14F-4D97-AF65-F5344CB8AC3E}">
        <p14:creationId xmlns:p14="http://schemas.microsoft.com/office/powerpoint/2010/main" val="2711153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943F14-B317-4501-88DC-EEAA334CB933}"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B9B6C-51D8-4113-A0D2-C103868D9098}" type="slidenum">
              <a:rPr lang="en-US" smtClean="0"/>
              <a:t>‹#›</a:t>
            </a:fld>
            <a:endParaRPr lang="en-US"/>
          </a:p>
        </p:txBody>
      </p:sp>
    </p:spTree>
    <p:extLst>
      <p:ext uri="{BB962C8B-B14F-4D97-AF65-F5344CB8AC3E}">
        <p14:creationId xmlns:p14="http://schemas.microsoft.com/office/powerpoint/2010/main" val="1565670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943F14-B317-4501-88DC-EEAA334CB933}"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B9B6C-51D8-4113-A0D2-C103868D9098}" type="slidenum">
              <a:rPr lang="en-US" smtClean="0"/>
              <a:t>‹#›</a:t>
            </a:fld>
            <a:endParaRPr lang="en-US"/>
          </a:p>
        </p:txBody>
      </p:sp>
    </p:spTree>
    <p:extLst>
      <p:ext uri="{BB962C8B-B14F-4D97-AF65-F5344CB8AC3E}">
        <p14:creationId xmlns:p14="http://schemas.microsoft.com/office/powerpoint/2010/main" val="338695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943F14-B317-4501-88DC-EEAA334CB933}"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B9B6C-51D8-4113-A0D2-C103868D9098}" type="slidenum">
              <a:rPr lang="en-US" smtClean="0"/>
              <a:t>‹#›</a:t>
            </a:fld>
            <a:endParaRPr lang="en-US"/>
          </a:p>
        </p:txBody>
      </p:sp>
    </p:spTree>
    <p:extLst>
      <p:ext uri="{BB962C8B-B14F-4D97-AF65-F5344CB8AC3E}">
        <p14:creationId xmlns:p14="http://schemas.microsoft.com/office/powerpoint/2010/main" val="243881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943F14-B317-4501-88DC-EEAA334CB933}"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B9B6C-51D8-4113-A0D2-C103868D9098}" type="slidenum">
              <a:rPr lang="en-US" smtClean="0"/>
              <a:t>‹#›</a:t>
            </a:fld>
            <a:endParaRPr lang="en-US"/>
          </a:p>
        </p:txBody>
      </p:sp>
    </p:spTree>
    <p:extLst>
      <p:ext uri="{BB962C8B-B14F-4D97-AF65-F5344CB8AC3E}">
        <p14:creationId xmlns:p14="http://schemas.microsoft.com/office/powerpoint/2010/main" val="384599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943F14-B317-4501-88DC-EEAA334CB933}"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B9B6C-51D8-4113-A0D2-C103868D9098}" type="slidenum">
              <a:rPr lang="en-US" smtClean="0"/>
              <a:t>‹#›</a:t>
            </a:fld>
            <a:endParaRPr lang="en-US"/>
          </a:p>
        </p:txBody>
      </p:sp>
    </p:spTree>
    <p:extLst>
      <p:ext uri="{BB962C8B-B14F-4D97-AF65-F5344CB8AC3E}">
        <p14:creationId xmlns:p14="http://schemas.microsoft.com/office/powerpoint/2010/main" val="149116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943F14-B317-4501-88DC-EEAA334CB933}" type="datetimeFigureOut">
              <a:rPr lang="en-US" smtClean="0"/>
              <a:t>6/28/2023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1B9B6C-51D8-4113-A0D2-C103868D9098}" type="slidenum">
              <a:rPr lang="en-US" smtClean="0"/>
              <a:t>‹#›</a:t>
            </a:fld>
            <a:endParaRPr lang="en-US"/>
          </a:p>
        </p:txBody>
      </p:sp>
    </p:spTree>
    <p:extLst>
      <p:ext uri="{BB962C8B-B14F-4D97-AF65-F5344CB8AC3E}">
        <p14:creationId xmlns:p14="http://schemas.microsoft.com/office/powerpoint/2010/main" val="475309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943F14-B317-4501-88DC-EEAA334CB933}" type="datetimeFigureOut">
              <a:rPr lang="en-US" smtClean="0"/>
              <a:t>6/28/2023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1B9B6C-51D8-4113-A0D2-C103868D9098}" type="slidenum">
              <a:rPr lang="en-US" smtClean="0"/>
              <a:t>‹#›</a:t>
            </a:fld>
            <a:endParaRPr lang="en-US"/>
          </a:p>
        </p:txBody>
      </p:sp>
    </p:spTree>
    <p:extLst>
      <p:ext uri="{BB962C8B-B14F-4D97-AF65-F5344CB8AC3E}">
        <p14:creationId xmlns:p14="http://schemas.microsoft.com/office/powerpoint/2010/main" val="2114941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43F14-B317-4501-88DC-EEAA334CB933}" type="datetimeFigureOut">
              <a:rPr lang="en-US" smtClean="0"/>
              <a:t>6/28/2023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1B9B6C-51D8-4113-A0D2-C103868D9098}" type="slidenum">
              <a:rPr lang="en-US" smtClean="0"/>
              <a:t>‹#›</a:t>
            </a:fld>
            <a:endParaRPr lang="en-US"/>
          </a:p>
        </p:txBody>
      </p:sp>
    </p:spTree>
    <p:extLst>
      <p:ext uri="{BB962C8B-B14F-4D97-AF65-F5344CB8AC3E}">
        <p14:creationId xmlns:p14="http://schemas.microsoft.com/office/powerpoint/2010/main" val="2399358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943F14-B317-4501-88DC-EEAA334CB933}"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B9B6C-51D8-4113-A0D2-C103868D9098}" type="slidenum">
              <a:rPr lang="en-US" smtClean="0"/>
              <a:t>‹#›</a:t>
            </a:fld>
            <a:endParaRPr lang="en-US"/>
          </a:p>
        </p:txBody>
      </p:sp>
    </p:spTree>
    <p:extLst>
      <p:ext uri="{BB962C8B-B14F-4D97-AF65-F5344CB8AC3E}">
        <p14:creationId xmlns:p14="http://schemas.microsoft.com/office/powerpoint/2010/main" val="3989266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943F14-B317-4501-88DC-EEAA334CB933}"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B9B6C-51D8-4113-A0D2-C103868D9098}" type="slidenum">
              <a:rPr lang="en-US" smtClean="0"/>
              <a:t>‹#›</a:t>
            </a:fld>
            <a:endParaRPr lang="en-US"/>
          </a:p>
        </p:txBody>
      </p:sp>
    </p:spTree>
    <p:extLst>
      <p:ext uri="{BB962C8B-B14F-4D97-AF65-F5344CB8AC3E}">
        <p14:creationId xmlns:p14="http://schemas.microsoft.com/office/powerpoint/2010/main" val="2610501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4943F14-B317-4501-88DC-EEAA334CB933}" type="datetimeFigureOut">
              <a:rPr lang="en-US" smtClean="0"/>
              <a:t>6/28/2023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1B9B6C-51D8-4113-A0D2-C103868D9098}" type="slidenum">
              <a:rPr lang="en-US" smtClean="0"/>
              <a:t>‹#›</a:t>
            </a:fld>
            <a:endParaRPr lang="en-US"/>
          </a:p>
        </p:txBody>
      </p:sp>
    </p:spTree>
    <p:extLst>
      <p:ext uri="{BB962C8B-B14F-4D97-AF65-F5344CB8AC3E}">
        <p14:creationId xmlns:p14="http://schemas.microsoft.com/office/powerpoint/2010/main" val="1418365049"/>
      </p:ext>
    </p:extLst>
  </p:cSld>
  <p:clrMap bg1="dk1" tx1="lt1" bg2="dk2" tx2="lt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 id="2147483785" r:id="rId15"/>
    <p:sldLayoutId id="214748378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rge detailed map of Fiji">
            <a:extLst>
              <a:ext uri="{FF2B5EF4-FFF2-40B4-BE49-F238E27FC236}">
                <a16:creationId xmlns:a16="http://schemas.microsoft.com/office/drawing/2014/main" id="{E1BF8F2B-618B-802D-5AD5-06513CF225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303276"/>
            <a:ext cx="10789919" cy="538632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30003" y="1131148"/>
            <a:ext cx="9144000" cy="1420115"/>
          </a:xfrm>
        </p:spPr>
        <p:txBody>
          <a:bodyPr>
            <a:normAutofit fontScale="90000"/>
          </a:bodyPr>
          <a:lstStyle/>
          <a:p>
            <a:r>
              <a:rPr lang="en-US" b="1" dirty="0">
                <a:solidFill>
                  <a:srgbClr val="0070C0"/>
                </a:solidFill>
              </a:rPr>
              <a:t>UNLOCKING MIN-GRIDS FOR SUSTAINABLE DEVELOPMENT</a:t>
            </a:r>
          </a:p>
        </p:txBody>
      </p:sp>
      <p:pic>
        <p:nvPicPr>
          <p:cNvPr id="4" name="Picture 3" descr="Fidji">
            <a:extLst>
              <a:ext uri="{FF2B5EF4-FFF2-40B4-BE49-F238E27FC236}">
                <a16:creationId xmlns:a16="http://schemas.microsoft.com/office/drawing/2014/main" id="{1F2E8F12-DB19-E43C-CF03-30858BEC12BF}"/>
              </a:ext>
            </a:extLst>
          </p:cNvPr>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16640" y="188918"/>
            <a:ext cx="2081278" cy="1648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p:txBody>
          <a:bodyPr>
            <a:normAutofit fontScale="25000" lnSpcReduction="20000"/>
          </a:bodyPr>
          <a:lstStyle/>
          <a:p>
            <a:pPr algn="ctr"/>
            <a:r>
              <a:rPr lang="en-US" sz="19200" b="1" dirty="0">
                <a:solidFill>
                  <a:srgbClr val="0070C0"/>
                </a:solidFill>
              </a:rPr>
              <a:t>      FIJI </a:t>
            </a:r>
          </a:p>
          <a:p>
            <a:pPr algn="l"/>
            <a:endParaRPr lang="en-US" b="1" dirty="0">
              <a:solidFill>
                <a:srgbClr val="0070C0"/>
              </a:solidFill>
            </a:endParaRPr>
          </a:p>
          <a:p>
            <a:pPr algn="l"/>
            <a:endParaRPr lang="en-US" b="1" dirty="0">
              <a:solidFill>
                <a:srgbClr val="0070C0"/>
              </a:solidFill>
            </a:endParaRPr>
          </a:p>
          <a:p>
            <a:endParaRPr lang="en-US" b="1" dirty="0">
              <a:solidFill>
                <a:srgbClr val="0070C0"/>
              </a:solidFill>
            </a:endParaRPr>
          </a:p>
          <a:p>
            <a:endParaRPr lang="en-US" b="1" dirty="0">
              <a:solidFill>
                <a:srgbClr val="0070C0"/>
              </a:solidFill>
            </a:endParaRPr>
          </a:p>
          <a:p>
            <a:endParaRPr lang="en-US" b="1" dirty="0">
              <a:solidFill>
                <a:srgbClr val="0070C0"/>
              </a:solidFill>
            </a:endParaRPr>
          </a:p>
          <a:p>
            <a:pPr algn="l"/>
            <a:r>
              <a:rPr lang="en-US" sz="4800" b="1" dirty="0">
                <a:solidFill>
                  <a:srgbClr val="0070C0"/>
                </a:solidFill>
              </a:rPr>
              <a:t>                                                                                                                                             </a:t>
            </a:r>
            <a:r>
              <a:rPr lang="en-US" sz="4800" b="1" u="sng" dirty="0">
                <a:solidFill>
                  <a:srgbClr val="0070C0"/>
                </a:solidFill>
              </a:rPr>
              <a:t>Presenters</a:t>
            </a:r>
            <a:r>
              <a:rPr lang="en-US" sz="4800" u="sng" dirty="0">
                <a:solidFill>
                  <a:srgbClr val="0070C0"/>
                </a:solidFill>
              </a:rPr>
              <a:t>;</a:t>
            </a:r>
          </a:p>
          <a:p>
            <a:pPr algn="l"/>
            <a:endParaRPr lang="en-US" sz="4800" u="sng" dirty="0">
              <a:solidFill>
                <a:srgbClr val="0070C0"/>
              </a:solidFill>
            </a:endParaRPr>
          </a:p>
          <a:p>
            <a:pPr algn="l"/>
            <a:r>
              <a:rPr lang="en-US" sz="4800" dirty="0">
                <a:solidFill>
                  <a:srgbClr val="0070C0"/>
                </a:solidFill>
              </a:rPr>
              <a:t>                                                                                                                                             </a:t>
            </a:r>
            <a:r>
              <a:rPr lang="en-US" sz="4800" dirty="0" err="1">
                <a:solidFill>
                  <a:srgbClr val="0070C0"/>
                </a:solidFill>
              </a:rPr>
              <a:t>Davend</a:t>
            </a:r>
            <a:r>
              <a:rPr lang="en-US" sz="4800" dirty="0">
                <a:solidFill>
                  <a:srgbClr val="0070C0"/>
                </a:solidFill>
              </a:rPr>
              <a:t> Chetty</a:t>
            </a:r>
          </a:p>
          <a:p>
            <a:r>
              <a:rPr lang="en-US" sz="4800" dirty="0">
                <a:solidFill>
                  <a:srgbClr val="0070C0"/>
                </a:solidFill>
              </a:rPr>
              <a:t>Jonacani Veiqati</a:t>
            </a:r>
          </a:p>
        </p:txBody>
      </p:sp>
    </p:spTree>
    <p:extLst>
      <p:ext uri="{BB962C8B-B14F-4D97-AF65-F5344CB8AC3E}">
        <p14:creationId xmlns:p14="http://schemas.microsoft.com/office/powerpoint/2010/main" val="255116528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A11BB69-3596-1D80-481C-87FF58C7EF59}"/>
              </a:ext>
            </a:extLst>
          </p:cNvPr>
          <p:cNvSpPr>
            <a:spLocks noGrp="1"/>
          </p:cNvSpPr>
          <p:nvPr>
            <p:ph type="title"/>
          </p:nvPr>
        </p:nvSpPr>
        <p:spPr>
          <a:xfrm>
            <a:off x="101600" y="609600"/>
            <a:ext cx="11592560" cy="985520"/>
          </a:xfrm>
        </p:spPr>
        <p:txBody>
          <a:bodyPr/>
          <a:lstStyle/>
          <a:p>
            <a:r>
              <a:rPr lang="en-US" b="1" dirty="0"/>
              <a:t>Experience and challenges with mini-grids systems</a:t>
            </a:r>
          </a:p>
        </p:txBody>
      </p:sp>
      <p:pic>
        <p:nvPicPr>
          <p:cNvPr id="5" name="Content Placeholder 4">
            <a:extLst>
              <a:ext uri="{FF2B5EF4-FFF2-40B4-BE49-F238E27FC236}">
                <a16:creationId xmlns:a16="http://schemas.microsoft.com/office/drawing/2014/main" id="{2B4C6244-0417-E821-9A35-079C0E4AC0D8}"/>
              </a:ext>
            </a:extLst>
          </p:cNvPr>
          <p:cNvPicPr>
            <a:picLocks noGrp="1" noChangeAspect="1"/>
          </p:cNvPicPr>
          <p:nvPr>
            <p:ph idx="1"/>
          </p:nvPr>
        </p:nvPicPr>
        <p:blipFill>
          <a:blip r:embed="rId2"/>
          <a:stretch>
            <a:fillRect/>
          </a:stretch>
        </p:blipFill>
        <p:spPr>
          <a:xfrm flipH="1">
            <a:off x="1503680" y="2117275"/>
            <a:ext cx="6807200" cy="4049845"/>
          </a:xfrm>
          <a:prstGeom prst="rect">
            <a:avLst/>
          </a:prstGeom>
        </p:spPr>
      </p:pic>
    </p:spTree>
    <p:extLst>
      <p:ext uri="{BB962C8B-B14F-4D97-AF65-F5344CB8AC3E}">
        <p14:creationId xmlns:p14="http://schemas.microsoft.com/office/powerpoint/2010/main" val="2338191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294" y="616269"/>
            <a:ext cx="7775786" cy="4555171"/>
          </a:xfrm>
        </p:spPr>
        <p:txBody>
          <a:bodyPr>
            <a:normAutofit/>
          </a:bodyPr>
          <a:lstStyle/>
          <a:p>
            <a:r>
              <a:rPr lang="en-US" dirty="0"/>
              <a:t>Managerial issue. Example with </a:t>
            </a:r>
            <a:r>
              <a:rPr lang="en-US" dirty="0" err="1"/>
              <a:t>Bukuya</a:t>
            </a:r>
            <a:r>
              <a:rPr lang="en-US" dirty="0"/>
              <a:t> Mini Hydro Project.</a:t>
            </a:r>
          </a:p>
          <a:p>
            <a:pPr lvl="5"/>
            <a:r>
              <a:rPr lang="en-US" dirty="0"/>
              <a:t>Cooperative constrains, that lead to upgrading and maintenance work being brought to a haul.</a:t>
            </a:r>
          </a:p>
          <a:p>
            <a:pPr lvl="5"/>
            <a:r>
              <a:rPr lang="en-US" dirty="0"/>
              <a:t>DOE, then stepped in and cover the cost of upgrade.</a:t>
            </a:r>
          </a:p>
          <a:p>
            <a:pPr lvl="5"/>
            <a:r>
              <a:rPr lang="en-US" dirty="0"/>
              <a:t>Later, DOE engaged UNDP (FREPP), to formulate a way forward for the sustainability of </a:t>
            </a:r>
            <a:r>
              <a:rPr lang="en-US" dirty="0" err="1"/>
              <a:t>Bukuya</a:t>
            </a:r>
            <a:r>
              <a:rPr lang="en-US" dirty="0"/>
              <a:t> Mini Hydro Project.</a:t>
            </a:r>
          </a:p>
          <a:p>
            <a:r>
              <a:rPr lang="en-US" dirty="0"/>
              <a:t>Educating public on proper utilization of the system.</a:t>
            </a:r>
          </a:p>
          <a:p>
            <a:r>
              <a:rPr lang="en-US" dirty="0"/>
              <a:t>Basic business skills on proper business practice, since we ourselves are not business experts, we tend to assume that the committee will somehow find a way to make it work in that community.</a:t>
            </a:r>
          </a:p>
          <a:p>
            <a:r>
              <a:rPr lang="en-US" dirty="0"/>
              <a:t>Development partners coming with their own model but less consideration of local context is taken into account.</a:t>
            </a:r>
          </a:p>
        </p:txBody>
      </p:sp>
      <p:grpSp>
        <p:nvGrpSpPr>
          <p:cNvPr id="27" name="Group 26">
            <a:extLst>
              <a:ext uri="{FF2B5EF4-FFF2-40B4-BE49-F238E27FC236}">
                <a16:creationId xmlns:a16="http://schemas.microsoft.com/office/drawing/2014/main" id="{C50CEE34-B57B-97CA-CE15-93CDD0442F48}"/>
              </a:ext>
            </a:extLst>
          </p:cNvPr>
          <p:cNvGrpSpPr/>
          <p:nvPr/>
        </p:nvGrpSpPr>
        <p:grpSpPr>
          <a:xfrm>
            <a:off x="7000240" y="3102931"/>
            <a:ext cx="4104640" cy="3138800"/>
            <a:chOff x="8087360" y="2555878"/>
            <a:chExt cx="4104640" cy="3138800"/>
          </a:xfrm>
        </p:grpSpPr>
        <p:graphicFrame>
          <p:nvGraphicFramePr>
            <p:cNvPr id="17" name="Content Placeholder 5">
              <a:extLst>
                <a:ext uri="{FF2B5EF4-FFF2-40B4-BE49-F238E27FC236}">
                  <a16:creationId xmlns:a16="http://schemas.microsoft.com/office/drawing/2014/main" id="{CC5B52CD-89FC-9010-19F0-9E31AC2730A6}"/>
                </a:ext>
              </a:extLst>
            </p:cNvPr>
            <p:cNvGraphicFramePr>
              <a:graphicFrameLocks/>
            </p:cNvGraphicFramePr>
            <p:nvPr>
              <p:extLst>
                <p:ext uri="{D42A27DB-BD31-4B8C-83A1-F6EECF244321}">
                  <p14:modId xmlns:p14="http://schemas.microsoft.com/office/powerpoint/2010/main" val="1753955491"/>
                </p:ext>
              </p:extLst>
            </p:nvPr>
          </p:nvGraphicFramePr>
          <p:xfrm>
            <a:off x="8087360" y="2555879"/>
            <a:ext cx="3362964" cy="3138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TextBox 17">
              <a:extLst>
                <a:ext uri="{FF2B5EF4-FFF2-40B4-BE49-F238E27FC236}">
                  <a16:creationId xmlns:a16="http://schemas.microsoft.com/office/drawing/2014/main" id="{C2B57EBD-57EB-3059-9F28-AA8E707B39EC}"/>
                </a:ext>
              </a:extLst>
            </p:cNvPr>
            <p:cNvSpPr txBox="1"/>
            <p:nvPr/>
          </p:nvSpPr>
          <p:spPr>
            <a:xfrm>
              <a:off x="10718800" y="2555878"/>
              <a:ext cx="1473200" cy="461665"/>
            </a:xfrm>
            <a:prstGeom prst="rect">
              <a:avLst/>
            </a:prstGeom>
            <a:solidFill>
              <a:srgbClr val="0070C0"/>
            </a:solidFill>
            <a:ln w="28575">
              <a:solidFill>
                <a:srgbClr val="92D050"/>
              </a:solidFill>
            </a:ln>
          </p:spPr>
          <p:txBody>
            <a:bodyPr wrap="square" rtlCol="0">
              <a:spAutoFit/>
            </a:bodyPr>
            <a:lstStyle/>
            <a:p>
              <a:r>
                <a:rPr lang="en-US" sz="1200" b="1" dirty="0"/>
                <a:t>Tariff’s main challenge</a:t>
              </a:r>
              <a:endParaRPr lang="en-FJ" sz="1200" b="1" dirty="0"/>
            </a:p>
          </p:txBody>
        </p:sp>
        <p:cxnSp>
          <p:nvCxnSpPr>
            <p:cNvPr id="23" name="Straight Connector 22">
              <a:extLst>
                <a:ext uri="{FF2B5EF4-FFF2-40B4-BE49-F238E27FC236}">
                  <a16:creationId xmlns:a16="http://schemas.microsoft.com/office/drawing/2014/main" id="{DDA18C55-CC1B-2E46-66B0-405012C4ECF9}"/>
                </a:ext>
              </a:extLst>
            </p:cNvPr>
            <p:cNvCxnSpPr/>
            <p:nvPr/>
          </p:nvCxnSpPr>
          <p:spPr>
            <a:xfrm flipV="1">
              <a:off x="9753600" y="3017543"/>
              <a:ext cx="1087120" cy="1107417"/>
            </a:xfrm>
            <a:prstGeom prst="line">
              <a:avLst/>
            </a:prstGeom>
            <a:ln>
              <a:solidFill>
                <a:schemeClr val="bg2">
                  <a:lumMod val="50000"/>
                </a:schemeClr>
              </a:solidFill>
            </a:ln>
          </p:spPr>
          <p:style>
            <a:lnRef idx="3">
              <a:schemeClr val="accent3"/>
            </a:lnRef>
            <a:fillRef idx="0">
              <a:schemeClr val="accent3"/>
            </a:fillRef>
            <a:effectRef idx="2">
              <a:schemeClr val="accent3"/>
            </a:effectRef>
            <a:fontRef idx="minor">
              <a:schemeClr val="tx1"/>
            </a:fontRef>
          </p:style>
        </p:cxnSp>
      </p:grpSp>
      <p:sp>
        <p:nvSpPr>
          <p:cNvPr id="24" name="Rectangle: Rounded Corners 23">
            <a:extLst>
              <a:ext uri="{FF2B5EF4-FFF2-40B4-BE49-F238E27FC236}">
                <a16:creationId xmlns:a16="http://schemas.microsoft.com/office/drawing/2014/main" id="{C7ADF4F1-1B7C-4DB5-A217-3565587B903E}"/>
              </a:ext>
            </a:extLst>
          </p:cNvPr>
          <p:cNvSpPr/>
          <p:nvPr/>
        </p:nvSpPr>
        <p:spPr>
          <a:xfrm>
            <a:off x="2082800" y="5313680"/>
            <a:ext cx="3677920" cy="1137920"/>
          </a:xfrm>
          <a:prstGeom prst="round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b="1" u="sng" dirty="0"/>
              <a:t>Tariff should aim to:</a:t>
            </a:r>
          </a:p>
          <a:p>
            <a:pPr marL="171450" indent="-171450">
              <a:buFont typeface="Arial" panose="020B0604020202020204" pitchFamily="34" charset="0"/>
              <a:buChar char="•"/>
            </a:pPr>
            <a:r>
              <a:rPr lang="en-US" sz="900" dirty="0"/>
              <a:t>Attract private parties to invest in MGs</a:t>
            </a:r>
          </a:p>
          <a:p>
            <a:pPr marL="171450" indent="-171450">
              <a:buFont typeface="Arial" panose="020B0604020202020204" pitchFamily="34" charset="0"/>
              <a:buChar char="•"/>
            </a:pPr>
            <a:r>
              <a:rPr lang="en-US" sz="900" dirty="0"/>
              <a:t>Make MGs financially viable and sustainable</a:t>
            </a:r>
          </a:p>
          <a:p>
            <a:pPr marL="171450" indent="-171450">
              <a:buFont typeface="Arial" panose="020B0604020202020204" pitchFamily="34" charset="0"/>
              <a:buChar char="•"/>
            </a:pPr>
            <a:r>
              <a:rPr lang="en-US" sz="900" dirty="0"/>
              <a:t>Pursue to support economic development and improve living standard in the villages</a:t>
            </a:r>
          </a:p>
          <a:p>
            <a:pPr marL="171450" indent="-171450">
              <a:buFont typeface="Arial" panose="020B0604020202020204" pitchFamily="34" charset="0"/>
              <a:buChar char="•"/>
            </a:pPr>
            <a:r>
              <a:rPr lang="en-US" sz="900" dirty="0"/>
              <a:t>Enable understanding of mini-grid operation</a:t>
            </a:r>
          </a:p>
          <a:p>
            <a:pPr marL="171450" indent="-171450">
              <a:buFont typeface="Arial" panose="020B0604020202020204" pitchFamily="34" charset="0"/>
              <a:buChar char="•"/>
            </a:pPr>
            <a:r>
              <a:rPr lang="en-US" sz="900" dirty="0"/>
              <a:t>Balance sustainability vs Affordability</a:t>
            </a:r>
            <a:endParaRPr lang="en-FJ" sz="900" dirty="0"/>
          </a:p>
        </p:txBody>
      </p:sp>
    </p:spTree>
    <p:extLst>
      <p:ext uri="{BB962C8B-B14F-4D97-AF65-F5344CB8AC3E}">
        <p14:creationId xmlns:p14="http://schemas.microsoft.com/office/powerpoint/2010/main" val="14550732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0">
            <a:extLst>
              <a:ext uri="{FF2B5EF4-FFF2-40B4-BE49-F238E27FC236}">
                <a16:creationId xmlns:a16="http://schemas.microsoft.com/office/drawing/2014/main" id="{DA6A284B-EFFA-13D6-B94E-FB8CD808EB7F}"/>
              </a:ext>
            </a:extLst>
          </p:cNvPr>
          <p:cNvGraphicFramePr>
            <a:graphicFrameLocks noGrp="1"/>
          </p:cNvGraphicFramePr>
          <p:nvPr>
            <p:extLst>
              <p:ext uri="{D42A27DB-BD31-4B8C-83A1-F6EECF244321}">
                <p14:modId xmlns:p14="http://schemas.microsoft.com/office/powerpoint/2010/main" val="2168861294"/>
              </p:ext>
            </p:extLst>
          </p:nvPr>
        </p:nvGraphicFramePr>
        <p:xfrm>
          <a:off x="820228" y="2296160"/>
          <a:ext cx="8310879" cy="3464561"/>
        </p:xfrm>
        <a:graphic>
          <a:graphicData uri="http://schemas.openxmlformats.org/drawingml/2006/table">
            <a:tbl>
              <a:tblPr firstRow="1" bandRow="1">
                <a:tableStyleId>{5C22544A-7EE6-4342-B048-85BDC9FD1C3A}</a:tableStyleId>
              </a:tblPr>
              <a:tblGrid>
                <a:gridCol w="2770293">
                  <a:extLst>
                    <a:ext uri="{9D8B030D-6E8A-4147-A177-3AD203B41FA5}">
                      <a16:colId xmlns:a16="http://schemas.microsoft.com/office/drawing/2014/main" val="2661318417"/>
                    </a:ext>
                  </a:extLst>
                </a:gridCol>
                <a:gridCol w="2770293">
                  <a:extLst>
                    <a:ext uri="{9D8B030D-6E8A-4147-A177-3AD203B41FA5}">
                      <a16:colId xmlns:a16="http://schemas.microsoft.com/office/drawing/2014/main" val="3961620927"/>
                    </a:ext>
                  </a:extLst>
                </a:gridCol>
                <a:gridCol w="2770293">
                  <a:extLst>
                    <a:ext uri="{9D8B030D-6E8A-4147-A177-3AD203B41FA5}">
                      <a16:colId xmlns:a16="http://schemas.microsoft.com/office/drawing/2014/main" val="1891323834"/>
                    </a:ext>
                  </a:extLst>
                </a:gridCol>
              </a:tblGrid>
              <a:tr h="1123493">
                <a:tc>
                  <a:txBody>
                    <a:bodyPr/>
                    <a:lstStyle/>
                    <a:p>
                      <a:pPr algn="ctr"/>
                      <a:r>
                        <a:rPr lang="en-US" sz="1400" b="1" dirty="0"/>
                        <a:t>Model</a:t>
                      </a:r>
                      <a:endParaRPr lang="en-FJ" sz="1400" b="1" dirty="0"/>
                    </a:p>
                  </a:txBody>
                  <a:tcPr/>
                </a:tc>
                <a:tc>
                  <a:txBody>
                    <a:bodyPr/>
                    <a:lstStyle/>
                    <a:p>
                      <a:pPr algn="ctr"/>
                      <a:r>
                        <a:rPr lang="en-US" sz="1400" b="1" dirty="0"/>
                        <a:t>Advantages</a:t>
                      </a:r>
                      <a:endParaRPr lang="en-FJ" sz="1400" b="1" dirty="0"/>
                    </a:p>
                  </a:txBody>
                  <a:tcPr/>
                </a:tc>
                <a:tc>
                  <a:txBody>
                    <a:bodyPr/>
                    <a:lstStyle/>
                    <a:p>
                      <a:pPr algn="ctr"/>
                      <a:r>
                        <a:rPr lang="en-US" sz="1400" b="1" dirty="0"/>
                        <a:t>Disadvantages</a:t>
                      </a:r>
                      <a:endParaRPr lang="en-FJ" sz="1400" b="1" dirty="0"/>
                    </a:p>
                  </a:txBody>
                  <a:tcPr/>
                </a:tc>
                <a:extLst>
                  <a:ext uri="{0D108BD9-81ED-4DB2-BD59-A6C34878D82A}">
                    <a16:rowId xmlns:a16="http://schemas.microsoft.com/office/drawing/2014/main" val="375755563"/>
                  </a:ext>
                </a:extLst>
              </a:tr>
              <a:tr h="1123493">
                <a:tc>
                  <a:txBody>
                    <a:bodyPr/>
                    <a:lstStyle/>
                    <a:p>
                      <a:r>
                        <a:rPr lang="en-US" sz="1100" dirty="0"/>
                        <a:t>Community</a:t>
                      </a:r>
                      <a:endParaRPr lang="en-FJ" sz="1100" dirty="0"/>
                    </a:p>
                  </a:txBody>
                  <a:tcPr/>
                </a:tc>
                <a:tc>
                  <a:txBody>
                    <a:bodyPr/>
                    <a:lstStyle/>
                    <a:p>
                      <a:pPr marL="285750" indent="-285750">
                        <a:buFont typeface="Arial" panose="020B0604020202020204" pitchFamily="34" charset="0"/>
                        <a:buChar char="•"/>
                      </a:pPr>
                      <a:r>
                        <a:rPr lang="en-US" sz="1100" dirty="0"/>
                        <a:t>Sense of ownership and responsibilities is on them(</a:t>
                      </a:r>
                      <a:r>
                        <a:rPr lang="en-US" sz="1100" dirty="0" err="1"/>
                        <a:t>becoz</a:t>
                      </a:r>
                      <a:r>
                        <a:rPr lang="en-US" sz="1100" dirty="0"/>
                        <a:t> of sustainability of the project).</a:t>
                      </a:r>
                      <a:endParaRPr lang="en-FJ" sz="1100" dirty="0"/>
                    </a:p>
                  </a:txBody>
                  <a:tcPr/>
                </a:tc>
                <a:tc>
                  <a:txBody>
                    <a:bodyPr/>
                    <a:lstStyle/>
                    <a:p>
                      <a:pPr marL="171450" indent="-171450">
                        <a:buFont typeface="Arial" panose="020B0604020202020204" pitchFamily="34" charset="0"/>
                        <a:buChar char="•"/>
                      </a:pPr>
                      <a:r>
                        <a:rPr lang="en-US" sz="1100" dirty="0"/>
                        <a:t>Communities may lack technical and business stills</a:t>
                      </a:r>
                    </a:p>
                    <a:p>
                      <a:pPr marL="171450" indent="-171450">
                        <a:buFont typeface="Arial" panose="020B0604020202020204" pitchFamily="34" charset="0"/>
                        <a:buChar char="•"/>
                      </a:pPr>
                      <a:r>
                        <a:rPr lang="en-US" sz="1100" dirty="0"/>
                        <a:t>Governance of the system may not be well managed</a:t>
                      </a:r>
                      <a:endParaRPr lang="en-FJ" sz="1100" dirty="0"/>
                    </a:p>
                  </a:txBody>
                  <a:tcPr/>
                </a:tc>
                <a:extLst>
                  <a:ext uri="{0D108BD9-81ED-4DB2-BD59-A6C34878D82A}">
                    <a16:rowId xmlns:a16="http://schemas.microsoft.com/office/drawing/2014/main" val="217240269"/>
                  </a:ext>
                </a:extLst>
              </a:tr>
              <a:tr h="1217575">
                <a:tc>
                  <a:txBody>
                    <a:bodyPr/>
                    <a:lstStyle/>
                    <a:p>
                      <a:r>
                        <a:rPr lang="en-US" sz="1100" dirty="0"/>
                        <a:t>RE company</a:t>
                      </a:r>
                      <a:endParaRPr lang="en-FJ" sz="1100" dirty="0"/>
                    </a:p>
                  </a:txBody>
                  <a:tcPr/>
                </a:tc>
                <a:tc>
                  <a:txBody>
                    <a:bodyPr/>
                    <a:lstStyle/>
                    <a:p>
                      <a:pPr marL="171450" indent="-171450">
                        <a:buFont typeface="Arial" panose="020B0604020202020204" pitchFamily="34" charset="0"/>
                        <a:buChar char="•"/>
                      </a:pPr>
                      <a:r>
                        <a:rPr lang="en-US" sz="1100" dirty="0"/>
                        <a:t>Responsibility lies with experienced organization</a:t>
                      </a:r>
                    </a:p>
                    <a:p>
                      <a:pPr marL="171450" indent="-171450">
                        <a:buFont typeface="Arial" panose="020B0604020202020204" pitchFamily="34" charset="0"/>
                        <a:buChar char="•"/>
                      </a:pPr>
                      <a:r>
                        <a:rPr lang="en-US" sz="1100" dirty="0"/>
                        <a:t>Their scale means that they may have better access to spare parts and maintenance</a:t>
                      </a:r>
                      <a:endParaRPr lang="en-FJ" sz="1100" dirty="0"/>
                    </a:p>
                  </a:txBody>
                  <a:tcPr/>
                </a:tc>
                <a:tc>
                  <a:txBody>
                    <a:bodyPr/>
                    <a:lstStyle/>
                    <a:p>
                      <a:pPr marL="171450" indent="-171450">
                        <a:buFont typeface="Arial" panose="020B0604020202020204" pitchFamily="34" charset="0"/>
                        <a:buChar char="•"/>
                      </a:pPr>
                      <a:r>
                        <a:rPr lang="en-US" sz="1100" dirty="0"/>
                        <a:t>Market driven</a:t>
                      </a:r>
                      <a:endParaRPr lang="en-FJ" sz="1100" dirty="0"/>
                    </a:p>
                  </a:txBody>
                  <a:tcPr/>
                </a:tc>
                <a:extLst>
                  <a:ext uri="{0D108BD9-81ED-4DB2-BD59-A6C34878D82A}">
                    <a16:rowId xmlns:a16="http://schemas.microsoft.com/office/drawing/2014/main" val="3967988261"/>
                  </a:ext>
                </a:extLst>
              </a:tr>
            </a:tbl>
          </a:graphicData>
        </a:graphic>
      </p:graphicFrame>
      <p:sp>
        <p:nvSpPr>
          <p:cNvPr id="11" name="Title 10">
            <a:extLst>
              <a:ext uri="{FF2B5EF4-FFF2-40B4-BE49-F238E27FC236}">
                <a16:creationId xmlns:a16="http://schemas.microsoft.com/office/drawing/2014/main" id="{47FDC21B-75DC-D8BC-F444-418F2F83245A}"/>
              </a:ext>
            </a:extLst>
          </p:cNvPr>
          <p:cNvSpPr>
            <a:spLocks noGrp="1"/>
          </p:cNvSpPr>
          <p:nvPr>
            <p:ph type="title"/>
          </p:nvPr>
        </p:nvSpPr>
        <p:spPr>
          <a:xfrm>
            <a:off x="677334" y="609600"/>
            <a:ext cx="8596668" cy="1107440"/>
          </a:xfrm>
        </p:spPr>
        <p:txBody>
          <a:bodyPr>
            <a:normAutofit/>
          </a:bodyPr>
          <a:lstStyle/>
          <a:p>
            <a:r>
              <a:rPr lang="en-US" dirty="0"/>
              <a:t>Brief of local models, pro’s and con’s</a:t>
            </a:r>
            <a:endParaRPr lang="en-FJ" dirty="0"/>
          </a:p>
        </p:txBody>
      </p:sp>
      <p:sp>
        <p:nvSpPr>
          <p:cNvPr id="13" name="TextBox 12">
            <a:extLst>
              <a:ext uri="{FF2B5EF4-FFF2-40B4-BE49-F238E27FC236}">
                <a16:creationId xmlns:a16="http://schemas.microsoft.com/office/drawing/2014/main" id="{DF83DB8F-6E23-7B26-AE65-DF6BBE051AA3}"/>
              </a:ext>
            </a:extLst>
          </p:cNvPr>
          <p:cNvSpPr txBox="1"/>
          <p:nvPr/>
        </p:nvSpPr>
        <p:spPr>
          <a:xfrm>
            <a:off x="9712960" y="5956776"/>
            <a:ext cx="1991360" cy="954107"/>
          </a:xfrm>
          <a:prstGeom prst="rect">
            <a:avLst/>
          </a:prstGeom>
          <a:noFill/>
          <a:ln w="28575">
            <a:solidFill>
              <a:srgbClr val="002060"/>
            </a:solidFill>
          </a:ln>
        </p:spPr>
        <p:txBody>
          <a:bodyPr wrap="square" rtlCol="0">
            <a:spAutoFit/>
          </a:bodyPr>
          <a:lstStyle/>
          <a:p>
            <a:r>
              <a:rPr lang="en-US" sz="1400" b="1" u="sng" dirty="0">
                <a:solidFill>
                  <a:schemeClr val="bg1"/>
                </a:solidFill>
              </a:rPr>
              <a:t>Note:</a:t>
            </a:r>
          </a:p>
          <a:p>
            <a:r>
              <a:rPr lang="en-US" sz="1400" i="1" dirty="0">
                <a:solidFill>
                  <a:schemeClr val="bg1"/>
                </a:solidFill>
              </a:rPr>
              <a:t>Ideas shared in the table is based on personal opinion</a:t>
            </a:r>
            <a:endParaRPr lang="en-FJ" sz="1400" i="1" dirty="0">
              <a:solidFill>
                <a:schemeClr val="bg1"/>
              </a:solidFill>
            </a:endParaRPr>
          </a:p>
        </p:txBody>
      </p:sp>
    </p:spTree>
    <p:extLst>
      <p:ext uri="{BB962C8B-B14F-4D97-AF65-F5344CB8AC3E}">
        <p14:creationId xmlns:p14="http://schemas.microsoft.com/office/powerpoint/2010/main" val="1195742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13B9923-5059-1B41-7A06-DC68E04E3BB2}"/>
              </a:ext>
            </a:extLst>
          </p:cNvPr>
          <p:cNvPicPr>
            <a:picLocks noChangeAspect="1"/>
          </p:cNvPicPr>
          <p:nvPr/>
        </p:nvPicPr>
        <p:blipFill>
          <a:blip r:embed="rId2"/>
          <a:stretch>
            <a:fillRect/>
          </a:stretch>
        </p:blipFill>
        <p:spPr>
          <a:xfrm>
            <a:off x="6601922" y="1105287"/>
            <a:ext cx="5344160" cy="4350632"/>
          </a:xfrm>
          <a:prstGeom prst="rect">
            <a:avLst/>
          </a:prstGeom>
        </p:spPr>
      </p:pic>
      <p:sp>
        <p:nvSpPr>
          <p:cNvPr id="2" name="Title 1"/>
          <p:cNvSpPr>
            <a:spLocks noGrp="1"/>
          </p:cNvSpPr>
          <p:nvPr>
            <p:ph type="title"/>
          </p:nvPr>
        </p:nvSpPr>
        <p:spPr/>
        <p:txBody>
          <a:bodyPr/>
          <a:lstStyle/>
          <a:p>
            <a:r>
              <a:rPr lang="en-US" dirty="0"/>
              <a:t>Lesson Learnt</a:t>
            </a:r>
          </a:p>
        </p:txBody>
      </p:sp>
      <p:sp>
        <p:nvSpPr>
          <p:cNvPr id="3" name="Content Placeholder 2"/>
          <p:cNvSpPr>
            <a:spLocks noGrp="1"/>
          </p:cNvSpPr>
          <p:nvPr>
            <p:ph idx="1"/>
          </p:nvPr>
        </p:nvSpPr>
        <p:spPr>
          <a:xfrm>
            <a:off x="677334" y="1402081"/>
            <a:ext cx="8596668" cy="4639282"/>
          </a:xfrm>
        </p:spPr>
        <p:txBody>
          <a:bodyPr>
            <a:normAutofit fontScale="70000" lnSpcReduction="20000"/>
          </a:bodyPr>
          <a:lstStyle/>
          <a:p>
            <a:r>
              <a:rPr lang="en-US" dirty="0"/>
              <a:t>Need for feasibility studies to be thoroughly carried out, factoring in;</a:t>
            </a:r>
          </a:p>
          <a:p>
            <a:pPr lvl="1"/>
            <a:r>
              <a:rPr lang="en-US" dirty="0"/>
              <a:t>Technical</a:t>
            </a:r>
          </a:p>
          <a:p>
            <a:pPr lvl="1"/>
            <a:r>
              <a:rPr lang="en-US" dirty="0"/>
              <a:t>Economic</a:t>
            </a:r>
          </a:p>
          <a:p>
            <a:pPr lvl="1"/>
            <a:r>
              <a:rPr lang="en-US" dirty="0"/>
              <a:t>Financial</a:t>
            </a:r>
          </a:p>
          <a:p>
            <a:pPr lvl="1"/>
            <a:r>
              <a:rPr lang="en-US" dirty="0"/>
              <a:t>Environment and social</a:t>
            </a:r>
          </a:p>
          <a:p>
            <a:pPr lvl="1"/>
            <a:r>
              <a:rPr lang="en-US" dirty="0"/>
              <a:t>Institutional and Regulatory</a:t>
            </a:r>
          </a:p>
          <a:p>
            <a:r>
              <a:rPr lang="en-US" dirty="0"/>
              <a:t>Project sustainability;</a:t>
            </a:r>
          </a:p>
          <a:p>
            <a:pPr lvl="1"/>
            <a:r>
              <a:rPr lang="en-US" dirty="0"/>
              <a:t>Customers view point</a:t>
            </a:r>
          </a:p>
          <a:p>
            <a:pPr lvl="2"/>
            <a:r>
              <a:rPr lang="en-US" dirty="0"/>
              <a:t>Willing to pay</a:t>
            </a:r>
          </a:p>
          <a:p>
            <a:pPr lvl="2"/>
            <a:r>
              <a:rPr lang="en-US" dirty="0"/>
              <a:t>Ability to pay</a:t>
            </a:r>
          </a:p>
          <a:p>
            <a:pPr lvl="1"/>
            <a:r>
              <a:rPr lang="en-US" dirty="0"/>
              <a:t>Technical support</a:t>
            </a:r>
          </a:p>
          <a:p>
            <a:pPr lvl="2"/>
            <a:r>
              <a:rPr lang="en-US" dirty="0"/>
              <a:t>limited local capacity and technical </a:t>
            </a:r>
          </a:p>
          <a:p>
            <a:pPr marL="914400" lvl="2" indent="0">
              <a:buNone/>
            </a:pPr>
            <a:r>
              <a:rPr lang="en-US" dirty="0"/>
              <a:t>    knowledge summed to unclear definition</a:t>
            </a:r>
          </a:p>
          <a:p>
            <a:pPr marL="914400" lvl="2" indent="0">
              <a:buNone/>
            </a:pPr>
            <a:r>
              <a:rPr lang="en-US" dirty="0"/>
              <a:t>    of roles and responsibilities among </a:t>
            </a:r>
          </a:p>
          <a:p>
            <a:pPr marL="914400" lvl="2" indent="0">
              <a:buNone/>
            </a:pPr>
            <a:r>
              <a:rPr lang="en-US" dirty="0"/>
              <a:t>    stakeholders(community manage system), </a:t>
            </a:r>
          </a:p>
          <a:p>
            <a:pPr marL="914400" lvl="2" indent="0">
              <a:buNone/>
            </a:pPr>
            <a:r>
              <a:rPr lang="en-US" dirty="0"/>
              <a:t>    causing inefficiencies and plants shutdowns.</a:t>
            </a:r>
          </a:p>
          <a:p>
            <a:pPr marL="457200" lvl="1" indent="0">
              <a:buNone/>
            </a:pPr>
            <a:r>
              <a:rPr lang="en-US" dirty="0"/>
              <a:t>With community participation in energy projects, there is a need to understand the conditions for effective community involvement and how responsibilities among stakeholders can be distributed in order to ensure their long-term operation</a:t>
            </a:r>
          </a:p>
          <a:p>
            <a:pPr lvl="1"/>
            <a:endParaRPr lang="en-US" dirty="0"/>
          </a:p>
          <a:p>
            <a:pPr lvl="1"/>
            <a:endParaRPr lang="en-US" dirty="0"/>
          </a:p>
        </p:txBody>
      </p:sp>
    </p:spTree>
    <p:extLst>
      <p:ext uri="{BB962C8B-B14F-4D97-AF65-F5344CB8AC3E}">
        <p14:creationId xmlns:p14="http://schemas.microsoft.com/office/powerpoint/2010/main" val="371658743"/>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157D1-4165-1B4C-FFBE-F2F922322373}"/>
              </a:ext>
            </a:extLst>
          </p:cNvPr>
          <p:cNvSpPr>
            <a:spLocks noGrp="1"/>
          </p:cNvSpPr>
          <p:nvPr>
            <p:ph type="title" idx="4294967295"/>
          </p:nvPr>
        </p:nvSpPr>
        <p:spPr>
          <a:xfrm>
            <a:off x="0" y="609600"/>
            <a:ext cx="11397343" cy="5475514"/>
          </a:xfrm>
        </p:spPr>
        <p:txBody>
          <a:bodyPr>
            <a:normAutofit/>
          </a:bodyPr>
          <a:lstStyle/>
          <a:p>
            <a:pPr algn="ctr"/>
            <a:r>
              <a:rPr lang="en-US" sz="4800" dirty="0"/>
              <a:t>Vinaka</a:t>
            </a:r>
            <a:br>
              <a:rPr lang="en-US" sz="4800" dirty="0"/>
            </a:br>
            <a:br>
              <a:rPr lang="en-US" sz="4800" dirty="0"/>
            </a:br>
            <a:r>
              <a:rPr lang="en-US" sz="4800" dirty="0"/>
              <a:t>(Thank you for your attention)</a:t>
            </a:r>
            <a:endParaRPr lang="en-FJ" sz="4800" dirty="0"/>
          </a:p>
        </p:txBody>
      </p:sp>
    </p:spTree>
    <p:extLst>
      <p:ext uri="{BB962C8B-B14F-4D97-AF65-F5344CB8AC3E}">
        <p14:creationId xmlns:p14="http://schemas.microsoft.com/office/powerpoint/2010/main" val="2817791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D557-2332-81B2-6A42-99B0801973A1}"/>
              </a:ext>
            </a:extLst>
          </p:cNvPr>
          <p:cNvSpPr>
            <a:spLocks noGrp="1"/>
          </p:cNvSpPr>
          <p:nvPr>
            <p:ph type="title"/>
          </p:nvPr>
        </p:nvSpPr>
        <p:spPr/>
        <p:txBody>
          <a:bodyPr/>
          <a:lstStyle/>
          <a:p>
            <a:r>
              <a:rPr lang="en-US" dirty="0"/>
              <a:t>TABLE of CONTENT</a:t>
            </a:r>
            <a:endParaRPr lang="en-FJ" dirty="0"/>
          </a:p>
        </p:txBody>
      </p:sp>
      <p:sp>
        <p:nvSpPr>
          <p:cNvPr id="3" name="Content Placeholder 2">
            <a:extLst>
              <a:ext uri="{FF2B5EF4-FFF2-40B4-BE49-F238E27FC236}">
                <a16:creationId xmlns:a16="http://schemas.microsoft.com/office/drawing/2014/main" id="{6B5765D2-114B-2437-6F1D-718F92B5C7E3}"/>
              </a:ext>
            </a:extLst>
          </p:cNvPr>
          <p:cNvSpPr>
            <a:spLocks noGrp="1"/>
          </p:cNvSpPr>
          <p:nvPr>
            <p:ph idx="1"/>
          </p:nvPr>
        </p:nvSpPr>
        <p:spPr/>
        <p:txBody>
          <a:bodyPr/>
          <a:lstStyle/>
          <a:p>
            <a:r>
              <a:rPr lang="en-US" dirty="0"/>
              <a:t>Generation Mix </a:t>
            </a:r>
          </a:p>
          <a:p>
            <a:r>
              <a:rPr lang="en-US" dirty="0"/>
              <a:t>Electricity Status</a:t>
            </a:r>
          </a:p>
          <a:p>
            <a:r>
              <a:rPr lang="en-US" dirty="0"/>
              <a:t>Role of Mini-Grids</a:t>
            </a:r>
          </a:p>
          <a:p>
            <a:r>
              <a:rPr lang="en-US" dirty="0"/>
              <a:t>Current Mini grids – Existing Systems</a:t>
            </a:r>
          </a:p>
          <a:p>
            <a:r>
              <a:rPr lang="en-US" dirty="0"/>
              <a:t>Management/Institutional structure for rural electrification and mini-grids</a:t>
            </a:r>
          </a:p>
          <a:p>
            <a:r>
              <a:rPr lang="en-US" dirty="0"/>
              <a:t>Business models/tariff settings for mini-grids</a:t>
            </a:r>
          </a:p>
          <a:p>
            <a:r>
              <a:rPr lang="en-US" b="1" dirty="0"/>
              <a:t>Experience and challenges with mini-grids systems</a:t>
            </a:r>
          </a:p>
          <a:p>
            <a:r>
              <a:rPr lang="en-US" dirty="0"/>
              <a:t>Lesson Learnt</a:t>
            </a:r>
          </a:p>
          <a:p>
            <a:endParaRPr lang="en-US" dirty="0"/>
          </a:p>
          <a:p>
            <a:endParaRPr lang="en-US" dirty="0"/>
          </a:p>
          <a:p>
            <a:endParaRPr lang="en-FJ" dirty="0"/>
          </a:p>
        </p:txBody>
      </p:sp>
    </p:spTree>
    <p:extLst>
      <p:ext uri="{BB962C8B-B14F-4D97-AF65-F5344CB8AC3E}">
        <p14:creationId xmlns:p14="http://schemas.microsoft.com/office/powerpoint/2010/main" val="42402120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275" y="16501"/>
            <a:ext cx="8596668" cy="1077625"/>
          </a:xfrm>
        </p:spPr>
        <p:txBody>
          <a:bodyPr>
            <a:normAutofit/>
          </a:bodyPr>
          <a:lstStyle/>
          <a:p>
            <a:pPr algn="ctr"/>
            <a:r>
              <a:rPr lang="en-US" b="1" dirty="0">
                <a:solidFill>
                  <a:srgbClr val="92D050"/>
                </a:solidFill>
                <a:latin typeface="Times New Roman" panose="02020603050405020304" pitchFamily="18" charset="0"/>
                <a:cs typeface="Times New Roman" panose="02020603050405020304" pitchFamily="18" charset="0"/>
              </a:rPr>
              <a:t>GENERATION MIX </a:t>
            </a:r>
            <a:endParaRPr lang="en-US" dirty="0">
              <a:solidFill>
                <a:srgbClr val="92D050"/>
              </a:solidFill>
            </a:endParaRPr>
          </a:p>
        </p:txBody>
      </p:sp>
      <p:sp>
        <p:nvSpPr>
          <p:cNvPr id="5" name="Rectangle 4"/>
          <p:cNvSpPr/>
          <p:nvPr/>
        </p:nvSpPr>
        <p:spPr>
          <a:xfrm>
            <a:off x="853656" y="5165636"/>
            <a:ext cx="8087906" cy="1477328"/>
          </a:xfrm>
          <a:prstGeom prst="rect">
            <a:avLst/>
          </a:prstGeom>
        </p:spPr>
        <p:txBody>
          <a:bodyPr wrap="square">
            <a:spAutoFit/>
          </a:bodyPr>
          <a:lstStyle/>
          <a:p>
            <a:r>
              <a:rPr lang="en-US" b="1" u="sng" dirty="0">
                <a:solidFill>
                  <a:srgbClr val="92D050"/>
                </a:solidFill>
                <a:cs typeface="Times New Roman" panose="02020603050405020304" pitchFamily="18" charset="0"/>
              </a:rPr>
              <a:t>POWER GENERATION MIX</a:t>
            </a:r>
          </a:p>
          <a:p>
            <a:r>
              <a:rPr lang="en-US" dirty="0">
                <a:cs typeface="Times New Roman" panose="02020603050405020304" pitchFamily="18" charset="0"/>
              </a:rPr>
              <a:t>2020’s power-generation mix was 57.30% hydro, 35.84% industrial diesel oil and heavy fuel oil and 0.12% wind. The remaining 6.87% was provided by the Independent Power Producers (IPPs), namely </a:t>
            </a:r>
            <a:r>
              <a:rPr lang="en-US" dirty="0" err="1">
                <a:cs typeface="Times New Roman" panose="02020603050405020304" pitchFamily="18" charset="0"/>
              </a:rPr>
              <a:t>Tropik</a:t>
            </a:r>
            <a:r>
              <a:rPr lang="en-US" dirty="0">
                <a:cs typeface="Times New Roman" panose="02020603050405020304" pitchFamily="18" charset="0"/>
              </a:rPr>
              <a:t> Wood Industries Limited (TWIL), Fiji Sugar Corporation (FSC) and </a:t>
            </a:r>
            <a:r>
              <a:rPr lang="en-US" dirty="0" err="1">
                <a:cs typeface="Times New Roman" panose="02020603050405020304" pitchFamily="18" charset="0"/>
              </a:rPr>
              <a:t>Nabou</a:t>
            </a:r>
            <a:r>
              <a:rPr lang="en-US" dirty="0">
                <a:cs typeface="Times New Roman" panose="02020603050405020304" pitchFamily="18" charset="0"/>
              </a:rPr>
              <a:t> Green Energy Ltd. </a:t>
            </a:r>
            <a:endParaRPr lang="x-none" dirty="0">
              <a:cs typeface="Times New Roman" panose="02020603050405020304" pitchFamily="18" charset="0"/>
            </a:endParaRPr>
          </a:p>
        </p:txBody>
      </p:sp>
      <p:pic>
        <p:nvPicPr>
          <p:cNvPr id="7" name="Content Placeholder 3">
            <a:extLst>
              <a:ext uri="{FF2B5EF4-FFF2-40B4-BE49-F238E27FC236}">
                <a16:creationId xmlns:a16="http://schemas.microsoft.com/office/drawing/2014/main" id="{872BB6B5-9621-9065-BB41-D911235B115E}"/>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77334" y="1094126"/>
            <a:ext cx="8518609" cy="4071510"/>
          </a:xfrm>
          <a:prstGeom prst="rect">
            <a:avLst/>
          </a:prstGeom>
          <a:noFill/>
        </p:spPr>
      </p:pic>
    </p:spTree>
    <p:extLst>
      <p:ext uri="{BB962C8B-B14F-4D97-AF65-F5344CB8AC3E}">
        <p14:creationId xmlns:p14="http://schemas.microsoft.com/office/powerpoint/2010/main" val="4166909769"/>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763" y="205063"/>
            <a:ext cx="8154432" cy="497464"/>
          </a:xfrm>
        </p:spPr>
        <p:txBody>
          <a:bodyPr/>
          <a:lstStyle/>
          <a:p>
            <a:r>
              <a:rPr lang="en-US" dirty="0"/>
              <a:t>Current Electricity Access and Electrification and Climate targets</a:t>
            </a:r>
          </a:p>
        </p:txBody>
      </p:sp>
      <p:sp>
        <p:nvSpPr>
          <p:cNvPr id="3" name="Content Placeholder 2"/>
          <p:cNvSpPr>
            <a:spLocks noGrp="1"/>
          </p:cNvSpPr>
          <p:nvPr>
            <p:ph idx="1"/>
          </p:nvPr>
        </p:nvSpPr>
        <p:spPr>
          <a:xfrm>
            <a:off x="4838520" y="858645"/>
            <a:ext cx="4513541" cy="5999355"/>
          </a:xfrm>
        </p:spPr>
        <p:txBody>
          <a:bodyPr>
            <a:normAutofit fontScale="92500" lnSpcReduction="10000"/>
          </a:bodyPr>
          <a:lstStyle/>
          <a:p>
            <a:r>
              <a:rPr lang="en-US" dirty="0"/>
              <a:t>Fiji’s access to electricity was reported as 96% in a Census of Fiji’s population conducted in 2017.  This was an increase in access from 89% in 2007. As of now, it stands at 96.2%.</a:t>
            </a:r>
          </a:p>
          <a:p>
            <a:r>
              <a:rPr lang="en-US" dirty="0"/>
              <a:t>Access to electricity was assisted by the Fiji Government’s </a:t>
            </a:r>
            <a:r>
              <a:rPr lang="en-US" dirty="0" err="1"/>
              <a:t>programme</a:t>
            </a:r>
            <a:r>
              <a:rPr lang="en-US" dirty="0"/>
              <a:t> to extend the National Grid to rural areas as well assisting rural communities in off grid electricity systems. </a:t>
            </a:r>
          </a:p>
          <a:p>
            <a:r>
              <a:rPr lang="en-US" dirty="0"/>
              <a:t>The services being rendered, is done in a way that we align our work to the SDG 7 target, which is;</a:t>
            </a:r>
          </a:p>
          <a:p>
            <a:pPr>
              <a:buFont typeface="Wingdings" panose="05000000000000000000" pitchFamily="2" charset="2"/>
              <a:buChar char="ü"/>
            </a:pPr>
            <a:r>
              <a:rPr lang="en-US" dirty="0"/>
              <a:t>100% access to some form of electricity (SDG 7.1) </a:t>
            </a:r>
          </a:p>
          <a:p>
            <a:pPr>
              <a:buFont typeface="Wingdings" panose="05000000000000000000" pitchFamily="2" charset="2"/>
              <a:buChar char="ü"/>
            </a:pPr>
            <a:r>
              <a:rPr lang="en-US" dirty="0"/>
              <a:t>100% renewable electricity supply by 2036 (SDG 7.2) </a:t>
            </a:r>
          </a:p>
          <a:p>
            <a:r>
              <a:rPr lang="en-US" dirty="0"/>
              <a:t>Strengthen ‘Government – Community’ partnerships in developing rural and maritime infrastructure and accessibility to entice economic growth</a:t>
            </a:r>
          </a:p>
          <a:p>
            <a:endParaRPr lang="en-US" dirty="0"/>
          </a:p>
          <a:p>
            <a:endParaRPr lang="en-US" dirty="0"/>
          </a:p>
        </p:txBody>
      </p:sp>
      <p:sp>
        <p:nvSpPr>
          <p:cNvPr id="4" name="Text Placeholder 3"/>
          <p:cNvSpPr>
            <a:spLocks noGrp="1"/>
          </p:cNvSpPr>
          <p:nvPr>
            <p:ph type="body" sz="half" idx="2"/>
          </p:nvPr>
        </p:nvSpPr>
        <p:spPr>
          <a:xfrm>
            <a:off x="256478" y="702526"/>
            <a:ext cx="4275384" cy="6000881"/>
          </a:xfrm>
        </p:spPr>
        <p:txBody>
          <a:bodyPr/>
          <a:lstStyle/>
          <a:p>
            <a:r>
              <a:rPr lang="en-US" b="1" u="sng"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Households in </a:t>
            </a:r>
            <a:r>
              <a:rPr lang="en-US" b="1" u="sng" dirty="0" err="1">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VitiLevu</a:t>
            </a:r>
            <a:r>
              <a:rPr lang="en-US" b="1" u="sng"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yet to be Electrified</a:t>
            </a:r>
            <a:endParaRPr lang="en-US" dirty="0"/>
          </a:p>
        </p:txBody>
      </p:sp>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096" y="4359972"/>
            <a:ext cx="4216052" cy="2343436"/>
          </a:xfrm>
          <a:prstGeom prst="rect">
            <a:avLst/>
          </a:prstGeom>
        </p:spPr>
      </p:pic>
      <p:sp>
        <p:nvSpPr>
          <p:cNvPr id="8" name="Rectangle 7"/>
          <p:cNvSpPr/>
          <p:nvPr/>
        </p:nvSpPr>
        <p:spPr>
          <a:xfrm>
            <a:off x="274096" y="4131417"/>
            <a:ext cx="4068195" cy="276999"/>
          </a:xfrm>
          <a:prstGeom prst="rect">
            <a:avLst/>
          </a:prstGeom>
        </p:spPr>
        <p:txBody>
          <a:bodyPr wrap="square">
            <a:spAutoFit/>
          </a:bodyPr>
          <a:lstStyle/>
          <a:p>
            <a:r>
              <a:rPr lang="en-US" sz="1200" b="1" u="sng"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Households in </a:t>
            </a:r>
            <a:r>
              <a:rPr lang="en-US" sz="1200" b="1" u="sng" dirty="0" err="1">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VanuaLevu</a:t>
            </a:r>
            <a:r>
              <a:rPr lang="en-US" sz="1200" b="1" u="sng"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 yet to be Electrified </a:t>
            </a:r>
            <a:endParaRPr lang="en-US" sz="1200" dirty="0"/>
          </a:p>
        </p:txBody>
      </p:sp>
      <p:pic>
        <p:nvPicPr>
          <p:cNvPr id="9"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096" y="1003957"/>
            <a:ext cx="4219888" cy="2400256"/>
          </a:xfrm>
          <a:prstGeom prst="rect">
            <a:avLst/>
          </a:prstGeom>
        </p:spPr>
      </p:pic>
    </p:spTree>
    <p:extLst>
      <p:ext uri="{BB962C8B-B14F-4D97-AF65-F5344CB8AC3E}">
        <p14:creationId xmlns:p14="http://schemas.microsoft.com/office/powerpoint/2010/main" val="420547847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Mini-grids</a:t>
            </a:r>
          </a:p>
        </p:txBody>
      </p:sp>
      <p:sp>
        <p:nvSpPr>
          <p:cNvPr id="3" name="Content Placeholder 2"/>
          <p:cNvSpPr>
            <a:spLocks noGrp="1"/>
          </p:cNvSpPr>
          <p:nvPr>
            <p:ph idx="1"/>
          </p:nvPr>
        </p:nvSpPr>
        <p:spPr/>
        <p:txBody>
          <a:bodyPr/>
          <a:lstStyle/>
          <a:p>
            <a:r>
              <a:rPr lang="en-US" dirty="0"/>
              <a:t>Mini-grids have the potential to reliably serve small enterprises in rural areas that rely heavily on diesel, and do not have access to adequate, high-quality electricity. They reduce emissions by providing users, with clean source of energy which is reliable.</a:t>
            </a:r>
          </a:p>
          <a:p>
            <a:r>
              <a:rPr lang="en-US" dirty="0"/>
              <a:t>Under the Department of Energy in Fiji, Mini-grid technologies include, hydropower systems, and solar photovoltaic (PV) modules.</a:t>
            </a:r>
          </a:p>
        </p:txBody>
      </p:sp>
    </p:spTree>
    <p:extLst>
      <p:ext uri="{BB962C8B-B14F-4D97-AF65-F5344CB8AC3E}">
        <p14:creationId xmlns:p14="http://schemas.microsoft.com/office/powerpoint/2010/main" val="409710409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60" y="0"/>
            <a:ext cx="11281882" cy="1299411"/>
          </a:xfrm>
        </p:spPr>
        <p:txBody>
          <a:bodyPr>
            <a:normAutofit fontScale="90000"/>
          </a:bodyPr>
          <a:lstStyle/>
          <a:p>
            <a:r>
              <a:rPr lang="en-US" dirty="0"/>
              <a:t>Current Mini-grids systems ( sites, capacity &amp; technologies) on the ground and planned systems.</a:t>
            </a:r>
            <a:br>
              <a:rPr lang="en-US" dirty="0"/>
            </a:br>
            <a:br>
              <a:rPr lang="en-US" dirty="0"/>
            </a:br>
            <a:r>
              <a:rPr lang="en-US" dirty="0"/>
              <a:t>Solar Mini-Grids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2613575"/>
              </p:ext>
            </p:extLst>
          </p:nvPr>
        </p:nvGraphicFramePr>
        <p:xfrm>
          <a:off x="677863" y="2160588"/>
          <a:ext cx="8596312" cy="3708400"/>
        </p:xfrm>
        <a:graphic>
          <a:graphicData uri="http://schemas.openxmlformats.org/drawingml/2006/table">
            <a:tbl>
              <a:tblPr firstRow="1" bandRow="1">
                <a:tableStyleId>{5C22544A-7EE6-4342-B048-85BDC9FD1C3A}</a:tableStyleId>
              </a:tblPr>
              <a:tblGrid>
                <a:gridCol w="669674">
                  <a:extLst>
                    <a:ext uri="{9D8B030D-6E8A-4147-A177-3AD203B41FA5}">
                      <a16:colId xmlns:a16="http://schemas.microsoft.com/office/drawing/2014/main" val="20000"/>
                    </a:ext>
                  </a:extLst>
                </a:gridCol>
                <a:gridCol w="2358189">
                  <a:extLst>
                    <a:ext uri="{9D8B030D-6E8A-4147-A177-3AD203B41FA5}">
                      <a16:colId xmlns:a16="http://schemas.microsoft.com/office/drawing/2014/main" val="20001"/>
                    </a:ext>
                  </a:extLst>
                </a:gridCol>
                <a:gridCol w="3419371">
                  <a:extLst>
                    <a:ext uri="{9D8B030D-6E8A-4147-A177-3AD203B41FA5}">
                      <a16:colId xmlns:a16="http://schemas.microsoft.com/office/drawing/2014/main" val="20002"/>
                    </a:ext>
                  </a:extLst>
                </a:gridCol>
                <a:gridCol w="2149078">
                  <a:extLst>
                    <a:ext uri="{9D8B030D-6E8A-4147-A177-3AD203B41FA5}">
                      <a16:colId xmlns:a16="http://schemas.microsoft.com/office/drawing/2014/main" val="20003"/>
                    </a:ext>
                  </a:extLst>
                </a:gridCol>
              </a:tblGrid>
              <a:tr h="370840">
                <a:tc>
                  <a:txBody>
                    <a:bodyPr/>
                    <a:lstStyle/>
                    <a:p>
                      <a:endParaRPr lang="en-US" dirty="0"/>
                    </a:p>
                  </a:txBody>
                  <a:tcPr/>
                </a:tc>
                <a:tc>
                  <a:txBody>
                    <a:bodyPr/>
                    <a:lstStyle/>
                    <a:p>
                      <a:r>
                        <a:rPr lang="en-US" dirty="0"/>
                        <a:t>SITE</a:t>
                      </a:r>
                    </a:p>
                  </a:txBody>
                  <a:tcPr/>
                </a:tc>
                <a:tc>
                  <a:txBody>
                    <a:bodyPr/>
                    <a:lstStyle/>
                    <a:p>
                      <a:r>
                        <a:rPr lang="en-US" dirty="0"/>
                        <a:t>LOCATION</a:t>
                      </a:r>
                    </a:p>
                  </a:txBody>
                  <a:tcPr/>
                </a:tc>
                <a:tc>
                  <a:txBody>
                    <a:bodyPr/>
                    <a:lstStyle/>
                    <a:p>
                      <a:r>
                        <a:rPr lang="en-US" dirty="0"/>
                        <a:t>CAPACITY</a:t>
                      </a:r>
                    </a:p>
                  </a:txBody>
                  <a:tcPr/>
                </a:tc>
                <a:extLst>
                  <a:ext uri="{0D108BD9-81ED-4DB2-BD59-A6C34878D82A}">
                    <a16:rowId xmlns:a16="http://schemas.microsoft.com/office/drawing/2014/main" val="10000"/>
                  </a:ext>
                </a:extLst>
              </a:tr>
              <a:tr h="370840">
                <a:tc>
                  <a:txBody>
                    <a:bodyPr/>
                    <a:lstStyle/>
                    <a:p>
                      <a:r>
                        <a:rPr lang="en-US" dirty="0"/>
                        <a:t>1</a:t>
                      </a:r>
                    </a:p>
                  </a:txBody>
                  <a:tcPr/>
                </a:tc>
                <a:tc>
                  <a:txBody>
                    <a:bodyPr/>
                    <a:lstStyle/>
                    <a:p>
                      <a:r>
                        <a:rPr lang="en-US" dirty="0" err="1"/>
                        <a:t>Tukavesi</a:t>
                      </a:r>
                      <a:endParaRPr lang="en-US" dirty="0"/>
                    </a:p>
                  </a:txBody>
                  <a:tcPr/>
                </a:tc>
                <a:tc>
                  <a:txBody>
                    <a:bodyPr/>
                    <a:lstStyle/>
                    <a:p>
                      <a:r>
                        <a:rPr lang="en-US" dirty="0" err="1"/>
                        <a:t>Tukavesi</a:t>
                      </a:r>
                      <a:r>
                        <a:rPr lang="en-US" dirty="0"/>
                        <a:t> </a:t>
                      </a:r>
                      <a:r>
                        <a:rPr lang="en-US" dirty="0" err="1"/>
                        <a:t>Vill</a:t>
                      </a:r>
                      <a:r>
                        <a:rPr lang="en-US" dirty="0"/>
                        <a:t>, </a:t>
                      </a:r>
                      <a:r>
                        <a:rPr lang="en-US" dirty="0" err="1"/>
                        <a:t>Cakaudrove</a:t>
                      </a:r>
                      <a:endParaRPr lang="en-US" dirty="0"/>
                    </a:p>
                  </a:txBody>
                  <a:tcPr/>
                </a:tc>
                <a:tc>
                  <a:txBody>
                    <a:bodyPr/>
                    <a:lstStyle/>
                    <a:p>
                      <a:r>
                        <a:rPr lang="en-US" dirty="0"/>
                        <a:t>60kW</a:t>
                      </a:r>
                    </a:p>
                  </a:txBody>
                  <a:tcPr/>
                </a:tc>
                <a:extLst>
                  <a:ext uri="{0D108BD9-81ED-4DB2-BD59-A6C34878D82A}">
                    <a16:rowId xmlns:a16="http://schemas.microsoft.com/office/drawing/2014/main" val="10001"/>
                  </a:ext>
                </a:extLst>
              </a:tr>
              <a:tr h="370840">
                <a:tc>
                  <a:txBody>
                    <a:bodyPr/>
                    <a:lstStyle/>
                    <a:p>
                      <a:r>
                        <a:rPr lang="en-US" dirty="0"/>
                        <a:t>2</a:t>
                      </a:r>
                    </a:p>
                  </a:txBody>
                  <a:tcPr/>
                </a:tc>
                <a:tc>
                  <a:txBody>
                    <a:bodyPr/>
                    <a:lstStyle/>
                    <a:p>
                      <a:r>
                        <a:rPr lang="en-US" dirty="0" err="1"/>
                        <a:t>Solevu</a:t>
                      </a:r>
                      <a:endParaRPr lang="en-US" dirty="0"/>
                    </a:p>
                  </a:txBody>
                  <a:tcPr/>
                </a:tc>
                <a:tc>
                  <a:txBody>
                    <a:bodyPr/>
                    <a:lstStyle/>
                    <a:p>
                      <a:r>
                        <a:rPr lang="en-US" dirty="0" err="1"/>
                        <a:t>Solevu</a:t>
                      </a:r>
                      <a:r>
                        <a:rPr lang="en-US" dirty="0"/>
                        <a:t> High</a:t>
                      </a:r>
                      <a:r>
                        <a:rPr lang="en-US" baseline="0" dirty="0"/>
                        <a:t> School, </a:t>
                      </a:r>
                      <a:r>
                        <a:rPr lang="en-US" baseline="0" dirty="0" err="1"/>
                        <a:t>Yasawa</a:t>
                      </a:r>
                      <a:endParaRPr lang="en-US" dirty="0"/>
                    </a:p>
                  </a:txBody>
                  <a:tcPr/>
                </a:tc>
                <a:tc>
                  <a:txBody>
                    <a:bodyPr/>
                    <a:lstStyle/>
                    <a:p>
                      <a:r>
                        <a:rPr lang="en-US" dirty="0"/>
                        <a:t>30kW</a:t>
                      </a:r>
                    </a:p>
                  </a:txBody>
                  <a:tcPr/>
                </a:tc>
                <a:extLst>
                  <a:ext uri="{0D108BD9-81ED-4DB2-BD59-A6C34878D82A}">
                    <a16:rowId xmlns:a16="http://schemas.microsoft.com/office/drawing/2014/main" val="10002"/>
                  </a:ext>
                </a:extLst>
              </a:tr>
              <a:tr h="370840">
                <a:tc>
                  <a:txBody>
                    <a:bodyPr/>
                    <a:lstStyle/>
                    <a:p>
                      <a:r>
                        <a:rPr lang="en-US" dirty="0"/>
                        <a:t>3</a:t>
                      </a:r>
                    </a:p>
                  </a:txBody>
                  <a:tcPr/>
                </a:tc>
                <a:tc>
                  <a:txBody>
                    <a:bodyPr/>
                    <a:lstStyle/>
                    <a:p>
                      <a:r>
                        <a:rPr lang="en-US" dirty="0" err="1"/>
                        <a:t>Yasawa</a:t>
                      </a:r>
                      <a:endParaRPr lang="en-US" dirty="0"/>
                    </a:p>
                  </a:txBody>
                  <a:tcPr/>
                </a:tc>
                <a:tc>
                  <a:txBody>
                    <a:bodyPr/>
                    <a:lstStyle/>
                    <a:p>
                      <a:r>
                        <a:rPr lang="en-US" dirty="0"/>
                        <a:t>School,</a:t>
                      </a:r>
                      <a:r>
                        <a:rPr lang="en-US" baseline="0" dirty="0"/>
                        <a:t> </a:t>
                      </a:r>
                      <a:r>
                        <a:rPr lang="en-US" baseline="0" dirty="0" err="1"/>
                        <a:t>Naviti</a:t>
                      </a:r>
                      <a:r>
                        <a:rPr lang="en-US" baseline="0" dirty="0"/>
                        <a:t>, </a:t>
                      </a:r>
                      <a:r>
                        <a:rPr lang="en-US" baseline="0" dirty="0" err="1"/>
                        <a:t>Yasawa</a:t>
                      </a:r>
                      <a:endParaRPr lang="en-US" dirty="0"/>
                    </a:p>
                  </a:txBody>
                  <a:tcPr/>
                </a:tc>
                <a:tc>
                  <a:txBody>
                    <a:bodyPr/>
                    <a:lstStyle/>
                    <a:p>
                      <a:r>
                        <a:rPr lang="en-US" dirty="0"/>
                        <a:t>30kW</a:t>
                      </a:r>
                    </a:p>
                  </a:txBody>
                  <a:tcPr/>
                </a:tc>
                <a:extLst>
                  <a:ext uri="{0D108BD9-81ED-4DB2-BD59-A6C34878D82A}">
                    <a16:rowId xmlns:a16="http://schemas.microsoft.com/office/drawing/2014/main" val="10003"/>
                  </a:ext>
                </a:extLst>
              </a:tr>
              <a:tr h="370840">
                <a:tc>
                  <a:txBody>
                    <a:bodyPr/>
                    <a:lstStyle/>
                    <a:p>
                      <a:r>
                        <a:rPr lang="en-US" dirty="0"/>
                        <a:t>4</a:t>
                      </a:r>
                    </a:p>
                  </a:txBody>
                  <a:tcPr/>
                </a:tc>
                <a:tc>
                  <a:txBody>
                    <a:bodyPr/>
                    <a:lstStyle/>
                    <a:p>
                      <a:r>
                        <a:rPr lang="en-US" dirty="0" err="1"/>
                        <a:t>Lakeba</a:t>
                      </a:r>
                      <a:endParaRPr lang="en-US" dirty="0"/>
                    </a:p>
                  </a:txBody>
                  <a:tcPr/>
                </a:tc>
                <a:tc>
                  <a:txBody>
                    <a:bodyPr/>
                    <a:lstStyle/>
                    <a:p>
                      <a:r>
                        <a:rPr lang="en-US" dirty="0" err="1"/>
                        <a:t>Tubou</a:t>
                      </a:r>
                      <a:r>
                        <a:rPr lang="en-US" dirty="0"/>
                        <a:t> Village, </a:t>
                      </a:r>
                      <a:r>
                        <a:rPr lang="en-US" dirty="0" err="1"/>
                        <a:t>Lakeba</a:t>
                      </a:r>
                      <a:r>
                        <a:rPr lang="en-US" dirty="0"/>
                        <a:t>, Lau</a:t>
                      </a:r>
                    </a:p>
                  </a:txBody>
                  <a:tcPr/>
                </a:tc>
                <a:tc>
                  <a:txBody>
                    <a:bodyPr/>
                    <a:lstStyle/>
                    <a:p>
                      <a:r>
                        <a:rPr lang="en-US" dirty="0"/>
                        <a:t>153kW</a:t>
                      </a:r>
                    </a:p>
                  </a:txBody>
                  <a:tcPr/>
                </a:tc>
                <a:extLst>
                  <a:ext uri="{0D108BD9-81ED-4DB2-BD59-A6C34878D82A}">
                    <a16:rowId xmlns:a16="http://schemas.microsoft.com/office/drawing/2014/main" val="10004"/>
                  </a:ext>
                </a:extLst>
              </a:tr>
              <a:tr h="370840">
                <a:tc>
                  <a:txBody>
                    <a:bodyPr/>
                    <a:lstStyle/>
                    <a:p>
                      <a:r>
                        <a:rPr lang="en-US" dirty="0"/>
                        <a:t>5</a:t>
                      </a:r>
                    </a:p>
                  </a:txBody>
                  <a:tcPr/>
                </a:tc>
                <a:tc>
                  <a:txBody>
                    <a:bodyPr/>
                    <a:lstStyle/>
                    <a:p>
                      <a:r>
                        <a:rPr lang="en-US" dirty="0" err="1"/>
                        <a:t>Kadavu</a:t>
                      </a:r>
                      <a:endParaRPr lang="en-US" dirty="0"/>
                    </a:p>
                  </a:txBody>
                  <a:tcPr/>
                </a:tc>
                <a:tc>
                  <a:txBody>
                    <a:bodyPr/>
                    <a:lstStyle/>
                    <a:p>
                      <a:r>
                        <a:rPr lang="en-US" dirty="0" err="1"/>
                        <a:t>Vunisea</a:t>
                      </a:r>
                      <a:r>
                        <a:rPr lang="en-US" dirty="0"/>
                        <a:t>,</a:t>
                      </a:r>
                      <a:r>
                        <a:rPr lang="en-US" baseline="0" dirty="0"/>
                        <a:t> </a:t>
                      </a:r>
                      <a:r>
                        <a:rPr lang="en-US" baseline="0" dirty="0" err="1"/>
                        <a:t>Kadavu</a:t>
                      </a:r>
                      <a:endParaRPr lang="en-US" dirty="0"/>
                    </a:p>
                  </a:txBody>
                  <a:tcPr/>
                </a:tc>
                <a:tc>
                  <a:txBody>
                    <a:bodyPr/>
                    <a:lstStyle/>
                    <a:p>
                      <a:r>
                        <a:rPr lang="en-US" dirty="0"/>
                        <a:t>225kW</a:t>
                      </a:r>
                    </a:p>
                  </a:txBody>
                  <a:tcPr/>
                </a:tc>
                <a:extLst>
                  <a:ext uri="{0D108BD9-81ED-4DB2-BD59-A6C34878D82A}">
                    <a16:rowId xmlns:a16="http://schemas.microsoft.com/office/drawing/2014/main" val="10005"/>
                  </a:ext>
                </a:extLst>
              </a:tr>
              <a:tr h="370840">
                <a:tc>
                  <a:txBody>
                    <a:bodyPr/>
                    <a:lstStyle/>
                    <a:p>
                      <a:r>
                        <a:rPr lang="en-US" dirty="0"/>
                        <a:t>6</a:t>
                      </a:r>
                    </a:p>
                  </a:txBody>
                  <a:tcPr/>
                </a:tc>
                <a:tc>
                  <a:txBody>
                    <a:bodyPr/>
                    <a:lstStyle/>
                    <a:p>
                      <a:r>
                        <a:rPr lang="en-US" dirty="0" err="1"/>
                        <a:t>Namara</a:t>
                      </a:r>
                      <a:r>
                        <a:rPr lang="en-US" dirty="0"/>
                        <a:t>, </a:t>
                      </a:r>
                      <a:r>
                        <a:rPr lang="en-US" dirty="0" err="1"/>
                        <a:t>Kadavu</a:t>
                      </a:r>
                      <a:endParaRPr lang="en-US" dirty="0"/>
                    </a:p>
                  </a:txBody>
                  <a:tcPr/>
                </a:tc>
                <a:tc>
                  <a:txBody>
                    <a:bodyPr/>
                    <a:lstStyle/>
                    <a:p>
                      <a:r>
                        <a:rPr lang="en-US" dirty="0" err="1"/>
                        <a:t>Namara</a:t>
                      </a:r>
                      <a:r>
                        <a:rPr lang="en-US" dirty="0"/>
                        <a:t> </a:t>
                      </a:r>
                      <a:r>
                        <a:rPr lang="en-US" dirty="0" err="1"/>
                        <a:t>Vill</a:t>
                      </a:r>
                      <a:r>
                        <a:rPr lang="en-US" dirty="0"/>
                        <a:t>, </a:t>
                      </a:r>
                      <a:r>
                        <a:rPr lang="en-US" dirty="0" err="1"/>
                        <a:t>Sanima</a:t>
                      </a:r>
                      <a:r>
                        <a:rPr lang="en-US" dirty="0"/>
                        <a:t>, </a:t>
                      </a:r>
                      <a:r>
                        <a:rPr lang="en-US" dirty="0" err="1"/>
                        <a:t>Kadavu</a:t>
                      </a:r>
                      <a:endParaRPr lang="en-US" dirty="0"/>
                    </a:p>
                  </a:txBody>
                  <a:tcPr/>
                </a:tc>
                <a:tc>
                  <a:txBody>
                    <a:bodyPr/>
                    <a:lstStyle/>
                    <a:p>
                      <a:r>
                        <a:rPr lang="en-US" dirty="0"/>
                        <a:t>30kW</a:t>
                      </a:r>
                    </a:p>
                  </a:txBody>
                  <a:tcPr/>
                </a:tc>
                <a:extLst>
                  <a:ext uri="{0D108BD9-81ED-4DB2-BD59-A6C34878D82A}">
                    <a16:rowId xmlns:a16="http://schemas.microsoft.com/office/drawing/2014/main" val="10006"/>
                  </a:ext>
                </a:extLst>
              </a:tr>
              <a:tr h="370840">
                <a:tc>
                  <a:txBody>
                    <a:bodyPr/>
                    <a:lstStyle/>
                    <a:p>
                      <a:r>
                        <a:rPr lang="en-US" dirty="0"/>
                        <a:t>7</a:t>
                      </a:r>
                    </a:p>
                  </a:txBody>
                  <a:tcPr/>
                </a:tc>
                <a:tc>
                  <a:txBody>
                    <a:bodyPr/>
                    <a:lstStyle/>
                    <a:p>
                      <a:r>
                        <a:rPr lang="en-US" dirty="0" err="1"/>
                        <a:t>Rotuma</a:t>
                      </a:r>
                      <a:endParaRPr lang="en-US" dirty="0"/>
                    </a:p>
                  </a:txBody>
                  <a:tcPr/>
                </a:tc>
                <a:tc>
                  <a:txBody>
                    <a:bodyPr/>
                    <a:lstStyle/>
                    <a:p>
                      <a:r>
                        <a:rPr lang="en-US" dirty="0" err="1"/>
                        <a:t>Ahau</a:t>
                      </a:r>
                      <a:r>
                        <a:rPr lang="en-US" dirty="0"/>
                        <a:t>,</a:t>
                      </a:r>
                      <a:r>
                        <a:rPr lang="en-US" baseline="0" dirty="0"/>
                        <a:t> </a:t>
                      </a:r>
                      <a:r>
                        <a:rPr lang="en-US" baseline="0" dirty="0" err="1"/>
                        <a:t>Rotuma</a:t>
                      </a:r>
                      <a:endParaRPr lang="en-US" dirty="0"/>
                    </a:p>
                  </a:txBody>
                  <a:tcPr/>
                </a:tc>
                <a:tc>
                  <a:txBody>
                    <a:bodyPr/>
                    <a:lstStyle/>
                    <a:p>
                      <a:r>
                        <a:rPr lang="en-US" dirty="0"/>
                        <a:t>153kW</a:t>
                      </a:r>
                    </a:p>
                  </a:txBody>
                  <a:tcPr/>
                </a:tc>
                <a:extLst>
                  <a:ext uri="{0D108BD9-81ED-4DB2-BD59-A6C34878D82A}">
                    <a16:rowId xmlns:a16="http://schemas.microsoft.com/office/drawing/2014/main" val="10007"/>
                  </a:ext>
                </a:extLst>
              </a:tr>
              <a:tr h="370840">
                <a:tc>
                  <a:txBody>
                    <a:bodyPr/>
                    <a:lstStyle/>
                    <a:p>
                      <a:r>
                        <a:rPr lang="en-US" dirty="0"/>
                        <a:t>8</a:t>
                      </a:r>
                    </a:p>
                  </a:txBody>
                  <a:tcPr/>
                </a:tc>
                <a:tc>
                  <a:txBody>
                    <a:bodyPr/>
                    <a:lstStyle/>
                    <a:p>
                      <a:r>
                        <a:rPr lang="en-US" dirty="0" err="1"/>
                        <a:t>Nakoro</a:t>
                      </a:r>
                      <a:endParaRPr lang="en-US" dirty="0"/>
                    </a:p>
                  </a:txBody>
                  <a:tcPr/>
                </a:tc>
                <a:tc>
                  <a:txBody>
                    <a:bodyPr/>
                    <a:lstStyle/>
                    <a:p>
                      <a:r>
                        <a:rPr lang="en-US" dirty="0" err="1"/>
                        <a:t>Nakoro</a:t>
                      </a:r>
                      <a:r>
                        <a:rPr lang="en-US" dirty="0"/>
                        <a:t> </a:t>
                      </a:r>
                      <a:r>
                        <a:rPr lang="en-US" dirty="0" err="1"/>
                        <a:t>Vill</a:t>
                      </a:r>
                      <a:r>
                        <a:rPr lang="en-US" dirty="0"/>
                        <a:t>,</a:t>
                      </a:r>
                      <a:r>
                        <a:rPr lang="en-US" baseline="0" dirty="0"/>
                        <a:t> </a:t>
                      </a:r>
                      <a:r>
                        <a:rPr lang="en-US" baseline="0" dirty="0" err="1"/>
                        <a:t>Naikoro</a:t>
                      </a:r>
                      <a:r>
                        <a:rPr lang="en-US" baseline="0" dirty="0"/>
                        <a:t>, </a:t>
                      </a:r>
                      <a:r>
                        <a:rPr lang="en-US" baseline="0" dirty="0" err="1"/>
                        <a:t>Navosa</a:t>
                      </a:r>
                      <a:endParaRPr lang="en-US" dirty="0"/>
                    </a:p>
                  </a:txBody>
                  <a:tcPr/>
                </a:tc>
                <a:tc>
                  <a:txBody>
                    <a:bodyPr/>
                    <a:lstStyle/>
                    <a:p>
                      <a:r>
                        <a:rPr lang="en-US" dirty="0"/>
                        <a:t>50kW</a:t>
                      </a:r>
                    </a:p>
                  </a:txBody>
                  <a:tcPr/>
                </a:tc>
                <a:extLst>
                  <a:ext uri="{0D108BD9-81ED-4DB2-BD59-A6C34878D82A}">
                    <a16:rowId xmlns:a16="http://schemas.microsoft.com/office/drawing/2014/main" val="10008"/>
                  </a:ext>
                </a:extLst>
              </a:tr>
              <a:tr h="370840">
                <a:tc>
                  <a:txBody>
                    <a:bodyPr/>
                    <a:lstStyle/>
                    <a:p>
                      <a:r>
                        <a:rPr lang="en-US" dirty="0"/>
                        <a:t>9</a:t>
                      </a:r>
                    </a:p>
                  </a:txBody>
                  <a:tcPr/>
                </a:tc>
                <a:tc>
                  <a:txBody>
                    <a:bodyPr/>
                    <a:lstStyle/>
                    <a:p>
                      <a:r>
                        <a:rPr lang="en-US" dirty="0"/>
                        <a:t>Lautoka</a:t>
                      </a:r>
                    </a:p>
                  </a:txBody>
                  <a:tcPr/>
                </a:tc>
                <a:tc>
                  <a:txBody>
                    <a:bodyPr/>
                    <a:lstStyle/>
                    <a:p>
                      <a:r>
                        <a:rPr lang="en-US" dirty="0" err="1"/>
                        <a:t>Vio</a:t>
                      </a:r>
                      <a:endParaRPr lang="en-US" dirty="0"/>
                    </a:p>
                  </a:txBody>
                  <a:tcPr/>
                </a:tc>
                <a:tc>
                  <a:txBody>
                    <a:bodyPr/>
                    <a:lstStyle/>
                    <a:p>
                      <a:r>
                        <a:rPr lang="en-US" dirty="0"/>
                        <a:t>30kW</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0715822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0842"/>
            <a:ext cx="8596668" cy="762000"/>
          </a:xfrm>
        </p:spPr>
        <p:txBody>
          <a:bodyPr/>
          <a:lstStyle/>
          <a:p>
            <a:r>
              <a:rPr lang="en-US" dirty="0"/>
              <a:t>Hydro Mini-grids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5454693"/>
              </p:ext>
            </p:extLst>
          </p:nvPr>
        </p:nvGraphicFramePr>
        <p:xfrm>
          <a:off x="677334" y="1425073"/>
          <a:ext cx="8596669" cy="3628635"/>
        </p:xfrm>
        <a:graphic>
          <a:graphicData uri="http://schemas.openxmlformats.org/drawingml/2006/table">
            <a:tbl>
              <a:tblPr firstRow="1" bandRow="1">
                <a:tableStyleId>{5C22544A-7EE6-4342-B048-85BDC9FD1C3A}</a:tableStyleId>
              </a:tblPr>
              <a:tblGrid>
                <a:gridCol w="573618">
                  <a:extLst>
                    <a:ext uri="{9D8B030D-6E8A-4147-A177-3AD203B41FA5}">
                      <a16:colId xmlns:a16="http://schemas.microsoft.com/office/drawing/2014/main" val="20000"/>
                    </a:ext>
                  </a:extLst>
                </a:gridCol>
                <a:gridCol w="2935827">
                  <a:extLst>
                    <a:ext uri="{9D8B030D-6E8A-4147-A177-3AD203B41FA5}">
                      <a16:colId xmlns:a16="http://schemas.microsoft.com/office/drawing/2014/main" val="20001"/>
                    </a:ext>
                  </a:extLst>
                </a:gridCol>
                <a:gridCol w="2938057">
                  <a:extLst>
                    <a:ext uri="{9D8B030D-6E8A-4147-A177-3AD203B41FA5}">
                      <a16:colId xmlns:a16="http://schemas.microsoft.com/office/drawing/2014/main" val="20002"/>
                    </a:ext>
                  </a:extLst>
                </a:gridCol>
                <a:gridCol w="2149167">
                  <a:extLst>
                    <a:ext uri="{9D8B030D-6E8A-4147-A177-3AD203B41FA5}">
                      <a16:colId xmlns:a16="http://schemas.microsoft.com/office/drawing/2014/main" val="20003"/>
                    </a:ext>
                  </a:extLst>
                </a:gridCol>
              </a:tblGrid>
              <a:tr h="489991">
                <a:tc>
                  <a:txBody>
                    <a:bodyPr/>
                    <a:lstStyle/>
                    <a:p>
                      <a:endParaRPr lang="en-US" dirty="0"/>
                    </a:p>
                  </a:txBody>
                  <a:tcPr/>
                </a:tc>
                <a:tc>
                  <a:txBody>
                    <a:bodyPr/>
                    <a:lstStyle/>
                    <a:p>
                      <a:r>
                        <a:rPr lang="en-US" dirty="0"/>
                        <a:t>SITE</a:t>
                      </a:r>
                    </a:p>
                  </a:txBody>
                  <a:tcPr/>
                </a:tc>
                <a:tc>
                  <a:txBody>
                    <a:bodyPr/>
                    <a:lstStyle/>
                    <a:p>
                      <a:r>
                        <a:rPr lang="en-US" dirty="0"/>
                        <a:t>ISLAND</a:t>
                      </a:r>
                    </a:p>
                  </a:txBody>
                  <a:tcPr/>
                </a:tc>
                <a:tc>
                  <a:txBody>
                    <a:bodyPr/>
                    <a:lstStyle/>
                    <a:p>
                      <a:r>
                        <a:rPr lang="en-US" dirty="0"/>
                        <a:t>CAPACITY</a:t>
                      </a:r>
                    </a:p>
                  </a:txBody>
                  <a:tcPr/>
                </a:tc>
                <a:extLst>
                  <a:ext uri="{0D108BD9-81ED-4DB2-BD59-A6C34878D82A}">
                    <a16:rowId xmlns:a16="http://schemas.microsoft.com/office/drawing/2014/main" val="10000"/>
                  </a:ext>
                </a:extLst>
              </a:tr>
              <a:tr h="784661">
                <a:tc>
                  <a:txBody>
                    <a:bodyPr/>
                    <a:lstStyle/>
                    <a:p>
                      <a:r>
                        <a:rPr lang="en-US" dirty="0"/>
                        <a:t>1</a:t>
                      </a:r>
                    </a:p>
                  </a:txBody>
                  <a:tcPr/>
                </a:tc>
                <a:tc>
                  <a:txBody>
                    <a:bodyPr/>
                    <a:lstStyle/>
                    <a:p>
                      <a:r>
                        <a:rPr lang="en-US" dirty="0" err="1"/>
                        <a:t>Bukuya</a:t>
                      </a:r>
                      <a:endParaRPr lang="en-US" dirty="0"/>
                    </a:p>
                  </a:txBody>
                  <a:tcPr/>
                </a:tc>
                <a:tc>
                  <a:txBody>
                    <a:bodyPr/>
                    <a:lstStyle/>
                    <a:p>
                      <a:r>
                        <a:rPr lang="en-US" dirty="0"/>
                        <a:t>Viti </a:t>
                      </a:r>
                      <a:r>
                        <a:rPr lang="en-US" dirty="0" err="1"/>
                        <a:t>Levu</a:t>
                      </a:r>
                      <a:endParaRPr lang="en-US" dirty="0"/>
                    </a:p>
                  </a:txBody>
                  <a:tcPr/>
                </a:tc>
                <a:tc>
                  <a:txBody>
                    <a:bodyPr/>
                    <a:lstStyle/>
                    <a:p>
                      <a:r>
                        <a:rPr lang="en-US" dirty="0"/>
                        <a:t>100kW</a:t>
                      </a:r>
                    </a:p>
                  </a:txBody>
                  <a:tcPr/>
                </a:tc>
                <a:extLst>
                  <a:ext uri="{0D108BD9-81ED-4DB2-BD59-A6C34878D82A}">
                    <a16:rowId xmlns:a16="http://schemas.microsoft.com/office/drawing/2014/main" val="10002"/>
                  </a:ext>
                </a:extLst>
              </a:tr>
              <a:tr h="784661">
                <a:tc>
                  <a:txBody>
                    <a:bodyPr/>
                    <a:lstStyle/>
                    <a:p>
                      <a:r>
                        <a:rPr lang="en-US" dirty="0"/>
                        <a:t>2</a:t>
                      </a:r>
                    </a:p>
                  </a:txBody>
                  <a:tcPr/>
                </a:tc>
                <a:tc>
                  <a:txBody>
                    <a:bodyPr/>
                    <a:lstStyle/>
                    <a:p>
                      <a:r>
                        <a:rPr lang="en-US" dirty="0" err="1"/>
                        <a:t>Kadavu</a:t>
                      </a:r>
                      <a:r>
                        <a:rPr lang="en-US" dirty="0"/>
                        <a:t> Koro</a:t>
                      </a:r>
                    </a:p>
                  </a:txBody>
                  <a:tcPr/>
                </a:tc>
                <a:tc>
                  <a:txBody>
                    <a:bodyPr/>
                    <a:lstStyle/>
                    <a:p>
                      <a:r>
                        <a:rPr lang="en-US" dirty="0" err="1"/>
                        <a:t>Kadavu</a:t>
                      </a:r>
                      <a:endParaRPr lang="en-US" dirty="0"/>
                    </a:p>
                  </a:txBody>
                  <a:tcPr/>
                </a:tc>
                <a:tc>
                  <a:txBody>
                    <a:bodyPr/>
                    <a:lstStyle/>
                    <a:p>
                      <a:r>
                        <a:rPr lang="en-US" dirty="0"/>
                        <a:t>20kW</a:t>
                      </a:r>
                    </a:p>
                  </a:txBody>
                  <a:tcPr/>
                </a:tc>
                <a:extLst>
                  <a:ext uri="{0D108BD9-81ED-4DB2-BD59-A6C34878D82A}">
                    <a16:rowId xmlns:a16="http://schemas.microsoft.com/office/drawing/2014/main" val="10006"/>
                  </a:ext>
                </a:extLst>
              </a:tr>
              <a:tr h="784661">
                <a:tc>
                  <a:txBody>
                    <a:bodyPr/>
                    <a:lstStyle/>
                    <a:p>
                      <a:r>
                        <a:rPr lang="en-US" dirty="0"/>
                        <a:t>3</a:t>
                      </a:r>
                    </a:p>
                  </a:txBody>
                  <a:tcPr/>
                </a:tc>
                <a:tc>
                  <a:txBody>
                    <a:bodyPr/>
                    <a:lstStyle/>
                    <a:p>
                      <a:r>
                        <a:rPr lang="en-US" dirty="0" err="1"/>
                        <a:t>Muana</a:t>
                      </a:r>
                      <a:endParaRPr lang="en-US" dirty="0"/>
                    </a:p>
                  </a:txBody>
                  <a:tcPr/>
                </a:tc>
                <a:tc>
                  <a:txBody>
                    <a:bodyPr/>
                    <a:lstStyle/>
                    <a:p>
                      <a:r>
                        <a:rPr lang="en-US" dirty="0"/>
                        <a:t>Vanua</a:t>
                      </a:r>
                      <a:r>
                        <a:rPr lang="en-US" baseline="0" dirty="0"/>
                        <a:t> </a:t>
                      </a:r>
                      <a:r>
                        <a:rPr lang="en-US" baseline="0" dirty="0" err="1"/>
                        <a:t>Levu</a:t>
                      </a:r>
                      <a:endParaRPr lang="en-US" dirty="0"/>
                    </a:p>
                  </a:txBody>
                  <a:tcPr/>
                </a:tc>
                <a:tc>
                  <a:txBody>
                    <a:bodyPr/>
                    <a:lstStyle/>
                    <a:p>
                      <a:r>
                        <a:rPr lang="en-US" dirty="0"/>
                        <a:t>30kW</a:t>
                      </a:r>
                    </a:p>
                  </a:txBody>
                  <a:tcPr/>
                </a:tc>
                <a:extLst>
                  <a:ext uri="{0D108BD9-81ED-4DB2-BD59-A6C34878D82A}">
                    <a16:rowId xmlns:a16="http://schemas.microsoft.com/office/drawing/2014/main" val="10007"/>
                  </a:ext>
                </a:extLst>
              </a:tr>
              <a:tr h="784661">
                <a:tc>
                  <a:txBody>
                    <a:bodyPr/>
                    <a:lstStyle/>
                    <a:p>
                      <a:r>
                        <a:rPr lang="en-US" dirty="0"/>
                        <a:t>4</a:t>
                      </a:r>
                    </a:p>
                  </a:txBody>
                  <a:tcPr/>
                </a:tc>
                <a:tc>
                  <a:txBody>
                    <a:bodyPr/>
                    <a:lstStyle/>
                    <a:p>
                      <a:r>
                        <a:rPr lang="en-US" dirty="0" err="1"/>
                        <a:t>Buca</a:t>
                      </a:r>
                      <a:endParaRPr lang="en-US" dirty="0"/>
                    </a:p>
                  </a:txBody>
                  <a:tcPr/>
                </a:tc>
                <a:tc>
                  <a:txBody>
                    <a:bodyPr/>
                    <a:lstStyle/>
                    <a:p>
                      <a:r>
                        <a:rPr lang="en-US" dirty="0"/>
                        <a:t>Vanua </a:t>
                      </a:r>
                      <a:r>
                        <a:rPr lang="en-US" dirty="0" err="1"/>
                        <a:t>Levu</a:t>
                      </a:r>
                      <a:endParaRPr lang="en-US" dirty="0"/>
                    </a:p>
                  </a:txBody>
                  <a:tcPr/>
                </a:tc>
                <a:tc>
                  <a:txBody>
                    <a:bodyPr/>
                    <a:lstStyle/>
                    <a:p>
                      <a:r>
                        <a:rPr lang="en-US" dirty="0"/>
                        <a:t>30kW</a:t>
                      </a: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137317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Management/Institutional structure for rural electrification and mini-grids</a:t>
            </a:r>
          </a:p>
        </p:txBody>
      </p:sp>
      <p:sp>
        <p:nvSpPr>
          <p:cNvPr id="3" name="Content Placeholder 2"/>
          <p:cNvSpPr>
            <a:spLocks noGrp="1"/>
          </p:cNvSpPr>
          <p:nvPr>
            <p:ph idx="1"/>
          </p:nvPr>
        </p:nvSpPr>
        <p:spPr>
          <a:xfrm>
            <a:off x="677334" y="2160590"/>
            <a:ext cx="10704540" cy="3879264"/>
          </a:xfrm>
        </p:spPr>
        <p:txBody>
          <a:bodyPr/>
          <a:lstStyle/>
          <a:p>
            <a:r>
              <a:rPr lang="en-US" b="1" dirty="0"/>
              <a:t>Rural Electrification Managerial Structure;</a:t>
            </a:r>
          </a:p>
          <a:p>
            <a:pPr>
              <a:buFont typeface="Wingdings" panose="05000000000000000000" pitchFamily="2" charset="2"/>
              <a:buChar char="ü"/>
            </a:pPr>
            <a:r>
              <a:rPr lang="en-US" dirty="0"/>
              <a:t>	Electrification is set up in the community, and they are encouraged to have 	members that     	represents, women, youth and those living with special needs.</a:t>
            </a:r>
          </a:p>
          <a:p>
            <a:pPr>
              <a:buFont typeface="Wingdings" panose="05000000000000000000" pitchFamily="2" charset="2"/>
              <a:buChar char="ü"/>
            </a:pPr>
            <a:r>
              <a:rPr lang="en-US" dirty="0"/>
              <a:t>Committees are trained to be the conduct minor operation and maintenance, and main contact point with the Department.</a:t>
            </a:r>
          </a:p>
          <a:p>
            <a:pPr>
              <a:buFont typeface="Wingdings" panose="05000000000000000000" pitchFamily="2" charset="2"/>
              <a:buChar char="ü"/>
            </a:pPr>
            <a:r>
              <a:rPr lang="en-US" dirty="0"/>
              <a:t>The above structure is for both that are assisted with government diesel generators and Solar Home System.</a:t>
            </a:r>
          </a:p>
          <a:p>
            <a:r>
              <a:rPr lang="en-US" b="1" dirty="0"/>
              <a:t>Mini-grids Managerial Structure;</a:t>
            </a:r>
          </a:p>
          <a:p>
            <a:r>
              <a:rPr lang="en-US" dirty="0"/>
              <a:t>Villages to form power committee. They are responsible for the basic management of the system. Normal operation, handling of revenue. Recent change to management committee, is the inclusion of women, for better management of the committee.</a:t>
            </a:r>
          </a:p>
          <a:p>
            <a:pPr>
              <a:buFont typeface="Wingdings" panose="05000000000000000000" pitchFamily="2" charset="2"/>
              <a:buChar char="ü"/>
            </a:pPr>
            <a:endParaRPr lang="en-US" dirty="0"/>
          </a:p>
        </p:txBody>
      </p:sp>
    </p:spTree>
    <p:extLst>
      <p:ext uri="{BB962C8B-B14F-4D97-AF65-F5344CB8AC3E}">
        <p14:creationId xmlns:p14="http://schemas.microsoft.com/office/powerpoint/2010/main" val="30780801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3CE5070C-4F2F-9E79-BCD8-247FE3127550}"/>
              </a:ext>
            </a:extLst>
          </p:cNvPr>
          <p:cNvSpPr/>
          <p:nvPr/>
        </p:nvSpPr>
        <p:spPr>
          <a:xfrm>
            <a:off x="873760" y="741680"/>
            <a:ext cx="2184400" cy="91440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 IPP model (Private company model)</a:t>
            </a:r>
          </a:p>
        </p:txBody>
      </p:sp>
      <p:sp>
        <p:nvSpPr>
          <p:cNvPr id="6" name="Rectangle: Rounded Corners 5">
            <a:extLst>
              <a:ext uri="{FF2B5EF4-FFF2-40B4-BE49-F238E27FC236}">
                <a16:creationId xmlns:a16="http://schemas.microsoft.com/office/drawing/2014/main" id="{0304393C-7495-A403-DF98-D95A7AA913B6}"/>
              </a:ext>
            </a:extLst>
          </p:cNvPr>
          <p:cNvSpPr/>
          <p:nvPr/>
        </p:nvSpPr>
        <p:spPr>
          <a:xfrm>
            <a:off x="6220823" y="731519"/>
            <a:ext cx="2799080" cy="1417321"/>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Cooperative model (Community Committee model)</a:t>
            </a:r>
          </a:p>
        </p:txBody>
      </p:sp>
      <p:sp>
        <p:nvSpPr>
          <p:cNvPr id="7" name="Rectangle: Rounded Corners 6">
            <a:extLst>
              <a:ext uri="{FF2B5EF4-FFF2-40B4-BE49-F238E27FC236}">
                <a16:creationId xmlns:a16="http://schemas.microsoft.com/office/drawing/2014/main" id="{F52309F7-D326-2959-50C0-3FE1882E9830}"/>
              </a:ext>
            </a:extLst>
          </p:cNvPr>
          <p:cNvSpPr/>
          <p:nvPr/>
        </p:nvSpPr>
        <p:spPr>
          <a:xfrm>
            <a:off x="0" y="2712720"/>
            <a:ext cx="3942080" cy="91440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q"/>
            </a:pPr>
            <a:r>
              <a:rPr lang="en-US" dirty="0"/>
              <a:t>Tariff is agreed by IPP and </a:t>
            </a:r>
          </a:p>
          <a:p>
            <a:r>
              <a:rPr lang="en-US" dirty="0"/>
              <a:t>   Department of Energy with </a:t>
            </a:r>
          </a:p>
          <a:p>
            <a:r>
              <a:rPr lang="en-US" dirty="0"/>
              <a:t>   consideration on;</a:t>
            </a:r>
          </a:p>
        </p:txBody>
      </p:sp>
      <p:sp>
        <p:nvSpPr>
          <p:cNvPr id="8" name="Rectangle: Rounded Corners 7">
            <a:extLst>
              <a:ext uri="{FF2B5EF4-FFF2-40B4-BE49-F238E27FC236}">
                <a16:creationId xmlns:a16="http://schemas.microsoft.com/office/drawing/2014/main" id="{634D10CA-7FF5-1D74-62E3-2D64CC4C2B0D}"/>
              </a:ext>
            </a:extLst>
          </p:cNvPr>
          <p:cNvSpPr/>
          <p:nvPr/>
        </p:nvSpPr>
        <p:spPr>
          <a:xfrm>
            <a:off x="111759" y="4511039"/>
            <a:ext cx="2042155" cy="1415799"/>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ü"/>
            </a:pPr>
            <a:r>
              <a:rPr lang="en-US" dirty="0"/>
              <a:t>Payback </a:t>
            </a:r>
          </a:p>
          <a:p>
            <a:r>
              <a:rPr lang="en-US" dirty="0"/>
              <a:t>   period(</a:t>
            </a:r>
            <a:r>
              <a:rPr lang="en-US" sz="1800" u="none" kern="1200" dirty="0">
                <a:solidFill>
                  <a:schemeClr val="tx1"/>
                </a:solidFill>
              </a:rPr>
              <a:t>to recognize the investment costs of the system).</a:t>
            </a:r>
            <a:r>
              <a:rPr lang="en-US" dirty="0"/>
              <a:t> </a:t>
            </a:r>
          </a:p>
        </p:txBody>
      </p:sp>
      <p:sp>
        <p:nvSpPr>
          <p:cNvPr id="9" name="Rectangle: Rounded Corners 8">
            <a:extLst>
              <a:ext uri="{FF2B5EF4-FFF2-40B4-BE49-F238E27FC236}">
                <a16:creationId xmlns:a16="http://schemas.microsoft.com/office/drawing/2014/main" id="{8273D091-D507-0897-DEFE-C004A80E5901}"/>
              </a:ext>
            </a:extLst>
          </p:cNvPr>
          <p:cNvSpPr/>
          <p:nvPr/>
        </p:nvSpPr>
        <p:spPr>
          <a:xfrm>
            <a:off x="2397760" y="4521200"/>
            <a:ext cx="2392680" cy="99568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ü"/>
            </a:pPr>
            <a:r>
              <a:rPr lang="en-US" dirty="0"/>
              <a:t>Communities </a:t>
            </a:r>
          </a:p>
          <a:p>
            <a:r>
              <a:rPr lang="en-US" dirty="0"/>
              <a:t>   ability of paying    </a:t>
            </a:r>
          </a:p>
          <a:p>
            <a:r>
              <a:rPr lang="en-US" dirty="0"/>
              <a:t>   for the said tariff.</a:t>
            </a:r>
          </a:p>
        </p:txBody>
      </p:sp>
      <p:sp>
        <p:nvSpPr>
          <p:cNvPr id="10" name="Rectangle: Rounded Corners 9">
            <a:extLst>
              <a:ext uri="{FF2B5EF4-FFF2-40B4-BE49-F238E27FC236}">
                <a16:creationId xmlns:a16="http://schemas.microsoft.com/office/drawing/2014/main" id="{9D8EE58B-AD40-008F-1E75-D0ABAFEE223E}"/>
              </a:ext>
            </a:extLst>
          </p:cNvPr>
          <p:cNvSpPr/>
          <p:nvPr/>
        </p:nvSpPr>
        <p:spPr>
          <a:xfrm>
            <a:off x="5953760" y="2438400"/>
            <a:ext cx="3373120" cy="99060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q"/>
            </a:pPr>
            <a:r>
              <a:rPr lang="en-US" dirty="0"/>
              <a:t>Community agreed on the </a:t>
            </a:r>
          </a:p>
          <a:p>
            <a:r>
              <a:rPr lang="en-US" dirty="0"/>
              <a:t>   tariff, in consultation with </a:t>
            </a:r>
          </a:p>
          <a:p>
            <a:r>
              <a:rPr lang="en-US" dirty="0"/>
              <a:t>   Department of Energy</a:t>
            </a:r>
          </a:p>
        </p:txBody>
      </p:sp>
      <p:sp>
        <p:nvSpPr>
          <p:cNvPr id="11" name="Rectangle: Rounded Corners 10">
            <a:extLst>
              <a:ext uri="{FF2B5EF4-FFF2-40B4-BE49-F238E27FC236}">
                <a16:creationId xmlns:a16="http://schemas.microsoft.com/office/drawing/2014/main" id="{E42629B2-E913-112F-5EA7-7D408AC920B0}"/>
              </a:ext>
            </a:extLst>
          </p:cNvPr>
          <p:cNvSpPr/>
          <p:nvPr/>
        </p:nvSpPr>
        <p:spPr>
          <a:xfrm>
            <a:off x="5135880" y="3830320"/>
            <a:ext cx="1920240" cy="107696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ü"/>
            </a:pPr>
            <a:r>
              <a:rPr lang="en-US" dirty="0"/>
              <a:t>Pre-paid    </a:t>
            </a:r>
          </a:p>
          <a:p>
            <a:r>
              <a:rPr lang="en-US" dirty="0"/>
              <a:t>   system.</a:t>
            </a:r>
          </a:p>
        </p:txBody>
      </p:sp>
      <p:sp>
        <p:nvSpPr>
          <p:cNvPr id="12" name="Rectangle: Rounded Corners 11">
            <a:extLst>
              <a:ext uri="{FF2B5EF4-FFF2-40B4-BE49-F238E27FC236}">
                <a16:creationId xmlns:a16="http://schemas.microsoft.com/office/drawing/2014/main" id="{945B3C6C-FB96-97C7-3AE9-8FA23531DC05}"/>
              </a:ext>
            </a:extLst>
          </p:cNvPr>
          <p:cNvSpPr/>
          <p:nvPr/>
        </p:nvSpPr>
        <p:spPr>
          <a:xfrm>
            <a:off x="4958080" y="5339079"/>
            <a:ext cx="6583680" cy="1415807"/>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ü"/>
            </a:pPr>
            <a:r>
              <a:rPr lang="en-US" dirty="0"/>
              <a:t>Cooperative was registered to manage the </a:t>
            </a:r>
            <a:r>
              <a:rPr lang="en-US" dirty="0" err="1"/>
              <a:t>Bukuya</a:t>
            </a:r>
            <a:r>
              <a:rPr lang="en-US" dirty="0"/>
              <a:t> mini </a:t>
            </a:r>
          </a:p>
          <a:p>
            <a:r>
              <a:rPr lang="en-US" dirty="0"/>
              <a:t>   hydro, then the Department of Energy, later signed an </a:t>
            </a:r>
          </a:p>
          <a:p>
            <a:r>
              <a:rPr lang="en-US" dirty="0"/>
              <a:t>   Agreement with </a:t>
            </a:r>
            <a:r>
              <a:rPr lang="en-US" dirty="0" err="1"/>
              <a:t>Bukuya</a:t>
            </a:r>
            <a:r>
              <a:rPr lang="en-US" dirty="0"/>
              <a:t> mini hydro Cooperative for </a:t>
            </a:r>
          </a:p>
          <a:p>
            <a:r>
              <a:rPr lang="en-US" dirty="0"/>
              <a:t>   assistance under Rural Electrification </a:t>
            </a:r>
            <a:r>
              <a:rPr lang="en-US" dirty="0" err="1"/>
              <a:t>Programme</a:t>
            </a:r>
            <a:r>
              <a:rPr lang="en-US" dirty="0"/>
              <a:t>.</a:t>
            </a:r>
          </a:p>
        </p:txBody>
      </p:sp>
      <p:sp>
        <p:nvSpPr>
          <p:cNvPr id="13" name="Rectangle: Rounded Corners 12">
            <a:extLst>
              <a:ext uri="{FF2B5EF4-FFF2-40B4-BE49-F238E27FC236}">
                <a16:creationId xmlns:a16="http://schemas.microsoft.com/office/drawing/2014/main" id="{C4FF8DC2-D33B-F6F8-4F4C-527A55449988}"/>
              </a:ext>
            </a:extLst>
          </p:cNvPr>
          <p:cNvSpPr/>
          <p:nvPr/>
        </p:nvSpPr>
        <p:spPr>
          <a:xfrm>
            <a:off x="8597900" y="3830320"/>
            <a:ext cx="2141220" cy="107696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ü"/>
            </a:pPr>
            <a:r>
              <a:rPr lang="en-US" dirty="0"/>
              <a:t>Example: </a:t>
            </a:r>
          </a:p>
          <a:p>
            <a:r>
              <a:rPr lang="en-US" dirty="0"/>
              <a:t>   </a:t>
            </a:r>
            <a:r>
              <a:rPr lang="en-US" dirty="0" err="1"/>
              <a:t>Bukuya</a:t>
            </a:r>
            <a:r>
              <a:rPr lang="en-US" dirty="0"/>
              <a:t> mini  </a:t>
            </a:r>
          </a:p>
          <a:p>
            <a:r>
              <a:rPr lang="en-US" dirty="0"/>
              <a:t>   hydro Project;</a:t>
            </a:r>
          </a:p>
        </p:txBody>
      </p:sp>
      <p:cxnSp>
        <p:nvCxnSpPr>
          <p:cNvPr id="15" name="Straight Arrow Connector 14">
            <a:extLst>
              <a:ext uri="{FF2B5EF4-FFF2-40B4-BE49-F238E27FC236}">
                <a16:creationId xmlns:a16="http://schemas.microsoft.com/office/drawing/2014/main" id="{7A63E784-2C90-FA1C-AC84-19C15094B163}"/>
              </a:ext>
            </a:extLst>
          </p:cNvPr>
          <p:cNvCxnSpPr>
            <a:cxnSpLocks/>
            <a:stCxn id="2" idx="2"/>
            <a:endCxn id="2" idx="2"/>
          </p:cNvCxnSpPr>
          <p:nvPr/>
        </p:nvCxnSpPr>
        <p:spPr>
          <a:xfrm>
            <a:off x="1965960" y="1656080"/>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E1F8F52-AE8F-42D4-6D29-9713584EE19D}"/>
              </a:ext>
            </a:extLst>
          </p:cNvPr>
          <p:cNvCxnSpPr>
            <a:cxnSpLocks/>
            <a:endCxn id="7" idx="2"/>
          </p:cNvCxnSpPr>
          <p:nvPr/>
        </p:nvCxnSpPr>
        <p:spPr>
          <a:xfrm flipV="1">
            <a:off x="1971040" y="3627120"/>
            <a:ext cx="0" cy="335280"/>
          </a:xfrm>
          <a:prstGeom prst="line">
            <a:avLst/>
          </a:prstGeom>
        </p:spPr>
        <p:style>
          <a:lnRef idx="3">
            <a:schemeClr val="accent1"/>
          </a:lnRef>
          <a:fillRef idx="0">
            <a:schemeClr val="accent1"/>
          </a:fillRef>
          <a:effectRef idx="2">
            <a:schemeClr val="accent1"/>
          </a:effectRef>
          <a:fontRef idx="minor">
            <a:schemeClr val="tx1"/>
          </a:fontRef>
        </p:style>
      </p:cxnSp>
      <p:cxnSp>
        <p:nvCxnSpPr>
          <p:cNvPr id="33" name="Straight Connector 32">
            <a:extLst>
              <a:ext uri="{FF2B5EF4-FFF2-40B4-BE49-F238E27FC236}">
                <a16:creationId xmlns:a16="http://schemas.microsoft.com/office/drawing/2014/main" id="{33EEB930-2679-2C99-F067-631CBB594F8B}"/>
              </a:ext>
            </a:extLst>
          </p:cNvPr>
          <p:cNvCxnSpPr/>
          <p:nvPr/>
        </p:nvCxnSpPr>
        <p:spPr>
          <a:xfrm>
            <a:off x="1148080" y="3972560"/>
            <a:ext cx="239268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35" name="Straight Arrow Connector 34">
            <a:extLst>
              <a:ext uri="{FF2B5EF4-FFF2-40B4-BE49-F238E27FC236}">
                <a16:creationId xmlns:a16="http://schemas.microsoft.com/office/drawing/2014/main" id="{30B8EAB1-00AC-E0F3-D9D8-F299CEB38E99}"/>
              </a:ext>
            </a:extLst>
          </p:cNvPr>
          <p:cNvCxnSpPr>
            <a:stCxn id="2" idx="2"/>
            <a:endCxn id="7" idx="0"/>
          </p:cNvCxnSpPr>
          <p:nvPr/>
        </p:nvCxnSpPr>
        <p:spPr>
          <a:xfrm>
            <a:off x="1965960" y="1656080"/>
            <a:ext cx="5080" cy="105664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7" name="Straight Arrow Connector 36">
            <a:extLst>
              <a:ext uri="{FF2B5EF4-FFF2-40B4-BE49-F238E27FC236}">
                <a16:creationId xmlns:a16="http://schemas.microsoft.com/office/drawing/2014/main" id="{D69F4953-D4DA-DF0B-72BA-DD9FA40DF10A}"/>
              </a:ext>
            </a:extLst>
          </p:cNvPr>
          <p:cNvCxnSpPr>
            <a:cxnSpLocks/>
            <a:endCxn id="8" idx="0"/>
          </p:cNvCxnSpPr>
          <p:nvPr/>
        </p:nvCxnSpPr>
        <p:spPr>
          <a:xfrm flipH="1">
            <a:off x="1132837" y="3982721"/>
            <a:ext cx="15243" cy="52831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1" name="Straight Arrow Connector 40">
            <a:extLst>
              <a:ext uri="{FF2B5EF4-FFF2-40B4-BE49-F238E27FC236}">
                <a16:creationId xmlns:a16="http://schemas.microsoft.com/office/drawing/2014/main" id="{7197D2B3-E976-72A8-B5F0-714CAAA0EC7E}"/>
              </a:ext>
            </a:extLst>
          </p:cNvPr>
          <p:cNvCxnSpPr>
            <a:cxnSpLocks/>
            <a:stCxn id="6" idx="2"/>
            <a:endCxn id="6" idx="2"/>
          </p:cNvCxnSpPr>
          <p:nvPr/>
        </p:nvCxnSpPr>
        <p:spPr>
          <a:xfrm>
            <a:off x="7620363" y="2148840"/>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05FA9C4-E2E5-6E41-94F6-C5F6B4D4538B}"/>
              </a:ext>
            </a:extLst>
          </p:cNvPr>
          <p:cNvCxnSpPr>
            <a:cxnSpLocks/>
            <a:stCxn id="6" idx="2"/>
          </p:cNvCxnSpPr>
          <p:nvPr/>
        </p:nvCxnSpPr>
        <p:spPr>
          <a:xfrm>
            <a:off x="7620363" y="2148840"/>
            <a:ext cx="4717" cy="28956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50" name="Straight Connector 49">
            <a:extLst>
              <a:ext uri="{FF2B5EF4-FFF2-40B4-BE49-F238E27FC236}">
                <a16:creationId xmlns:a16="http://schemas.microsoft.com/office/drawing/2014/main" id="{CDF34FE4-A10C-5749-8810-F35EBB5E8F9D}"/>
              </a:ext>
            </a:extLst>
          </p:cNvPr>
          <p:cNvCxnSpPr>
            <a:stCxn id="10" idx="2"/>
          </p:cNvCxnSpPr>
          <p:nvPr/>
        </p:nvCxnSpPr>
        <p:spPr>
          <a:xfrm>
            <a:off x="7640320" y="3429000"/>
            <a:ext cx="0" cy="198120"/>
          </a:xfrm>
          <a:prstGeom prst="line">
            <a:avLst/>
          </a:prstGeom>
        </p:spPr>
        <p:style>
          <a:lnRef idx="3">
            <a:schemeClr val="accent1"/>
          </a:lnRef>
          <a:fillRef idx="0">
            <a:schemeClr val="accent1"/>
          </a:fillRef>
          <a:effectRef idx="2">
            <a:schemeClr val="accent1"/>
          </a:effectRef>
          <a:fontRef idx="minor">
            <a:schemeClr val="tx1"/>
          </a:fontRef>
        </p:style>
      </p:cxnSp>
      <p:cxnSp>
        <p:nvCxnSpPr>
          <p:cNvPr id="52" name="Straight Connector 51">
            <a:extLst>
              <a:ext uri="{FF2B5EF4-FFF2-40B4-BE49-F238E27FC236}">
                <a16:creationId xmlns:a16="http://schemas.microsoft.com/office/drawing/2014/main" id="{D3A3468D-2B07-8E33-CF92-9D95276A9F52}"/>
              </a:ext>
            </a:extLst>
          </p:cNvPr>
          <p:cNvCxnSpPr>
            <a:cxnSpLocks/>
          </p:cNvCxnSpPr>
          <p:nvPr/>
        </p:nvCxnSpPr>
        <p:spPr>
          <a:xfrm>
            <a:off x="6096000" y="3627120"/>
            <a:ext cx="34290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54" name="Straight Arrow Connector 53">
            <a:extLst>
              <a:ext uri="{FF2B5EF4-FFF2-40B4-BE49-F238E27FC236}">
                <a16:creationId xmlns:a16="http://schemas.microsoft.com/office/drawing/2014/main" id="{C8A82880-9D9E-E417-8769-F8C3B44F08FB}"/>
              </a:ext>
            </a:extLst>
          </p:cNvPr>
          <p:cNvCxnSpPr>
            <a:endCxn id="11" idx="0"/>
          </p:cNvCxnSpPr>
          <p:nvPr/>
        </p:nvCxnSpPr>
        <p:spPr>
          <a:xfrm>
            <a:off x="6096000" y="3627120"/>
            <a:ext cx="0" cy="2032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58" name="Straight Arrow Connector 57">
            <a:extLst>
              <a:ext uri="{FF2B5EF4-FFF2-40B4-BE49-F238E27FC236}">
                <a16:creationId xmlns:a16="http://schemas.microsoft.com/office/drawing/2014/main" id="{371A9762-37C1-3F69-E3D8-1B01617628E1}"/>
              </a:ext>
            </a:extLst>
          </p:cNvPr>
          <p:cNvCxnSpPr>
            <a:cxnSpLocks/>
            <a:stCxn id="13" idx="2"/>
            <a:endCxn id="12" idx="0"/>
          </p:cNvCxnSpPr>
          <p:nvPr/>
        </p:nvCxnSpPr>
        <p:spPr>
          <a:xfrm flipH="1">
            <a:off x="8249920" y="4907280"/>
            <a:ext cx="1418590" cy="43179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75" name="TextBox 74">
            <a:extLst>
              <a:ext uri="{FF2B5EF4-FFF2-40B4-BE49-F238E27FC236}">
                <a16:creationId xmlns:a16="http://schemas.microsoft.com/office/drawing/2014/main" id="{4FE8E6E6-2074-60F7-4313-CE55FDCD3407}"/>
              </a:ext>
            </a:extLst>
          </p:cNvPr>
          <p:cNvSpPr txBox="1"/>
          <p:nvPr/>
        </p:nvSpPr>
        <p:spPr>
          <a:xfrm>
            <a:off x="1407159" y="103109"/>
            <a:ext cx="8407399" cy="523220"/>
          </a:xfrm>
          <a:prstGeom prst="rect">
            <a:avLst/>
          </a:prstGeom>
          <a:noFill/>
        </p:spPr>
        <p:txBody>
          <a:bodyPr wrap="square">
            <a:spAutoFit/>
          </a:bodyPr>
          <a:lstStyle/>
          <a:p>
            <a:r>
              <a:rPr lang="en-US" sz="2800" b="1" dirty="0">
                <a:solidFill>
                  <a:schemeClr val="accent3">
                    <a:lumMod val="75000"/>
                  </a:schemeClr>
                </a:solidFill>
              </a:rPr>
              <a:t>Business models/tariff settings for mini-grids</a:t>
            </a:r>
            <a:endParaRPr lang="en-FJ" sz="2800" b="1" dirty="0">
              <a:solidFill>
                <a:schemeClr val="accent3">
                  <a:lumMod val="75000"/>
                </a:schemeClr>
              </a:solidFill>
            </a:endParaRPr>
          </a:p>
        </p:txBody>
      </p:sp>
      <p:cxnSp>
        <p:nvCxnSpPr>
          <p:cNvPr id="110" name="Straight Arrow Connector 109">
            <a:extLst>
              <a:ext uri="{FF2B5EF4-FFF2-40B4-BE49-F238E27FC236}">
                <a16:creationId xmlns:a16="http://schemas.microsoft.com/office/drawing/2014/main" id="{C778814C-1E4E-22C3-ACAD-A37413A76FBE}"/>
              </a:ext>
            </a:extLst>
          </p:cNvPr>
          <p:cNvCxnSpPr/>
          <p:nvPr/>
        </p:nvCxnSpPr>
        <p:spPr>
          <a:xfrm>
            <a:off x="9525000" y="3627120"/>
            <a:ext cx="0" cy="2032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15" name="Straight Arrow Connector 114">
            <a:extLst>
              <a:ext uri="{FF2B5EF4-FFF2-40B4-BE49-F238E27FC236}">
                <a16:creationId xmlns:a16="http://schemas.microsoft.com/office/drawing/2014/main" id="{4E319077-13C6-E236-6006-3660FFA7EC48}"/>
              </a:ext>
            </a:extLst>
          </p:cNvPr>
          <p:cNvCxnSpPr/>
          <p:nvPr/>
        </p:nvCxnSpPr>
        <p:spPr>
          <a:xfrm>
            <a:off x="3540760" y="3972560"/>
            <a:ext cx="0" cy="5384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71120392"/>
      </p:ext>
    </p:extLst>
  </p:cSld>
  <p:clrMapOvr>
    <a:masterClrMapping/>
  </p:clrMapOvr>
  <p:transition spd="slow">
    <p:randomBar dir="vert"/>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4372</TotalTime>
  <Words>1099</Words>
  <Application>Microsoft Office PowerPoint</Application>
  <PresentationFormat>Widescreen</PresentationFormat>
  <Paragraphs>178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Tahoma</vt:lpstr>
      <vt:lpstr>Times New Roman</vt:lpstr>
      <vt:lpstr>Trebuchet MS</vt:lpstr>
      <vt:lpstr>Wingdings</vt:lpstr>
      <vt:lpstr>Wingdings 3</vt:lpstr>
      <vt:lpstr>Facet</vt:lpstr>
      <vt:lpstr>UNLOCKING MIN-GRIDS FOR SUSTAINABLE DEVELOPMENT</vt:lpstr>
      <vt:lpstr>TABLE of CONTENT</vt:lpstr>
      <vt:lpstr>GENERATION MIX </vt:lpstr>
      <vt:lpstr>Current Electricity Access and Electrification and Climate targets</vt:lpstr>
      <vt:lpstr>Role of Mini-grids</vt:lpstr>
      <vt:lpstr>Current Mini-grids systems ( sites, capacity &amp; technologies) on the ground and planned systems.  Solar Mini-Grids</vt:lpstr>
      <vt:lpstr>Hydro Mini-grids</vt:lpstr>
      <vt:lpstr>Management/Institutional structure for rural electrification and mini-grids</vt:lpstr>
      <vt:lpstr>PowerPoint Presentation</vt:lpstr>
      <vt:lpstr>Experience and challenges with mini-grids systems</vt:lpstr>
      <vt:lpstr>PowerPoint Presentation</vt:lpstr>
      <vt:lpstr>Brief of local models, pro’s and con’s</vt:lpstr>
      <vt:lpstr>Lesson Learnt</vt:lpstr>
      <vt:lpstr>Vinaka  (Thank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UNLOCKING MIN-GRIDS FOR SUSTAINABLE DEVELOPMENT</dc:title>
  <dc:creator>Jonacani N. Veiqati</dc:creator>
  <cp:lastModifiedBy>jona nalave</cp:lastModifiedBy>
  <cp:revision>34</cp:revision>
  <cp:lastPrinted>2023-06-22T21:16:56Z</cp:lastPrinted>
  <dcterms:created xsi:type="dcterms:W3CDTF">2023-06-21T23:43:31Z</dcterms:created>
  <dcterms:modified xsi:type="dcterms:W3CDTF">2023-06-28T20:54:26Z</dcterms:modified>
</cp:coreProperties>
</file>