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20" r:id="rId5"/>
    <p:sldId id="675" r:id="rId6"/>
    <p:sldId id="834" r:id="rId7"/>
    <p:sldId id="833" r:id="rId8"/>
    <p:sldId id="836" r:id="rId9"/>
    <p:sldId id="835" r:id="rId10"/>
    <p:sldId id="832" r:id="rId11"/>
    <p:sldId id="838" r:id="rId12"/>
    <p:sldId id="839" r:id="rId13"/>
    <p:sldId id="842" r:id="rId14"/>
    <p:sldId id="840" r:id="rId15"/>
    <p:sldId id="841" r:id="rId16"/>
    <p:sldId id="837" r:id="rId17"/>
    <p:sldId id="641" r:id="rId18"/>
  </p:sldIdLst>
  <p:sldSz cx="12192000" cy="6858000"/>
  <p:notesSz cx="6797675" cy="9926638"/>
  <p:defaultTextStyle>
    <a:defPPr>
      <a:defRPr lang="es-ES"/>
    </a:defPPr>
    <a:lvl1pPr marL="0" algn="l" defTabSz="9796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9816" algn="l" defTabSz="9796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9631" algn="l" defTabSz="9796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69447" algn="l" defTabSz="9796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59262" algn="l" defTabSz="9796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49078" algn="l" defTabSz="9796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38893" algn="l" defTabSz="9796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28709" algn="l" defTabSz="9796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18524" algn="l" defTabSz="9796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D9671A-1347-36E9-DE6F-5C2760080BB2}" name="Trama Tecnoambiental 4" initials="TT4" userId="S::tta4@tramatecnoambiental.onmicrosoft.com::fa701be3-10b5-461a-88e6-f6954f18c74d" providerId="AD"/>
  <p188:author id="{79EB5B49-F28D-9DE3-DA95-AC91841131F4}" name="Manu Rawali" initials="MR" userId="S::z3039873@ad.unsw.edu.au::68a384a6-f019-4103-b41b-82f6423dfd6d" providerId="AD"/>
  <p188:author id="{6525886E-D668-D6B1-BB9A-9998128EF454}" name="Elena Adamopoulou" initials="EA" userId="S::eleni.adamopoulou@eca-uk.com::a1cf3cc9-b064-4a6b-8253-7593484cd07e" providerId="AD"/>
  <p188:author id="{4A683299-DF65-E355-7F4B-49AADD48D216}" name="Tommaso Diani - TTA" initials="TDT" userId="Tommaso Diani - TTA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us Mala" initials="JM" lastIdx="2" clrIdx="0">
    <p:extLst>
      <p:ext uri="{19B8F6BF-5375-455C-9EA6-DF929625EA0E}">
        <p15:presenceInfo xmlns:p15="http://schemas.microsoft.com/office/powerpoint/2012/main" userId="S-1-5-21-933659820-3050068811-1220990774-23842" providerId="AD"/>
      </p:ext>
    </p:extLst>
  </p:cmAuthor>
  <p:cmAuthor id="2" name="Gary Erick" initials="GE" lastIdx="6" clrIdx="1">
    <p:extLst>
      <p:ext uri="{19B8F6BF-5375-455C-9EA6-DF929625EA0E}">
        <p15:presenceInfo xmlns:p15="http://schemas.microsoft.com/office/powerpoint/2012/main" userId="S-1-5-21-933659820-3050068811-1220990774-249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196"/>
    <a:srgbClr val="9EA159"/>
    <a:srgbClr val="FFFFFF"/>
    <a:srgbClr val="4B65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D332EF-8334-4178-A2C9-55DA4C092788}" v="2" dt="2023-06-13T13:38:29.697"/>
  </p1510:revLst>
</p1510:revInfo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052" autoAdjust="0"/>
  </p:normalViewPr>
  <p:slideViewPr>
    <p:cSldViewPr>
      <p:cViewPr varScale="1">
        <p:scale>
          <a:sx n="86" d="100"/>
          <a:sy n="86" d="100"/>
        </p:scale>
        <p:origin x="562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4002" y="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A3874-43F6-47D9-9BDA-46D4DBA2C754}" type="datetimeFigureOut">
              <a:rPr lang="es-ES" smtClean="0"/>
              <a:pPr/>
              <a:t>30/06/2023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BB0DE-90D2-417F-AF1F-9E447C3D42C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3473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0D27F-FE40-4DD5-9988-0C53E0C72E88}" type="datetimeFigureOut">
              <a:rPr lang="es-ES" smtClean="0"/>
              <a:pPr/>
              <a:t>30/06/2023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8623D-F42B-4D29-A988-8C055F070A9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1319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8623D-F42B-4D29-A988-8C055F070A94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1027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8623D-F42B-4D29-A988-8C055F070A94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9475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8623D-F42B-4D29-A988-8C055F070A94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1140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8623D-F42B-4D29-A988-8C055F070A94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9888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8623D-F42B-4D29-A988-8C055F070A94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4474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8623D-F42B-4D29-A988-8C055F070A94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8615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8623D-F42B-4D29-A988-8C055F070A94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317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8623D-F42B-4D29-A988-8C055F070A94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4672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8623D-F42B-4D29-A988-8C055F070A94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4579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8623D-F42B-4D29-A988-8C055F070A94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2527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 cstate="print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ura.Monteagudo\Downloads\TTA_logo_EN(1)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669" y="197633"/>
            <a:ext cx="5829339" cy="55091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bg>
      <p:bgPr>
        <a:blipFill dpi="0" rotWithShape="1">
          <a:blip r:embed="rId2" cstate="print">
            <a:alphaModFix amt="40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1" y="3357562"/>
            <a:ext cx="8534400" cy="1752600"/>
          </a:xfrm>
        </p:spPr>
        <p:txBody>
          <a:bodyPr>
            <a:noAutofit/>
          </a:bodyPr>
          <a:lstStyle>
            <a:lvl1pPr marL="0" indent="0" algn="ctr" defTabSz="979631" rtl="0" eaLnBrk="1" latinLnBrk="0" hangingPunct="1">
              <a:spcBef>
                <a:spcPct val="0"/>
              </a:spcBef>
              <a:buNone/>
              <a:defRPr lang="es-ES" sz="4800" b="1" kern="1200" cap="all" baseline="0" dirty="0">
                <a:solidFill>
                  <a:schemeClr val="tx1"/>
                </a:solidFill>
                <a:latin typeface="Lucida Sans Unicode" pitchFamily="34" charset="0"/>
                <a:ea typeface="+mj-ea"/>
                <a:cs typeface="Lucida Sans Unicode" pitchFamily="34" charset="0"/>
              </a:defRPr>
            </a:lvl1pPr>
            <a:lvl2pPr marL="489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9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9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9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9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8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8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bg>
      <p:bgPr>
        <a:blipFill dpi="0" rotWithShape="1">
          <a:blip r:embed="rId2" cstate="print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1" y="3357562"/>
            <a:ext cx="8534400" cy="1752600"/>
          </a:xfrm>
        </p:spPr>
        <p:txBody>
          <a:bodyPr>
            <a:noAutofit/>
          </a:bodyPr>
          <a:lstStyle>
            <a:lvl1pPr marL="0" indent="0" algn="ctr" defTabSz="979631" rtl="0" eaLnBrk="1" latinLnBrk="0" hangingPunct="1">
              <a:spcBef>
                <a:spcPct val="0"/>
              </a:spcBef>
              <a:buNone/>
              <a:defRPr lang="es-ES" sz="4800" b="1" kern="1200" cap="all" baseline="0" dirty="0">
                <a:solidFill>
                  <a:schemeClr val="tx1"/>
                </a:solidFill>
                <a:latin typeface="Lucida Sans Unicode" pitchFamily="34" charset="0"/>
                <a:ea typeface="+mj-ea"/>
                <a:cs typeface="Lucida Sans Unicode" pitchFamily="34" charset="0"/>
              </a:defRPr>
            </a:lvl1pPr>
            <a:lvl2pPr marL="489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9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9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9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9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8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8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pic>
        <p:nvPicPr>
          <p:cNvPr id="5" name="Picture 2" descr="C:\Users\Laura.Monteagudo\Downloads\TTA_logo_EN(1)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669" y="197632"/>
            <a:ext cx="11514705" cy="108822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00743" y="384380"/>
            <a:ext cx="8389276" cy="544290"/>
          </a:xfrm>
        </p:spPr>
        <p:txBody>
          <a:bodyPr>
            <a:normAutofit/>
          </a:bodyPr>
          <a:lstStyle>
            <a:lvl1pPr algn="l">
              <a:defRPr sz="2700" b="1" cap="all" baseline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23" name="22 Imagen" descr="2013-06-18_logo TTA HD transparente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22003" y="5877273"/>
            <a:ext cx="1869414" cy="644515"/>
          </a:xfrm>
          <a:prstGeom prst="rect">
            <a:avLst/>
          </a:prstGeom>
        </p:spPr>
      </p:pic>
      <p:sp>
        <p:nvSpPr>
          <p:cNvPr id="27" name="26 Rectángulo"/>
          <p:cNvSpPr/>
          <p:nvPr userDrawn="1"/>
        </p:nvSpPr>
        <p:spPr>
          <a:xfrm>
            <a:off x="0" y="6642580"/>
            <a:ext cx="1219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The information contained in these documents is confidential, privileged and only for the information of the intended recipient and may not be used, published or redistributed</a:t>
            </a:r>
            <a:endParaRPr lang="es-ES" sz="800" i="1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28" name="27 Rectángulo"/>
          <p:cNvSpPr/>
          <p:nvPr userDrawn="1"/>
        </p:nvSpPr>
        <p:spPr>
          <a:xfrm>
            <a:off x="292688" y="6453336"/>
            <a:ext cx="196288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0" kern="1200" spc="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         </a:t>
            </a:r>
            <a:r>
              <a:rPr lang="en-US" sz="1100" b="0" kern="1200" spc="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www.tta.com.es</a:t>
            </a:r>
            <a:endParaRPr lang="es-ES" sz="1100" b="0" spc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5C5566-AB23-45F4-80BD-DFA81FD81F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4060" y="1268414"/>
            <a:ext cx="10241138" cy="46088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5047739" y="1437836"/>
            <a:ext cx="7789333" cy="4100286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70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52"/>
              </a:spcAft>
              <a:buClrTx/>
              <a:buSzTx/>
              <a:buFontTx/>
              <a:buNone/>
              <a:tabLst/>
            </a:pPr>
            <a:r>
              <a:rPr kumimoji="0" lang="es-ES" sz="800" b="1" i="0" u="none" strike="noStrike" cap="none" normalizeH="0" baseline="0">
                <a:ln>
                  <a:noFill/>
                </a:ln>
                <a:solidFill>
                  <a:srgbClr val="F8F8F8"/>
                </a:solidFill>
                <a:effectLst/>
                <a:latin typeface="TheSansCorrespondence" pitchFamily="34" charset="0"/>
              </a:rPr>
              <a:t>tta</a:t>
            </a:r>
            <a:endParaRPr kumimoji="0" lang="es-ES" sz="800" b="0" i="0" u="none" strike="noStrike" cap="none" normalizeH="0" baseline="0">
              <a:ln>
                <a:noFill/>
              </a:ln>
              <a:solidFill>
                <a:srgbClr val="F8F8F8"/>
              </a:solidFill>
              <a:effectLst/>
              <a:latin typeface="Arial" pitchFamily="34" charset="0"/>
            </a:endParaRPr>
          </a:p>
        </p:txBody>
      </p:sp>
      <p:pic>
        <p:nvPicPr>
          <p:cNvPr id="7" name="6 Imagen" descr="2013-06-18_logo TTA HD transparente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22003" y="5877273"/>
            <a:ext cx="1869414" cy="644515"/>
          </a:xfrm>
          <a:prstGeom prst="rect">
            <a:avLst/>
          </a:prstGeom>
        </p:spPr>
      </p:pic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00743" y="384380"/>
            <a:ext cx="8389276" cy="544290"/>
          </a:xfrm>
        </p:spPr>
        <p:txBody>
          <a:bodyPr>
            <a:noAutofit/>
          </a:bodyPr>
          <a:lstStyle>
            <a:lvl1pPr algn="l">
              <a:defRPr sz="2400" b="1" cap="all" baseline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3" name="12 Rectángulo"/>
          <p:cNvSpPr/>
          <p:nvPr userDrawn="1"/>
        </p:nvSpPr>
        <p:spPr>
          <a:xfrm>
            <a:off x="0" y="6642580"/>
            <a:ext cx="1219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The information contained in these documents is confidential, privileged and only for the information of the intended recipient and may not be used, published or redistributed</a:t>
            </a:r>
            <a:endParaRPr lang="es-ES" sz="800" i="1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1" name="10 Rectángulo"/>
          <p:cNvSpPr/>
          <p:nvPr userDrawn="1"/>
        </p:nvSpPr>
        <p:spPr>
          <a:xfrm>
            <a:off x="292688" y="6453336"/>
            <a:ext cx="196288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0" kern="1200" spc="0" baseline="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         </a:t>
            </a:r>
            <a:r>
              <a:rPr lang="en-US" sz="1100" b="0" kern="1200" spc="0" baseline="0" dirty="0" err="1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www.tta.com.es</a:t>
            </a:r>
            <a:endParaRPr lang="es-ES" sz="1100" b="0" spc="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8A49F8-D13A-4A4C-B350-DD00F76B5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5E14E7-0C4F-4B85-AB65-043B5B93A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82EFB-B1EA-4E21-A678-490D24F7C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7B128-84B6-4F1E-8E5B-83802323B4DC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4" name="Table Placeholder 13">
            <a:extLst>
              <a:ext uri="{FF2B5EF4-FFF2-40B4-BE49-F238E27FC236}">
                <a16:creationId xmlns:a16="http://schemas.microsoft.com/office/drawing/2014/main" id="{273B869C-9055-4598-BFF8-6E5B9A782E48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974608" y="1557338"/>
            <a:ext cx="8705615" cy="3311822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7963" tIns="48982" rIns="97963" bIns="48982" rtlCol="0" anchor="ctr">
            <a:normAutofit/>
          </a:bodyPr>
          <a:lstStyle/>
          <a:p>
            <a:r>
              <a:rPr lang="en-GB" noProof="0" dirty="0" err="1"/>
              <a:t>Haga</a:t>
            </a:r>
            <a:r>
              <a:rPr lang="en-GB" noProof="0" dirty="0"/>
              <a:t> </a:t>
            </a:r>
            <a:r>
              <a:rPr lang="en-GB" noProof="0" dirty="0" err="1"/>
              <a:t>clic</a:t>
            </a:r>
            <a:r>
              <a:rPr lang="en-GB" noProof="0" dirty="0"/>
              <a:t> para </a:t>
            </a:r>
            <a:r>
              <a:rPr lang="en-GB" noProof="0" dirty="0" err="1"/>
              <a:t>modificar</a:t>
            </a:r>
            <a:r>
              <a:rPr lang="en-GB" noProof="0" dirty="0"/>
              <a:t> </a:t>
            </a:r>
            <a:r>
              <a:rPr lang="en-GB" noProof="0" dirty="0" err="1"/>
              <a:t>el</a:t>
            </a:r>
            <a:r>
              <a:rPr lang="en-GB" noProof="0" dirty="0"/>
              <a:t> </a:t>
            </a:r>
            <a:r>
              <a:rPr lang="en-GB" noProof="0" dirty="0" err="1"/>
              <a:t>estilo</a:t>
            </a:r>
            <a:r>
              <a:rPr lang="en-GB" noProof="0" dirty="0"/>
              <a:t> de </a:t>
            </a:r>
            <a:r>
              <a:rPr lang="en-GB" noProof="0" dirty="0" err="1"/>
              <a:t>título</a:t>
            </a:r>
            <a:r>
              <a:rPr lang="en-GB" noProof="0" dirty="0"/>
              <a:t> del </a:t>
            </a:r>
            <a:r>
              <a:rPr lang="en-GB" noProof="0" dirty="0" err="1"/>
              <a:t>patrón</a:t>
            </a:r>
            <a:endParaRPr lang="en-GB" noProof="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7963" tIns="48982" rIns="97963" bIns="48982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7963" tIns="48982" rIns="97963" bIns="4898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7963" tIns="48982" rIns="97963" bIns="4898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7963" tIns="48982" rIns="97963" bIns="4898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7B128-84B6-4F1E-8E5B-83802323B4DC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55" r:id="rId5"/>
  </p:sldLayoutIdLst>
  <p:hf hdr="0" dt="0"/>
  <p:txStyles>
    <p:titleStyle>
      <a:lvl1pPr algn="ctr" defTabSz="979631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7362" indent="-367362" algn="l" defTabSz="979631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95950" indent="-306135" algn="l" defTabSz="979631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24539" indent="-244908" algn="l" defTabSz="97963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54" indent="-244908" algn="l" defTabSz="979631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4170" indent="-244908" algn="l" defTabSz="979631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693985" indent="-244908" algn="l" defTabSz="97963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183801" indent="-244908" algn="l" defTabSz="97963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673616" indent="-244908" algn="l" defTabSz="97963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63432" indent="-244908" algn="l" defTabSz="97963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796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9816" algn="l" defTabSz="9796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9631" algn="l" defTabSz="9796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9447" algn="l" defTabSz="9796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9262" algn="l" defTabSz="9796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9078" algn="l" defTabSz="9796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8893" algn="l" defTabSz="9796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09" algn="l" defTabSz="9796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18524" algn="l" defTabSz="9796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5">
            <a:extLst>
              <a:ext uri="{FF2B5EF4-FFF2-40B4-BE49-F238E27FC236}">
                <a16:creationId xmlns:a16="http://schemas.microsoft.com/office/drawing/2014/main" id="{F3212A7C-CB82-7AF1-4326-EFBB746A78D8}"/>
              </a:ext>
            </a:extLst>
          </p:cNvPr>
          <p:cNvSpPr txBox="1">
            <a:spLocks/>
          </p:cNvSpPr>
          <p:nvPr/>
        </p:nvSpPr>
        <p:spPr>
          <a:xfrm>
            <a:off x="551384" y="1340768"/>
            <a:ext cx="11305256" cy="3744416"/>
          </a:xfrm>
          <a:prstGeom prst="rect">
            <a:avLst/>
          </a:prstGeom>
        </p:spPr>
        <p:txBody>
          <a:bodyPr vert="horz" lIns="97963" tIns="48982" rIns="97963" bIns="48982" rtlCol="0" anchor="t"/>
          <a:lstStyle>
            <a:defPPr>
              <a:defRPr lang="es-ES"/>
            </a:defPPr>
            <a:lvl1pPr marL="0" algn="l" defTabSz="979631" rtl="0" eaLnBrk="1" latinLnBrk="0" hangingPunct="1"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9816" algn="l" defTabSz="97963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9631" algn="l" defTabSz="97963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9447" algn="l" defTabSz="97963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9262" algn="l" defTabSz="97963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49078" algn="l" defTabSz="97963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38893" algn="l" defTabSz="97963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09" algn="l" defTabSz="97963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18524" algn="l" defTabSz="97963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b="1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  <a:p>
            <a:endParaRPr lang="en-GB" sz="2000" b="1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  <a:p>
            <a:endParaRPr lang="en-GB" sz="2000" b="1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  <a:p>
            <a:endParaRPr lang="en-GB" sz="2000" b="1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  <a:p>
            <a:pPr algn="ctr"/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Department of Energy</a:t>
            </a:r>
          </a:p>
          <a:p>
            <a:pPr algn="ctr"/>
            <a:endParaRPr lang="en-GB" sz="2000" b="1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  <a:p>
            <a:pPr algn="ctr"/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Renewable Energy Mini Grids Systems</a:t>
            </a:r>
          </a:p>
          <a:p>
            <a:endParaRPr lang="en-GB" sz="1600" dirty="0">
              <a:latin typeface="+mj-lt"/>
            </a:endParaRPr>
          </a:p>
          <a:p>
            <a:endParaRPr lang="en-GB" sz="1600" dirty="0">
              <a:latin typeface="+mj-lt"/>
            </a:endParaRPr>
          </a:p>
          <a:p>
            <a:pPr algn="r"/>
            <a:endParaRPr lang="en-GB" sz="1400" b="1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639B3A-42A3-B722-2BC6-B83B7D8ACD95}"/>
              </a:ext>
            </a:extLst>
          </p:cNvPr>
          <p:cNvSpPr txBox="1"/>
          <p:nvPr/>
        </p:nvSpPr>
        <p:spPr>
          <a:xfrm>
            <a:off x="2499557" y="5629868"/>
            <a:ext cx="4295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B4F690-462F-B4F5-AF5A-606A7DD27103}"/>
              </a:ext>
            </a:extLst>
          </p:cNvPr>
          <p:cNvSpPr txBox="1"/>
          <p:nvPr/>
        </p:nvSpPr>
        <p:spPr>
          <a:xfrm>
            <a:off x="7903139" y="6197922"/>
            <a:ext cx="4295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it-IT" sz="1400" dirty="0">
              <a:solidFill>
                <a:schemeClr val="tx1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F86D8DF-AFC4-7590-B513-1D7FF4549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434435"/>
            <a:ext cx="2178297" cy="63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DO - UN Industrial Development Organization - BPW and United Nations">
            <a:extLst>
              <a:ext uri="{FF2B5EF4-FFF2-40B4-BE49-F238E27FC236}">
                <a16:creationId xmlns:a16="http://schemas.microsoft.com/office/drawing/2014/main" id="{6377B578-681E-DACD-5A26-4759C92024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05" b="32103"/>
          <a:stretch/>
        </p:blipFill>
        <p:spPr bwMode="auto">
          <a:xfrm>
            <a:off x="3791744" y="396584"/>
            <a:ext cx="3312368" cy="70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A picture containing silhouette, blur, night sky&#10;&#10;Description automatically generated">
            <a:extLst>
              <a:ext uri="{FF2B5EF4-FFF2-40B4-BE49-F238E27FC236}">
                <a16:creationId xmlns:a16="http://schemas.microsoft.com/office/drawing/2014/main" id="{926909CF-F3A4-8947-DC05-34D227C5D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184" y="242464"/>
            <a:ext cx="1674871" cy="10147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3002EE-58D4-274A-D29D-AD4BC7EC04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595" y="152400"/>
            <a:ext cx="1554480" cy="13411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Título">
            <a:extLst>
              <a:ext uri="{FF2B5EF4-FFF2-40B4-BE49-F238E27FC236}">
                <a16:creationId xmlns:a16="http://schemas.microsoft.com/office/drawing/2014/main" id="{D3693DAC-A261-40C1-815B-49E52387F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742" y="384380"/>
            <a:ext cx="10563810" cy="54429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4B655A"/>
                </a:solidFill>
                <a:latin typeface="Tw Cen MT" panose="020B0602020104020603" pitchFamily="34" charset="0"/>
              </a:rPr>
              <a:t>Photos</a:t>
            </a:r>
          </a:p>
        </p:txBody>
      </p:sp>
      <p:sp>
        <p:nvSpPr>
          <p:cNvPr id="4" name="3 Título">
            <a:extLst>
              <a:ext uri="{FF2B5EF4-FFF2-40B4-BE49-F238E27FC236}">
                <a16:creationId xmlns:a16="http://schemas.microsoft.com/office/drawing/2014/main" id="{B8A295AA-6D1F-C1C8-378C-2AB7EDA4DD46}"/>
              </a:ext>
            </a:extLst>
          </p:cNvPr>
          <p:cNvSpPr txBox="1">
            <a:spLocks/>
          </p:cNvSpPr>
          <p:nvPr/>
        </p:nvSpPr>
        <p:spPr>
          <a:xfrm>
            <a:off x="695400" y="4221088"/>
            <a:ext cx="7126506" cy="544290"/>
          </a:xfrm>
          <a:prstGeom prst="rect">
            <a:avLst/>
          </a:prstGeom>
        </p:spPr>
        <p:txBody>
          <a:bodyPr vert="horz" lIns="97963" tIns="48982" rIns="97963" bIns="48982" rtlCol="0" anchor="ctr">
            <a:noAutofit/>
          </a:bodyPr>
          <a:lstStyle>
            <a:lvl1pPr algn="l" defTabSz="979631" rtl="0" eaLnBrk="1" latinLnBrk="0" hangingPunct="1">
              <a:spcBef>
                <a:spcPct val="0"/>
              </a:spcBef>
              <a:buNone/>
              <a:defRPr sz="2700" b="1" kern="1200" cap="all" baseline="0">
                <a:solidFill>
                  <a:schemeClr val="tx1"/>
                </a:solidFill>
                <a:latin typeface="Lucida Sans Unicode" pitchFamily="34" charset="0"/>
                <a:ea typeface="+mj-ea"/>
                <a:cs typeface="Lucida Sans Unicode" pitchFamily="34" charset="0"/>
              </a:defRPr>
            </a:lvl1pPr>
          </a:lstStyle>
          <a:p>
            <a:endParaRPr lang="en-GB" sz="1400" dirty="0"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383325-334B-AD2C-B15A-CB425378975A}"/>
              </a:ext>
            </a:extLst>
          </p:cNvPr>
          <p:cNvSpPr txBox="1">
            <a:spLocks/>
          </p:cNvSpPr>
          <p:nvPr/>
        </p:nvSpPr>
        <p:spPr>
          <a:xfrm>
            <a:off x="551940" y="5461294"/>
            <a:ext cx="5544060" cy="339162"/>
          </a:xfrm>
          <a:prstGeom prst="rect">
            <a:avLst/>
          </a:prstGeom>
        </p:spPr>
        <p:txBody>
          <a:bodyPr vert="horz" lIns="97963" tIns="48982" rIns="97963" bIns="48982" rtlCol="0" anchor="ctr">
            <a:normAutofit fontScale="62500" lnSpcReduction="20000"/>
          </a:bodyPr>
          <a:lstStyle>
            <a:lvl1pPr algn="l" defTabSz="979631" rtl="0" eaLnBrk="1" latinLnBrk="0" hangingPunct="1">
              <a:spcBef>
                <a:spcPct val="0"/>
              </a:spcBef>
              <a:buNone/>
              <a:defRPr sz="2700" b="1" kern="1200" cap="all" baseline="0">
                <a:solidFill>
                  <a:schemeClr val="tx1"/>
                </a:solidFill>
                <a:latin typeface="Lucida Sans Unicode" pitchFamily="34" charset="0"/>
                <a:ea typeface="+mj-ea"/>
                <a:cs typeface="Lucida Sans Unicode" pitchFamily="34" charset="0"/>
              </a:defRPr>
            </a:lvl1pPr>
          </a:lstStyle>
          <a:p>
            <a:r>
              <a:rPr lang="en-US" dirty="0" err="1"/>
              <a:t>loltong</a:t>
            </a:r>
            <a:r>
              <a:rPr lang="en-US" dirty="0"/>
              <a:t>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E54F645-0082-459E-FDF4-CB985E5454F1}"/>
              </a:ext>
            </a:extLst>
          </p:cNvPr>
          <p:cNvSpPr txBox="1">
            <a:spLocks/>
          </p:cNvSpPr>
          <p:nvPr/>
        </p:nvSpPr>
        <p:spPr>
          <a:xfrm>
            <a:off x="6380953" y="5461294"/>
            <a:ext cx="4716868" cy="339162"/>
          </a:xfrm>
          <a:prstGeom prst="rect">
            <a:avLst/>
          </a:prstGeom>
        </p:spPr>
        <p:txBody>
          <a:bodyPr vert="horz" lIns="97963" tIns="48982" rIns="97963" bIns="48982" rtlCol="0" anchor="ctr">
            <a:normAutofit fontScale="62500" lnSpcReduction="20000"/>
          </a:bodyPr>
          <a:lstStyle>
            <a:lvl1pPr algn="l" defTabSz="979631" rtl="0" eaLnBrk="1" latinLnBrk="0" hangingPunct="1">
              <a:spcBef>
                <a:spcPct val="0"/>
              </a:spcBef>
              <a:buNone/>
              <a:defRPr sz="2700" b="1" kern="1200" cap="all" baseline="0">
                <a:solidFill>
                  <a:schemeClr val="tx1"/>
                </a:solidFill>
                <a:latin typeface="Lucida Sans Unicode" pitchFamily="34" charset="0"/>
                <a:ea typeface="+mj-ea"/>
                <a:cs typeface="Lucida Sans Unicode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026" name="Picture 2" descr="Hydropower PV solar Hybrid system lights up Loltong | News | dailypost.vu">
            <a:extLst>
              <a:ext uri="{FF2B5EF4-FFF2-40B4-BE49-F238E27FC236}">
                <a16:creationId xmlns:a16="http://schemas.microsoft.com/office/drawing/2014/main" id="{5A680C67-A2AB-E4FA-A976-FB3A3E8F1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75" y="988210"/>
            <a:ext cx="5285309" cy="441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ydropower PV solar Hybrid system lights up Loltong | News | dailypost.vu">
            <a:extLst>
              <a:ext uri="{FF2B5EF4-FFF2-40B4-BE49-F238E27FC236}">
                <a16:creationId xmlns:a16="http://schemas.microsoft.com/office/drawing/2014/main" id="{B2C71DB2-4C61-F56F-6016-22B2E7D40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988210"/>
            <a:ext cx="5400600" cy="441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100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Título">
            <a:extLst>
              <a:ext uri="{FF2B5EF4-FFF2-40B4-BE49-F238E27FC236}">
                <a16:creationId xmlns:a16="http://schemas.microsoft.com/office/drawing/2014/main" id="{D3693DAC-A261-40C1-815B-49E52387F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473" y="5243723"/>
            <a:ext cx="5552175" cy="321710"/>
          </a:xfrm>
        </p:spPr>
        <p:txBody>
          <a:bodyPr>
            <a:normAutofit fontScale="90000"/>
          </a:bodyPr>
          <a:lstStyle/>
          <a:p>
            <a:r>
              <a:rPr lang="en-GB" dirty="0" err="1">
                <a:solidFill>
                  <a:srgbClr val="4B655A"/>
                </a:solidFill>
                <a:latin typeface="Tw Cen MT" panose="020B0602020104020603" pitchFamily="34" charset="0"/>
              </a:rPr>
              <a:t>Meteo</a:t>
            </a:r>
            <a:endParaRPr lang="en-GB" dirty="0">
              <a:solidFill>
                <a:srgbClr val="4B655A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3 Título">
            <a:extLst>
              <a:ext uri="{FF2B5EF4-FFF2-40B4-BE49-F238E27FC236}">
                <a16:creationId xmlns:a16="http://schemas.microsoft.com/office/drawing/2014/main" id="{B8A295AA-6D1F-C1C8-378C-2AB7EDA4DD46}"/>
              </a:ext>
            </a:extLst>
          </p:cNvPr>
          <p:cNvSpPr txBox="1">
            <a:spLocks/>
          </p:cNvSpPr>
          <p:nvPr/>
        </p:nvSpPr>
        <p:spPr>
          <a:xfrm>
            <a:off x="695400" y="4221088"/>
            <a:ext cx="7126506" cy="544290"/>
          </a:xfrm>
          <a:prstGeom prst="rect">
            <a:avLst/>
          </a:prstGeom>
        </p:spPr>
        <p:txBody>
          <a:bodyPr vert="horz" lIns="97963" tIns="48982" rIns="97963" bIns="48982" rtlCol="0" anchor="ctr">
            <a:noAutofit/>
          </a:bodyPr>
          <a:lstStyle>
            <a:lvl1pPr algn="l" defTabSz="979631" rtl="0" eaLnBrk="1" latinLnBrk="0" hangingPunct="1">
              <a:spcBef>
                <a:spcPct val="0"/>
              </a:spcBef>
              <a:buNone/>
              <a:defRPr sz="2700" b="1" kern="1200" cap="all" baseline="0">
                <a:solidFill>
                  <a:schemeClr val="tx1"/>
                </a:solidFill>
                <a:latin typeface="Lucida Sans Unicode" pitchFamily="34" charset="0"/>
                <a:ea typeface="+mj-ea"/>
                <a:cs typeface="Lucida Sans Unicode" pitchFamily="34" charset="0"/>
              </a:defRPr>
            </a:lvl1pPr>
          </a:lstStyle>
          <a:p>
            <a:endParaRPr lang="en-GB" sz="14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8689A5-EF79-220A-DDF6-E5998DF450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9" y="1124744"/>
            <a:ext cx="5652120" cy="39330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1C695F-ECFD-1FC8-C87F-F030BED3D5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520" y="1124743"/>
            <a:ext cx="5437112" cy="3933055"/>
          </a:xfrm>
          <a:prstGeom prst="rect">
            <a:avLst/>
          </a:prstGeom>
        </p:spPr>
      </p:pic>
      <p:sp>
        <p:nvSpPr>
          <p:cNvPr id="9" name="Title 6">
            <a:extLst>
              <a:ext uri="{FF2B5EF4-FFF2-40B4-BE49-F238E27FC236}">
                <a16:creationId xmlns:a16="http://schemas.microsoft.com/office/drawing/2014/main" id="{0BEE14D3-5C32-E2A0-3532-F3F68260231F}"/>
              </a:ext>
            </a:extLst>
          </p:cNvPr>
          <p:cNvSpPr txBox="1">
            <a:spLocks/>
          </p:cNvSpPr>
          <p:nvPr/>
        </p:nvSpPr>
        <p:spPr>
          <a:xfrm>
            <a:off x="500743" y="384380"/>
            <a:ext cx="8389276" cy="544290"/>
          </a:xfrm>
          <a:prstGeom prst="rect">
            <a:avLst/>
          </a:prstGeom>
        </p:spPr>
        <p:txBody>
          <a:bodyPr vert="horz" lIns="97963" tIns="48982" rIns="97963" bIns="48982" rtlCol="0" anchor="ctr">
            <a:normAutofit/>
          </a:bodyPr>
          <a:lstStyle>
            <a:lvl1pPr algn="l" defTabSz="979631" rtl="0" eaLnBrk="1" latinLnBrk="0" hangingPunct="1">
              <a:spcBef>
                <a:spcPct val="0"/>
              </a:spcBef>
              <a:buNone/>
              <a:defRPr sz="2700" b="1" kern="1200" cap="all" baseline="0">
                <a:solidFill>
                  <a:schemeClr val="tx1"/>
                </a:solidFill>
                <a:latin typeface="Lucida Sans Unicode" pitchFamily="34" charset="0"/>
                <a:ea typeface="+mj-ea"/>
                <a:cs typeface="Lucida Sans Unicode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68274EB9-8B46-6EBE-74F7-6C7D5FAB31A1}"/>
              </a:ext>
            </a:extLst>
          </p:cNvPr>
          <p:cNvSpPr txBox="1">
            <a:spLocks/>
          </p:cNvSpPr>
          <p:nvPr/>
        </p:nvSpPr>
        <p:spPr>
          <a:xfrm>
            <a:off x="263352" y="5267530"/>
            <a:ext cx="5472608" cy="321710"/>
          </a:xfrm>
          <a:prstGeom prst="rect">
            <a:avLst/>
          </a:prstGeom>
        </p:spPr>
        <p:txBody>
          <a:bodyPr vert="horz" lIns="97963" tIns="48982" rIns="97963" bIns="48982" rtlCol="0" anchor="ctr">
            <a:normAutofit fontScale="62500" lnSpcReduction="20000"/>
          </a:bodyPr>
          <a:lstStyle>
            <a:lvl1pPr algn="l" defTabSz="979631" rtl="0" eaLnBrk="1" latinLnBrk="0" hangingPunct="1">
              <a:spcBef>
                <a:spcPct val="0"/>
              </a:spcBef>
              <a:buNone/>
              <a:defRPr sz="2700" b="1" kern="1200" cap="all" baseline="0">
                <a:solidFill>
                  <a:schemeClr val="tx1"/>
                </a:solidFill>
                <a:latin typeface="Lucida Sans Unicode" pitchFamily="34" charset="0"/>
                <a:ea typeface="+mj-ea"/>
                <a:cs typeface="Lucida Sans Unicode" pitchFamily="34" charset="0"/>
              </a:defRPr>
            </a:lvl1pPr>
          </a:lstStyle>
          <a:p>
            <a:r>
              <a:rPr lang="en-US" dirty="0"/>
              <a:t>Parliament</a:t>
            </a:r>
          </a:p>
        </p:txBody>
      </p:sp>
    </p:spTree>
    <p:extLst>
      <p:ext uri="{BB962C8B-B14F-4D97-AF65-F5344CB8AC3E}">
        <p14:creationId xmlns:p14="http://schemas.microsoft.com/office/powerpoint/2010/main" val="1234122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Título">
            <a:extLst>
              <a:ext uri="{FF2B5EF4-FFF2-40B4-BE49-F238E27FC236}">
                <a16:creationId xmlns:a16="http://schemas.microsoft.com/office/drawing/2014/main" id="{D3693DAC-A261-40C1-815B-49E52387F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9825" y="4493233"/>
            <a:ext cx="5552175" cy="321710"/>
          </a:xfrm>
        </p:spPr>
        <p:txBody>
          <a:bodyPr>
            <a:noAutofit/>
          </a:bodyPr>
          <a:lstStyle/>
          <a:p>
            <a:r>
              <a:rPr lang="en-US" sz="1600" dirty="0"/>
              <a:t>Ministry of climate change</a:t>
            </a:r>
            <a:br>
              <a:rPr lang="en-US" sz="1600" dirty="0"/>
            </a:br>
            <a:endParaRPr lang="en-GB" sz="1600" dirty="0">
              <a:solidFill>
                <a:srgbClr val="4B655A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3 Título">
            <a:extLst>
              <a:ext uri="{FF2B5EF4-FFF2-40B4-BE49-F238E27FC236}">
                <a16:creationId xmlns:a16="http://schemas.microsoft.com/office/drawing/2014/main" id="{B8A295AA-6D1F-C1C8-378C-2AB7EDA4DD46}"/>
              </a:ext>
            </a:extLst>
          </p:cNvPr>
          <p:cNvSpPr txBox="1">
            <a:spLocks/>
          </p:cNvSpPr>
          <p:nvPr/>
        </p:nvSpPr>
        <p:spPr>
          <a:xfrm>
            <a:off x="695400" y="4221088"/>
            <a:ext cx="7126506" cy="544290"/>
          </a:xfrm>
          <a:prstGeom prst="rect">
            <a:avLst/>
          </a:prstGeom>
        </p:spPr>
        <p:txBody>
          <a:bodyPr vert="horz" lIns="97963" tIns="48982" rIns="97963" bIns="48982" rtlCol="0" anchor="ctr">
            <a:noAutofit/>
          </a:bodyPr>
          <a:lstStyle>
            <a:lvl1pPr algn="l" defTabSz="979631" rtl="0" eaLnBrk="1" latinLnBrk="0" hangingPunct="1">
              <a:spcBef>
                <a:spcPct val="0"/>
              </a:spcBef>
              <a:buNone/>
              <a:defRPr sz="2700" b="1" kern="1200" cap="all" baseline="0">
                <a:solidFill>
                  <a:schemeClr val="tx1"/>
                </a:solidFill>
                <a:latin typeface="Lucida Sans Unicode" pitchFamily="34" charset="0"/>
                <a:ea typeface="+mj-ea"/>
                <a:cs typeface="Lucida Sans Unicode" pitchFamily="34" charset="0"/>
              </a:defRPr>
            </a:lvl1pPr>
          </a:lstStyle>
          <a:p>
            <a:endParaRPr lang="en-GB" sz="1400" dirty="0">
              <a:latin typeface="+mn-lt"/>
            </a:endParaRP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0BEE14D3-5C32-E2A0-3532-F3F68260231F}"/>
              </a:ext>
            </a:extLst>
          </p:cNvPr>
          <p:cNvSpPr txBox="1">
            <a:spLocks/>
          </p:cNvSpPr>
          <p:nvPr/>
        </p:nvSpPr>
        <p:spPr>
          <a:xfrm>
            <a:off x="500743" y="384380"/>
            <a:ext cx="8389276" cy="544290"/>
          </a:xfrm>
          <a:prstGeom prst="rect">
            <a:avLst/>
          </a:prstGeom>
        </p:spPr>
        <p:txBody>
          <a:bodyPr vert="horz" lIns="97963" tIns="48982" rIns="97963" bIns="48982" rtlCol="0" anchor="ctr">
            <a:normAutofit/>
          </a:bodyPr>
          <a:lstStyle>
            <a:lvl1pPr algn="l" defTabSz="979631" rtl="0" eaLnBrk="1" latinLnBrk="0" hangingPunct="1">
              <a:spcBef>
                <a:spcPct val="0"/>
              </a:spcBef>
              <a:buNone/>
              <a:defRPr sz="2700" b="1" kern="1200" cap="all" baseline="0">
                <a:solidFill>
                  <a:schemeClr val="tx1"/>
                </a:solidFill>
                <a:latin typeface="Lucida Sans Unicode" pitchFamily="34" charset="0"/>
                <a:ea typeface="+mj-ea"/>
                <a:cs typeface="Lucida Sans Unicode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68274EB9-8B46-6EBE-74F7-6C7D5FAB31A1}"/>
              </a:ext>
            </a:extLst>
          </p:cNvPr>
          <p:cNvSpPr txBox="1">
            <a:spLocks/>
          </p:cNvSpPr>
          <p:nvPr/>
        </p:nvSpPr>
        <p:spPr>
          <a:xfrm>
            <a:off x="407368" y="4332378"/>
            <a:ext cx="5472608" cy="321710"/>
          </a:xfrm>
          <a:prstGeom prst="rect">
            <a:avLst/>
          </a:prstGeom>
        </p:spPr>
        <p:txBody>
          <a:bodyPr vert="horz" lIns="97963" tIns="48982" rIns="97963" bIns="48982" rtlCol="0" anchor="ctr">
            <a:normAutofit fontScale="62500" lnSpcReduction="20000"/>
          </a:bodyPr>
          <a:lstStyle>
            <a:lvl1pPr algn="l" defTabSz="979631" rtl="0" eaLnBrk="1" latinLnBrk="0" hangingPunct="1">
              <a:spcBef>
                <a:spcPct val="0"/>
              </a:spcBef>
              <a:buNone/>
              <a:defRPr sz="2700" b="1" kern="1200" cap="all" baseline="0">
                <a:solidFill>
                  <a:schemeClr val="tx1"/>
                </a:solidFill>
                <a:latin typeface="Lucida Sans Unicode" pitchFamily="34" charset="0"/>
                <a:ea typeface="+mj-ea"/>
                <a:cs typeface="Lucida Sans Unicode" pitchFamily="34" charset="0"/>
              </a:defRPr>
            </a:lvl1pPr>
          </a:lstStyle>
          <a:p>
            <a:r>
              <a:rPr lang="en-US" dirty="0"/>
              <a:t>Parliament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AD8AC0-ED22-D977-7C42-D0F18FF52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836712"/>
            <a:ext cx="3873584" cy="32403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784537-10EF-A356-F10C-9FE5A38ABE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04" y="928670"/>
            <a:ext cx="3792096" cy="314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26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Título">
            <a:extLst>
              <a:ext uri="{FF2B5EF4-FFF2-40B4-BE49-F238E27FC236}">
                <a16:creationId xmlns:a16="http://schemas.microsoft.com/office/drawing/2014/main" id="{D3693DAC-A261-40C1-815B-49E52387F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742" y="384380"/>
            <a:ext cx="10563810" cy="54429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4B655A"/>
                </a:solidFill>
                <a:latin typeface="Tw Cen MT" panose="020B0602020104020603" pitchFamily="34" charset="0"/>
              </a:rPr>
              <a:t>Lesson learnt</a:t>
            </a:r>
          </a:p>
        </p:txBody>
      </p:sp>
      <p:sp>
        <p:nvSpPr>
          <p:cNvPr id="4" name="3 Título">
            <a:extLst>
              <a:ext uri="{FF2B5EF4-FFF2-40B4-BE49-F238E27FC236}">
                <a16:creationId xmlns:a16="http://schemas.microsoft.com/office/drawing/2014/main" id="{B8A295AA-6D1F-C1C8-378C-2AB7EDA4DD46}"/>
              </a:ext>
            </a:extLst>
          </p:cNvPr>
          <p:cNvSpPr txBox="1">
            <a:spLocks/>
          </p:cNvSpPr>
          <p:nvPr/>
        </p:nvSpPr>
        <p:spPr>
          <a:xfrm>
            <a:off x="506994" y="2456892"/>
            <a:ext cx="10945216" cy="1944216"/>
          </a:xfrm>
          <a:prstGeom prst="rect">
            <a:avLst/>
          </a:prstGeom>
        </p:spPr>
        <p:txBody>
          <a:bodyPr vert="horz" lIns="97963" tIns="48982" rIns="97963" bIns="48982" rtlCol="0" anchor="ctr">
            <a:noAutofit/>
          </a:bodyPr>
          <a:lstStyle>
            <a:lvl1pPr algn="l" defTabSz="979631" rtl="0" eaLnBrk="1" latinLnBrk="0" hangingPunct="1">
              <a:spcBef>
                <a:spcPct val="0"/>
              </a:spcBef>
              <a:buNone/>
              <a:defRPr sz="2700" b="1" kern="1200" cap="all" baseline="0">
                <a:solidFill>
                  <a:schemeClr val="tx1"/>
                </a:solidFill>
                <a:latin typeface="Lucida Sans Unicode" pitchFamily="34" charset="0"/>
                <a:ea typeface="+mj-ea"/>
                <a:cs typeface="Lucida Sans Unicode" pitchFamily="34" charset="0"/>
              </a:defRPr>
            </a:lvl1pPr>
          </a:lstStyle>
          <a:p>
            <a:pPr marL="342900" indent="-342900">
              <a:buFont typeface="+mj-lt"/>
              <a:buAutoNum type="arabicPeriod"/>
            </a:pPr>
            <a:r>
              <a:rPr lang="en-GB" sz="1800" dirty="0">
                <a:latin typeface="+mn-lt"/>
              </a:rPr>
              <a:t>Time period from feasibility study to The detailed design usually takes up to 12 months, Limited study will result in poor design.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>
                <a:latin typeface="+mn-lt"/>
              </a:rPr>
              <a:t>Inconsistent data collection during the feasibility phase.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>
                <a:latin typeface="+mn-lt"/>
              </a:rPr>
              <a:t>Logistics of items/material from overseas to rural areas can be difficult if not well coordinated.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>
                <a:latin typeface="+mn-lt"/>
              </a:rPr>
              <a:t>Implementation timeframe usually takes 6 – 8 months.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>
                <a:latin typeface="+mn-lt"/>
              </a:rPr>
              <a:t>Managing more than 3 contractors on site can be difficult if poorly managed.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>
                <a:latin typeface="+mn-lt"/>
              </a:rPr>
              <a:t>Community labour work at no cost due to limited funds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+mn-lt"/>
              </a:rPr>
              <a:t>Unfavorable weather conditions during implementation period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+mn-lt"/>
              </a:rPr>
              <a:t>Limited technical &amp; management skills in the rural areas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+mn-lt"/>
              </a:rPr>
              <a:t>Limited network coverage on site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+mn-lt"/>
              </a:rPr>
              <a:t>Business/management model must be workable if it will be managed by the community.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+mn-lt"/>
              </a:rPr>
              <a:t>Difficult to attract independent operators in rural areas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endParaRPr lang="en-GB" sz="1400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endParaRPr lang="en-GB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7783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3A7A27-F750-4988-8050-9492AE584DB9}"/>
              </a:ext>
            </a:extLst>
          </p:cNvPr>
          <p:cNvSpPr txBox="1"/>
          <p:nvPr/>
        </p:nvSpPr>
        <p:spPr>
          <a:xfrm>
            <a:off x="263352" y="2276872"/>
            <a:ext cx="11233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>
                <a:solidFill>
                  <a:srgbClr val="4B655A"/>
                </a:solidFill>
                <a:latin typeface="Tw Cen MT" panose="020B0602020104020603" pitchFamily="34" charset="0"/>
              </a:rPr>
              <a:t>Thank yu tumas!</a:t>
            </a:r>
          </a:p>
        </p:txBody>
      </p:sp>
    </p:spTree>
    <p:extLst>
      <p:ext uri="{BB962C8B-B14F-4D97-AF65-F5344CB8AC3E}">
        <p14:creationId xmlns:p14="http://schemas.microsoft.com/office/powerpoint/2010/main" val="1815143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Título">
            <a:extLst>
              <a:ext uri="{FF2B5EF4-FFF2-40B4-BE49-F238E27FC236}">
                <a16:creationId xmlns:a16="http://schemas.microsoft.com/office/drawing/2014/main" id="{D3693DAC-A261-40C1-815B-49E52387F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743" y="384380"/>
            <a:ext cx="8389276" cy="54429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4B655A"/>
                </a:solidFill>
                <a:latin typeface="Tw Cen MT" panose="020B0602020104020603" pitchFamily="34" charset="0"/>
              </a:rPr>
              <a:t>TABLE OF CONTENTS</a:t>
            </a:r>
          </a:p>
        </p:txBody>
      </p:sp>
      <p:sp>
        <p:nvSpPr>
          <p:cNvPr id="8" name="3 Título">
            <a:extLst>
              <a:ext uri="{FF2B5EF4-FFF2-40B4-BE49-F238E27FC236}">
                <a16:creationId xmlns:a16="http://schemas.microsoft.com/office/drawing/2014/main" id="{337B241D-1C25-F0D9-33AD-1E889417938B}"/>
              </a:ext>
            </a:extLst>
          </p:cNvPr>
          <p:cNvSpPr txBox="1">
            <a:spLocks/>
          </p:cNvSpPr>
          <p:nvPr/>
        </p:nvSpPr>
        <p:spPr>
          <a:xfrm>
            <a:off x="500743" y="1700808"/>
            <a:ext cx="8389276" cy="4248472"/>
          </a:xfrm>
          <a:prstGeom prst="rect">
            <a:avLst/>
          </a:prstGeom>
        </p:spPr>
        <p:txBody>
          <a:bodyPr vert="horz" lIns="97963" tIns="48982" rIns="97963" bIns="48982" rtlCol="0" anchor="ctr">
            <a:normAutofit/>
          </a:bodyPr>
          <a:lstStyle>
            <a:lvl1pPr algn="l" defTabSz="979631" rtl="0" eaLnBrk="1" latinLnBrk="0" hangingPunct="1">
              <a:spcBef>
                <a:spcPct val="0"/>
              </a:spcBef>
              <a:buNone/>
              <a:defRPr sz="2700" b="1" kern="1200" cap="all" baseline="0">
                <a:solidFill>
                  <a:schemeClr val="tx1"/>
                </a:solidFill>
                <a:latin typeface="Lucida Sans Unicode" pitchFamily="34" charset="0"/>
                <a:ea typeface="+mj-ea"/>
                <a:cs typeface="Lucida Sans Unicode" pitchFamily="34" charset="0"/>
              </a:defRPr>
            </a:lvl1pPr>
          </a:lstStyle>
          <a:p>
            <a:pPr marL="514350" indent="-514350">
              <a:spcBef>
                <a:spcPts val="1200"/>
              </a:spcBef>
              <a:buAutoNum type="arabicPeriod"/>
            </a:pPr>
            <a:r>
              <a:rPr lang="en-GB" dirty="0">
                <a:solidFill>
                  <a:srgbClr val="9EA159"/>
                </a:solidFill>
                <a:latin typeface="Tw Cen MT" panose="020B0602020104020603" pitchFamily="34" charset="0"/>
              </a:rPr>
              <a:t>Current electricity access</a:t>
            </a:r>
          </a:p>
          <a:p>
            <a:pPr marL="514350" indent="-514350">
              <a:spcBef>
                <a:spcPts val="1200"/>
              </a:spcBef>
              <a:buFontTx/>
              <a:buAutoNum type="arabicPeriod"/>
            </a:pPr>
            <a:r>
              <a:rPr lang="en-GB" dirty="0">
                <a:solidFill>
                  <a:srgbClr val="9EA159"/>
                </a:solidFill>
                <a:latin typeface="Tw Cen MT" panose="020B0602020104020603" pitchFamily="34" charset="0"/>
              </a:rPr>
              <a:t>Sites, Capacity &amp; technology</a:t>
            </a:r>
          </a:p>
          <a:p>
            <a:pPr marL="514350" indent="-514350">
              <a:spcBef>
                <a:spcPts val="1200"/>
              </a:spcBef>
              <a:buAutoNum type="arabicPeriod"/>
            </a:pPr>
            <a:r>
              <a:rPr lang="en-GB" dirty="0">
                <a:solidFill>
                  <a:srgbClr val="9EA159"/>
                </a:solidFill>
                <a:latin typeface="Tw Cen MT" panose="020B0602020104020603" pitchFamily="34" charset="0"/>
              </a:rPr>
              <a:t>Management / Institutional structure</a:t>
            </a:r>
          </a:p>
          <a:p>
            <a:pPr marL="514350" indent="-514350">
              <a:spcBef>
                <a:spcPts val="1200"/>
              </a:spcBef>
              <a:buAutoNum type="arabicPeriod"/>
            </a:pPr>
            <a:r>
              <a:rPr lang="en-GB" dirty="0">
                <a:solidFill>
                  <a:srgbClr val="9EA159"/>
                </a:solidFill>
                <a:latin typeface="Tw Cen MT" panose="020B0602020104020603" pitchFamily="34" charset="0"/>
              </a:rPr>
              <a:t>Tariff setting</a:t>
            </a:r>
          </a:p>
          <a:p>
            <a:pPr marL="514350" indent="-514350">
              <a:spcBef>
                <a:spcPts val="1200"/>
              </a:spcBef>
              <a:buAutoNum type="arabicPeriod"/>
            </a:pPr>
            <a:endParaRPr lang="en-GB" dirty="0">
              <a:solidFill>
                <a:srgbClr val="9EA159"/>
              </a:solidFill>
              <a:latin typeface="Tw Cen MT" panose="020B0602020104020603" pitchFamily="34" charset="0"/>
            </a:endParaRPr>
          </a:p>
          <a:p>
            <a:pPr marL="514350" indent="-514350">
              <a:spcBef>
                <a:spcPts val="1200"/>
              </a:spcBef>
              <a:buAutoNum type="arabicPeriod"/>
            </a:pPr>
            <a:endParaRPr lang="en-GB" dirty="0">
              <a:solidFill>
                <a:srgbClr val="9EA159"/>
              </a:solidFill>
              <a:latin typeface="Tw Cen MT" panose="020B0602020104020603" pitchFamily="34" charset="0"/>
            </a:endParaRPr>
          </a:p>
          <a:p>
            <a:pPr marL="514350" indent="-514350">
              <a:spcBef>
                <a:spcPts val="1200"/>
              </a:spcBef>
              <a:buAutoNum type="arabicPeriod"/>
            </a:pPr>
            <a:endParaRPr lang="en-GB" dirty="0">
              <a:solidFill>
                <a:srgbClr val="9EA159"/>
              </a:solidFill>
              <a:latin typeface="Tw Cen MT" panose="020B0602020104020603" pitchFamily="34" charset="0"/>
            </a:endParaRPr>
          </a:p>
          <a:p>
            <a:pPr marL="514350" indent="-514350">
              <a:spcBef>
                <a:spcPts val="1200"/>
              </a:spcBef>
              <a:buAutoNum type="arabicPeriod"/>
            </a:pPr>
            <a:endParaRPr lang="en-GB" dirty="0">
              <a:solidFill>
                <a:srgbClr val="9EA159"/>
              </a:solidFill>
              <a:latin typeface="Tw Cen MT" panose="020B0602020104020603" pitchFamily="34" charset="0"/>
            </a:endParaRPr>
          </a:p>
          <a:p>
            <a:pPr marL="514350" indent="-514350">
              <a:spcBef>
                <a:spcPts val="1200"/>
              </a:spcBef>
              <a:buAutoNum type="arabicPeriod"/>
            </a:pPr>
            <a:endParaRPr lang="en-GB" dirty="0">
              <a:solidFill>
                <a:srgbClr val="9EA159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486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Título">
            <a:extLst>
              <a:ext uri="{FF2B5EF4-FFF2-40B4-BE49-F238E27FC236}">
                <a16:creationId xmlns:a16="http://schemas.microsoft.com/office/drawing/2014/main" id="{D3693DAC-A261-40C1-815B-49E52387F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743" y="384380"/>
            <a:ext cx="8389276" cy="54429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4B655A"/>
                </a:solidFill>
                <a:latin typeface="Tw Cen MT" panose="020B0602020104020603" pitchFamily="34" charset="0"/>
              </a:rPr>
              <a:t>1. Current electricity access</a:t>
            </a:r>
          </a:p>
        </p:txBody>
      </p:sp>
      <p:sp>
        <p:nvSpPr>
          <p:cNvPr id="8" name="3 Título">
            <a:extLst>
              <a:ext uri="{FF2B5EF4-FFF2-40B4-BE49-F238E27FC236}">
                <a16:creationId xmlns:a16="http://schemas.microsoft.com/office/drawing/2014/main" id="{337B241D-1C25-F0D9-33AD-1E889417938B}"/>
              </a:ext>
            </a:extLst>
          </p:cNvPr>
          <p:cNvSpPr txBox="1">
            <a:spLocks/>
          </p:cNvSpPr>
          <p:nvPr/>
        </p:nvSpPr>
        <p:spPr>
          <a:xfrm>
            <a:off x="500742" y="980728"/>
            <a:ext cx="11427905" cy="5492892"/>
          </a:xfrm>
          <a:prstGeom prst="rect">
            <a:avLst/>
          </a:prstGeom>
        </p:spPr>
        <p:txBody>
          <a:bodyPr vert="horz" lIns="97963" tIns="48982" rIns="97963" bIns="48982" rtlCol="0" anchor="ctr">
            <a:normAutofit/>
          </a:bodyPr>
          <a:lstStyle>
            <a:lvl1pPr algn="l" defTabSz="979631" rtl="0" eaLnBrk="1" latinLnBrk="0" hangingPunct="1">
              <a:spcBef>
                <a:spcPct val="0"/>
              </a:spcBef>
              <a:buNone/>
              <a:defRPr sz="2700" b="1" kern="1200" cap="all" baseline="0">
                <a:solidFill>
                  <a:schemeClr val="tx1"/>
                </a:solidFill>
                <a:latin typeface="Lucida Sans Unicode" pitchFamily="34" charset="0"/>
                <a:ea typeface="+mj-ea"/>
                <a:cs typeface="Lucida Sans Unicode" pitchFamily="34" charset="0"/>
              </a:defRPr>
            </a:lvl1pPr>
          </a:lstStyle>
          <a:p>
            <a:pPr marL="514350" indent="-514350">
              <a:spcBef>
                <a:spcPts val="1200"/>
              </a:spcBef>
              <a:buAutoNum type="arabicPeriod"/>
            </a:pPr>
            <a:endParaRPr lang="en-GB" dirty="0">
              <a:solidFill>
                <a:srgbClr val="9EA159"/>
              </a:solidFill>
              <a:latin typeface="Tw Cen MT" panose="020B0602020104020603" pitchFamily="34" charset="0"/>
            </a:endParaRPr>
          </a:p>
          <a:p>
            <a:pPr marL="514350" indent="-514350">
              <a:spcBef>
                <a:spcPts val="1200"/>
              </a:spcBef>
              <a:buAutoNum type="arabicPeriod"/>
            </a:pPr>
            <a:endParaRPr lang="en-GB" dirty="0">
              <a:solidFill>
                <a:srgbClr val="9EA159"/>
              </a:solidFill>
              <a:latin typeface="Tw Cen MT" panose="020B0602020104020603" pitchFamily="34" charset="0"/>
            </a:endParaRPr>
          </a:p>
          <a:p>
            <a:pPr marL="514350" indent="-514350">
              <a:spcBef>
                <a:spcPts val="1200"/>
              </a:spcBef>
              <a:buAutoNum type="arabicPeriod"/>
            </a:pPr>
            <a:endParaRPr lang="en-GB" dirty="0">
              <a:solidFill>
                <a:srgbClr val="9EA159"/>
              </a:solidFill>
              <a:latin typeface="Tw Cen MT" panose="020B0602020104020603" pitchFamily="34" charset="0"/>
            </a:endParaRPr>
          </a:p>
          <a:p>
            <a:pPr marL="514350" indent="-514350">
              <a:spcBef>
                <a:spcPts val="1200"/>
              </a:spcBef>
              <a:buAutoNum type="arabicPeriod"/>
            </a:pPr>
            <a:endParaRPr lang="en-GB" dirty="0">
              <a:solidFill>
                <a:srgbClr val="9EA159"/>
              </a:solidFill>
              <a:latin typeface="Tw Cen MT" panose="020B0602020104020603" pitchFamily="34" charset="0"/>
            </a:endParaRPr>
          </a:p>
          <a:p>
            <a:pPr marL="514350" indent="-514350">
              <a:spcBef>
                <a:spcPts val="1200"/>
              </a:spcBef>
              <a:buAutoNum type="arabicPeriod"/>
            </a:pPr>
            <a:endParaRPr lang="en-GB" dirty="0">
              <a:solidFill>
                <a:srgbClr val="9EA159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90908B-3544-EE2D-6B69-CBAABE82FFDF}"/>
              </a:ext>
            </a:extLst>
          </p:cNvPr>
          <p:cNvSpPr txBox="1"/>
          <p:nvPr/>
        </p:nvSpPr>
        <p:spPr>
          <a:xfrm>
            <a:off x="500742" y="764704"/>
            <a:ext cx="931510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VU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VANUATU MONTHLY ENERGY MARKET SNAPSHOT OF FEBRUARY 2023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endParaRPr lang="en-V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3C144C-EA5C-4360-6DDC-20C63EBFC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1484784"/>
            <a:ext cx="9839397" cy="27099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DEE4F0-DB9F-0C35-636B-4BF0B0774B2E}"/>
              </a:ext>
            </a:extLst>
          </p:cNvPr>
          <p:cNvSpPr txBox="1"/>
          <p:nvPr/>
        </p:nvSpPr>
        <p:spPr>
          <a:xfrm>
            <a:off x="623392" y="4399944"/>
            <a:ext cx="9618417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Note: Per URA Monthly Energy Market Snapshot of February 2023, total number of people connected to the grid per Table 2 above is </a:t>
            </a:r>
            <a:r>
              <a:rPr lang="en-US" b="1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19276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(19276/5Head per HH =3855HH). </a:t>
            </a:r>
          </a:p>
          <a:p>
            <a:endParaRPr lang="en-US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</a:rPr>
              <a:t>Therefore % of HH access to the Grid is: </a:t>
            </a:r>
            <a:r>
              <a:rPr lang="en-US" b="1" i="1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3855/</a:t>
            </a:r>
            <a:r>
              <a:rPr lang="en-VU" b="1" i="1" dirty="0">
                <a:solidFill>
                  <a:srgbClr val="040C28"/>
                </a:solidFill>
                <a:effectLst/>
                <a:highlight>
                  <a:srgbClr val="FFFF00"/>
                </a:highlight>
                <a:latin typeface="Google Sans"/>
              </a:rPr>
              <a:t>62,876</a:t>
            </a:r>
            <a:r>
              <a:rPr lang="en-US" b="1" i="1" dirty="0">
                <a:solidFill>
                  <a:srgbClr val="040C28"/>
                </a:solidFill>
                <a:effectLst/>
                <a:highlight>
                  <a:srgbClr val="FFFF00"/>
                </a:highlight>
                <a:latin typeface="Google Sans"/>
              </a:rPr>
              <a:t> Total HH x 100% = 6%</a:t>
            </a:r>
            <a:r>
              <a:rPr lang="en-US" sz="18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	</a:t>
            </a:r>
          </a:p>
          <a:p>
            <a:endParaRPr lang="en-VU" dirty="0"/>
          </a:p>
        </p:txBody>
      </p:sp>
    </p:spTree>
    <p:extLst>
      <p:ext uri="{BB962C8B-B14F-4D97-AF65-F5344CB8AC3E}">
        <p14:creationId xmlns:p14="http://schemas.microsoft.com/office/powerpoint/2010/main" val="2447206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Título">
            <a:extLst>
              <a:ext uri="{FF2B5EF4-FFF2-40B4-BE49-F238E27FC236}">
                <a16:creationId xmlns:a16="http://schemas.microsoft.com/office/drawing/2014/main" id="{D3693DAC-A261-40C1-815B-49E52387F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743" y="384380"/>
            <a:ext cx="8389276" cy="54429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4B655A"/>
                </a:solidFill>
                <a:latin typeface="Tw Cen MT" panose="020B0602020104020603" pitchFamily="34" charset="0"/>
              </a:rPr>
              <a:t>Current electricity access</a:t>
            </a:r>
          </a:p>
        </p:txBody>
      </p:sp>
      <p:sp>
        <p:nvSpPr>
          <p:cNvPr id="8" name="3 Título">
            <a:extLst>
              <a:ext uri="{FF2B5EF4-FFF2-40B4-BE49-F238E27FC236}">
                <a16:creationId xmlns:a16="http://schemas.microsoft.com/office/drawing/2014/main" id="{337B241D-1C25-F0D9-33AD-1E889417938B}"/>
              </a:ext>
            </a:extLst>
          </p:cNvPr>
          <p:cNvSpPr txBox="1">
            <a:spLocks/>
          </p:cNvSpPr>
          <p:nvPr/>
        </p:nvSpPr>
        <p:spPr>
          <a:xfrm>
            <a:off x="500742" y="980728"/>
            <a:ext cx="11427905" cy="5492892"/>
          </a:xfrm>
          <a:prstGeom prst="rect">
            <a:avLst/>
          </a:prstGeom>
        </p:spPr>
        <p:txBody>
          <a:bodyPr vert="horz" lIns="97963" tIns="48982" rIns="97963" bIns="48982" rtlCol="0" anchor="ctr">
            <a:normAutofit/>
          </a:bodyPr>
          <a:lstStyle>
            <a:lvl1pPr algn="l" defTabSz="979631" rtl="0" eaLnBrk="1" latinLnBrk="0" hangingPunct="1">
              <a:spcBef>
                <a:spcPct val="0"/>
              </a:spcBef>
              <a:buNone/>
              <a:defRPr sz="2700" b="1" kern="1200" cap="all" baseline="0">
                <a:solidFill>
                  <a:schemeClr val="tx1"/>
                </a:solidFill>
                <a:latin typeface="Lucida Sans Unicode" pitchFamily="34" charset="0"/>
                <a:ea typeface="+mj-ea"/>
                <a:cs typeface="Lucida Sans Unicode" pitchFamily="34" charset="0"/>
              </a:defRPr>
            </a:lvl1pPr>
          </a:lstStyle>
          <a:p>
            <a:pPr marL="514350" indent="-514350">
              <a:spcBef>
                <a:spcPts val="1200"/>
              </a:spcBef>
              <a:buAutoNum type="arabicPeriod"/>
            </a:pPr>
            <a:endParaRPr lang="en-GB" dirty="0">
              <a:solidFill>
                <a:srgbClr val="9EA159"/>
              </a:solidFill>
              <a:latin typeface="Tw Cen MT" panose="020B0602020104020603" pitchFamily="34" charset="0"/>
            </a:endParaRPr>
          </a:p>
          <a:p>
            <a:pPr marL="514350" indent="-514350">
              <a:spcBef>
                <a:spcPts val="1200"/>
              </a:spcBef>
              <a:buAutoNum type="arabicPeriod"/>
            </a:pPr>
            <a:endParaRPr lang="en-GB" dirty="0">
              <a:solidFill>
                <a:srgbClr val="9EA159"/>
              </a:solidFill>
              <a:latin typeface="Tw Cen MT" panose="020B0602020104020603" pitchFamily="34" charset="0"/>
            </a:endParaRPr>
          </a:p>
          <a:p>
            <a:pPr marL="514350" indent="-514350">
              <a:spcBef>
                <a:spcPts val="1200"/>
              </a:spcBef>
              <a:buAutoNum type="arabicPeriod"/>
            </a:pPr>
            <a:endParaRPr lang="en-GB" dirty="0">
              <a:solidFill>
                <a:srgbClr val="9EA159"/>
              </a:solidFill>
              <a:latin typeface="Tw Cen MT" panose="020B0602020104020603" pitchFamily="34" charset="0"/>
            </a:endParaRPr>
          </a:p>
          <a:p>
            <a:pPr marL="514350" indent="-514350">
              <a:spcBef>
                <a:spcPts val="1200"/>
              </a:spcBef>
              <a:buAutoNum type="arabicPeriod"/>
            </a:pPr>
            <a:endParaRPr lang="en-GB" dirty="0">
              <a:solidFill>
                <a:srgbClr val="9EA159"/>
              </a:solidFill>
              <a:latin typeface="Tw Cen MT" panose="020B0602020104020603" pitchFamily="34" charset="0"/>
            </a:endParaRPr>
          </a:p>
          <a:p>
            <a:pPr marL="514350" indent="-514350">
              <a:spcBef>
                <a:spcPts val="1200"/>
              </a:spcBef>
              <a:buAutoNum type="arabicPeriod"/>
            </a:pPr>
            <a:endParaRPr lang="en-GB" dirty="0">
              <a:solidFill>
                <a:srgbClr val="9EA159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462327-187E-C11F-4B40-F0C53BB88616}"/>
              </a:ext>
            </a:extLst>
          </p:cNvPr>
          <p:cNvSpPr txBox="1"/>
          <p:nvPr/>
        </p:nvSpPr>
        <p:spPr>
          <a:xfrm>
            <a:off x="529694" y="1124744"/>
            <a:ext cx="6094476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% Population using home RE systems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A4259E-81BB-CB53-B9BC-879D6B47E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42" y="1653481"/>
            <a:ext cx="9155171" cy="18030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BB7EE47-D9B0-2982-8ACC-105AF2C75EEF}"/>
              </a:ext>
            </a:extLst>
          </p:cNvPr>
          <p:cNvSpPr txBox="1"/>
          <p:nvPr/>
        </p:nvSpPr>
        <p:spPr>
          <a:xfrm>
            <a:off x="529694" y="4117060"/>
            <a:ext cx="1111092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Off grid Access to RE system per table above, combined stats of Solar Lamp &amp; Solar Home System give approximately 42,688 HH (19699 + 22,969)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% Estimate of Home </a:t>
            </a:r>
            <a:r>
              <a:rPr lang="en-US" sz="2000" b="0" dirty="0" err="1"/>
              <a:t>usuage</a:t>
            </a:r>
            <a:r>
              <a:rPr lang="en-US" sz="2000" b="0" dirty="0"/>
              <a:t> of RE systems: 42,688/62876 Total HH x 100% = 67.8%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However, overall total % of People having access to Energy irrespective of the generation source in 2020 is 85%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1E18B8-1938-EB02-35F4-7DFAD7FB4E84}"/>
              </a:ext>
            </a:extLst>
          </p:cNvPr>
          <p:cNvSpPr txBox="1"/>
          <p:nvPr/>
        </p:nvSpPr>
        <p:spPr>
          <a:xfrm>
            <a:off x="500742" y="3748028"/>
            <a:ext cx="6094476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Note</a:t>
            </a:r>
            <a:r>
              <a:rPr lang="en-US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736194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C06D02F-42FA-8AEB-9DD2-11F43FCEF7D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980728"/>
            <a:ext cx="7992888" cy="5112567"/>
          </a:xfrm>
        </p:spPr>
      </p:pic>
      <p:sp>
        <p:nvSpPr>
          <p:cNvPr id="4" name="3 Título">
            <a:extLst>
              <a:ext uri="{FF2B5EF4-FFF2-40B4-BE49-F238E27FC236}">
                <a16:creationId xmlns:a16="http://schemas.microsoft.com/office/drawing/2014/main" id="{3B546DC0-394F-C07D-28AE-A22595550614}"/>
              </a:ext>
            </a:extLst>
          </p:cNvPr>
          <p:cNvSpPr txBox="1">
            <a:spLocks/>
          </p:cNvSpPr>
          <p:nvPr/>
        </p:nvSpPr>
        <p:spPr>
          <a:xfrm>
            <a:off x="634060" y="260648"/>
            <a:ext cx="8389276" cy="544290"/>
          </a:xfrm>
          <a:prstGeom prst="rect">
            <a:avLst/>
          </a:prstGeom>
        </p:spPr>
        <p:txBody>
          <a:bodyPr vert="horz" lIns="97963" tIns="48982" rIns="97963" bIns="48982" rtlCol="0" anchor="ctr">
            <a:normAutofit/>
          </a:bodyPr>
          <a:lstStyle>
            <a:lvl1pPr algn="l" defTabSz="979631" rtl="0" eaLnBrk="1" latinLnBrk="0" hangingPunct="1">
              <a:spcBef>
                <a:spcPct val="0"/>
              </a:spcBef>
              <a:buNone/>
              <a:defRPr sz="2700" b="1" kern="1200" cap="all" baseline="0">
                <a:solidFill>
                  <a:schemeClr val="tx1"/>
                </a:solidFill>
                <a:latin typeface="Lucida Sans Unicode" pitchFamily="34" charset="0"/>
                <a:ea typeface="+mj-ea"/>
                <a:cs typeface="Lucida Sans Unicode" pitchFamily="34" charset="0"/>
              </a:defRPr>
            </a:lvl1pPr>
          </a:lstStyle>
          <a:p>
            <a:r>
              <a:rPr lang="en-GB" dirty="0">
                <a:solidFill>
                  <a:srgbClr val="4B655A"/>
                </a:solidFill>
                <a:latin typeface="Tw Cen MT" panose="020B0602020104020603" pitchFamily="34" charset="0"/>
              </a:rPr>
              <a:t>2. Site location</a:t>
            </a:r>
          </a:p>
        </p:txBody>
      </p:sp>
    </p:spTree>
    <p:extLst>
      <p:ext uri="{BB962C8B-B14F-4D97-AF65-F5344CB8AC3E}">
        <p14:creationId xmlns:p14="http://schemas.microsoft.com/office/powerpoint/2010/main" val="4249350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Título">
            <a:extLst>
              <a:ext uri="{FF2B5EF4-FFF2-40B4-BE49-F238E27FC236}">
                <a16:creationId xmlns:a16="http://schemas.microsoft.com/office/drawing/2014/main" id="{D3693DAC-A261-40C1-815B-49E52387F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743" y="384380"/>
            <a:ext cx="8389276" cy="54429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4B655A"/>
                </a:solidFill>
                <a:latin typeface="Tw Cen MT" panose="020B0602020104020603" pitchFamily="34" charset="0"/>
              </a:rPr>
              <a:t>2. Capacity</a:t>
            </a:r>
          </a:p>
        </p:txBody>
      </p:sp>
      <p:sp>
        <p:nvSpPr>
          <p:cNvPr id="8" name="3 Título">
            <a:extLst>
              <a:ext uri="{FF2B5EF4-FFF2-40B4-BE49-F238E27FC236}">
                <a16:creationId xmlns:a16="http://schemas.microsoft.com/office/drawing/2014/main" id="{337B241D-1C25-F0D9-33AD-1E889417938B}"/>
              </a:ext>
            </a:extLst>
          </p:cNvPr>
          <p:cNvSpPr txBox="1">
            <a:spLocks/>
          </p:cNvSpPr>
          <p:nvPr/>
        </p:nvSpPr>
        <p:spPr>
          <a:xfrm>
            <a:off x="500742" y="980728"/>
            <a:ext cx="11427905" cy="5492892"/>
          </a:xfrm>
          <a:prstGeom prst="rect">
            <a:avLst/>
          </a:prstGeom>
        </p:spPr>
        <p:txBody>
          <a:bodyPr vert="horz" lIns="97963" tIns="48982" rIns="97963" bIns="48982" rtlCol="0" anchor="ctr">
            <a:normAutofit/>
          </a:bodyPr>
          <a:lstStyle>
            <a:lvl1pPr algn="l" defTabSz="979631" rtl="0" eaLnBrk="1" latinLnBrk="0" hangingPunct="1">
              <a:spcBef>
                <a:spcPct val="0"/>
              </a:spcBef>
              <a:buNone/>
              <a:defRPr sz="2700" b="1" kern="1200" cap="all" baseline="0">
                <a:solidFill>
                  <a:schemeClr val="tx1"/>
                </a:solidFill>
                <a:latin typeface="Lucida Sans Unicode" pitchFamily="34" charset="0"/>
                <a:ea typeface="+mj-ea"/>
                <a:cs typeface="Lucida Sans Unicode" pitchFamily="34" charset="0"/>
              </a:defRPr>
            </a:lvl1pPr>
          </a:lstStyle>
          <a:p>
            <a:pPr marL="514350" indent="-514350">
              <a:spcBef>
                <a:spcPts val="1200"/>
              </a:spcBef>
              <a:buAutoNum type="arabicPeriod"/>
            </a:pPr>
            <a:endParaRPr lang="en-GB" dirty="0">
              <a:solidFill>
                <a:srgbClr val="9EA159"/>
              </a:solidFill>
              <a:latin typeface="Tw Cen MT" panose="020B0602020104020603" pitchFamily="34" charset="0"/>
            </a:endParaRPr>
          </a:p>
          <a:p>
            <a:pPr marL="514350" indent="-514350">
              <a:spcBef>
                <a:spcPts val="1200"/>
              </a:spcBef>
              <a:buAutoNum type="arabicPeriod"/>
            </a:pPr>
            <a:endParaRPr lang="en-GB" dirty="0">
              <a:solidFill>
                <a:srgbClr val="9EA159"/>
              </a:solidFill>
              <a:latin typeface="Tw Cen MT" panose="020B0602020104020603" pitchFamily="34" charset="0"/>
            </a:endParaRPr>
          </a:p>
          <a:p>
            <a:pPr marL="514350" indent="-514350">
              <a:spcBef>
                <a:spcPts val="1200"/>
              </a:spcBef>
              <a:buAutoNum type="arabicPeriod"/>
            </a:pPr>
            <a:endParaRPr lang="en-GB" dirty="0">
              <a:solidFill>
                <a:srgbClr val="9EA159"/>
              </a:solidFill>
              <a:latin typeface="Tw Cen MT" panose="020B0602020104020603" pitchFamily="34" charset="0"/>
            </a:endParaRPr>
          </a:p>
          <a:p>
            <a:pPr marL="514350" indent="-514350">
              <a:spcBef>
                <a:spcPts val="1200"/>
              </a:spcBef>
              <a:buAutoNum type="arabicPeriod"/>
            </a:pPr>
            <a:endParaRPr lang="en-GB" dirty="0">
              <a:solidFill>
                <a:srgbClr val="9EA159"/>
              </a:solidFill>
              <a:latin typeface="Tw Cen MT" panose="020B0602020104020603" pitchFamily="34" charset="0"/>
            </a:endParaRPr>
          </a:p>
          <a:p>
            <a:pPr marL="514350" indent="-514350">
              <a:spcBef>
                <a:spcPts val="1200"/>
              </a:spcBef>
              <a:buAutoNum type="arabicPeriod"/>
            </a:pPr>
            <a:endParaRPr lang="en-GB" dirty="0">
              <a:solidFill>
                <a:srgbClr val="9EA159"/>
              </a:solidFill>
              <a:latin typeface="Tw Cen MT" panose="020B0602020104020603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4E54BA7-52F5-460A-A424-869473CB73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608663"/>
              </p:ext>
            </p:extLst>
          </p:nvPr>
        </p:nvGraphicFramePr>
        <p:xfrm>
          <a:off x="500741" y="1340769"/>
          <a:ext cx="11427905" cy="466819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48408">
                  <a:extLst>
                    <a:ext uri="{9D8B030D-6E8A-4147-A177-3AD203B41FA5}">
                      <a16:colId xmlns:a16="http://schemas.microsoft.com/office/drawing/2014/main" val="3997878667"/>
                    </a:ext>
                  </a:extLst>
                </a:gridCol>
                <a:gridCol w="1774587">
                  <a:extLst>
                    <a:ext uri="{9D8B030D-6E8A-4147-A177-3AD203B41FA5}">
                      <a16:colId xmlns:a16="http://schemas.microsoft.com/office/drawing/2014/main" val="3642840245"/>
                    </a:ext>
                  </a:extLst>
                </a:gridCol>
                <a:gridCol w="1567485">
                  <a:extLst>
                    <a:ext uri="{9D8B030D-6E8A-4147-A177-3AD203B41FA5}">
                      <a16:colId xmlns:a16="http://schemas.microsoft.com/office/drawing/2014/main" val="3820325460"/>
                    </a:ext>
                  </a:extLst>
                </a:gridCol>
                <a:gridCol w="1567485">
                  <a:extLst>
                    <a:ext uri="{9D8B030D-6E8A-4147-A177-3AD203B41FA5}">
                      <a16:colId xmlns:a16="http://schemas.microsoft.com/office/drawing/2014/main" val="1930124753"/>
                    </a:ext>
                  </a:extLst>
                </a:gridCol>
                <a:gridCol w="1567485">
                  <a:extLst>
                    <a:ext uri="{9D8B030D-6E8A-4147-A177-3AD203B41FA5}">
                      <a16:colId xmlns:a16="http://schemas.microsoft.com/office/drawing/2014/main" val="1547053594"/>
                    </a:ext>
                  </a:extLst>
                </a:gridCol>
                <a:gridCol w="1567485">
                  <a:extLst>
                    <a:ext uri="{9D8B030D-6E8A-4147-A177-3AD203B41FA5}">
                      <a16:colId xmlns:a16="http://schemas.microsoft.com/office/drawing/2014/main" val="2732861376"/>
                    </a:ext>
                  </a:extLst>
                </a:gridCol>
                <a:gridCol w="1567485">
                  <a:extLst>
                    <a:ext uri="{9D8B030D-6E8A-4147-A177-3AD203B41FA5}">
                      <a16:colId xmlns:a16="http://schemas.microsoft.com/office/drawing/2014/main" val="2511839916"/>
                    </a:ext>
                  </a:extLst>
                </a:gridCol>
                <a:gridCol w="1567485">
                  <a:extLst>
                    <a:ext uri="{9D8B030D-6E8A-4147-A177-3AD203B41FA5}">
                      <a16:colId xmlns:a16="http://schemas.microsoft.com/office/drawing/2014/main" val="1060772053"/>
                    </a:ext>
                  </a:extLst>
                </a:gridCol>
              </a:tblGrid>
              <a:tr h="640845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Renewable Energy Implementation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756534"/>
                  </a:ext>
                </a:extLst>
              </a:tr>
              <a:tr h="9175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Existing Renewable Energy </a:t>
                      </a:r>
                      <a:r>
                        <a:rPr lang="en-US" b="1" dirty="0" err="1"/>
                        <a:t>Sytems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Capacity (kW)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Battery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Inverter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No# HH + Business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Donor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753922"/>
                  </a:ext>
                </a:extLst>
              </a:tr>
              <a:tr h="364116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Talise Hydro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 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32M vatu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IUCN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631122"/>
                  </a:ext>
                </a:extLst>
              </a:tr>
              <a:tr h="1104003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Loltong Pico hydro_Solar hybrid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8.8 kW ( 6.2 kW hydro + 2.6 kW Solar)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34kWh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220,000USD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UNDP + Van Gov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590519"/>
                  </a:ext>
                </a:extLst>
              </a:tr>
              <a:tr h="592392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Wintua Solar PV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 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499kWh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 x 15kW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70M vatu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Austrian Gov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764847"/>
                  </a:ext>
                </a:extLst>
              </a:tr>
              <a:tr h="917573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Solar PV ( Meteo + Parliament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767 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120kW</a:t>
                      </a:r>
                    </a:p>
                    <a:p>
                      <a:r>
                        <a:rPr lang="en-US" dirty="0"/>
                        <a:t>600kW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500M vatu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UAE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512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663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Título">
            <a:extLst>
              <a:ext uri="{FF2B5EF4-FFF2-40B4-BE49-F238E27FC236}">
                <a16:creationId xmlns:a16="http://schemas.microsoft.com/office/drawing/2014/main" id="{D3693DAC-A261-40C1-815B-49E52387F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742" y="384380"/>
            <a:ext cx="10563810" cy="54429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4B655A"/>
                </a:solidFill>
                <a:latin typeface="Tw Cen MT" panose="020B0602020104020603" pitchFamily="34" charset="0"/>
              </a:rPr>
              <a:t>Management / institutional structure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13DC8D7-C8A6-3370-2A8F-805161983F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481230"/>
              </p:ext>
            </p:extLst>
          </p:nvPr>
        </p:nvGraphicFramePr>
        <p:xfrm>
          <a:off x="500742" y="1340768"/>
          <a:ext cx="9555698" cy="252028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2">
                  <a:extLst>
                    <a:ext uri="{9D8B030D-6E8A-4147-A177-3AD203B41FA5}">
                      <a16:colId xmlns:a16="http://schemas.microsoft.com/office/drawing/2014/main" val="3997878667"/>
                    </a:ext>
                  </a:extLst>
                </a:gridCol>
                <a:gridCol w="4764254">
                  <a:extLst>
                    <a:ext uri="{9D8B030D-6E8A-4147-A177-3AD203B41FA5}">
                      <a16:colId xmlns:a16="http://schemas.microsoft.com/office/drawing/2014/main" val="3642840245"/>
                    </a:ext>
                  </a:extLst>
                </a:gridCol>
                <a:gridCol w="4208242">
                  <a:extLst>
                    <a:ext uri="{9D8B030D-6E8A-4147-A177-3AD203B41FA5}">
                      <a16:colId xmlns:a16="http://schemas.microsoft.com/office/drawing/2014/main" val="3820325460"/>
                    </a:ext>
                  </a:extLst>
                </a:gridCol>
              </a:tblGrid>
              <a:tr h="420047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Renewable Energy Implementation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756534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Existing Renewable Energy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Management 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753922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Talise Hydro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Vanuatu Utility Infrastructure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631122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Loltong Pico hydro_Solar hybrid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Community Management 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590519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Wintua Solar PV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Electrical Cooperative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764847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Solar PV ( Meteo + Parliament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Department of Energy &amp; Unelco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512933"/>
                  </a:ext>
                </a:extLst>
              </a:tr>
            </a:tbl>
          </a:graphicData>
        </a:graphic>
      </p:graphicFrame>
      <p:sp>
        <p:nvSpPr>
          <p:cNvPr id="4" name="3 Título">
            <a:extLst>
              <a:ext uri="{FF2B5EF4-FFF2-40B4-BE49-F238E27FC236}">
                <a16:creationId xmlns:a16="http://schemas.microsoft.com/office/drawing/2014/main" id="{B8A295AA-6D1F-C1C8-378C-2AB7EDA4DD46}"/>
              </a:ext>
            </a:extLst>
          </p:cNvPr>
          <p:cNvSpPr txBox="1">
            <a:spLocks/>
          </p:cNvSpPr>
          <p:nvPr/>
        </p:nvSpPr>
        <p:spPr>
          <a:xfrm>
            <a:off x="695400" y="4221088"/>
            <a:ext cx="7126506" cy="544290"/>
          </a:xfrm>
          <a:prstGeom prst="rect">
            <a:avLst/>
          </a:prstGeom>
        </p:spPr>
        <p:txBody>
          <a:bodyPr vert="horz" lIns="97963" tIns="48982" rIns="97963" bIns="48982" rtlCol="0" anchor="ctr">
            <a:noAutofit/>
          </a:bodyPr>
          <a:lstStyle>
            <a:lvl1pPr algn="l" defTabSz="979631" rtl="0" eaLnBrk="1" latinLnBrk="0" hangingPunct="1">
              <a:spcBef>
                <a:spcPct val="0"/>
              </a:spcBef>
              <a:buNone/>
              <a:defRPr sz="2700" b="1" kern="1200" cap="all" baseline="0">
                <a:solidFill>
                  <a:schemeClr val="tx1"/>
                </a:solidFill>
                <a:latin typeface="Lucida Sans Unicode" pitchFamily="34" charset="0"/>
                <a:ea typeface="+mj-ea"/>
                <a:cs typeface="Lucida Sans Unicode" pitchFamily="34" charset="0"/>
              </a:defRPr>
            </a:lvl1pPr>
          </a:lstStyle>
          <a:p>
            <a:r>
              <a:rPr lang="en-GB" sz="1400" dirty="0">
                <a:latin typeface="+mn-lt"/>
              </a:rPr>
              <a:t>Note:</a:t>
            </a:r>
          </a:p>
          <a:p>
            <a:endParaRPr lang="en-GB" sz="1400" dirty="0">
              <a:latin typeface="+mn-lt"/>
            </a:endParaRPr>
          </a:p>
          <a:p>
            <a:r>
              <a:rPr lang="en-GB" sz="1400" dirty="0">
                <a:latin typeface="+mn-lt"/>
              </a:rPr>
              <a:t>Tariff setting are done by the Utility regulatory authority</a:t>
            </a:r>
          </a:p>
        </p:txBody>
      </p:sp>
    </p:spTree>
    <p:extLst>
      <p:ext uri="{BB962C8B-B14F-4D97-AF65-F5344CB8AC3E}">
        <p14:creationId xmlns:p14="http://schemas.microsoft.com/office/powerpoint/2010/main" val="692269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Título">
            <a:extLst>
              <a:ext uri="{FF2B5EF4-FFF2-40B4-BE49-F238E27FC236}">
                <a16:creationId xmlns:a16="http://schemas.microsoft.com/office/drawing/2014/main" id="{D3693DAC-A261-40C1-815B-49E52387F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742" y="384380"/>
            <a:ext cx="10563810" cy="54429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4B655A"/>
                </a:solidFill>
                <a:latin typeface="Tw Cen MT" panose="020B0602020104020603" pitchFamily="34" charset="0"/>
              </a:rPr>
              <a:t>Tariff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13DC8D7-C8A6-3370-2A8F-805161983F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371862"/>
              </p:ext>
            </p:extLst>
          </p:nvPr>
        </p:nvGraphicFramePr>
        <p:xfrm>
          <a:off x="500742" y="1340768"/>
          <a:ext cx="9555697" cy="302130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1">
                  <a:extLst>
                    <a:ext uri="{9D8B030D-6E8A-4147-A177-3AD203B41FA5}">
                      <a16:colId xmlns:a16="http://schemas.microsoft.com/office/drawing/2014/main" val="3997878667"/>
                    </a:ext>
                  </a:extLst>
                </a:gridCol>
                <a:gridCol w="4764254">
                  <a:extLst>
                    <a:ext uri="{9D8B030D-6E8A-4147-A177-3AD203B41FA5}">
                      <a16:colId xmlns:a16="http://schemas.microsoft.com/office/drawing/2014/main" val="3642840245"/>
                    </a:ext>
                  </a:extLst>
                </a:gridCol>
                <a:gridCol w="4208242">
                  <a:extLst>
                    <a:ext uri="{9D8B030D-6E8A-4147-A177-3AD203B41FA5}">
                      <a16:colId xmlns:a16="http://schemas.microsoft.com/office/drawing/2014/main" val="3820325460"/>
                    </a:ext>
                  </a:extLst>
                </a:gridCol>
              </a:tblGrid>
              <a:tr h="420047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Tariff setting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756534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Tariff ( Vatu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753922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Talise Hydro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796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52.32vt/kwh (</a:t>
                      </a:r>
                      <a:r>
                        <a:rPr lang="en-US" sz="1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0.4397 USD)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631122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Loltong Pico hydro_Solar hybrid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796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88.46vt/kwh (</a:t>
                      </a:r>
                      <a:r>
                        <a:rPr lang="en-US" sz="1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0.7435 USD)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590519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Wintua Solar PV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796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41.42vt/kwh (</a:t>
                      </a:r>
                      <a:r>
                        <a:rPr lang="en-US" sz="1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0.3481 USD)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764847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Solar PV ( Meteo + Parliament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512933"/>
                  </a:ext>
                </a:extLst>
              </a:tr>
            </a:tbl>
          </a:graphicData>
        </a:graphic>
      </p:graphicFrame>
      <p:sp>
        <p:nvSpPr>
          <p:cNvPr id="4" name="3 Título">
            <a:extLst>
              <a:ext uri="{FF2B5EF4-FFF2-40B4-BE49-F238E27FC236}">
                <a16:creationId xmlns:a16="http://schemas.microsoft.com/office/drawing/2014/main" id="{B8A295AA-6D1F-C1C8-378C-2AB7EDA4DD46}"/>
              </a:ext>
            </a:extLst>
          </p:cNvPr>
          <p:cNvSpPr txBox="1">
            <a:spLocks/>
          </p:cNvSpPr>
          <p:nvPr/>
        </p:nvSpPr>
        <p:spPr>
          <a:xfrm>
            <a:off x="695400" y="4502029"/>
            <a:ext cx="7126506" cy="544290"/>
          </a:xfrm>
          <a:prstGeom prst="rect">
            <a:avLst/>
          </a:prstGeom>
        </p:spPr>
        <p:txBody>
          <a:bodyPr vert="horz" lIns="97963" tIns="48982" rIns="97963" bIns="48982" rtlCol="0" anchor="ctr">
            <a:noAutofit/>
          </a:bodyPr>
          <a:lstStyle>
            <a:lvl1pPr algn="l" defTabSz="979631" rtl="0" eaLnBrk="1" latinLnBrk="0" hangingPunct="1">
              <a:spcBef>
                <a:spcPct val="0"/>
              </a:spcBef>
              <a:buNone/>
              <a:defRPr sz="2700" b="1" kern="1200" cap="all" baseline="0">
                <a:solidFill>
                  <a:schemeClr val="tx1"/>
                </a:solidFill>
                <a:latin typeface="Lucida Sans Unicode" pitchFamily="34" charset="0"/>
                <a:ea typeface="+mj-ea"/>
                <a:cs typeface="Lucida Sans Unicode" pitchFamily="34" charset="0"/>
              </a:defRPr>
            </a:lvl1pPr>
          </a:lstStyle>
          <a:p>
            <a:r>
              <a:rPr lang="en-GB" sz="1400" dirty="0">
                <a:latin typeface="+mn-lt"/>
              </a:rPr>
              <a:t>Note:</a:t>
            </a:r>
          </a:p>
          <a:p>
            <a:endParaRPr lang="en-GB" sz="1400" dirty="0">
              <a:latin typeface="+mn-lt"/>
            </a:endParaRPr>
          </a:p>
          <a:p>
            <a:r>
              <a:rPr lang="en-GB" sz="1400" dirty="0">
                <a:latin typeface="+mn-lt"/>
              </a:rPr>
              <a:t>Tariff setting are done by the Utility regulatory authority</a:t>
            </a:r>
          </a:p>
        </p:txBody>
      </p:sp>
    </p:spTree>
    <p:extLst>
      <p:ext uri="{BB962C8B-B14F-4D97-AF65-F5344CB8AC3E}">
        <p14:creationId xmlns:p14="http://schemas.microsoft.com/office/powerpoint/2010/main" val="1035591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Título">
            <a:extLst>
              <a:ext uri="{FF2B5EF4-FFF2-40B4-BE49-F238E27FC236}">
                <a16:creationId xmlns:a16="http://schemas.microsoft.com/office/drawing/2014/main" id="{D3693DAC-A261-40C1-815B-49E52387F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742" y="384380"/>
            <a:ext cx="10563810" cy="54429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4B655A"/>
                </a:solidFill>
                <a:latin typeface="Tw Cen MT" panose="020B0602020104020603" pitchFamily="34" charset="0"/>
              </a:rPr>
              <a:t>Photos</a:t>
            </a:r>
          </a:p>
        </p:txBody>
      </p:sp>
      <p:sp>
        <p:nvSpPr>
          <p:cNvPr id="4" name="3 Título">
            <a:extLst>
              <a:ext uri="{FF2B5EF4-FFF2-40B4-BE49-F238E27FC236}">
                <a16:creationId xmlns:a16="http://schemas.microsoft.com/office/drawing/2014/main" id="{B8A295AA-6D1F-C1C8-378C-2AB7EDA4DD46}"/>
              </a:ext>
            </a:extLst>
          </p:cNvPr>
          <p:cNvSpPr txBox="1">
            <a:spLocks/>
          </p:cNvSpPr>
          <p:nvPr/>
        </p:nvSpPr>
        <p:spPr>
          <a:xfrm>
            <a:off x="695400" y="4221088"/>
            <a:ext cx="7126506" cy="544290"/>
          </a:xfrm>
          <a:prstGeom prst="rect">
            <a:avLst/>
          </a:prstGeom>
        </p:spPr>
        <p:txBody>
          <a:bodyPr vert="horz" lIns="97963" tIns="48982" rIns="97963" bIns="48982" rtlCol="0" anchor="ctr">
            <a:noAutofit/>
          </a:bodyPr>
          <a:lstStyle>
            <a:lvl1pPr algn="l" defTabSz="979631" rtl="0" eaLnBrk="1" latinLnBrk="0" hangingPunct="1">
              <a:spcBef>
                <a:spcPct val="0"/>
              </a:spcBef>
              <a:buNone/>
              <a:defRPr sz="2700" b="1" kern="1200" cap="all" baseline="0">
                <a:solidFill>
                  <a:schemeClr val="tx1"/>
                </a:solidFill>
                <a:latin typeface="Lucida Sans Unicode" pitchFamily="34" charset="0"/>
                <a:ea typeface="+mj-ea"/>
                <a:cs typeface="Lucida Sans Unicode" pitchFamily="34" charset="0"/>
              </a:defRPr>
            </a:lvl1pPr>
          </a:lstStyle>
          <a:p>
            <a:endParaRPr lang="en-GB" sz="14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37186D-44F6-5A25-FB05-75BCB91A0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42" y="1057544"/>
            <a:ext cx="5595258" cy="42436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55E17D-0633-3D88-B380-F924C39BB6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390" y="1057543"/>
            <a:ext cx="5595258" cy="424366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D383325-334B-AD2C-B15A-CB425378975A}"/>
              </a:ext>
            </a:extLst>
          </p:cNvPr>
          <p:cNvSpPr txBox="1">
            <a:spLocks/>
          </p:cNvSpPr>
          <p:nvPr/>
        </p:nvSpPr>
        <p:spPr>
          <a:xfrm>
            <a:off x="551940" y="5461294"/>
            <a:ext cx="5544060" cy="339162"/>
          </a:xfrm>
          <a:prstGeom prst="rect">
            <a:avLst/>
          </a:prstGeom>
        </p:spPr>
        <p:txBody>
          <a:bodyPr vert="horz" lIns="97963" tIns="48982" rIns="97963" bIns="48982" rtlCol="0" anchor="ctr">
            <a:normAutofit fontScale="62500" lnSpcReduction="20000"/>
          </a:bodyPr>
          <a:lstStyle>
            <a:lvl1pPr algn="l" defTabSz="979631" rtl="0" eaLnBrk="1" latinLnBrk="0" hangingPunct="1">
              <a:spcBef>
                <a:spcPct val="0"/>
              </a:spcBef>
              <a:buNone/>
              <a:defRPr sz="2700" b="1" kern="1200" cap="all" baseline="0">
                <a:solidFill>
                  <a:schemeClr val="tx1"/>
                </a:solidFill>
                <a:latin typeface="Lucida Sans Unicode" pitchFamily="34" charset="0"/>
                <a:ea typeface="+mj-ea"/>
                <a:cs typeface="Lucida Sans Unicode" pitchFamily="34" charset="0"/>
              </a:defRPr>
            </a:lvl1pPr>
          </a:lstStyle>
          <a:p>
            <a:r>
              <a:rPr lang="en-US" dirty="0" err="1"/>
              <a:t>Wintua</a:t>
            </a:r>
            <a:r>
              <a:rPr lang="en-US" dirty="0"/>
              <a:t>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E54F645-0082-459E-FDF4-CB985E5454F1}"/>
              </a:ext>
            </a:extLst>
          </p:cNvPr>
          <p:cNvSpPr txBox="1">
            <a:spLocks/>
          </p:cNvSpPr>
          <p:nvPr/>
        </p:nvSpPr>
        <p:spPr>
          <a:xfrm>
            <a:off x="6380953" y="5461294"/>
            <a:ext cx="4716868" cy="339162"/>
          </a:xfrm>
          <a:prstGeom prst="rect">
            <a:avLst/>
          </a:prstGeom>
        </p:spPr>
        <p:txBody>
          <a:bodyPr vert="horz" lIns="97963" tIns="48982" rIns="97963" bIns="48982" rtlCol="0" anchor="ctr">
            <a:normAutofit fontScale="62500" lnSpcReduction="20000"/>
          </a:bodyPr>
          <a:lstStyle>
            <a:lvl1pPr algn="l" defTabSz="979631" rtl="0" eaLnBrk="1" latinLnBrk="0" hangingPunct="1">
              <a:spcBef>
                <a:spcPct val="0"/>
              </a:spcBef>
              <a:buNone/>
              <a:defRPr sz="2700" b="1" kern="1200" cap="all" baseline="0">
                <a:solidFill>
                  <a:schemeClr val="tx1"/>
                </a:solidFill>
                <a:latin typeface="Lucida Sans Unicode" pitchFamily="34" charset="0"/>
                <a:ea typeface="+mj-ea"/>
                <a:cs typeface="Lucida Sans Unicode" pitchFamily="34" charset="0"/>
              </a:defRPr>
            </a:lvl1pPr>
          </a:lstStyle>
          <a:p>
            <a:r>
              <a:rPr lang="en-US" dirty="0"/>
              <a:t>Talise</a:t>
            </a:r>
          </a:p>
        </p:txBody>
      </p:sp>
    </p:spTree>
    <p:extLst>
      <p:ext uri="{BB962C8B-B14F-4D97-AF65-F5344CB8AC3E}">
        <p14:creationId xmlns:p14="http://schemas.microsoft.com/office/powerpoint/2010/main" val="34564338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DCFA1EBAB7EF4D8C461AD259E6E05C" ma:contentTypeVersion="4" ma:contentTypeDescription="Create a new document." ma:contentTypeScope="" ma:versionID="d76ab4d85f3ec126655b939c0efc6fdb">
  <xsd:schema xmlns:xsd="http://www.w3.org/2001/XMLSchema" xmlns:xs="http://www.w3.org/2001/XMLSchema" xmlns:p="http://schemas.microsoft.com/office/2006/metadata/properties" xmlns:ns2="915b3f3d-3a68-4300-989b-8ece10152101" targetNamespace="http://schemas.microsoft.com/office/2006/metadata/properties" ma:root="true" ma:fieldsID="62b99639609934780d1cab07f3d80d8d" ns2:_="">
    <xsd:import namespace="915b3f3d-3a68-4300-989b-8ece101521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5b3f3d-3a68-4300-989b-8ece101521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687E9D0-E10A-4257-9C2C-8350D9D9C1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5b3f3d-3a68-4300-989b-8ece101521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D2610B-B918-4F7F-AC2B-443B5B14EF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C27E79-A73B-44F9-A436-5879550C560F}">
  <ds:schemaRefs>
    <ds:schemaRef ds:uri="http://schemas.openxmlformats.org/package/2006/metadata/core-properties"/>
    <ds:schemaRef ds:uri="http://purl.org/dc/elements/1.1/"/>
    <ds:schemaRef ds:uri="http://purl.org/dc/terms/"/>
    <ds:schemaRef ds:uri="915b3f3d-3a68-4300-989b-8ece10152101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14454</TotalTime>
  <Words>542</Words>
  <Application>Microsoft Office PowerPoint</Application>
  <PresentationFormat>Widescreen</PresentationFormat>
  <Paragraphs>146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Google Sans</vt:lpstr>
      <vt:lpstr>Lucida Sans Unicode</vt:lpstr>
      <vt:lpstr>TheSansCorrespondence</vt:lpstr>
      <vt:lpstr>Tw Cen MT</vt:lpstr>
      <vt:lpstr>Tema de Office</vt:lpstr>
      <vt:lpstr>PowerPoint Presentation</vt:lpstr>
      <vt:lpstr>TABLE OF CONTENTS</vt:lpstr>
      <vt:lpstr>1. Current electricity access</vt:lpstr>
      <vt:lpstr>Current electricity access</vt:lpstr>
      <vt:lpstr>PowerPoint Presentation</vt:lpstr>
      <vt:lpstr>2. Capacity</vt:lpstr>
      <vt:lpstr>Management / institutional structure</vt:lpstr>
      <vt:lpstr>Tariff </vt:lpstr>
      <vt:lpstr>Photos</vt:lpstr>
      <vt:lpstr>Photos</vt:lpstr>
      <vt:lpstr>Meteo</vt:lpstr>
      <vt:lpstr>Ministry of climate change </vt:lpstr>
      <vt:lpstr>Lesson learnt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Laura.Monteagudo</dc:creator>
  <cp:lastModifiedBy>Julius Mala</cp:lastModifiedBy>
  <cp:revision>1003</cp:revision>
  <cp:lastPrinted>2017-06-01T11:36:15Z</cp:lastPrinted>
  <dcterms:created xsi:type="dcterms:W3CDTF">2017-04-06T14:13:24Z</dcterms:created>
  <dcterms:modified xsi:type="dcterms:W3CDTF">2023-06-29T22:29:26Z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0x0101001BDCFA1EBAB7EF4D8C461AD259E6E05C</vt:lpwstr>
  </property>
</Properties>
</file>