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0" r:id="rId5"/>
    <p:sldId id="675" r:id="rId6"/>
    <p:sldId id="843" r:id="rId7"/>
    <p:sldId id="833" r:id="rId8"/>
    <p:sldId id="844" r:id="rId9"/>
    <p:sldId id="845" r:id="rId10"/>
    <p:sldId id="834" r:id="rId11"/>
    <p:sldId id="835" r:id="rId12"/>
    <p:sldId id="836" r:id="rId13"/>
    <p:sldId id="837" r:id="rId14"/>
    <p:sldId id="838" r:id="rId15"/>
    <p:sldId id="641" r:id="rId16"/>
  </p:sldIdLst>
  <p:sldSz cx="12192000" cy="6858000"/>
  <p:notesSz cx="6797675" cy="9926638"/>
  <p:defaultTextStyle>
    <a:defPPr>
      <a:defRPr lang="es-ES"/>
    </a:defPPr>
    <a:lvl1pPr marL="0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9816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9631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9447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9262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9078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38893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28709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18524" algn="l" defTabSz="9796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D9671A-1347-36E9-DE6F-5C2760080BB2}" name="Trama Tecnoambiental 4" initials="TT4" userId="S::tta4@tramatecnoambiental.onmicrosoft.com::fa701be3-10b5-461a-88e6-f6954f18c74d" providerId="AD"/>
  <p188:author id="{79EB5B49-F28D-9DE3-DA95-AC91841131F4}" name="Manu Rawali" initials="MR" userId="S::z3039873@ad.unsw.edu.au::68a384a6-f019-4103-b41b-82f6423dfd6d" providerId="AD"/>
  <p188:author id="{6525886E-D668-D6B1-BB9A-9998128EF454}" name="Elena Adamopoulou" initials="EA" userId="S::eleni.adamopoulou@eca-uk.com::a1cf3cc9-b064-4a6b-8253-7593484cd07e" providerId="AD"/>
  <p188:author id="{4A683299-DF65-E355-7F4B-49AADD48D216}" name="Tommaso Diani - TTA" initials="TDT" userId="Tommaso Diani - TT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196"/>
    <a:srgbClr val="9EA159"/>
    <a:srgbClr val="FFFFFF"/>
    <a:srgbClr val="4B6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332EF-8334-4178-A2C9-55DA4C092788}" v="2" dt="2023-06-13T13:38:29.697"/>
  </p1510:revLst>
</p1510:revInfo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2052" autoAdjust="0"/>
  </p:normalViewPr>
  <p:slideViewPr>
    <p:cSldViewPr>
      <p:cViewPr varScale="1">
        <p:scale>
          <a:sx n="61" d="100"/>
          <a:sy n="61" d="100"/>
        </p:scale>
        <p:origin x="85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4002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A3874-43F6-47D9-9BDA-46D4DBA2C754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B0DE-90D2-417F-AF1F-9E447C3D42C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473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0D27F-FE40-4DD5-9988-0C53E0C72E88}" type="datetimeFigureOut">
              <a:rPr lang="es-ES" smtClean="0"/>
              <a:pPr/>
              <a:t>30/06/2023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623D-F42B-4D29-A988-8C055F070A9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31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8623D-F42B-4D29-A988-8C055F070A94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8314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ura.Monteagudo\Downloads\TTA_logo_EN(1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9" y="197633"/>
            <a:ext cx="5829339" cy="5509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 cstate="print">
            <a:alphaModFix amt="4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357562"/>
            <a:ext cx="8534400" cy="1752600"/>
          </a:xfrm>
        </p:spPr>
        <p:txBody>
          <a:bodyPr>
            <a:noAutofit/>
          </a:bodyPr>
          <a:lstStyle>
            <a:lvl1pPr marL="0" indent="0" algn="ctr" defTabSz="979631" rtl="0" eaLnBrk="1" latinLnBrk="0" hangingPunct="1">
              <a:spcBef>
                <a:spcPct val="0"/>
              </a:spcBef>
              <a:buNone/>
              <a:defRPr lang="es-ES" sz="4800" b="1" kern="1200" cap="all" baseline="0" dirty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357562"/>
            <a:ext cx="8534400" cy="1752600"/>
          </a:xfrm>
        </p:spPr>
        <p:txBody>
          <a:bodyPr>
            <a:noAutofit/>
          </a:bodyPr>
          <a:lstStyle>
            <a:lvl1pPr marL="0" indent="0" algn="ctr" defTabSz="979631" rtl="0" eaLnBrk="1" latinLnBrk="0" hangingPunct="1">
              <a:spcBef>
                <a:spcPct val="0"/>
              </a:spcBef>
              <a:buNone/>
              <a:defRPr lang="es-ES" sz="4800" b="1" kern="1200" cap="all" baseline="0" dirty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  <a:lvl2pPr marL="48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3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1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5" name="Picture 2" descr="C:\Users\Laura.Monteagudo\Downloads\TTA_logo_EN(1)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9" y="197632"/>
            <a:ext cx="11514705" cy="108822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>
            <a:lvl1pPr algn="l">
              <a:defRPr sz="2700" b="1" cap="all" baseline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23" name="22 Imagen" descr="2013-06-18_logo TTA HD transparente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22003" y="5877273"/>
            <a:ext cx="1869414" cy="644515"/>
          </a:xfrm>
          <a:prstGeom prst="rect">
            <a:avLst/>
          </a:prstGeom>
        </p:spPr>
      </p:pic>
      <p:sp>
        <p:nvSpPr>
          <p:cNvPr id="27" name="26 Rectángulo"/>
          <p:cNvSpPr/>
          <p:nvPr userDrawn="1"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8" name="27 Rectángulo"/>
          <p:cNvSpPr/>
          <p:nvPr userDrawn="1"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C5566-AB23-45F4-80BD-DFA81FD81F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4060" y="1268414"/>
            <a:ext cx="10241138" cy="4608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5047739" y="1437836"/>
            <a:ext cx="7789333" cy="410028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70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952"/>
              </a:spcAft>
              <a:buClrTx/>
              <a:buSzTx/>
              <a:buFontTx/>
              <a:buNone/>
              <a:tabLst/>
            </a:pPr>
            <a:r>
              <a:rPr kumimoji="0" lang="es-ES" sz="800" b="1" i="0" u="none" strike="noStrike" cap="none" normalizeH="0" baseline="0">
                <a:ln>
                  <a:noFill/>
                </a:ln>
                <a:solidFill>
                  <a:srgbClr val="F8F8F8"/>
                </a:solidFill>
                <a:effectLst/>
                <a:latin typeface="TheSansCorrespondence" pitchFamily="34" charset="0"/>
              </a:rPr>
              <a:t>tta</a:t>
            </a:r>
            <a:endParaRPr kumimoji="0" lang="es-ES" sz="800" b="0" i="0" u="none" strike="noStrike" cap="none" normalizeH="0" baseline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</a:endParaRPr>
          </a:p>
        </p:txBody>
      </p:sp>
      <p:pic>
        <p:nvPicPr>
          <p:cNvPr id="7" name="6 Imagen" descr="2013-06-18_logo TTA HD transparente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22003" y="5877273"/>
            <a:ext cx="1869414" cy="644515"/>
          </a:xfrm>
          <a:prstGeom prst="rect">
            <a:avLst/>
          </a:prstGeom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Autofit/>
          </a:bodyPr>
          <a:lstStyle>
            <a:lvl1pPr algn="l">
              <a:defRPr sz="2400" b="1" cap="all" baseline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12 Rectángulo"/>
          <p:cNvSpPr/>
          <p:nvPr userDrawn="1"/>
        </p:nvSpPr>
        <p:spPr>
          <a:xfrm>
            <a:off x="0" y="6642580"/>
            <a:ext cx="1219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The information contained in these documents is confidential, privileged and only for the information of the intended recipient and may not be used, published or redistributed</a:t>
            </a:r>
            <a:endParaRPr lang="es-ES" sz="800" i="1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10 Rectángulo"/>
          <p:cNvSpPr/>
          <p:nvPr userDrawn="1"/>
        </p:nvSpPr>
        <p:spPr>
          <a:xfrm>
            <a:off x="292688" y="6453336"/>
            <a:ext cx="1962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0" kern="1200" spc="0" baseline="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100" b="0" kern="1200" spc="0" baseline="0" dirty="0" err="1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www.tta.com.es</a:t>
            </a:r>
            <a:endParaRPr lang="es-ES" sz="1100" b="0" spc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A49F8-D13A-4A4C-B350-DD00F76B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5E14E7-0C4F-4B85-AB65-043B5B9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2EFB-B1EA-4E21-A678-490D24F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7B128-84B6-4F1E-8E5B-83802323B4DC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273B869C-9055-4598-BFF8-6E5B9A782E4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74608" y="1557338"/>
            <a:ext cx="8705615" cy="331182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7963" tIns="48982" rIns="97963" bIns="48982" rtlCol="0" anchor="ctr">
            <a:normAutofit/>
          </a:bodyPr>
          <a:lstStyle/>
          <a:p>
            <a:r>
              <a:rPr lang="en-GB" noProof="0" dirty="0" err="1"/>
              <a:t>Haga</a:t>
            </a:r>
            <a:r>
              <a:rPr lang="en-GB" noProof="0" dirty="0"/>
              <a:t> </a:t>
            </a:r>
            <a:r>
              <a:rPr lang="en-GB" noProof="0" dirty="0" err="1"/>
              <a:t>clic</a:t>
            </a:r>
            <a:r>
              <a:rPr lang="en-GB" noProof="0" dirty="0"/>
              <a:t> para </a:t>
            </a:r>
            <a:r>
              <a:rPr lang="en-GB" noProof="0" dirty="0" err="1"/>
              <a:t>modificar</a:t>
            </a:r>
            <a:r>
              <a:rPr lang="en-GB" noProof="0" dirty="0"/>
              <a:t> </a:t>
            </a:r>
            <a:r>
              <a:rPr lang="en-GB" noProof="0" dirty="0" err="1"/>
              <a:t>el</a:t>
            </a:r>
            <a:r>
              <a:rPr lang="en-GB" noProof="0" dirty="0"/>
              <a:t> </a:t>
            </a:r>
            <a:r>
              <a:rPr lang="en-GB" noProof="0" dirty="0" err="1"/>
              <a:t>estilo</a:t>
            </a:r>
            <a:r>
              <a:rPr lang="en-GB" noProof="0" dirty="0"/>
              <a:t> de </a:t>
            </a:r>
            <a:r>
              <a:rPr lang="en-GB" noProof="0" dirty="0" err="1"/>
              <a:t>título</a:t>
            </a:r>
            <a:r>
              <a:rPr lang="en-GB" noProof="0" dirty="0"/>
              <a:t> del </a:t>
            </a:r>
            <a:r>
              <a:rPr lang="en-GB" noProof="0" dirty="0" err="1"/>
              <a:t>patrón</a:t>
            </a:r>
            <a:endParaRPr lang="en-GB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7963" tIns="48982" rIns="97963" bIns="48982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7963" tIns="48982" rIns="97963" bIns="489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B128-84B6-4F1E-8E5B-83802323B4DC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5" r:id="rId5"/>
  </p:sldLayoutIdLst>
  <p:hf hdr="0" dt="0"/>
  <p:txStyles>
    <p:titleStyle>
      <a:lvl1pPr algn="ctr" defTabSz="97963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7362" indent="-367362" algn="l" defTabSz="97963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5950" indent="-306135" algn="l" defTabSz="979631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539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54" indent="-244908" algn="l" defTabSz="9796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170" indent="-244908" algn="l" defTabSz="9796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93985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83801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73616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32" indent="-244908" algn="l" defTabSz="9796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9816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9631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9447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262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9078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893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09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18524" algn="l" defTabSz="9796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5">
            <a:extLst>
              <a:ext uri="{FF2B5EF4-FFF2-40B4-BE49-F238E27FC236}">
                <a16:creationId xmlns:a16="http://schemas.microsoft.com/office/drawing/2014/main" id="{F3212A7C-CB82-7AF1-4326-EFBB746A78D8}"/>
              </a:ext>
            </a:extLst>
          </p:cNvPr>
          <p:cNvSpPr txBox="1">
            <a:spLocks/>
          </p:cNvSpPr>
          <p:nvPr/>
        </p:nvSpPr>
        <p:spPr>
          <a:xfrm>
            <a:off x="551384" y="290926"/>
            <a:ext cx="5832648" cy="4794258"/>
          </a:xfrm>
          <a:prstGeom prst="rect">
            <a:avLst/>
          </a:prstGeom>
        </p:spPr>
        <p:txBody>
          <a:bodyPr vert="horz" lIns="97963" tIns="48982" rIns="97963" bIns="48982" rtlCol="0" anchor="t"/>
          <a:lstStyle>
            <a:defPPr>
              <a:defRPr lang="es-ES"/>
            </a:defPPr>
            <a:lvl1pPr marL="0" algn="l" defTabSz="979631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9816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9631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9447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9262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49078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38893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09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18524" algn="l" defTabSz="97963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Unlocking MG for sustainable development:</a:t>
            </a:r>
          </a:p>
          <a:p>
            <a:pPr algn="ctr"/>
            <a:r>
              <a:rPr lang="en-GB" sz="4000" b="1" dirty="0">
                <a:solidFill>
                  <a:srgbClr val="4B655A"/>
                </a:solidFill>
                <a:latin typeface="Tw Cen MT" panose="020B0602020104020603" pitchFamily="34" charset="0"/>
              </a:rPr>
              <a:t>1.1. Course Introduction </a:t>
            </a:r>
          </a:p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Suva, Fiji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June 26</a:t>
            </a:r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-30</a:t>
            </a:r>
            <a:r>
              <a:rPr lang="en-US" sz="16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2023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sz="1600" b="1" dirty="0">
              <a:latin typeface="+mj-lt"/>
            </a:endParaRPr>
          </a:p>
          <a:p>
            <a:endParaRPr lang="en-GB" sz="1600" b="1" dirty="0">
              <a:latin typeface="+mj-lt"/>
            </a:endParaRPr>
          </a:p>
          <a:p>
            <a:endParaRPr lang="en-GB" sz="1600" b="1" dirty="0">
              <a:latin typeface="+mj-lt"/>
            </a:endParaRPr>
          </a:p>
          <a:p>
            <a:endParaRPr lang="en-GB" sz="1600" b="1" dirty="0">
              <a:latin typeface="+mj-lt"/>
            </a:endParaRPr>
          </a:p>
          <a:p>
            <a:pPr algn="ctr"/>
            <a:r>
              <a:rPr lang="en-GB" sz="1600" b="1" dirty="0">
                <a:latin typeface="+mj-lt"/>
              </a:rPr>
              <a:t>Jerry Willie Zutu</a:t>
            </a:r>
          </a:p>
          <a:p>
            <a:pPr algn="ctr"/>
            <a:r>
              <a:rPr lang="en-GB" sz="1600" b="1" dirty="0">
                <a:latin typeface="+mj-lt"/>
              </a:rPr>
              <a:t>Solomon Islands</a:t>
            </a:r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algn="r"/>
            <a:endParaRPr lang="en-GB" sz="14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39B3A-42A3-B722-2BC6-B83B7D8ACD95}"/>
              </a:ext>
            </a:extLst>
          </p:cNvPr>
          <p:cNvSpPr txBox="1"/>
          <p:nvPr/>
        </p:nvSpPr>
        <p:spPr>
          <a:xfrm>
            <a:off x="4871864" y="1325536"/>
            <a:ext cx="429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F690-462F-B4F5-AF5A-606A7DD27103}"/>
              </a:ext>
            </a:extLst>
          </p:cNvPr>
          <p:cNvSpPr txBox="1"/>
          <p:nvPr/>
        </p:nvSpPr>
        <p:spPr>
          <a:xfrm>
            <a:off x="7894612" y="6242694"/>
            <a:ext cx="4295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86D8DF-AFC4-7590-B513-1D7FF454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0" y="437742"/>
            <a:ext cx="2178297" cy="6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DO - UN Industrial Development Organization - BPW and United Nations">
            <a:extLst>
              <a:ext uri="{FF2B5EF4-FFF2-40B4-BE49-F238E27FC236}">
                <a16:creationId xmlns:a16="http://schemas.microsoft.com/office/drawing/2014/main" id="{6377B578-681E-DACD-5A26-4759C9202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5" b="32103"/>
          <a:stretch/>
        </p:blipFill>
        <p:spPr bwMode="auto">
          <a:xfrm>
            <a:off x="2459497" y="396584"/>
            <a:ext cx="3312368" cy="7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 picture containing silhouette, blur, night sky&#10;&#10;Description automatically generated">
            <a:extLst>
              <a:ext uri="{FF2B5EF4-FFF2-40B4-BE49-F238E27FC236}">
                <a16:creationId xmlns:a16="http://schemas.microsoft.com/office/drawing/2014/main" id="{926909CF-F3A4-8947-DC05-34D227C5D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483" y="396584"/>
            <a:ext cx="1674871" cy="10147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1411308"/>
            <a:ext cx="5443534" cy="424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mini-grids in s.i 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336" y="836712"/>
            <a:ext cx="11161240" cy="4248471"/>
          </a:xfrm>
        </p:spPr>
        <p:txBody>
          <a:bodyPr>
            <a:normAutofit/>
          </a:bodyPr>
          <a:lstStyle/>
          <a:p>
            <a:r>
              <a:rPr lang="en-US" dirty="0"/>
              <a:t>Best suited for isolated islands.</a:t>
            </a:r>
          </a:p>
          <a:p>
            <a:r>
              <a:rPr lang="en-US" dirty="0"/>
              <a:t>Cost effective compared to Hydro system</a:t>
            </a:r>
          </a:p>
          <a:p>
            <a:r>
              <a:rPr lang="en-US" dirty="0"/>
              <a:t>Availability of SIG expertise to implement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0564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404664"/>
            <a:ext cx="8389276" cy="544290"/>
          </a:xfrm>
        </p:spPr>
        <p:txBody>
          <a:bodyPr/>
          <a:lstStyle/>
          <a:p>
            <a:r>
              <a:rPr lang="en-US" dirty="0"/>
              <a:t>way forward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SINEP &amp; NATIONAL ELECTRIFICATION TO GUIDE THE PENETRATION OF RE IN THE URBAN AND RURAL AREAS.</a:t>
            </a:r>
          </a:p>
          <a:p>
            <a:r>
              <a:rPr lang="en-US" dirty="0"/>
              <a:t>NETWORK WITH REGIONAL INITIATIVE TO BOOST ACCESS</a:t>
            </a:r>
          </a:p>
          <a:p>
            <a:r>
              <a:rPr lang="en-US" dirty="0"/>
              <a:t>BOOST PRIVATE SECTOR PARTICIPATION IN ELECTRIFICATION</a:t>
            </a:r>
          </a:p>
          <a:p>
            <a:r>
              <a:rPr lang="en-US" dirty="0"/>
              <a:t>AMEND UTILITY ACT TO PROVIDE WAY FOR PRIVATE SECTOR PARTICIPATION (CURRENTLY ONGOING)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939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CD818B-DA46-58B2-1683-5F48942AEFAA}"/>
              </a:ext>
            </a:extLst>
          </p:cNvPr>
          <p:cNvSpPr txBox="1"/>
          <p:nvPr/>
        </p:nvSpPr>
        <p:spPr>
          <a:xfrm>
            <a:off x="0" y="2636912"/>
            <a:ext cx="12192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latin typeface="Tw Cen MT" panose="020B0602020104020603" pitchFamily="34" charset="0"/>
              </a:rPr>
              <a:t>Thank you</a:t>
            </a:r>
          </a:p>
          <a:p>
            <a:pPr algn="ctr"/>
            <a:endParaRPr lang="it-IT" dirty="0">
              <a:latin typeface="Tw Cen MT" panose="020B0602020104020603" pitchFamily="34" charset="0"/>
            </a:endParaRPr>
          </a:p>
          <a:p>
            <a:pPr algn="ctr"/>
            <a:endParaRPr lang="it-IT" dirty="0">
              <a:latin typeface="Tw Cen MT" panose="020B0602020104020603" pitchFamily="34" charset="0"/>
            </a:endParaRPr>
          </a:p>
          <a:p>
            <a:pPr algn="ctr"/>
            <a:r>
              <a:rPr lang="it-IT" dirty="0">
                <a:latin typeface="Tw Cen MT" panose="020B0602020104020603" pitchFamily="34" charset="0"/>
              </a:rPr>
              <a:t>Jerry Zutu</a:t>
            </a:r>
          </a:p>
          <a:p>
            <a:pPr algn="ctr"/>
            <a:r>
              <a:rPr lang="it-IT" dirty="0">
                <a:latin typeface="Tw Cen MT" panose="020B0602020104020603" pitchFamily="34" charset="0"/>
              </a:rPr>
              <a:t>Energy Department</a:t>
            </a:r>
          </a:p>
          <a:p>
            <a:pPr algn="ctr"/>
            <a:r>
              <a:rPr lang="it-IT" dirty="0">
                <a:latin typeface="Tw Cen MT" panose="020B0602020104020603" pitchFamily="34" charset="0"/>
              </a:rPr>
              <a:t>Solomon Islands Government</a:t>
            </a:r>
          </a:p>
        </p:txBody>
      </p:sp>
    </p:spTree>
    <p:extLst>
      <p:ext uri="{BB962C8B-B14F-4D97-AF65-F5344CB8AC3E}">
        <p14:creationId xmlns:p14="http://schemas.microsoft.com/office/powerpoint/2010/main" val="181514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Título">
            <a:extLst>
              <a:ext uri="{FF2B5EF4-FFF2-40B4-BE49-F238E27FC236}">
                <a16:creationId xmlns:a16="http://schemas.microsoft.com/office/drawing/2014/main" id="{D3693DAC-A261-40C1-815B-49E5238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384380"/>
            <a:ext cx="8389276" cy="54429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4B655A"/>
                </a:solidFill>
                <a:latin typeface="Tw Cen MT" panose="020B0602020104020603" pitchFamily="34" charset="0"/>
              </a:rPr>
              <a:t>TABLE OF CONTENTS</a:t>
            </a:r>
          </a:p>
        </p:txBody>
      </p:sp>
      <p:sp>
        <p:nvSpPr>
          <p:cNvPr id="8" name="3 Título">
            <a:extLst>
              <a:ext uri="{FF2B5EF4-FFF2-40B4-BE49-F238E27FC236}">
                <a16:creationId xmlns:a16="http://schemas.microsoft.com/office/drawing/2014/main" id="{337B241D-1C25-F0D9-33AD-1E889417938B}"/>
              </a:ext>
            </a:extLst>
          </p:cNvPr>
          <p:cNvSpPr txBox="1">
            <a:spLocks/>
          </p:cNvSpPr>
          <p:nvPr/>
        </p:nvSpPr>
        <p:spPr>
          <a:xfrm>
            <a:off x="500743" y="1772816"/>
            <a:ext cx="8389276" cy="2736304"/>
          </a:xfrm>
          <a:prstGeom prst="rect">
            <a:avLst/>
          </a:prstGeom>
        </p:spPr>
        <p:txBody>
          <a:bodyPr vert="horz" lIns="97963" tIns="48982" rIns="97963" bIns="48982" rtlCol="0" anchor="ctr">
            <a:normAutofit fontScale="70000" lnSpcReduction="20000"/>
          </a:bodyPr>
          <a:lstStyle>
            <a:lvl1pPr algn="l" defTabSz="979631" rtl="0" eaLnBrk="1" latinLnBrk="0" hangingPunct="1">
              <a:spcBef>
                <a:spcPct val="0"/>
              </a:spcBef>
              <a:buNone/>
              <a:defRPr sz="2700" b="1" kern="1200" cap="all" baseline="0">
                <a:solidFill>
                  <a:schemeClr val="tx1"/>
                </a:solidFill>
                <a:latin typeface="Lucida Sans Unicode" pitchFamily="34" charset="0"/>
                <a:ea typeface="+mj-ea"/>
                <a:cs typeface="Lucida Sans Unicode" pitchFamily="34" charset="0"/>
              </a:defRPr>
            </a:lvl1pPr>
          </a:lstStyle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Electrification access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National Electrification plan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Electrification plan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Challenges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Benefits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LESSON LEARNT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r>
              <a:rPr lang="en-GB" dirty="0">
                <a:solidFill>
                  <a:srgbClr val="9EA159"/>
                </a:solidFill>
                <a:latin typeface="Tw Cen MT" panose="020B0602020104020603" pitchFamily="34" charset="0"/>
              </a:rPr>
              <a:t>way forward</a:t>
            </a:r>
          </a:p>
          <a:p>
            <a:pPr marL="514350" indent="-514350">
              <a:spcBef>
                <a:spcPts val="1200"/>
              </a:spcBef>
              <a:buAutoNum type="arabicPeriod"/>
            </a:pPr>
            <a:endParaRPr lang="en-GB" dirty="0">
              <a:solidFill>
                <a:srgbClr val="9EA159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Brief outline of Solomon Islands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1052736"/>
            <a:ext cx="6336704" cy="411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268760"/>
            <a:ext cx="453650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53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Current electricity access &amp; climate target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4060" y="908720"/>
            <a:ext cx="11006556" cy="3240360"/>
          </a:xfrm>
        </p:spPr>
        <p:txBody>
          <a:bodyPr>
            <a:normAutofit/>
          </a:bodyPr>
          <a:lstStyle/>
          <a:p>
            <a:r>
              <a:rPr lang="en-US" dirty="0"/>
              <a:t>Urban – 54 % </a:t>
            </a:r>
          </a:p>
          <a:p>
            <a:r>
              <a:rPr lang="en-US" dirty="0"/>
              <a:t>Rural – 2%</a:t>
            </a:r>
          </a:p>
          <a:p>
            <a:r>
              <a:rPr lang="en-US" dirty="0"/>
              <a:t>SINEP targets 2025 -  Urban -80%</a:t>
            </a:r>
          </a:p>
          <a:p>
            <a:r>
              <a:rPr lang="en-US" dirty="0"/>
              <a:t>                                    - Rural -40%       </a:t>
            </a:r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85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Grid and mini-grids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48" y="1149704"/>
            <a:ext cx="5404644" cy="18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1" y="1268760"/>
            <a:ext cx="4590181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1" y="3284984"/>
            <a:ext cx="4608512" cy="217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48" y="3284984"/>
            <a:ext cx="3255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2" y="3284984"/>
            <a:ext cx="21399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9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8389276" cy="544290"/>
          </a:xfrm>
        </p:spPr>
        <p:txBody>
          <a:bodyPr/>
          <a:lstStyle/>
          <a:p>
            <a:r>
              <a:rPr lang="en-AU" dirty="0"/>
              <a:t>Energy consumption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Total energy demands by provincial centre's(5% of country's population):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48880"/>
            <a:ext cx="732155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06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Electrification Plan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4060" y="1052736"/>
            <a:ext cx="10430492" cy="4896544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Urban </a:t>
            </a:r>
            <a:r>
              <a:rPr lang="en-US" dirty="0"/>
              <a:t>– Power Utility; and the main aim is to access to grid connected electricity in the urban areas increase to 80% by 2025. The electricity sector is managed by the government-owned company, the Solomon Islands  Electricity Authority (SIEA). SIEA is totally dependent on diesel for power generation; 80% of energy  is produced for Honiara while 20% is for outstations in eight provincial center's.</a:t>
            </a:r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b="1" dirty="0"/>
              <a:t> 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 the capacity and condition of the Honiara and outstations network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Extend existing networks to surrounding rural communities where feasible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 and implement energy efficiency &amp; conservation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Rural </a:t>
            </a:r>
            <a:r>
              <a:rPr lang="en-US" dirty="0"/>
              <a:t>– SIG, Private sector, Partners; 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            Access to electricity in rural households (Mainly on RE  like Mini-Grid ,Hydro, Off-Grid) and institutions increased to 35% by 2025</a:t>
            </a:r>
          </a:p>
          <a:p>
            <a:pPr marL="0" indent="0">
              <a:buNone/>
            </a:pPr>
            <a:r>
              <a:rPr lang="en-US" dirty="0"/>
              <a:t>             </a:t>
            </a:r>
            <a:r>
              <a:rPr lang="en-US" b="1" dirty="0"/>
              <a:t>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Increase the supply of modern energy services in rural schools, telecommunication and health centers.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Improve and increase the use of solar and hydro power.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Encourage public / private partnership for power generation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Planned and sustainable energy development consistent with government objective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Develop a renewable energy policy and rural electrification policy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Uterlise – </a:t>
            </a:r>
          </a:p>
          <a:p>
            <a:pPr marL="0" indent="0">
              <a:buNone/>
            </a:pPr>
            <a:r>
              <a:rPr lang="en-US" dirty="0"/>
              <a:t>   -Urban &amp; Rural to uterlise Mini Grids</a:t>
            </a:r>
          </a:p>
          <a:p>
            <a:pPr marL="0" indent="0">
              <a:buNone/>
            </a:pPr>
            <a:r>
              <a:rPr lang="en-US" dirty="0"/>
              <a:t> – grid extension</a:t>
            </a:r>
          </a:p>
          <a:p>
            <a:pPr marL="0" indent="0">
              <a:buNone/>
            </a:pPr>
            <a:r>
              <a:rPr lang="en-US" dirty="0"/>
              <a:t> -  stand alone system.</a:t>
            </a:r>
          </a:p>
        </p:txBody>
      </p:sp>
    </p:spTree>
    <p:extLst>
      <p:ext uri="{BB962C8B-B14F-4D97-AF65-F5344CB8AC3E}">
        <p14:creationId xmlns:p14="http://schemas.microsoft.com/office/powerpoint/2010/main" val="257391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- Electrification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34060" y="980728"/>
            <a:ext cx="10241138" cy="3240361"/>
          </a:xfrm>
        </p:spPr>
        <p:txBody>
          <a:bodyPr/>
          <a:lstStyle/>
          <a:p>
            <a:r>
              <a:rPr lang="en-US" dirty="0"/>
              <a:t>SIG- Thru </a:t>
            </a:r>
            <a:r>
              <a:rPr lang="en-US"/>
              <a:t>Energy Division</a:t>
            </a:r>
            <a:endParaRPr lang="en-US" dirty="0"/>
          </a:p>
          <a:p>
            <a:r>
              <a:rPr lang="en-US" dirty="0"/>
              <a:t>Power Utility - Solomon Power(SP)</a:t>
            </a:r>
          </a:p>
          <a:p>
            <a:r>
              <a:rPr lang="en-US" dirty="0"/>
              <a:t>All to be guided under the SINEP – National Electrification plan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4443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23392" y="908720"/>
            <a:ext cx="1024113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Renewable energy deployment in the Solomon Island faces significant challenges such;</a:t>
            </a:r>
          </a:p>
          <a:p>
            <a:r>
              <a:rPr lang="en-US" dirty="0"/>
              <a:t>Geographical make of SI – Isolated islands</a:t>
            </a:r>
          </a:p>
          <a:p>
            <a:r>
              <a:rPr lang="en-US" dirty="0"/>
              <a:t>Sustainability issues</a:t>
            </a:r>
          </a:p>
          <a:p>
            <a:r>
              <a:rPr lang="en-US" dirty="0"/>
              <a:t>High Capital costs</a:t>
            </a:r>
          </a:p>
          <a:p>
            <a:r>
              <a:rPr lang="en-US" dirty="0"/>
              <a:t>Maintenance issues</a:t>
            </a:r>
          </a:p>
          <a:p>
            <a:r>
              <a:rPr lang="en-US" dirty="0"/>
              <a:t>Low penetration of private sector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383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DCFA1EBAB7EF4D8C461AD259E6E05C" ma:contentTypeVersion="4" ma:contentTypeDescription="Create a new document." ma:contentTypeScope="" ma:versionID="d76ab4d85f3ec126655b939c0efc6fdb">
  <xsd:schema xmlns:xsd="http://www.w3.org/2001/XMLSchema" xmlns:xs="http://www.w3.org/2001/XMLSchema" xmlns:p="http://schemas.microsoft.com/office/2006/metadata/properties" xmlns:ns2="915b3f3d-3a68-4300-989b-8ece10152101" targetNamespace="http://schemas.microsoft.com/office/2006/metadata/properties" ma:root="true" ma:fieldsID="62b99639609934780d1cab07f3d80d8d" ns2:_="">
    <xsd:import namespace="915b3f3d-3a68-4300-989b-8ece101521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5b3f3d-3a68-4300-989b-8ece10152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2610B-B918-4F7F-AC2B-443B5B14EF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27E79-A73B-44F9-A436-5879550C560F}">
  <ds:schemaRefs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5b3f3d-3a68-4300-989b-8ece10152101"/>
  </ds:schemaRefs>
</ds:datastoreItem>
</file>

<file path=customXml/itemProps3.xml><?xml version="1.0" encoding="utf-8"?>
<ds:datastoreItem xmlns:ds="http://schemas.openxmlformats.org/officeDocument/2006/customXml" ds:itemID="{8687E9D0-E10A-4257-9C2C-8350D9D9C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5b3f3d-3a68-4300-989b-8ece101521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13548</TotalTime>
  <Words>447</Words>
  <Application>Microsoft Office PowerPoint</Application>
  <PresentationFormat>Widescreen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Sans Unicode</vt:lpstr>
      <vt:lpstr>TheSansCorrespondence</vt:lpstr>
      <vt:lpstr>Tw Cen MT</vt:lpstr>
      <vt:lpstr>Wingdings</vt:lpstr>
      <vt:lpstr>Tema de Office</vt:lpstr>
      <vt:lpstr>PowerPoint Presentation</vt:lpstr>
      <vt:lpstr>TABLE OF CONTENTS</vt:lpstr>
      <vt:lpstr>Brief outline of Solomon Islands</vt:lpstr>
      <vt:lpstr> Current electricity access &amp; climate target</vt:lpstr>
      <vt:lpstr>Grid and mini-grids</vt:lpstr>
      <vt:lpstr>Energy consumption </vt:lpstr>
      <vt:lpstr>Electrification Plan</vt:lpstr>
      <vt:lpstr>Coordination - Electrification</vt:lpstr>
      <vt:lpstr>Challenges</vt:lpstr>
      <vt:lpstr>Benefits of mini-grids in s.i context</vt:lpstr>
      <vt:lpstr>way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Laura.Monteagudo</dc:creator>
  <cp:lastModifiedBy>Sinalauli'i Fifita</cp:lastModifiedBy>
  <cp:revision>1040</cp:revision>
  <cp:lastPrinted>2017-06-01T11:36:15Z</cp:lastPrinted>
  <dcterms:created xsi:type="dcterms:W3CDTF">2017-04-06T14:13:24Z</dcterms:created>
  <dcterms:modified xsi:type="dcterms:W3CDTF">2023-06-29T22:48:16Z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0x0101001BDCFA1EBAB7EF4D8C461AD259E6E05C</vt:lpwstr>
  </property>
</Properties>
</file>