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20"/>
  </p:notesMasterIdLst>
  <p:handoutMasterIdLst>
    <p:handoutMasterId r:id="rId21"/>
  </p:handoutMasterIdLst>
  <p:sldIdLst>
    <p:sldId id="320" r:id="rId5"/>
    <p:sldId id="675" r:id="rId6"/>
    <p:sldId id="833" r:id="rId7"/>
    <p:sldId id="834" r:id="rId8"/>
    <p:sldId id="835" r:id="rId9"/>
    <p:sldId id="836" r:id="rId10"/>
    <p:sldId id="842" r:id="rId11"/>
    <p:sldId id="843" r:id="rId12"/>
    <p:sldId id="844" r:id="rId13"/>
    <p:sldId id="845" r:id="rId14"/>
    <p:sldId id="837" r:id="rId15"/>
    <p:sldId id="839" r:id="rId16"/>
    <p:sldId id="840" r:id="rId17"/>
    <p:sldId id="841" r:id="rId18"/>
    <p:sldId id="64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9671A-1347-36E9-DE6F-5C2760080BB2}" name="Trama Tecnoambiental 4" initials="TT4" userId="S::tta4@tramatecnoambiental.onmicrosoft.com::fa701be3-10b5-461a-88e6-f6954f18c74d" providerId="AD"/>
  <p188:author id="{79EB5B49-F28D-9DE3-DA95-AC91841131F4}" name="Manu Rawali" initials="MR" userId="S::z3039873@ad.unsw.edu.au::68a384a6-f019-4103-b41b-82f6423dfd6d" providerId="AD"/>
  <p188:author id="{6525886E-D668-D6B1-BB9A-9998128EF454}" name="Elena Adamopoulou" initials="EA" userId="S::eleni.adamopoulou@eca-uk.com::a1cf3cc9-b064-4a6b-8253-7593484cd07e" providerId="AD"/>
  <p188:author id="{4A683299-DF65-E355-7F4B-49AADD48D216}" name="Tommaso Diani - TTA" initials="TDT" userId="Tommaso Diani - T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196"/>
    <a:srgbClr val="9EA159"/>
    <a:srgbClr val="FFFFFF"/>
    <a:srgbClr val="4B6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332EF-8334-4178-A2C9-55DA4C092788}" v="2" dt="2023-06-13T13:38:29.697"/>
  </p1510:revLst>
</p1510:revInfo>
</file>

<file path=ppt/tableStyles.xml><?xml version="1.0" encoding="utf-8"?>
<a:tblStyleLst xmlns:a="http://schemas.openxmlformats.org/drawingml/2006/main" def="{F2DE63D5-997A-4646-A377-4702673A728D}">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2052" autoAdjust="0"/>
  </p:normalViewPr>
  <p:slideViewPr>
    <p:cSldViewPr>
      <p:cViewPr varScale="1">
        <p:scale>
          <a:sx n="66" d="100"/>
          <a:sy n="66" d="100"/>
        </p:scale>
        <p:origin x="870"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7" d="100"/>
          <a:sy n="77" d="100"/>
        </p:scale>
        <p:origin x="4002"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AU"/>
              <a:t>MG Contribution in Kiribati</a:t>
            </a:r>
          </a:p>
        </c:rich>
      </c:tx>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Sheet1!$C$4:$J$4</c:f>
              <c:numCache>
                <c:formatCode>General</c:formatCode>
                <c:ptCount val="8"/>
                <c:pt idx="0">
                  <c:v>2015</c:v>
                </c:pt>
                <c:pt idx="1">
                  <c:v>2016</c:v>
                </c:pt>
                <c:pt idx="2">
                  <c:v>2017</c:v>
                </c:pt>
                <c:pt idx="3">
                  <c:v>2018</c:v>
                </c:pt>
                <c:pt idx="4">
                  <c:v>2019</c:v>
                </c:pt>
                <c:pt idx="5">
                  <c:v>2020</c:v>
                </c:pt>
                <c:pt idx="6">
                  <c:v>2021</c:v>
                </c:pt>
                <c:pt idx="7">
                  <c:v>2022</c:v>
                </c:pt>
              </c:numCache>
            </c:numRef>
          </c:cat>
          <c:val>
            <c:numRef>
              <c:f>Sheet1!$C$16:$J$16</c:f>
              <c:numCache>
                <c:formatCode>General</c:formatCode>
                <c:ptCount val="8"/>
                <c:pt idx="0">
                  <c:v>189.36</c:v>
                </c:pt>
                <c:pt idx="1">
                  <c:v>197.8</c:v>
                </c:pt>
                <c:pt idx="2">
                  <c:v>302.8</c:v>
                </c:pt>
                <c:pt idx="3">
                  <c:v>251.92</c:v>
                </c:pt>
                <c:pt idx="4">
                  <c:v>222.36</c:v>
                </c:pt>
                <c:pt idx="5">
                  <c:v>457.86</c:v>
                </c:pt>
                <c:pt idx="6">
                  <c:v>634.6</c:v>
                </c:pt>
                <c:pt idx="7">
                  <c:v>20</c:v>
                </c:pt>
              </c:numCache>
            </c:numRef>
          </c:val>
          <c:smooth val="0"/>
          <c:extLst>
            <c:ext xmlns:c16="http://schemas.microsoft.com/office/drawing/2014/chart" uri="{C3380CC4-5D6E-409C-BE32-E72D297353CC}">
              <c16:uniqueId val="{00000000-F955-4A59-B50A-249DDD3BCFAF}"/>
            </c:ext>
          </c:extLst>
        </c:ser>
        <c:dLbls>
          <c:showLegendKey val="0"/>
          <c:showVal val="0"/>
          <c:showCatName val="0"/>
          <c:showSerName val="0"/>
          <c:showPercent val="0"/>
          <c:showBubbleSize val="0"/>
        </c:dLbls>
        <c:hiLowLines>
          <c:spPr>
            <a:ln w="9525">
              <a:solidFill>
                <a:schemeClr val="lt1">
                  <a:lumMod val="95000"/>
                  <a:alpha val="54000"/>
                </a:schemeClr>
              </a:solidFill>
              <a:prstDash val="dash"/>
            </a:ln>
            <a:effectLst/>
          </c:spPr>
        </c:hiLowLines>
        <c:smooth val="0"/>
        <c:axId val="820119664"/>
        <c:axId val="899877343"/>
      </c:lineChart>
      <c:catAx>
        <c:axId val="820119664"/>
        <c:scaling>
          <c:orientation val="minMax"/>
        </c:scaling>
        <c:delete val="0"/>
        <c:axPos val="b"/>
        <c:title>
          <c:tx>
            <c:rich>
              <a:bodyPr rot="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r>
                  <a:rPr lang="en-AU"/>
                  <a:t>Year</a:t>
                </a:r>
              </a:p>
            </c:rich>
          </c:tx>
          <c:overlay val="0"/>
          <c:spPr>
            <a:noFill/>
            <a:ln>
              <a:noFill/>
            </a:ln>
            <a:effectLst/>
          </c:spPr>
          <c:txPr>
            <a:bodyPr rot="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899877343"/>
        <c:crosses val="autoZero"/>
        <c:auto val="1"/>
        <c:lblAlgn val="ctr"/>
        <c:lblOffset val="100"/>
        <c:noMultiLvlLbl val="0"/>
      </c:catAx>
      <c:valAx>
        <c:axId val="89987734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r>
                  <a:rPr lang="en-AU"/>
                  <a:t>kWP</a:t>
                </a:r>
              </a:p>
            </c:rich>
          </c:tx>
          <c:overlay val="0"/>
          <c:spPr>
            <a:noFill/>
            <a:ln>
              <a:noFill/>
            </a:ln>
            <a:effectLst/>
          </c:spPr>
          <c:txPr>
            <a:bodyPr rot="-540000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820119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B0A3874-43F6-47D9-9BDA-46D4DBA2C754}" type="datetimeFigureOut">
              <a:rPr lang="es-ES" smtClean="0"/>
              <a:pPr/>
              <a:t>28/06/2023</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8DBB0DE-90D2-417F-AF1F-9E447C3D42CE}" type="slidenum">
              <a:rPr lang="es-ES" smtClean="0"/>
              <a:pPr/>
              <a:t>‹#›</a:t>
            </a:fld>
            <a:endParaRPr lang="es-ES"/>
          </a:p>
        </p:txBody>
      </p:sp>
    </p:spTree>
    <p:extLst>
      <p:ext uri="{BB962C8B-B14F-4D97-AF65-F5344CB8AC3E}">
        <p14:creationId xmlns:p14="http://schemas.microsoft.com/office/powerpoint/2010/main" val="149347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C0D27F-FE40-4DD5-9988-0C53E0C72E88}" type="datetimeFigureOut">
              <a:rPr lang="es-ES" smtClean="0"/>
              <a:pPr/>
              <a:t>28/06/2023</a:t>
            </a:fld>
            <a:endParaRPr lang="es-ES"/>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18623D-F42B-4D29-A988-8C055F070A94}" type="slidenum">
              <a:rPr lang="es-ES" smtClean="0"/>
              <a:pPr/>
              <a:t>‹#›</a:t>
            </a:fld>
            <a:endParaRPr lang="es-ES"/>
          </a:p>
        </p:txBody>
      </p:sp>
    </p:spTree>
    <p:extLst>
      <p:ext uri="{BB962C8B-B14F-4D97-AF65-F5344CB8AC3E}">
        <p14:creationId xmlns:p14="http://schemas.microsoft.com/office/powerpoint/2010/main" val="63131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85EB-E72B-5D6D-B27D-9033AA3E1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314224E-FC37-A4E9-AEB7-BB2BE08A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BB287E2-BA14-F65A-7596-D70C00E11D96}"/>
              </a:ext>
            </a:extLst>
          </p:cNvPr>
          <p:cNvSpPr>
            <a:spLocks noGrp="1"/>
          </p:cNvSpPr>
          <p:nvPr>
            <p:ph type="dt" sz="half" idx="10"/>
          </p:nvPr>
        </p:nvSpPr>
        <p:spPr/>
        <p:txBody>
          <a:bodyPr/>
          <a:lstStyle/>
          <a:p>
            <a:endParaRPr lang="es-ES"/>
          </a:p>
        </p:txBody>
      </p:sp>
      <p:sp>
        <p:nvSpPr>
          <p:cNvPr id="5" name="Footer Placeholder 4">
            <a:extLst>
              <a:ext uri="{FF2B5EF4-FFF2-40B4-BE49-F238E27FC236}">
                <a16:creationId xmlns:a16="http://schemas.microsoft.com/office/drawing/2014/main" id="{5646D9D0-0F16-C453-0705-D08529FDF83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F50DAC-B459-CA18-00D9-ADC748649F66}"/>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337372759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8DA4-E8F3-C5E6-923F-3A3B3F389CC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2E7884-9B93-9DDD-EFC5-BB11A815F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A3355E-E815-A949-A79F-5C5EBC319A2B}"/>
              </a:ext>
            </a:extLst>
          </p:cNvPr>
          <p:cNvSpPr>
            <a:spLocks noGrp="1"/>
          </p:cNvSpPr>
          <p:nvPr>
            <p:ph type="dt" sz="half" idx="10"/>
          </p:nvPr>
        </p:nvSpPr>
        <p:spPr/>
        <p:txBody>
          <a:bodyPr/>
          <a:lstStyle/>
          <a:p>
            <a:endParaRPr lang="es-ES"/>
          </a:p>
        </p:txBody>
      </p:sp>
      <p:sp>
        <p:nvSpPr>
          <p:cNvPr id="5" name="Footer Placeholder 4">
            <a:extLst>
              <a:ext uri="{FF2B5EF4-FFF2-40B4-BE49-F238E27FC236}">
                <a16:creationId xmlns:a16="http://schemas.microsoft.com/office/drawing/2014/main" id="{9E09468B-799C-2271-CD1B-F32D4602E5D1}"/>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3B6BCF6A-10BC-0EAE-22EA-E3DAB5E7556D}"/>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74935918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CBE8B-F5C9-C119-EB47-E9F4B66AD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0D0629F-468B-565D-025C-93EB057642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1BE74B-4188-7960-EF61-D5A09BDFB1BE}"/>
              </a:ext>
            </a:extLst>
          </p:cNvPr>
          <p:cNvSpPr>
            <a:spLocks noGrp="1"/>
          </p:cNvSpPr>
          <p:nvPr>
            <p:ph type="dt" sz="half" idx="10"/>
          </p:nvPr>
        </p:nvSpPr>
        <p:spPr/>
        <p:txBody>
          <a:bodyPr/>
          <a:lstStyle/>
          <a:p>
            <a:endParaRPr lang="es-ES"/>
          </a:p>
        </p:txBody>
      </p:sp>
      <p:sp>
        <p:nvSpPr>
          <p:cNvPr id="5" name="Footer Placeholder 4">
            <a:extLst>
              <a:ext uri="{FF2B5EF4-FFF2-40B4-BE49-F238E27FC236}">
                <a16:creationId xmlns:a16="http://schemas.microsoft.com/office/drawing/2014/main" id="{CD1D02CB-F1BE-09A6-9960-800B453F449B}"/>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7AC0984-D462-1602-601A-81966651D80B}"/>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66400318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5047739" y="1437836"/>
            <a:ext cx="7789333" cy="4100286"/>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870783" rtl="0" eaLnBrk="1" fontAlgn="base" latinLnBrk="0" hangingPunct="1">
              <a:lnSpc>
                <a:spcPct val="100000"/>
              </a:lnSpc>
              <a:spcBef>
                <a:spcPct val="0"/>
              </a:spcBef>
              <a:spcAft>
                <a:spcPts val="952"/>
              </a:spcAft>
              <a:buClrTx/>
              <a:buSzTx/>
              <a:buFontTx/>
              <a:buNone/>
              <a:tabLst/>
            </a:pPr>
            <a:r>
              <a:rPr kumimoji="0" lang="es-ES" sz="800" b="1" i="0" u="none" strike="noStrike" cap="none" normalizeH="0" baseline="0">
                <a:ln>
                  <a:noFill/>
                </a:ln>
                <a:solidFill>
                  <a:srgbClr val="F8F8F8"/>
                </a:solidFill>
                <a:effectLst/>
                <a:latin typeface="TheSansCorrespondence" pitchFamily="34" charset="0"/>
              </a:rPr>
              <a:t>tta</a:t>
            </a:r>
            <a:endParaRPr kumimoji="0" lang="es-ES" sz="800" b="0" i="0" u="none" strike="noStrike" cap="none" normalizeH="0" baseline="0">
              <a:ln>
                <a:noFill/>
              </a:ln>
              <a:solidFill>
                <a:srgbClr val="F8F8F8"/>
              </a:solidFill>
              <a:effectLst/>
              <a:latin typeface="Arial" pitchFamily="34" charset="0"/>
            </a:endParaRPr>
          </a:p>
        </p:txBody>
      </p:sp>
      <p:pic>
        <p:nvPicPr>
          <p:cNvPr id="7" name="6 Imagen" descr="2013-06-18_logo TTA HD transparente.png"/>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9" name="1 Título"/>
          <p:cNvSpPr>
            <a:spLocks noGrp="1"/>
          </p:cNvSpPr>
          <p:nvPr>
            <p:ph type="title"/>
          </p:nvPr>
        </p:nvSpPr>
        <p:spPr>
          <a:xfrm>
            <a:off x="500743" y="384380"/>
            <a:ext cx="8389276" cy="544290"/>
          </a:xfrm>
        </p:spPr>
        <p:txBody>
          <a:bodyPr>
            <a:noAutofit/>
          </a:bodyPr>
          <a:lstStyle>
            <a:lvl1pPr algn="l">
              <a:defRPr sz="2400" b="1" cap="all" baseline="0">
                <a:solidFill>
                  <a:schemeClr val="tx1"/>
                </a:solidFill>
                <a:latin typeface="Lucida Sans Unicode" pitchFamily="34" charset="0"/>
                <a:cs typeface="Lucida Sans Unicode" pitchFamily="34" charset="0"/>
              </a:defRPr>
            </a:lvl1pPr>
          </a:lstStyle>
          <a:p>
            <a:r>
              <a:rPr lang="es-ES" dirty="0"/>
              <a:t>Haga clic para modificar el estilo de título del patrón</a:t>
            </a:r>
          </a:p>
        </p:txBody>
      </p:sp>
      <p:sp>
        <p:nvSpPr>
          <p:cNvPr id="13" name="12 Rectángulo"/>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11" name="10 Rectángulo"/>
          <p:cNvSpPr/>
          <p:nvPr userDrawn="1"/>
        </p:nvSpPr>
        <p:spPr>
          <a:xfrm>
            <a:off x="292688" y="6453336"/>
            <a:ext cx="1962885" cy="261610"/>
          </a:xfrm>
          <a:prstGeom prst="rect">
            <a:avLst/>
          </a:prstGeom>
        </p:spPr>
        <p:txBody>
          <a:bodyPr wrap="square">
            <a:spAutoFit/>
          </a:bodyPr>
          <a:lstStyle/>
          <a:p>
            <a:pPr algn="ctr"/>
            <a:r>
              <a:rPr lang="en-US" sz="1050" b="0" kern="1200" spc="0" baseline="0" dirty="0">
                <a:solidFill>
                  <a:schemeClr val="bg1">
                    <a:lumMod val="65000"/>
                  </a:schemeClr>
                </a:solidFill>
                <a:latin typeface="+mn-lt"/>
                <a:ea typeface="+mn-ea"/>
                <a:cs typeface="+mn-cs"/>
              </a:rPr>
              <a:t>          </a:t>
            </a:r>
            <a:r>
              <a:rPr lang="en-US" sz="1100" b="0" kern="1200" spc="0" baseline="0" dirty="0" err="1">
                <a:solidFill>
                  <a:schemeClr val="bg1">
                    <a:lumMod val="65000"/>
                  </a:schemeClr>
                </a:solidFill>
                <a:latin typeface="+mn-lt"/>
                <a:ea typeface="+mn-ea"/>
                <a:cs typeface="+mn-cs"/>
              </a:rPr>
              <a:t>www.tta.com.es</a:t>
            </a:r>
            <a:endParaRPr lang="es-ES" sz="1100" b="0" spc="0" dirty="0">
              <a:solidFill>
                <a:schemeClr val="bg1">
                  <a:lumMod val="65000"/>
                </a:schemeClr>
              </a:solidFill>
              <a:latin typeface="+mn-lt"/>
            </a:endParaRPr>
          </a:p>
        </p:txBody>
      </p:sp>
      <p:sp>
        <p:nvSpPr>
          <p:cNvPr id="2" name="Date Placeholder 1">
            <a:extLst>
              <a:ext uri="{FF2B5EF4-FFF2-40B4-BE49-F238E27FC236}">
                <a16:creationId xmlns:a16="http://schemas.microsoft.com/office/drawing/2014/main" id="{C58A49F8-D13A-4A4C-B350-DD00F76B5516}"/>
              </a:ext>
            </a:extLst>
          </p:cNvPr>
          <p:cNvSpPr>
            <a:spLocks noGrp="1"/>
          </p:cNvSpPr>
          <p:nvPr>
            <p:ph type="dt" sz="half" idx="10"/>
          </p:nvPr>
        </p:nvSpPr>
        <p:spPr/>
        <p:txBody>
          <a:bodyPr/>
          <a:lstStyle/>
          <a:p>
            <a:endParaRPr lang="es-ES"/>
          </a:p>
        </p:txBody>
      </p:sp>
      <p:sp>
        <p:nvSpPr>
          <p:cNvPr id="3" name="Footer Placeholder 2">
            <a:extLst>
              <a:ext uri="{FF2B5EF4-FFF2-40B4-BE49-F238E27FC236}">
                <a16:creationId xmlns:a16="http://schemas.microsoft.com/office/drawing/2014/main" id="{DB5E14E7-0C4F-4B85-AB65-043B5B93ACFA}"/>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25A82EFB-B1EA-4E21-A678-490D24F7CD20}"/>
              </a:ext>
            </a:extLst>
          </p:cNvPr>
          <p:cNvSpPr>
            <a:spLocks noGrp="1"/>
          </p:cNvSpPr>
          <p:nvPr>
            <p:ph type="sldNum" sz="quarter" idx="12"/>
          </p:nvPr>
        </p:nvSpPr>
        <p:spPr/>
        <p:txBody>
          <a:bodyPr/>
          <a:lstStyle/>
          <a:p>
            <a:fld id="{D537B128-84B6-4F1E-8E5B-83802323B4DC}" type="slidenum">
              <a:rPr lang="es-ES" smtClean="0"/>
              <a:pPr/>
              <a:t>‹#›</a:t>
            </a:fld>
            <a:endParaRPr lang="es-ES" dirty="0"/>
          </a:p>
        </p:txBody>
      </p:sp>
      <p:sp>
        <p:nvSpPr>
          <p:cNvPr id="14" name="Table Placeholder 13">
            <a:extLst>
              <a:ext uri="{FF2B5EF4-FFF2-40B4-BE49-F238E27FC236}">
                <a16:creationId xmlns:a16="http://schemas.microsoft.com/office/drawing/2014/main" id="{273B869C-9055-4598-BFF8-6E5B9A782E48}"/>
              </a:ext>
            </a:extLst>
          </p:cNvPr>
          <p:cNvSpPr>
            <a:spLocks noGrp="1"/>
          </p:cNvSpPr>
          <p:nvPr>
            <p:ph type="tbl" sz="quarter" idx="13"/>
          </p:nvPr>
        </p:nvSpPr>
        <p:spPr>
          <a:xfrm>
            <a:off x="974608" y="1557338"/>
            <a:ext cx="8705615" cy="3311822"/>
          </a:xfrm>
        </p:spPr>
        <p:txBody>
          <a:bodyPr/>
          <a:lstStyle/>
          <a:p>
            <a:endParaRPr lang="en-GB"/>
          </a:p>
        </p:txBody>
      </p:sp>
    </p:spTree>
    <p:extLst>
      <p:ext uri="{BB962C8B-B14F-4D97-AF65-F5344CB8AC3E}">
        <p14:creationId xmlns:p14="http://schemas.microsoft.com/office/powerpoint/2010/main" val="188367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9" name="1 Título"/>
          <p:cNvSpPr>
            <a:spLocks noGrp="1"/>
          </p:cNvSpPr>
          <p:nvPr>
            <p:ph type="title"/>
          </p:nvPr>
        </p:nvSpPr>
        <p:spPr>
          <a:xfrm>
            <a:off x="500743" y="384380"/>
            <a:ext cx="8389276" cy="544290"/>
          </a:xfrm>
        </p:spPr>
        <p:txBody>
          <a:bodyPr>
            <a:normAutofit/>
          </a:bodyPr>
          <a:lstStyle>
            <a:lvl1pPr algn="l">
              <a:defRPr sz="2700" b="1" cap="all" baseline="0">
                <a:solidFill>
                  <a:schemeClr val="tx1"/>
                </a:solidFill>
                <a:latin typeface="Lucida Sans Unicode" pitchFamily="34" charset="0"/>
                <a:cs typeface="Lucida Sans Unicode" pitchFamily="34" charset="0"/>
              </a:defRPr>
            </a:lvl1pPr>
          </a:lstStyle>
          <a:p>
            <a:r>
              <a:rPr lang="es-ES" dirty="0"/>
              <a:t>Haga clic para modificar el estilo de título del patrón</a:t>
            </a:r>
          </a:p>
        </p:txBody>
      </p:sp>
      <p:pic>
        <p:nvPicPr>
          <p:cNvPr id="23" name="22 Imagen" descr="2013-06-18_logo TTA HD transparente.png"/>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27" name="26 Rectángulo"/>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4" name="Content Placeholder 3">
            <a:extLst>
              <a:ext uri="{FF2B5EF4-FFF2-40B4-BE49-F238E27FC236}">
                <a16:creationId xmlns:a16="http://schemas.microsoft.com/office/drawing/2014/main" id="{2A5C5566-AB23-45F4-80BD-DFA81FD81F35}"/>
              </a:ext>
            </a:extLst>
          </p:cNvPr>
          <p:cNvSpPr>
            <a:spLocks noGrp="1"/>
          </p:cNvSpPr>
          <p:nvPr>
            <p:ph sz="quarter" idx="10"/>
          </p:nvPr>
        </p:nvSpPr>
        <p:spPr>
          <a:xfrm>
            <a:off x="634060" y="1268414"/>
            <a:ext cx="10241138" cy="4608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946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pic>
        <p:nvPicPr>
          <p:cNvPr id="2050" name="Picture 2" descr="C:\Users\Laura.Monteagudo\Downloads\TTA_logo_EN(1).png"/>
          <p:cNvPicPr>
            <a:picLocks noChangeAspect="1" noChangeArrowheads="1"/>
          </p:cNvPicPr>
          <p:nvPr userDrawn="1"/>
        </p:nvPicPr>
        <p:blipFill>
          <a:blip r:embed="rId3" cstate="print"/>
          <a:srcRect/>
          <a:stretch>
            <a:fillRect/>
          </a:stretch>
        </p:blipFill>
        <p:spPr bwMode="auto">
          <a:xfrm>
            <a:off x="338669" y="197633"/>
            <a:ext cx="5829339" cy="550918"/>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cstate="print">
            <a:alphaModFix amt="40000"/>
            <a:lum/>
          </a:blip>
          <a:srcRect/>
          <a:stretch>
            <a:fillRect l="-16000" r="-16000"/>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apositiva de título">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pic>
        <p:nvPicPr>
          <p:cNvPr id="5" name="Picture 2" descr="C:\Users\Laura.Monteagudo\Downloads\TTA_logo_EN(1).png"/>
          <p:cNvPicPr>
            <a:picLocks noChangeAspect="1" noChangeArrowheads="1"/>
          </p:cNvPicPr>
          <p:nvPr userDrawn="1"/>
        </p:nvPicPr>
        <p:blipFill>
          <a:blip r:embed="rId3" cstate="print"/>
          <a:srcRect/>
          <a:stretch>
            <a:fillRect/>
          </a:stretch>
        </p:blipFill>
        <p:spPr bwMode="auto">
          <a:xfrm>
            <a:off x="338669" y="197632"/>
            <a:ext cx="11514705" cy="108822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5C70-268C-5C19-09CA-0C3ECAA442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8757F7-02CA-9251-8BDC-2B5199DAC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8B3444-E981-BAE0-702B-389820502545}"/>
              </a:ext>
            </a:extLst>
          </p:cNvPr>
          <p:cNvSpPr>
            <a:spLocks noGrp="1"/>
          </p:cNvSpPr>
          <p:nvPr>
            <p:ph type="dt" sz="half" idx="10"/>
          </p:nvPr>
        </p:nvSpPr>
        <p:spPr/>
        <p:txBody>
          <a:bodyPr/>
          <a:lstStyle/>
          <a:p>
            <a:endParaRPr lang="es-ES"/>
          </a:p>
        </p:txBody>
      </p:sp>
      <p:sp>
        <p:nvSpPr>
          <p:cNvPr id="5" name="Footer Placeholder 4">
            <a:extLst>
              <a:ext uri="{FF2B5EF4-FFF2-40B4-BE49-F238E27FC236}">
                <a16:creationId xmlns:a16="http://schemas.microsoft.com/office/drawing/2014/main" id="{111096B9-80A3-08C4-6249-12419A93299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F39BA95C-35C0-3C7C-3137-216FE5EFCD91}"/>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82685064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C941-AA53-388B-27B0-490ADF882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1ED034B-87F7-9047-A26C-1609B86DA0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D94C5A-2B93-29D7-3B1F-E7F0BFC77DCA}"/>
              </a:ext>
            </a:extLst>
          </p:cNvPr>
          <p:cNvSpPr>
            <a:spLocks noGrp="1"/>
          </p:cNvSpPr>
          <p:nvPr>
            <p:ph type="dt" sz="half" idx="10"/>
          </p:nvPr>
        </p:nvSpPr>
        <p:spPr/>
        <p:txBody>
          <a:bodyPr/>
          <a:lstStyle/>
          <a:p>
            <a:endParaRPr lang="es-ES"/>
          </a:p>
        </p:txBody>
      </p:sp>
      <p:sp>
        <p:nvSpPr>
          <p:cNvPr id="5" name="Footer Placeholder 4">
            <a:extLst>
              <a:ext uri="{FF2B5EF4-FFF2-40B4-BE49-F238E27FC236}">
                <a16:creationId xmlns:a16="http://schemas.microsoft.com/office/drawing/2014/main" id="{A1996766-E689-23F5-5D14-DB96E83653EB}"/>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B97FEF5-27B3-F3F1-9BCD-422FB5BBE414}"/>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95179417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03CF-BEA4-0C5B-0208-91637CE105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E58798-8118-C6B7-E618-E1543411B4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D2F64EE-C4DF-E2E4-BD60-E22E1D8908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22773AB-3E0B-3739-7D30-1AEDBDA306F5}"/>
              </a:ext>
            </a:extLst>
          </p:cNvPr>
          <p:cNvSpPr>
            <a:spLocks noGrp="1"/>
          </p:cNvSpPr>
          <p:nvPr>
            <p:ph type="dt" sz="half" idx="10"/>
          </p:nvPr>
        </p:nvSpPr>
        <p:spPr/>
        <p:txBody>
          <a:bodyPr/>
          <a:lstStyle/>
          <a:p>
            <a:endParaRPr lang="es-ES"/>
          </a:p>
        </p:txBody>
      </p:sp>
      <p:sp>
        <p:nvSpPr>
          <p:cNvPr id="6" name="Footer Placeholder 5">
            <a:extLst>
              <a:ext uri="{FF2B5EF4-FFF2-40B4-BE49-F238E27FC236}">
                <a16:creationId xmlns:a16="http://schemas.microsoft.com/office/drawing/2014/main" id="{D1CD9902-E930-8EC6-32EA-E95F4F7ABDEA}"/>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703AE703-EAEF-B25A-2470-6C4EBFC52502}"/>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355251677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4245-B630-9C37-4F42-C6492638DAB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6F1DE9E-C434-5BC6-A3BE-F33BAF0B7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675F6-8621-CC76-5847-CDE1A44B27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72AA8E3-69F0-B7B1-3800-FEE9E5EFE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6C80F-FED8-F076-1FB8-A44228DE4B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7DDBE0B-074B-F48D-2D12-D60617934C66}"/>
              </a:ext>
            </a:extLst>
          </p:cNvPr>
          <p:cNvSpPr>
            <a:spLocks noGrp="1"/>
          </p:cNvSpPr>
          <p:nvPr>
            <p:ph type="dt" sz="half" idx="10"/>
          </p:nvPr>
        </p:nvSpPr>
        <p:spPr/>
        <p:txBody>
          <a:bodyPr/>
          <a:lstStyle/>
          <a:p>
            <a:endParaRPr lang="es-ES"/>
          </a:p>
        </p:txBody>
      </p:sp>
      <p:sp>
        <p:nvSpPr>
          <p:cNvPr id="8" name="Footer Placeholder 7">
            <a:extLst>
              <a:ext uri="{FF2B5EF4-FFF2-40B4-BE49-F238E27FC236}">
                <a16:creationId xmlns:a16="http://schemas.microsoft.com/office/drawing/2014/main" id="{10527755-37B5-37E0-CC53-A3A47A529510}"/>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ABBAE9FF-0FE4-23F5-2F15-B34B4515CC71}"/>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36657519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BF0E-D1A5-3F45-0D5D-B4E7148FFD1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3DE120D-63D5-A21A-B044-078D639C5BB0}"/>
              </a:ext>
            </a:extLst>
          </p:cNvPr>
          <p:cNvSpPr>
            <a:spLocks noGrp="1"/>
          </p:cNvSpPr>
          <p:nvPr>
            <p:ph type="dt" sz="half" idx="10"/>
          </p:nvPr>
        </p:nvSpPr>
        <p:spPr/>
        <p:txBody>
          <a:bodyPr/>
          <a:lstStyle/>
          <a:p>
            <a:endParaRPr lang="es-ES"/>
          </a:p>
        </p:txBody>
      </p:sp>
      <p:sp>
        <p:nvSpPr>
          <p:cNvPr id="4" name="Footer Placeholder 3">
            <a:extLst>
              <a:ext uri="{FF2B5EF4-FFF2-40B4-BE49-F238E27FC236}">
                <a16:creationId xmlns:a16="http://schemas.microsoft.com/office/drawing/2014/main" id="{8814F7BE-1390-D2E9-70B8-26FF861787AA}"/>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DF0C2592-799D-D1FC-2178-77FA66523007}"/>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87665829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B172C6-C48B-D816-9173-33B2CBFF7AA8}"/>
              </a:ext>
            </a:extLst>
          </p:cNvPr>
          <p:cNvSpPr>
            <a:spLocks noGrp="1"/>
          </p:cNvSpPr>
          <p:nvPr>
            <p:ph type="dt" sz="half" idx="10"/>
          </p:nvPr>
        </p:nvSpPr>
        <p:spPr/>
        <p:txBody>
          <a:bodyPr/>
          <a:lstStyle/>
          <a:p>
            <a:endParaRPr lang="es-ES"/>
          </a:p>
        </p:txBody>
      </p:sp>
      <p:sp>
        <p:nvSpPr>
          <p:cNvPr id="3" name="Footer Placeholder 2">
            <a:extLst>
              <a:ext uri="{FF2B5EF4-FFF2-40B4-BE49-F238E27FC236}">
                <a16:creationId xmlns:a16="http://schemas.microsoft.com/office/drawing/2014/main" id="{B6A45836-41EE-7A02-2185-D58355BF8F09}"/>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C2EAE0DF-AA85-58A7-858F-200497C828E2}"/>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066452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B412-CD38-7DE3-4675-F04B8F93D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4AE67C0-9142-9D60-5F6D-AB0F765C5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2E46B19-D25B-A51D-C051-C2E2207A6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02186-1C2C-1A59-AE03-B9AB43FE2BD6}"/>
              </a:ext>
            </a:extLst>
          </p:cNvPr>
          <p:cNvSpPr>
            <a:spLocks noGrp="1"/>
          </p:cNvSpPr>
          <p:nvPr>
            <p:ph type="dt" sz="half" idx="10"/>
          </p:nvPr>
        </p:nvSpPr>
        <p:spPr/>
        <p:txBody>
          <a:bodyPr/>
          <a:lstStyle/>
          <a:p>
            <a:endParaRPr lang="es-ES"/>
          </a:p>
        </p:txBody>
      </p:sp>
      <p:sp>
        <p:nvSpPr>
          <p:cNvPr id="6" name="Footer Placeholder 5">
            <a:extLst>
              <a:ext uri="{FF2B5EF4-FFF2-40B4-BE49-F238E27FC236}">
                <a16:creationId xmlns:a16="http://schemas.microsoft.com/office/drawing/2014/main" id="{39A9741A-61B6-973A-89E7-0B8E4BFC3B93}"/>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FF385746-E131-3BE5-C47A-B9A477045FE1}"/>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334976110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6726-9B5B-84BB-F62F-72F8131A8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5CEF53F-C98D-E81C-FE4E-B97DAEC48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61B4DCA-C83F-23DD-9310-6F5AFB170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68C1A-7822-C895-23E3-41EAA6A08CF3}"/>
              </a:ext>
            </a:extLst>
          </p:cNvPr>
          <p:cNvSpPr>
            <a:spLocks noGrp="1"/>
          </p:cNvSpPr>
          <p:nvPr>
            <p:ph type="dt" sz="half" idx="10"/>
          </p:nvPr>
        </p:nvSpPr>
        <p:spPr/>
        <p:txBody>
          <a:bodyPr/>
          <a:lstStyle/>
          <a:p>
            <a:endParaRPr lang="es-ES"/>
          </a:p>
        </p:txBody>
      </p:sp>
      <p:sp>
        <p:nvSpPr>
          <p:cNvPr id="6" name="Footer Placeholder 5">
            <a:extLst>
              <a:ext uri="{FF2B5EF4-FFF2-40B4-BE49-F238E27FC236}">
                <a16:creationId xmlns:a16="http://schemas.microsoft.com/office/drawing/2014/main" id="{F194D103-FD8B-FB71-FC64-D0CDAC8615E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A8012D57-DF1C-83CF-8077-ED221EB89D03}"/>
              </a:ext>
            </a:extLst>
          </p:cNvPr>
          <p:cNvSpPr>
            <a:spLocks noGrp="1"/>
          </p:cNvSpPr>
          <p:nvPr>
            <p:ph type="sldNum" sz="quarter" idx="12"/>
          </p:nvPr>
        </p:nvSpPr>
        <p:spPr/>
        <p:txBody>
          <a:body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62272161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8831A-929B-B0FA-3B95-788FE2027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3E39BD0-FC9C-111F-E751-635E219BA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CEB3E7-7F03-03FB-9EFA-CB8294FBF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a:extLst>
              <a:ext uri="{FF2B5EF4-FFF2-40B4-BE49-F238E27FC236}">
                <a16:creationId xmlns:a16="http://schemas.microsoft.com/office/drawing/2014/main" id="{195C400F-B3F4-6E8A-9639-71B4C2C52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EF8E6305-9892-9907-9F2C-6A3E351E9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13536144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49" r:id="rId14"/>
    <p:sldLayoutId id="2147483661" r:id="rId15"/>
    <p:sldLayoutId id="2147483662"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mailto:t.tebuka@mise.gov.ki"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5">
            <a:extLst>
              <a:ext uri="{FF2B5EF4-FFF2-40B4-BE49-F238E27FC236}">
                <a16:creationId xmlns:a16="http://schemas.microsoft.com/office/drawing/2014/main" id="{F3212A7C-CB82-7AF1-4326-EFBB746A78D8}"/>
              </a:ext>
            </a:extLst>
          </p:cNvPr>
          <p:cNvSpPr txBox="1">
            <a:spLocks/>
          </p:cNvSpPr>
          <p:nvPr/>
        </p:nvSpPr>
        <p:spPr>
          <a:xfrm>
            <a:off x="551384" y="290926"/>
            <a:ext cx="5832648" cy="4794258"/>
          </a:xfrm>
          <a:prstGeom prst="rect">
            <a:avLst/>
          </a:prstGeom>
        </p:spPr>
        <p:txBody>
          <a:bodyPr vert="horz" lIns="97963" tIns="48982" rIns="97963" bIns="48982" rtlCol="0" anchor="t"/>
          <a:lstStyle>
            <a:defPPr>
              <a:defRPr lang="es-ES"/>
            </a:defPPr>
            <a:lvl1pPr marL="0" algn="l" defTabSz="979631" rtl="0" eaLnBrk="1" latinLnBrk="0" hangingPunct="1">
              <a:defRPr sz="1300" kern="1200">
                <a:solidFill>
                  <a:schemeClr val="tx1">
                    <a:tint val="75000"/>
                  </a:schemeClr>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a:lstStyle>
          <a:p>
            <a:endParaRPr lang="en-GB" sz="2000" b="1" dirty="0">
              <a:solidFill>
                <a:schemeClr val="bg1">
                  <a:lumMod val="50000"/>
                </a:schemeClr>
              </a:solidFill>
              <a:latin typeface="Tw Cen MT" panose="020B0602020104020603" pitchFamily="34" charset="0"/>
            </a:endParaRPr>
          </a:p>
          <a:p>
            <a:endParaRPr lang="en-GB" sz="2000" b="1" dirty="0">
              <a:solidFill>
                <a:schemeClr val="bg1">
                  <a:lumMod val="50000"/>
                </a:schemeClr>
              </a:solidFill>
              <a:latin typeface="Tw Cen MT" panose="020B0602020104020603" pitchFamily="34" charset="0"/>
            </a:endParaRPr>
          </a:p>
          <a:p>
            <a:endParaRPr lang="en-GB" sz="2000" b="1" dirty="0">
              <a:solidFill>
                <a:schemeClr val="bg1">
                  <a:lumMod val="50000"/>
                </a:schemeClr>
              </a:solidFill>
              <a:latin typeface="Tw Cen MT" panose="020B0602020104020603" pitchFamily="34" charset="0"/>
            </a:endParaRPr>
          </a:p>
          <a:p>
            <a:endParaRPr lang="en-GB" sz="2000" b="1" dirty="0">
              <a:solidFill>
                <a:schemeClr val="bg1">
                  <a:lumMod val="50000"/>
                </a:schemeClr>
              </a:solidFill>
              <a:latin typeface="Tw Cen MT" panose="020B0602020104020603" pitchFamily="34" charset="0"/>
            </a:endParaRPr>
          </a:p>
          <a:p>
            <a:endParaRPr lang="en-GB" sz="2000" b="1" dirty="0">
              <a:solidFill>
                <a:schemeClr val="bg1">
                  <a:lumMod val="50000"/>
                </a:schemeClr>
              </a:solidFill>
              <a:latin typeface="Tw Cen MT" panose="020B0602020104020603" pitchFamily="34" charset="0"/>
            </a:endParaRPr>
          </a:p>
          <a:p>
            <a:endParaRPr lang="en-GB" sz="2000" b="1" dirty="0">
              <a:solidFill>
                <a:schemeClr val="bg1">
                  <a:lumMod val="50000"/>
                </a:schemeClr>
              </a:solidFill>
              <a:latin typeface="Tw Cen MT" panose="020B0602020104020603" pitchFamily="34" charset="0"/>
            </a:endParaRPr>
          </a:p>
          <a:p>
            <a:pPr algn="ctr"/>
            <a:r>
              <a:rPr lang="en-GB" sz="2000" b="1" dirty="0">
                <a:solidFill>
                  <a:schemeClr val="bg1">
                    <a:lumMod val="50000"/>
                  </a:schemeClr>
                </a:solidFill>
                <a:latin typeface="Tw Cen MT" panose="020B0602020104020603" pitchFamily="34" charset="0"/>
              </a:rPr>
              <a:t>Unlocking MG for sustainable development:</a:t>
            </a:r>
          </a:p>
          <a:p>
            <a:pPr algn="ctr"/>
            <a:r>
              <a:rPr lang="en-GB" sz="4000" b="1" dirty="0">
                <a:solidFill>
                  <a:srgbClr val="4B655A"/>
                </a:solidFill>
                <a:latin typeface="Tw Cen MT" panose="020B0602020104020603" pitchFamily="34" charset="0"/>
              </a:rPr>
              <a:t>Country Presentation – Kiribati</a:t>
            </a:r>
          </a:p>
          <a:p>
            <a:pPr algn="ctr"/>
            <a:endParaRPr lang="en-GB" sz="4000" b="1" dirty="0">
              <a:solidFill>
                <a:srgbClr val="4B655A"/>
              </a:solidFill>
              <a:latin typeface="Tw Cen MT" panose="020B0602020104020603" pitchFamily="34" charset="0"/>
            </a:endParaRPr>
          </a:p>
          <a:p>
            <a:pPr algn="ctr"/>
            <a:r>
              <a:rPr lang="en-GB" sz="2000" b="1" dirty="0">
                <a:solidFill>
                  <a:srgbClr val="4B655A"/>
                </a:solidFill>
                <a:latin typeface="Tw Cen MT" panose="020B0602020104020603" pitchFamily="34" charset="0"/>
              </a:rPr>
              <a:t>Ministry of Infrastructure and Sustainable Energy MISE – Energy Division</a:t>
            </a:r>
          </a:p>
          <a:p>
            <a:pPr algn="ctr"/>
            <a:r>
              <a:rPr lang="en-US" sz="1600" b="1" dirty="0">
                <a:solidFill>
                  <a:schemeClr val="tx1">
                    <a:lumMod val="50000"/>
                    <a:lumOff val="50000"/>
                  </a:schemeClr>
                </a:solidFill>
                <a:latin typeface="Calibri" panose="020F0502020204030204" pitchFamily="34" charset="0"/>
                <a:cs typeface="Times New Roman" panose="02020603050405020304" pitchFamily="18" charset="0"/>
              </a:rPr>
              <a:t>Suva, Fiji</a:t>
            </a:r>
          </a:p>
          <a:p>
            <a:pPr algn="ctr"/>
            <a:r>
              <a:rPr lang="en-US" sz="1600" dirty="0">
                <a:solidFill>
                  <a:schemeClr val="tx1">
                    <a:lumMod val="50000"/>
                    <a:lumOff val="50000"/>
                  </a:schemeClr>
                </a:solidFill>
                <a:latin typeface="Calibri" panose="020F0502020204030204" pitchFamily="34" charset="0"/>
                <a:cs typeface="Times New Roman" panose="02020603050405020304" pitchFamily="18" charset="0"/>
              </a:rPr>
              <a:t>June 26</a:t>
            </a:r>
            <a:r>
              <a:rPr lang="en-US" sz="16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1600" dirty="0">
                <a:solidFill>
                  <a:schemeClr val="tx1">
                    <a:lumMod val="50000"/>
                    <a:lumOff val="50000"/>
                  </a:schemeClr>
                </a:solidFill>
                <a:latin typeface="Calibri" panose="020F0502020204030204" pitchFamily="34" charset="0"/>
                <a:cs typeface="Times New Roman" panose="02020603050405020304" pitchFamily="18" charset="0"/>
              </a:rPr>
              <a:t>-30</a:t>
            </a:r>
            <a:r>
              <a:rPr lang="en-US" sz="16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1600" dirty="0">
                <a:solidFill>
                  <a:schemeClr val="tx1">
                    <a:lumMod val="50000"/>
                    <a:lumOff val="50000"/>
                  </a:schemeClr>
                </a:solidFill>
                <a:latin typeface="Calibri" panose="020F0502020204030204" pitchFamily="34" charset="0"/>
                <a:cs typeface="Times New Roman" panose="02020603050405020304" pitchFamily="18" charset="0"/>
              </a:rPr>
              <a:t>, 2023</a:t>
            </a:r>
            <a:endParaRPr lang="it-IT" sz="1600" dirty="0">
              <a:solidFill>
                <a:schemeClr val="tx1">
                  <a:lumMod val="50000"/>
                  <a:lumOff val="50000"/>
                </a:schemeClr>
              </a:solidFill>
            </a:endParaRPr>
          </a:p>
          <a:p>
            <a:endParaRPr lang="en-GB" sz="1600" b="1" dirty="0">
              <a:latin typeface="+mj-lt"/>
            </a:endParaRPr>
          </a:p>
          <a:p>
            <a:pPr algn="ctr"/>
            <a:r>
              <a:rPr lang="en-GB" sz="1600" b="1" dirty="0">
                <a:latin typeface="+mj-lt"/>
              </a:rPr>
              <a:t>Teweiariki Tebuka</a:t>
            </a:r>
          </a:p>
          <a:p>
            <a:pPr algn="ctr"/>
            <a:r>
              <a:rPr lang="en-GB" sz="1600" dirty="0">
                <a:latin typeface="+mj-lt"/>
                <a:hlinkClick r:id="rId2"/>
              </a:rPr>
              <a:t>t.tebuka@mise.gov.ki</a:t>
            </a:r>
            <a:endParaRPr lang="en-GB" sz="1600" dirty="0">
              <a:latin typeface="+mj-lt"/>
            </a:endParaRPr>
          </a:p>
          <a:p>
            <a:endParaRPr lang="en-GB" sz="1600" b="1" dirty="0">
              <a:latin typeface="+mj-lt"/>
            </a:endParaRPr>
          </a:p>
          <a:p>
            <a:endParaRPr lang="en-GB" sz="1600" b="1" dirty="0">
              <a:latin typeface="+mj-lt"/>
            </a:endParaRPr>
          </a:p>
          <a:p>
            <a:endParaRPr lang="en-GB" sz="1600" b="1" dirty="0">
              <a:latin typeface="+mj-lt"/>
            </a:endParaRPr>
          </a:p>
          <a:p>
            <a:pPr algn="ctr"/>
            <a:endParaRPr lang="en-GB" sz="1600" dirty="0">
              <a:latin typeface="+mj-lt"/>
            </a:endParaRPr>
          </a:p>
          <a:p>
            <a:endParaRPr lang="en-GB" sz="1600" dirty="0">
              <a:latin typeface="+mj-lt"/>
            </a:endParaRPr>
          </a:p>
          <a:p>
            <a:endParaRPr lang="en-GB" sz="1600" dirty="0">
              <a:latin typeface="+mj-lt"/>
            </a:endParaRPr>
          </a:p>
          <a:p>
            <a:pPr algn="r"/>
            <a:endParaRPr lang="en-GB" sz="1400" b="1" dirty="0">
              <a:latin typeface="+mj-lt"/>
            </a:endParaRPr>
          </a:p>
        </p:txBody>
      </p:sp>
      <p:sp>
        <p:nvSpPr>
          <p:cNvPr id="12" name="TextBox 11">
            <a:extLst>
              <a:ext uri="{FF2B5EF4-FFF2-40B4-BE49-F238E27FC236}">
                <a16:creationId xmlns:a16="http://schemas.microsoft.com/office/drawing/2014/main" id="{A3B4F690-462F-B4F5-AF5A-606A7DD27103}"/>
              </a:ext>
            </a:extLst>
          </p:cNvPr>
          <p:cNvSpPr txBox="1"/>
          <p:nvPr/>
        </p:nvSpPr>
        <p:spPr>
          <a:xfrm>
            <a:off x="7903139" y="6197922"/>
            <a:ext cx="4295800" cy="307777"/>
          </a:xfrm>
          <a:prstGeom prst="rect">
            <a:avLst/>
          </a:prstGeom>
          <a:noFill/>
        </p:spPr>
        <p:txBody>
          <a:bodyPr wrap="square">
            <a:spAutoFit/>
          </a:bodyPr>
          <a:lstStyle/>
          <a:p>
            <a:pPr algn="r"/>
            <a:endParaRPr lang="it-IT" sz="1400" dirty="0">
              <a:solidFill>
                <a:schemeClr val="tx1"/>
              </a:solidFill>
            </a:endParaRPr>
          </a:p>
        </p:txBody>
      </p:sp>
      <p:pic>
        <p:nvPicPr>
          <p:cNvPr id="2" name="Picture 2">
            <a:extLst>
              <a:ext uri="{FF2B5EF4-FFF2-40B4-BE49-F238E27FC236}">
                <a16:creationId xmlns:a16="http://schemas.microsoft.com/office/drawing/2014/main" id="{EF86D8DF-AFC4-7590-B513-1D7FF4549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0" y="437742"/>
            <a:ext cx="2178297" cy="630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DO - UN Industrial Development Organization - BPW and United Nations">
            <a:extLst>
              <a:ext uri="{FF2B5EF4-FFF2-40B4-BE49-F238E27FC236}">
                <a16:creationId xmlns:a16="http://schemas.microsoft.com/office/drawing/2014/main" id="{6377B578-681E-DACD-5A26-4759C92024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505" b="32103"/>
          <a:stretch/>
        </p:blipFill>
        <p:spPr bwMode="auto">
          <a:xfrm>
            <a:off x="2459497" y="396584"/>
            <a:ext cx="3312368" cy="706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 picture containing silhouette, blur, night sky&#10;&#10;Description automatically generated">
            <a:extLst>
              <a:ext uri="{FF2B5EF4-FFF2-40B4-BE49-F238E27FC236}">
                <a16:creationId xmlns:a16="http://schemas.microsoft.com/office/drawing/2014/main" id="{926909CF-F3A4-8947-DC05-34D227C5DEED}"/>
              </a:ext>
            </a:extLst>
          </p:cNvPr>
          <p:cNvPicPr>
            <a:picLocks noChangeAspect="1"/>
          </p:cNvPicPr>
          <p:nvPr/>
        </p:nvPicPr>
        <p:blipFill>
          <a:blip r:embed="rId5"/>
          <a:stretch>
            <a:fillRect/>
          </a:stretch>
        </p:blipFill>
        <p:spPr>
          <a:xfrm>
            <a:off x="5955484" y="246337"/>
            <a:ext cx="1674871" cy="1014724"/>
          </a:xfrm>
          <a:prstGeom prst="rect">
            <a:avLst/>
          </a:prstGeom>
        </p:spPr>
      </p:pic>
      <p:pic>
        <p:nvPicPr>
          <p:cNvPr id="10" name="Picture 9">
            <a:extLst>
              <a:ext uri="{FF2B5EF4-FFF2-40B4-BE49-F238E27FC236}">
                <a16:creationId xmlns:a16="http://schemas.microsoft.com/office/drawing/2014/main" id="{C2B08894-319F-84E2-2176-9D7971CA5142}"/>
              </a:ext>
            </a:extLst>
          </p:cNvPr>
          <p:cNvPicPr>
            <a:picLocks noChangeAspect="1"/>
          </p:cNvPicPr>
          <p:nvPr/>
        </p:nvPicPr>
        <p:blipFill>
          <a:blip r:embed="rId6"/>
          <a:stretch>
            <a:fillRect/>
          </a:stretch>
        </p:blipFill>
        <p:spPr>
          <a:xfrm>
            <a:off x="7685342" y="1033116"/>
            <a:ext cx="4227510" cy="2474634"/>
          </a:xfrm>
          <a:prstGeom prst="rect">
            <a:avLst/>
          </a:prstGeom>
        </p:spPr>
      </p:pic>
      <p:pic>
        <p:nvPicPr>
          <p:cNvPr id="13" name="Picture 12">
            <a:extLst>
              <a:ext uri="{FF2B5EF4-FFF2-40B4-BE49-F238E27FC236}">
                <a16:creationId xmlns:a16="http://schemas.microsoft.com/office/drawing/2014/main" id="{5CE7F287-C064-72D6-0737-D26A95A8084A}"/>
              </a:ext>
            </a:extLst>
          </p:cNvPr>
          <p:cNvPicPr>
            <a:picLocks noChangeAspect="1"/>
          </p:cNvPicPr>
          <p:nvPr/>
        </p:nvPicPr>
        <p:blipFill>
          <a:blip r:embed="rId7"/>
          <a:stretch>
            <a:fillRect/>
          </a:stretch>
        </p:blipFill>
        <p:spPr>
          <a:xfrm>
            <a:off x="7703531" y="3695824"/>
            <a:ext cx="4227510" cy="2809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6D61-5062-AC52-6561-2FCFCBE12400}"/>
              </a:ext>
            </a:extLst>
          </p:cNvPr>
          <p:cNvSpPr>
            <a:spLocks noGrp="1"/>
          </p:cNvSpPr>
          <p:nvPr>
            <p:ph type="title"/>
          </p:nvPr>
        </p:nvSpPr>
        <p:spPr/>
        <p:txBody>
          <a:bodyPr/>
          <a:lstStyle/>
          <a:p>
            <a:pPr algn="ctr"/>
            <a:r>
              <a:rPr lang="en-GB" dirty="0">
                <a:solidFill>
                  <a:srgbClr val="9EA159"/>
                </a:solidFill>
                <a:latin typeface="Tw Cen MT" panose="020B0602020104020603" pitchFamily="34" charset="0"/>
              </a:rPr>
              <a:t>MG for Ice plant</a:t>
            </a:r>
            <a:br>
              <a:rPr lang="en-GB" dirty="0">
                <a:solidFill>
                  <a:srgbClr val="9EA159"/>
                </a:solidFill>
                <a:latin typeface="Tw Cen MT" panose="020B0602020104020603" pitchFamily="34" charset="0"/>
              </a:rPr>
            </a:br>
            <a:r>
              <a:rPr lang="en-GB" dirty="0">
                <a:solidFill>
                  <a:srgbClr val="9EA159"/>
                </a:solidFill>
                <a:latin typeface="Tw Cen MT" panose="020B0602020104020603" pitchFamily="34" charset="0"/>
              </a:rPr>
              <a:t>Detail of System capacity</a:t>
            </a:r>
            <a:endParaRPr lang="en-AU" dirty="0"/>
          </a:p>
        </p:txBody>
      </p:sp>
      <p:pic>
        <p:nvPicPr>
          <p:cNvPr id="7" name="Content Placeholder 6">
            <a:extLst>
              <a:ext uri="{FF2B5EF4-FFF2-40B4-BE49-F238E27FC236}">
                <a16:creationId xmlns:a16="http://schemas.microsoft.com/office/drawing/2014/main" id="{ED99924E-EECE-8219-D6DE-0A4401298159}"/>
              </a:ext>
            </a:extLst>
          </p:cNvPr>
          <p:cNvPicPr>
            <a:picLocks noGrp="1" noChangeAspect="1"/>
          </p:cNvPicPr>
          <p:nvPr>
            <p:ph idx="1"/>
          </p:nvPr>
        </p:nvPicPr>
        <p:blipFill>
          <a:blip r:embed="rId2"/>
          <a:stretch>
            <a:fillRect/>
          </a:stretch>
        </p:blipFill>
        <p:spPr>
          <a:xfrm>
            <a:off x="474802" y="1844824"/>
            <a:ext cx="11262051" cy="4320480"/>
          </a:xfrm>
        </p:spPr>
      </p:pic>
      <p:sp>
        <p:nvSpPr>
          <p:cNvPr id="5" name="Slide Number Placeholder 4">
            <a:extLst>
              <a:ext uri="{FF2B5EF4-FFF2-40B4-BE49-F238E27FC236}">
                <a16:creationId xmlns:a16="http://schemas.microsoft.com/office/drawing/2014/main" id="{C7349911-4CD4-5DD2-8E05-ACA3DAEA6FBB}"/>
              </a:ext>
            </a:extLst>
          </p:cNvPr>
          <p:cNvSpPr>
            <a:spLocks noGrp="1"/>
          </p:cNvSpPr>
          <p:nvPr>
            <p:ph type="sldNum" sz="quarter" idx="12"/>
          </p:nvPr>
        </p:nvSpPr>
        <p:spPr/>
        <p:txBody>
          <a:bodyPr/>
          <a:lstStyle/>
          <a:p>
            <a:fld id="{D537B128-84B6-4F1E-8E5B-83802323B4DC}" type="slidenum">
              <a:rPr lang="es-ES" smtClean="0"/>
              <a:pPr/>
              <a:t>10</a:t>
            </a:fld>
            <a:endParaRPr lang="es-ES" dirty="0"/>
          </a:p>
        </p:txBody>
      </p:sp>
    </p:spTree>
    <p:extLst>
      <p:ext uri="{BB962C8B-B14F-4D97-AF65-F5344CB8AC3E}">
        <p14:creationId xmlns:p14="http://schemas.microsoft.com/office/powerpoint/2010/main" val="372534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DB05-95D0-C7B3-4873-14AE48072D69}"/>
              </a:ext>
            </a:extLst>
          </p:cNvPr>
          <p:cNvSpPr>
            <a:spLocks noGrp="1"/>
          </p:cNvSpPr>
          <p:nvPr>
            <p:ph type="title"/>
          </p:nvPr>
        </p:nvSpPr>
        <p:spPr>
          <a:xfrm>
            <a:off x="816908" y="111125"/>
            <a:ext cx="10515600" cy="1325563"/>
          </a:xfrm>
        </p:spPr>
        <p:txBody>
          <a:bodyPr/>
          <a:lstStyle/>
          <a:p>
            <a:r>
              <a:rPr lang="en-GB">
                <a:solidFill>
                  <a:srgbClr val="9EA159"/>
                </a:solidFill>
                <a:latin typeface="Tw Cen MT" panose="020B0602020104020603" pitchFamily="34" charset="0"/>
              </a:rPr>
              <a:t>4. Mini grid system</a:t>
            </a:r>
            <a:endParaRPr lang="en-AU" dirty="0"/>
          </a:p>
        </p:txBody>
      </p:sp>
      <p:sp>
        <p:nvSpPr>
          <p:cNvPr id="3" name="Content Placeholder 2">
            <a:extLst>
              <a:ext uri="{FF2B5EF4-FFF2-40B4-BE49-F238E27FC236}">
                <a16:creationId xmlns:a16="http://schemas.microsoft.com/office/drawing/2014/main" id="{60ADF3A3-3906-F935-0A3D-25EBB93FE32F}"/>
              </a:ext>
            </a:extLst>
          </p:cNvPr>
          <p:cNvSpPr>
            <a:spLocks noGrp="1"/>
          </p:cNvSpPr>
          <p:nvPr>
            <p:ph idx="1"/>
          </p:nvPr>
        </p:nvSpPr>
        <p:spPr>
          <a:xfrm>
            <a:off x="838200" y="1124744"/>
            <a:ext cx="10515600" cy="5231606"/>
          </a:xfrm>
        </p:spPr>
        <p:txBody>
          <a:bodyPr/>
          <a:lstStyle/>
          <a:p>
            <a:pPr marL="0" indent="0">
              <a:buNone/>
            </a:pPr>
            <a:r>
              <a:rPr lang="en-US"/>
              <a:t> </a:t>
            </a:r>
          </a:p>
          <a:p>
            <a:endParaRPr lang="en-AU" dirty="0"/>
          </a:p>
        </p:txBody>
      </p:sp>
      <p:sp>
        <p:nvSpPr>
          <p:cNvPr id="5" name="Slide Number Placeholder 4">
            <a:extLst>
              <a:ext uri="{FF2B5EF4-FFF2-40B4-BE49-F238E27FC236}">
                <a16:creationId xmlns:a16="http://schemas.microsoft.com/office/drawing/2014/main" id="{940AAA97-963E-2739-C7A4-298E4A1F7AB7}"/>
              </a:ext>
            </a:extLst>
          </p:cNvPr>
          <p:cNvSpPr>
            <a:spLocks noGrp="1"/>
          </p:cNvSpPr>
          <p:nvPr>
            <p:ph type="sldNum" sz="quarter" idx="12"/>
          </p:nvPr>
        </p:nvSpPr>
        <p:spPr/>
        <p:txBody>
          <a:bodyPr/>
          <a:lstStyle/>
          <a:p>
            <a:fld id="{D537B128-84B6-4F1E-8E5B-83802323B4DC}" type="slidenum">
              <a:rPr lang="es-ES" smtClean="0"/>
              <a:pPr/>
              <a:t>11</a:t>
            </a:fld>
            <a:endParaRPr lang="es-ES" dirty="0"/>
          </a:p>
        </p:txBody>
      </p:sp>
      <p:pic>
        <p:nvPicPr>
          <p:cNvPr id="9" name="Picture 8">
            <a:extLst>
              <a:ext uri="{FF2B5EF4-FFF2-40B4-BE49-F238E27FC236}">
                <a16:creationId xmlns:a16="http://schemas.microsoft.com/office/drawing/2014/main" id="{524F1E38-F9C5-8821-091A-1244E5AA5141}"/>
              </a:ext>
            </a:extLst>
          </p:cNvPr>
          <p:cNvPicPr>
            <a:picLocks noChangeAspect="1"/>
          </p:cNvPicPr>
          <p:nvPr/>
        </p:nvPicPr>
        <p:blipFill>
          <a:blip r:embed="rId2"/>
          <a:stretch>
            <a:fillRect/>
          </a:stretch>
        </p:blipFill>
        <p:spPr>
          <a:xfrm>
            <a:off x="274009" y="1203087"/>
            <a:ext cx="4057669" cy="5336454"/>
          </a:xfrm>
          <a:prstGeom prst="rect">
            <a:avLst/>
          </a:prstGeom>
        </p:spPr>
      </p:pic>
      <p:pic>
        <p:nvPicPr>
          <p:cNvPr id="11" name="Picture 10">
            <a:extLst>
              <a:ext uri="{FF2B5EF4-FFF2-40B4-BE49-F238E27FC236}">
                <a16:creationId xmlns:a16="http://schemas.microsoft.com/office/drawing/2014/main" id="{F0248F64-0AED-1669-206F-30E1EAC46F5B}"/>
              </a:ext>
            </a:extLst>
          </p:cNvPr>
          <p:cNvPicPr>
            <a:picLocks noChangeAspect="1"/>
          </p:cNvPicPr>
          <p:nvPr/>
        </p:nvPicPr>
        <p:blipFill>
          <a:blip r:embed="rId3"/>
          <a:stretch>
            <a:fillRect/>
          </a:stretch>
        </p:blipFill>
        <p:spPr>
          <a:xfrm>
            <a:off x="7806629" y="1203087"/>
            <a:ext cx="4111362" cy="5336453"/>
          </a:xfrm>
          <a:prstGeom prst="rect">
            <a:avLst/>
          </a:prstGeom>
        </p:spPr>
      </p:pic>
      <p:pic>
        <p:nvPicPr>
          <p:cNvPr id="17" name="Picture 16">
            <a:extLst>
              <a:ext uri="{FF2B5EF4-FFF2-40B4-BE49-F238E27FC236}">
                <a16:creationId xmlns:a16="http://schemas.microsoft.com/office/drawing/2014/main" id="{410A879D-33A8-AB06-0552-75FB070AF61B}"/>
              </a:ext>
            </a:extLst>
          </p:cNvPr>
          <p:cNvPicPr>
            <a:picLocks noChangeAspect="1"/>
          </p:cNvPicPr>
          <p:nvPr/>
        </p:nvPicPr>
        <p:blipFill>
          <a:blip r:embed="rId4"/>
          <a:stretch>
            <a:fillRect/>
          </a:stretch>
        </p:blipFill>
        <p:spPr>
          <a:xfrm>
            <a:off x="4488795" y="1203088"/>
            <a:ext cx="3171825" cy="5336453"/>
          </a:xfrm>
          <a:prstGeom prst="rect">
            <a:avLst/>
          </a:prstGeom>
        </p:spPr>
      </p:pic>
    </p:spTree>
    <p:extLst>
      <p:ext uri="{BB962C8B-B14F-4D97-AF65-F5344CB8AC3E}">
        <p14:creationId xmlns:p14="http://schemas.microsoft.com/office/powerpoint/2010/main" val="263447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5A25-7E66-11BE-AE55-0345D708768D}"/>
              </a:ext>
            </a:extLst>
          </p:cNvPr>
          <p:cNvSpPr>
            <a:spLocks noGrp="1"/>
          </p:cNvSpPr>
          <p:nvPr>
            <p:ph type="title"/>
          </p:nvPr>
        </p:nvSpPr>
        <p:spPr/>
        <p:txBody>
          <a:bodyPr/>
          <a:lstStyle/>
          <a:p>
            <a:r>
              <a:rPr lang="en-GB" dirty="0">
                <a:solidFill>
                  <a:srgbClr val="9EA159"/>
                </a:solidFill>
                <a:latin typeface="Tw Cen MT" panose="020B0602020104020603" pitchFamily="34" charset="0"/>
              </a:rPr>
              <a:t>6. Business models/tariff settings for mini-grid</a:t>
            </a:r>
            <a:br>
              <a:rPr lang="en-GB" dirty="0">
                <a:solidFill>
                  <a:srgbClr val="9EA159"/>
                </a:solidFill>
                <a:latin typeface="Tw Cen MT" panose="020B0602020104020603" pitchFamily="34" charset="0"/>
              </a:rPr>
            </a:br>
            <a:endParaRPr lang="en-AU" dirty="0"/>
          </a:p>
        </p:txBody>
      </p:sp>
      <p:sp>
        <p:nvSpPr>
          <p:cNvPr id="3" name="Content Placeholder 2">
            <a:extLst>
              <a:ext uri="{FF2B5EF4-FFF2-40B4-BE49-F238E27FC236}">
                <a16:creationId xmlns:a16="http://schemas.microsoft.com/office/drawing/2014/main" id="{E50E3C1A-831E-DD6F-9C0D-9F548CB003F3}"/>
              </a:ext>
            </a:extLst>
          </p:cNvPr>
          <p:cNvSpPr>
            <a:spLocks noGrp="1"/>
          </p:cNvSpPr>
          <p:nvPr>
            <p:ph idx="1"/>
          </p:nvPr>
        </p:nvSpPr>
        <p:spPr>
          <a:xfrm>
            <a:off x="838200" y="1484784"/>
            <a:ext cx="10515600" cy="4692179"/>
          </a:xfrm>
        </p:spPr>
        <p:txBody>
          <a:bodyPr>
            <a:normAutofit lnSpcReduction="10000"/>
          </a:bodyPr>
          <a:lstStyle/>
          <a:p>
            <a:pPr>
              <a:lnSpc>
                <a:spcPct val="150000"/>
              </a:lnSpc>
            </a:pPr>
            <a:r>
              <a:rPr lang="en-US" dirty="0"/>
              <a:t>Utility model - Pilot project for two Islets </a:t>
            </a:r>
            <a:r>
              <a:rPr lang="en-US" dirty="0" err="1"/>
              <a:t>Nuotaea</a:t>
            </a:r>
            <a:r>
              <a:rPr lang="en-US" dirty="0"/>
              <a:t> and </a:t>
            </a:r>
            <a:r>
              <a:rPr lang="en-US" dirty="0" err="1"/>
              <a:t>Tebikerai</a:t>
            </a:r>
            <a:r>
              <a:rPr lang="en-US" dirty="0"/>
              <a:t> funded by the government of Italy and implemented by the MISE in collaboration with Kiribati Green Energy Solution (KGES) </a:t>
            </a:r>
          </a:p>
          <a:p>
            <a:pPr>
              <a:lnSpc>
                <a:spcPct val="150000"/>
              </a:lnSpc>
            </a:pPr>
            <a:r>
              <a:rPr lang="en-US" dirty="0"/>
              <a:t>The project was hand-over to KGES for operation in 2020</a:t>
            </a:r>
          </a:p>
          <a:p>
            <a:pPr>
              <a:lnSpc>
                <a:spcPct val="150000"/>
              </a:lnSpc>
            </a:pPr>
            <a:r>
              <a:rPr lang="en-US" dirty="0"/>
              <a:t>Tariff was set by KGES using the LCOE formula </a:t>
            </a:r>
          </a:p>
          <a:p>
            <a:pPr lvl="1">
              <a:lnSpc>
                <a:spcPct val="150000"/>
              </a:lnSpc>
            </a:pPr>
            <a:r>
              <a:rPr lang="en-US" dirty="0"/>
              <a:t>0.30 cent for domestic users</a:t>
            </a:r>
          </a:p>
          <a:p>
            <a:pPr lvl="1">
              <a:lnSpc>
                <a:spcPct val="150000"/>
              </a:lnSpc>
            </a:pPr>
            <a:r>
              <a:rPr lang="en-US" dirty="0"/>
              <a:t>0.70 cent for commercial users</a:t>
            </a:r>
          </a:p>
        </p:txBody>
      </p:sp>
      <p:sp>
        <p:nvSpPr>
          <p:cNvPr id="5" name="Slide Number Placeholder 4">
            <a:extLst>
              <a:ext uri="{FF2B5EF4-FFF2-40B4-BE49-F238E27FC236}">
                <a16:creationId xmlns:a16="http://schemas.microsoft.com/office/drawing/2014/main" id="{30FA91D9-67EF-F4FA-D6F9-195B2FCDA7F8}"/>
              </a:ext>
            </a:extLst>
          </p:cNvPr>
          <p:cNvSpPr>
            <a:spLocks noGrp="1"/>
          </p:cNvSpPr>
          <p:nvPr>
            <p:ph type="sldNum" sz="quarter" idx="12"/>
          </p:nvPr>
        </p:nvSpPr>
        <p:spPr/>
        <p:txBody>
          <a:bodyPr/>
          <a:lstStyle/>
          <a:p>
            <a:fld id="{D537B128-84B6-4F1E-8E5B-83802323B4DC}" type="slidenum">
              <a:rPr lang="es-ES" smtClean="0"/>
              <a:pPr/>
              <a:t>12</a:t>
            </a:fld>
            <a:endParaRPr lang="es-ES" dirty="0"/>
          </a:p>
        </p:txBody>
      </p:sp>
    </p:spTree>
    <p:extLst>
      <p:ext uri="{BB962C8B-B14F-4D97-AF65-F5344CB8AC3E}">
        <p14:creationId xmlns:p14="http://schemas.microsoft.com/office/powerpoint/2010/main" val="281956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5F75-7C94-6E54-1B2B-134F38EBD817}"/>
              </a:ext>
            </a:extLst>
          </p:cNvPr>
          <p:cNvSpPr>
            <a:spLocks noGrp="1"/>
          </p:cNvSpPr>
          <p:nvPr>
            <p:ph type="title"/>
          </p:nvPr>
        </p:nvSpPr>
        <p:spPr/>
        <p:txBody>
          <a:bodyPr>
            <a:normAutofit fontScale="90000"/>
          </a:bodyPr>
          <a:lstStyle/>
          <a:p>
            <a:r>
              <a:rPr lang="en-GB" dirty="0">
                <a:solidFill>
                  <a:srgbClr val="9EA159"/>
                </a:solidFill>
                <a:latin typeface="Tw Cen MT" panose="020B0602020104020603" pitchFamily="34" charset="0"/>
              </a:rPr>
              <a:t>7. Experiences and challenges with mini-grids systems</a:t>
            </a:r>
            <a:br>
              <a:rPr lang="en-GB" dirty="0">
                <a:solidFill>
                  <a:srgbClr val="9EA159"/>
                </a:solidFill>
                <a:latin typeface="Tw Cen MT" panose="020B0602020104020603" pitchFamily="34" charset="0"/>
              </a:rPr>
            </a:br>
            <a:endParaRPr lang="en-AU" dirty="0"/>
          </a:p>
        </p:txBody>
      </p:sp>
      <p:sp>
        <p:nvSpPr>
          <p:cNvPr id="3" name="Content Placeholder 2">
            <a:extLst>
              <a:ext uri="{FF2B5EF4-FFF2-40B4-BE49-F238E27FC236}">
                <a16:creationId xmlns:a16="http://schemas.microsoft.com/office/drawing/2014/main" id="{FC09247A-FE07-6805-E191-B6CF925FA6C6}"/>
              </a:ext>
            </a:extLst>
          </p:cNvPr>
          <p:cNvSpPr>
            <a:spLocks noGrp="1"/>
          </p:cNvSpPr>
          <p:nvPr>
            <p:ph idx="1"/>
          </p:nvPr>
        </p:nvSpPr>
        <p:spPr/>
        <p:txBody>
          <a:bodyPr/>
          <a:lstStyle/>
          <a:p>
            <a:r>
              <a:rPr lang="en-US" dirty="0"/>
              <a:t>System Configuration</a:t>
            </a:r>
          </a:p>
          <a:p>
            <a:r>
              <a:rPr lang="en-US" dirty="0"/>
              <a:t>Battery Issues</a:t>
            </a:r>
          </a:p>
          <a:p>
            <a:r>
              <a:rPr lang="en-US" dirty="0"/>
              <a:t>SMA software update</a:t>
            </a:r>
            <a:endParaRPr lang="en-AU" dirty="0"/>
          </a:p>
        </p:txBody>
      </p:sp>
      <p:sp>
        <p:nvSpPr>
          <p:cNvPr id="5" name="Slide Number Placeholder 4">
            <a:extLst>
              <a:ext uri="{FF2B5EF4-FFF2-40B4-BE49-F238E27FC236}">
                <a16:creationId xmlns:a16="http://schemas.microsoft.com/office/drawing/2014/main" id="{2DECAF90-B068-84E2-BE87-15B638B52798}"/>
              </a:ext>
            </a:extLst>
          </p:cNvPr>
          <p:cNvSpPr>
            <a:spLocks noGrp="1"/>
          </p:cNvSpPr>
          <p:nvPr>
            <p:ph type="sldNum" sz="quarter" idx="12"/>
          </p:nvPr>
        </p:nvSpPr>
        <p:spPr/>
        <p:txBody>
          <a:bodyPr/>
          <a:lstStyle/>
          <a:p>
            <a:fld id="{D537B128-84B6-4F1E-8E5B-83802323B4DC}" type="slidenum">
              <a:rPr lang="es-ES" smtClean="0"/>
              <a:pPr/>
              <a:t>13</a:t>
            </a:fld>
            <a:endParaRPr lang="es-ES" dirty="0"/>
          </a:p>
        </p:txBody>
      </p:sp>
      <p:pic>
        <p:nvPicPr>
          <p:cNvPr id="7" name="Picture 6">
            <a:extLst>
              <a:ext uri="{FF2B5EF4-FFF2-40B4-BE49-F238E27FC236}">
                <a16:creationId xmlns:a16="http://schemas.microsoft.com/office/drawing/2014/main" id="{30C506D8-4480-80C2-F00A-D9FFE0DB483D}"/>
              </a:ext>
            </a:extLst>
          </p:cNvPr>
          <p:cNvPicPr>
            <a:picLocks noChangeAspect="1"/>
          </p:cNvPicPr>
          <p:nvPr/>
        </p:nvPicPr>
        <p:blipFill>
          <a:blip r:embed="rId2"/>
          <a:stretch>
            <a:fillRect/>
          </a:stretch>
        </p:blipFill>
        <p:spPr>
          <a:xfrm>
            <a:off x="838200" y="3429000"/>
            <a:ext cx="2362200" cy="2809875"/>
          </a:xfrm>
          <a:prstGeom prst="rect">
            <a:avLst/>
          </a:prstGeom>
        </p:spPr>
      </p:pic>
      <p:pic>
        <p:nvPicPr>
          <p:cNvPr id="9" name="Picture 8">
            <a:extLst>
              <a:ext uri="{FF2B5EF4-FFF2-40B4-BE49-F238E27FC236}">
                <a16:creationId xmlns:a16="http://schemas.microsoft.com/office/drawing/2014/main" id="{83A051A9-7528-16D8-FC2C-94EED854705A}"/>
              </a:ext>
            </a:extLst>
          </p:cNvPr>
          <p:cNvPicPr>
            <a:picLocks noChangeAspect="1"/>
          </p:cNvPicPr>
          <p:nvPr/>
        </p:nvPicPr>
        <p:blipFill>
          <a:blip r:embed="rId3"/>
          <a:stretch>
            <a:fillRect/>
          </a:stretch>
        </p:blipFill>
        <p:spPr>
          <a:xfrm>
            <a:off x="3496680" y="3482573"/>
            <a:ext cx="2520280" cy="2809875"/>
          </a:xfrm>
          <a:prstGeom prst="rect">
            <a:avLst/>
          </a:prstGeom>
        </p:spPr>
      </p:pic>
      <p:pic>
        <p:nvPicPr>
          <p:cNvPr id="11" name="Picture 10">
            <a:extLst>
              <a:ext uri="{FF2B5EF4-FFF2-40B4-BE49-F238E27FC236}">
                <a16:creationId xmlns:a16="http://schemas.microsoft.com/office/drawing/2014/main" id="{E683A2C5-80A8-9B03-0385-9662171F1DDD}"/>
              </a:ext>
            </a:extLst>
          </p:cNvPr>
          <p:cNvPicPr>
            <a:picLocks noChangeAspect="1"/>
          </p:cNvPicPr>
          <p:nvPr/>
        </p:nvPicPr>
        <p:blipFill>
          <a:blip r:embed="rId4"/>
          <a:stretch>
            <a:fillRect/>
          </a:stretch>
        </p:blipFill>
        <p:spPr>
          <a:xfrm>
            <a:off x="6417849" y="1164432"/>
            <a:ext cx="5232231" cy="5012531"/>
          </a:xfrm>
          <a:prstGeom prst="rect">
            <a:avLst/>
          </a:prstGeom>
        </p:spPr>
      </p:pic>
    </p:spTree>
    <p:extLst>
      <p:ext uri="{BB962C8B-B14F-4D97-AF65-F5344CB8AC3E}">
        <p14:creationId xmlns:p14="http://schemas.microsoft.com/office/powerpoint/2010/main" val="352508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E9F2-5950-3852-561F-931B4DFC2CD6}"/>
              </a:ext>
            </a:extLst>
          </p:cNvPr>
          <p:cNvSpPr>
            <a:spLocks noGrp="1"/>
          </p:cNvSpPr>
          <p:nvPr>
            <p:ph type="title"/>
          </p:nvPr>
        </p:nvSpPr>
        <p:spPr/>
        <p:txBody>
          <a:bodyPr/>
          <a:lstStyle/>
          <a:p>
            <a:r>
              <a:rPr lang="en-GB" dirty="0">
                <a:solidFill>
                  <a:srgbClr val="9EA159"/>
                </a:solidFill>
                <a:latin typeface="Tw Cen MT" panose="020B0602020104020603" pitchFamily="34" charset="0"/>
              </a:rPr>
              <a:t>8. Lessons learnt</a:t>
            </a:r>
            <a:br>
              <a:rPr lang="en-GB" dirty="0">
                <a:solidFill>
                  <a:srgbClr val="9EA159"/>
                </a:solidFill>
                <a:latin typeface="Tw Cen MT" panose="020B0602020104020603" pitchFamily="34" charset="0"/>
              </a:rPr>
            </a:br>
            <a:endParaRPr lang="en-AU" dirty="0"/>
          </a:p>
        </p:txBody>
      </p:sp>
      <p:sp>
        <p:nvSpPr>
          <p:cNvPr id="3" name="Content Placeholder 2">
            <a:extLst>
              <a:ext uri="{FF2B5EF4-FFF2-40B4-BE49-F238E27FC236}">
                <a16:creationId xmlns:a16="http://schemas.microsoft.com/office/drawing/2014/main" id="{70E3F8C3-3491-D5ED-05CE-F014500FC363}"/>
              </a:ext>
            </a:extLst>
          </p:cNvPr>
          <p:cNvSpPr>
            <a:spLocks noGrp="1"/>
          </p:cNvSpPr>
          <p:nvPr>
            <p:ph idx="1"/>
          </p:nvPr>
        </p:nvSpPr>
        <p:spPr>
          <a:xfrm>
            <a:off x="838200" y="1268760"/>
            <a:ext cx="10515600" cy="4908203"/>
          </a:xfrm>
        </p:spPr>
        <p:txBody>
          <a:bodyPr/>
          <a:lstStyle/>
          <a:p>
            <a:r>
              <a:rPr lang="en-US" dirty="0"/>
              <a:t>Technical capacity is required for local technician</a:t>
            </a:r>
          </a:p>
          <a:p>
            <a:r>
              <a:rPr lang="en-US" dirty="0"/>
              <a:t>Upgrading to 3phase system as the demand increase</a:t>
            </a:r>
          </a:p>
          <a:p>
            <a:r>
              <a:rPr lang="en-US" dirty="0"/>
              <a:t>Lead Acid batteries need to upgraded/replaced </a:t>
            </a:r>
          </a:p>
          <a:p>
            <a:r>
              <a:rPr lang="en-US" dirty="0"/>
              <a:t>Project sites where wind would be assessable is another option that can integrate with the existing system</a:t>
            </a:r>
            <a:endParaRPr lang="en-AU" dirty="0"/>
          </a:p>
        </p:txBody>
      </p:sp>
      <p:sp>
        <p:nvSpPr>
          <p:cNvPr id="4" name="Footer Placeholder 3">
            <a:extLst>
              <a:ext uri="{FF2B5EF4-FFF2-40B4-BE49-F238E27FC236}">
                <a16:creationId xmlns:a16="http://schemas.microsoft.com/office/drawing/2014/main" id="{8AE8ACA3-5769-29A2-E67A-BB97F17066FB}"/>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BE870191-6EFC-0605-E451-CDFB70FA5B58}"/>
              </a:ext>
            </a:extLst>
          </p:cNvPr>
          <p:cNvSpPr>
            <a:spLocks noGrp="1"/>
          </p:cNvSpPr>
          <p:nvPr>
            <p:ph type="sldNum" sz="quarter" idx="12"/>
          </p:nvPr>
        </p:nvSpPr>
        <p:spPr/>
        <p:txBody>
          <a:bodyPr/>
          <a:lstStyle/>
          <a:p>
            <a:fld id="{D537B128-84B6-4F1E-8E5B-83802323B4DC}" type="slidenum">
              <a:rPr lang="es-ES" smtClean="0"/>
              <a:pPr/>
              <a:t>14</a:t>
            </a:fld>
            <a:endParaRPr lang="es-ES" dirty="0"/>
          </a:p>
        </p:txBody>
      </p:sp>
    </p:spTree>
    <p:extLst>
      <p:ext uri="{BB962C8B-B14F-4D97-AF65-F5344CB8AC3E}">
        <p14:creationId xmlns:p14="http://schemas.microsoft.com/office/powerpoint/2010/main" val="402508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7A27-F750-4988-8050-9492AE584DB9}"/>
              </a:ext>
            </a:extLst>
          </p:cNvPr>
          <p:cNvSpPr txBox="1"/>
          <p:nvPr/>
        </p:nvSpPr>
        <p:spPr>
          <a:xfrm>
            <a:off x="0" y="1412776"/>
            <a:ext cx="12192000" cy="830997"/>
          </a:xfrm>
          <a:prstGeom prst="rect">
            <a:avLst/>
          </a:prstGeom>
          <a:noFill/>
        </p:spPr>
        <p:txBody>
          <a:bodyPr wrap="square" rtlCol="0">
            <a:spAutoFit/>
          </a:bodyPr>
          <a:lstStyle/>
          <a:p>
            <a:pPr algn="ctr"/>
            <a:r>
              <a:rPr lang="it-IT" sz="4800" b="1" dirty="0">
                <a:solidFill>
                  <a:srgbClr val="4B655A"/>
                </a:solidFill>
                <a:latin typeface="Tw Cen MT" panose="020B0602020104020603" pitchFamily="34" charset="0"/>
              </a:rPr>
              <a:t>Vinaka!</a:t>
            </a:r>
          </a:p>
        </p:txBody>
      </p:sp>
      <p:sp>
        <p:nvSpPr>
          <p:cNvPr id="5" name="TextBox 4">
            <a:extLst>
              <a:ext uri="{FF2B5EF4-FFF2-40B4-BE49-F238E27FC236}">
                <a16:creationId xmlns:a16="http://schemas.microsoft.com/office/drawing/2014/main" id="{14CD818B-DA46-58B2-1683-5F48942AEFAA}"/>
              </a:ext>
            </a:extLst>
          </p:cNvPr>
          <p:cNvSpPr txBox="1"/>
          <p:nvPr/>
        </p:nvSpPr>
        <p:spPr>
          <a:xfrm>
            <a:off x="0" y="2636912"/>
            <a:ext cx="12192000" cy="646331"/>
          </a:xfrm>
          <a:prstGeom prst="rect">
            <a:avLst/>
          </a:prstGeom>
          <a:noFill/>
        </p:spPr>
        <p:txBody>
          <a:bodyPr wrap="square">
            <a:spAutoFit/>
          </a:bodyPr>
          <a:lstStyle/>
          <a:p>
            <a:pPr algn="ctr"/>
            <a:r>
              <a:rPr lang="it-IT" dirty="0">
                <a:latin typeface="Tw Cen MT" panose="020B0602020104020603" pitchFamily="34" charset="0"/>
              </a:rPr>
              <a:t>Teweiariki Tebuka</a:t>
            </a:r>
          </a:p>
          <a:p>
            <a:pPr algn="ctr"/>
            <a:r>
              <a:rPr lang="it-IT" dirty="0">
                <a:solidFill>
                  <a:srgbClr val="4B655A"/>
                </a:solidFill>
                <a:latin typeface="Tw Cen MT" panose="020B0602020104020603" pitchFamily="34" charset="0"/>
              </a:rPr>
              <a:t>t.tebuka@mise.gov.ki</a:t>
            </a:r>
            <a:endParaRPr lang="en-US" dirty="0"/>
          </a:p>
        </p:txBody>
      </p:sp>
    </p:spTree>
    <p:extLst>
      <p:ext uri="{BB962C8B-B14F-4D97-AF65-F5344CB8AC3E}">
        <p14:creationId xmlns:p14="http://schemas.microsoft.com/office/powerpoint/2010/main" val="181514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Título">
            <a:extLst>
              <a:ext uri="{FF2B5EF4-FFF2-40B4-BE49-F238E27FC236}">
                <a16:creationId xmlns:a16="http://schemas.microsoft.com/office/drawing/2014/main" id="{D3693DAC-A261-40C1-815B-49E52387F478}"/>
              </a:ext>
            </a:extLst>
          </p:cNvPr>
          <p:cNvSpPr>
            <a:spLocks noGrp="1"/>
          </p:cNvSpPr>
          <p:nvPr>
            <p:ph type="title"/>
          </p:nvPr>
        </p:nvSpPr>
        <p:spPr/>
        <p:txBody>
          <a:bodyPr>
            <a:normAutofit/>
          </a:bodyPr>
          <a:lstStyle/>
          <a:p>
            <a:r>
              <a:rPr lang="en-GB" dirty="0">
                <a:solidFill>
                  <a:srgbClr val="4B655A"/>
                </a:solidFill>
                <a:latin typeface="Tw Cen MT" panose="020B0602020104020603" pitchFamily="34" charset="0"/>
              </a:rPr>
              <a:t>TABLE OF CONTENTS</a:t>
            </a:r>
          </a:p>
        </p:txBody>
      </p:sp>
      <p:sp>
        <p:nvSpPr>
          <p:cNvPr id="8" name="3 Título">
            <a:extLst>
              <a:ext uri="{FF2B5EF4-FFF2-40B4-BE49-F238E27FC236}">
                <a16:creationId xmlns:a16="http://schemas.microsoft.com/office/drawing/2014/main" id="{337B241D-1C25-F0D9-33AD-1E889417938B}"/>
              </a:ext>
            </a:extLst>
          </p:cNvPr>
          <p:cNvSpPr txBox="1">
            <a:spLocks/>
          </p:cNvSpPr>
          <p:nvPr/>
        </p:nvSpPr>
        <p:spPr>
          <a:xfrm>
            <a:off x="500743" y="928670"/>
            <a:ext cx="8389276" cy="4700804"/>
          </a:xfrm>
          <a:prstGeom prst="rect">
            <a:avLst/>
          </a:prstGeom>
        </p:spPr>
        <p:txBody>
          <a:bodyPr vert="horz" lIns="97963" tIns="48982" rIns="97963" bIns="48982" rtlCol="0" anchor="ctr">
            <a:normAutofit fontScale="92500"/>
          </a:bodyPr>
          <a:lstStyle>
            <a:lvl1pPr algn="l" defTabSz="979631" rtl="0" eaLnBrk="1" latinLnBrk="0" hangingPunct="1">
              <a:spcBef>
                <a:spcPct val="0"/>
              </a:spcBef>
              <a:buNone/>
              <a:defRPr sz="2700" b="1" kern="1200" cap="all" baseline="0">
                <a:solidFill>
                  <a:schemeClr val="tx1"/>
                </a:solidFill>
                <a:latin typeface="Lucida Sans Unicode" pitchFamily="34" charset="0"/>
                <a:ea typeface="+mj-ea"/>
                <a:cs typeface="Lucida Sans Unicode" pitchFamily="34" charset="0"/>
              </a:defRPr>
            </a:lvl1pPr>
          </a:lstStyle>
          <a:p>
            <a:pPr marL="514350" indent="-514350">
              <a:spcBef>
                <a:spcPts val="1200"/>
              </a:spcBef>
              <a:buAutoNum type="arabicPeriod"/>
            </a:pPr>
            <a:r>
              <a:rPr lang="en-GB" dirty="0">
                <a:solidFill>
                  <a:srgbClr val="9EA159"/>
                </a:solidFill>
                <a:latin typeface="Tw Cen MT" panose="020B0602020104020603" pitchFamily="34" charset="0"/>
              </a:rPr>
              <a:t>Ministry/Energy Division role and responsibility</a:t>
            </a:r>
          </a:p>
          <a:p>
            <a:pPr marL="514350" indent="-514350">
              <a:spcBef>
                <a:spcPts val="1200"/>
              </a:spcBef>
              <a:buAutoNum type="arabicPeriod"/>
            </a:pPr>
            <a:r>
              <a:rPr lang="en-GB" dirty="0">
                <a:solidFill>
                  <a:srgbClr val="9EA159"/>
                </a:solidFill>
                <a:latin typeface="Tw Cen MT" panose="020B0602020104020603" pitchFamily="34" charset="0"/>
              </a:rPr>
              <a:t>MG Electrification – urban &amp; rural islands Kiribati </a:t>
            </a:r>
          </a:p>
          <a:p>
            <a:pPr marL="514350" indent="-514350">
              <a:spcBef>
                <a:spcPts val="1200"/>
              </a:spcBef>
              <a:buAutoNum type="arabicPeriod"/>
            </a:pPr>
            <a:r>
              <a:rPr lang="en-GB" dirty="0">
                <a:solidFill>
                  <a:srgbClr val="9EA159"/>
                </a:solidFill>
                <a:latin typeface="Tw Cen MT" panose="020B0602020104020603" pitchFamily="34" charset="0"/>
              </a:rPr>
              <a:t>Role of mini grid</a:t>
            </a:r>
          </a:p>
          <a:p>
            <a:pPr marL="514350" indent="-514350">
              <a:spcBef>
                <a:spcPts val="1200"/>
              </a:spcBef>
              <a:buAutoNum type="arabicPeriod"/>
            </a:pPr>
            <a:r>
              <a:rPr lang="en-GB" dirty="0">
                <a:solidFill>
                  <a:srgbClr val="9EA159"/>
                </a:solidFill>
                <a:latin typeface="Tw Cen MT" panose="020B0602020104020603" pitchFamily="34" charset="0"/>
              </a:rPr>
              <a:t>Mini grid system</a:t>
            </a:r>
          </a:p>
          <a:p>
            <a:pPr marL="514350" indent="-514350">
              <a:spcBef>
                <a:spcPts val="1200"/>
              </a:spcBef>
              <a:buAutoNum type="arabicPeriod"/>
            </a:pPr>
            <a:r>
              <a:rPr lang="en-GB" dirty="0">
                <a:solidFill>
                  <a:srgbClr val="9EA159"/>
                </a:solidFill>
                <a:latin typeface="Tw Cen MT" panose="020B0602020104020603" pitchFamily="34" charset="0"/>
              </a:rPr>
              <a:t>Business models/tariff settings for mini-grid</a:t>
            </a:r>
          </a:p>
          <a:p>
            <a:pPr marL="514350" indent="-514350">
              <a:spcBef>
                <a:spcPts val="1200"/>
              </a:spcBef>
              <a:buAutoNum type="arabicPeriod"/>
            </a:pPr>
            <a:r>
              <a:rPr lang="en-GB" dirty="0">
                <a:solidFill>
                  <a:srgbClr val="9EA159"/>
                </a:solidFill>
                <a:latin typeface="Tw Cen MT" panose="020B0602020104020603" pitchFamily="34" charset="0"/>
              </a:rPr>
              <a:t>Experiences and challenges with mini-grids systems</a:t>
            </a:r>
          </a:p>
          <a:p>
            <a:pPr marL="514350" indent="-514350">
              <a:spcBef>
                <a:spcPts val="1200"/>
              </a:spcBef>
              <a:buAutoNum type="arabicPeriod"/>
            </a:pPr>
            <a:r>
              <a:rPr lang="en-GB" dirty="0">
                <a:solidFill>
                  <a:srgbClr val="9EA159"/>
                </a:solidFill>
                <a:latin typeface="Tw Cen MT" panose="020B0602020104020603" pitchFamily="34" charset="0"/>
              </a:rPr>
              <a:t>Lessons learnt</a:t>
            </a:r>
          </a:p>
        </p:txBody>
      </p:sp>
    </p:spTree>
    <p:extLst>
      <p:ext uri="{BB962C8B-B14F-4D97-AF65-F5344CB8AC3E}">
        <p14:creationId xmlns:p14="http://schemas.microsoft.com/office/powerpoint/2010/main" val="157848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90FC-3F13-51AE-77F7-5A8C65B9D278}"/>
              </a:ext>
            </a:extLst>
          </p:cNvPr>
          <p:cNvSpPr>
            <a:spLocks noGrp="1"/>
          </p:cNvSpPr>
          <p:nvPr>
            <p:ph type="title"/>
          </p:nvPr>
        </p:nvSpPr>
        <p:spPr>
          <a:xfrm>
            <a:off x="838200" y="681037"/>
            <a:ext cx="10515600" cy="543595"/>
          </a:xfrm>
        </p:spPr>
        <p:txBody>
          <a:bodyPr>
            <a:normAutofit fontScale="90000"/>
          </a:bodyPr>
          <a:lstStyle/>
          <a:p>
            <a:r>
              <a:rPr lang="en-GB" dirty="0">
                <a:solidFill>
                  <a:srgbClr val="9EA159"/>
                </a:solidFill>
                <a:latin typeface="Tw Cen MT" panose="020B0602020104020603" pitchFamily="34" charset="0"/>
              </a:rPr>
              <a:t>1. </a:t>
            </a:r>
            <a:r>
              <a:rPr lang="en-GB" sz="4400" dirty="0">
                <a:solidFill>
                  <a:srgbClr val="9EA159"/>
                </a:solidFill>
                <a:latin typeface="Tw Cen MT" panose="020B0602020104020603" pitchFamily="34" charset="0"/>
              </a:rPr>
              <a:t>Ministry/Energy Division Role and responsibility</a:t>
            </a:r>
            <a:br>
              <a:rPr lang="en-GB" sz="4400" dirty="0">
                <a:solidFill>
                  <a:srgbClr val="9EA159"/>
                </a:solidFill>
                <a:latin typeface="Tw Cen MT" panose="020B0602020104020603" pitchFamily="34" charset="0"/>
              </a:rPr>
            </a:br>
            <a:r>
              <a:rPr lang="en-GB" sz="6000" dirty="0">
                <a:solidFill>
                  <a:srgbClr val="FFFFFF"/>
                </a:solidFill>
                <a:latin typeface="Tw Cen MT" panose="020B0602020104020603" pitchFamily="34" charset="0"/>
              </a:rPr>
              <a:t> </a:t>
            </a:r>
            <a:endParaRPr lang="en-AU" dirty="0"/>
          </a:p>
        </p:txBody>
      </p:sp>
      <p:sp>
        <p:nvSpPr>
          <p:cNvPr id="3" name="Content Placeholder 2">
            <a:extLst>
              <a:ext uri="{FF2B5EF4-FFF2-40B4-BE49-F238E27FC236}">
                <a16:creationId xmlns:a16="http://schemas.microsoft.com/office/drawing/2014/main" id="{DFC050F9-EED1-52F0-C23F-5D90C8B2310C}"/>
              </a:ext>
            </a:extLst>
          </p:cNvPr>
          <p:cNvSpPr>
            <a:spLocks noGrp="1"/>
          </p:cNvSpPr>
          <p:nvPr>
            <p:ph idx="1"/>
          </p:nvPr>
        </p:nvSpPr>
        <p:spPr>
          <a:xfrm>
            <a:off x="804235" y="1183021"/>
            <a:ext cx="10515600" cy="5196235"/>
          </a:xfrm>
        </p:spPr>
        <p:txBody>
          <a:bodyPr>
            <a:normAutofit lnSpcReduction="10000"/>
          </a:bodyPr>
          <a:lstStyle/>
          <a:p>
            <a:pPr algn="just"/>
            <a:r>
              <a:rPr lang="en-US" sz="2800" dirty="0">
                <a:effectLst/>
                <a:latin typeface="Times New Roman" panose="02020603050405020304" pitchFamily="18" charset="0"/>
                <a:ea typeface="Times New Roman" panose="02020603050405020304" pitchFamily="18" charset="0"/>
              </a:rPr>
              <a:t>The Ministry of Infrastructure and Sustainable Energy (MISE) is a leading Government of Kiribati agency that is responsible to overlook any development plans and activities to improve infrastructure development and provides sustainable energy in the country. </a:t>
            </a:r>
          </a:p>
          <a:p>
            <a:pPr algn="just"/>
            <a:endParaRPr lang="en-US" sz="2800" dirty="0">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Energy Planning Division (EPD) is one of the Ministry’s unit that is responsible for coordination and implementation of energy policies and providing necessary technical advice and assistance on all energy activities and energy related matters.</a:t>
            </a:r>
            <a:r>
              <a:rPr lang="en-US" sz="2800" i="1" dirty="0">
                <a:solidFill>
                  <a:srgbClr val="4F81BD"/>
                </a:solidFill>
                <a:effectLst/>
                <a:latin typeface="Times New Roman" panose="02020603050405020304" pitchFamily="18" charset="0"/>
                <a:ea typeface="Times New Roman" panose="02020603050405020304" pitchFamily="18" charset="0"/>
              </a:rPr>
              <a:t>  </a:t>
            </a:r>
          </a:p>
          <a:p>
            <a:pPr algn="just"/>
            <a:endParaRPr lang="en-US" sz="2800" i="1" dirty="0">
              <a:solidFill>
                <a:srgbClr val="4F81BD"/>
              </a:solidFill>
              <a:latin typeface="Times New Roman" panose="02020603050405020304" pitchFamily="18" charset="0"/>
              <a:ea typeface="Times New Roman" panose="02020603050405020304" pitchFamily="18" charset="0"/>
            </a:endParaRPr>
          </a:p>
          <a:p>
            <a:pPr algn="just"/>
            <a:r>
              <a:rPr lang="en-AU" sz="2800" dirty="0">
                <a:effectLst/>
                <a:latin typeface="Times New Roman" panose="02020603050405020304" pitchFamily="18" charset="0"/>
                <a:ea typeface="Times New Roman" panose="02020603050405020304" pitchFamily="18" charset="0"/>
              </a:rPr>
              <a:t>Under the Energy Act 2022, the EPD </a:t>
            </a:r>
            <a:r>
              <a:rPr lang="en-US" sz="2400" dirty="0">
                <a:effectLst/>
                <a:latin typeface="Arial" panose="020B0604020202020204" pitchFamily="34" charset="0"/>
                <a:ea typeface="Yu Mincho" panose="02020400000000000000" pitchFamily="18" charset="-128"/>
                <a:cs typeface="Times New Roman" panose="02020603050405020304" pitchFamily="18" charset="0"/>
              </a:rPr>
              <a:t>within the Ministry of Infrastructure and Sustainable Energy is mandated to regulate all energy related matters.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5" name="Slide Number Placeholder 4">
            <a:extLst>
              <a:ext uri="{FF2B5EF4-FFF2-40B4-BE49-F238E27FC236}">
                <a16:creationId xmlns:a16="http://schemas.microsoft.com/office/drawing/2014/main" id="{B48CD63D-69D9-544C-3397-8D544D5E20E7}"/>
              </a:ext>
            </a:extLst>
          </p:cNvPr>
          <p:cNvSpPr>
            <a:spLocks noGrp="1"/>
          </p:cNvSpPr>
          <p:nvPr>
            <p:ph type="sldNum" sz="quarter" idx="12"/>
          </p:nvPr>
        </p:nvSpPr>
        <p:spPr/>
        <p:txBody>
          <a:bodyPr/>
          <a:lstStyle/>
          <a:p>
            <a:fld id="{D537B128-84B6-4F1E-8E5B-83802323B4DC}" type="slidenum">
              <a:rPr lang="es-ES" smtClean="0"/>
              <a:pPr/>
              <a:t>3</a:t>
            </a:fld>
            <a:endParaRPr lang="es-ES" dirty="0"/>
          </a:p>
        </p:txBody>
      </p:sp>
    </p:spTree>
    <p:extLst>
      <p:ext uri="{BB962C8B-B14F-4D97-AF65-F5344CB8AC3E}">
        <p14:creationId xmlns:p14="http://schemas.microsoft.com/office/powerpoint/2010/main" val="331685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250C-D514-C50C-41CD-3FDD979F2151}"/>
              </a:ext>
            </a:extLst>
          </p:cNvPr>
          <p:cNvSpPr>
            <a:spLocks noGrp="1"/>
          </p:cNvSpPr>
          <p:nvPr>
            <p:ph type="title"/>
          </p:nvPr>
        </p:nvSpPr>
        <p:spPr/>
        <p:txBody>
          <a:bodyPr>
            <a:normAutofit fontScale="90000"/>
          </a:bodyPr>
          <a:lstStyle/>
          <a:p>
            <a:r>
              <a:rPr lang="en-GB" dirty="0">
                <a:solidFill>
                  <a:srgbClr val="9EA159"/>
                </a:solidFill>
                <a:latin typeface="Tw Cen MT" panose="020B0602020104020603" pitchFamily="34" charset="0"/>
              </a:rPr>
              <a:t>2. Kiribati MG Electrification – urban &amp; rural area </a:t>
            </a:r>
            <a:br>
              <a:rPr lang="en-GB" dirty="0">
                <a:solidFill>
                  <a:srgbClr val="9EA159"/>
                </a:solidFill>
                <a:latin typeface="Tw Cen MT" panose="020B0602020104020603" pitchFamily="34" charset="0"/>
              </a:rPr>
            </a:br>
            <a:endParaRPr lang="en-AU" dirty="0"/>
          </a:p>
        </p:txBody>
      </p:sp>
      <p:sp>
        <p:nvSpPr>
          <p:cNvPr id="5" name="Slide Number Placeholder 4">
            <a:extLst>
              <a:ext uri="{FF2B5EF4-FFF2-40B4-BE49-F238E27FC236}">
                <a16:creationId xmlns:a16="http://schemas.microsoft.com/office/drawing/2014/main" id="{F58A3FCB-3081-2EEB-D8F4-C888E903CCC4}"/>
              </a:ext>
            </a:extLst>
          </p:cNvPr>
          <p:cNvSpPr>
            <a:spLocks noGrp="1"/>
          </p:cNvSpPr>
          <p:nvPr>
            <p:ph type="sldNum" sz="quarter" idx="12"/>
          </p:nvPr>
        </p:nvSpPr>
        <p:spPr/>
        <p:txBody>
          <a:bodyPr/>
          <a:lstStyle/>
          <a:p>
            <a:fld id="{D537B128-84B6-4F1E-8E5B-83802323B4DC}" type="slidenum">
              <a:rPr lang="es-ES" smtClean="0"/>
              <a:pPr/>
              <a:t>4</a:t>
            </a:fld>
            <a:endParaRPr lang="es-ES" dirty="0"/>
          </a:p>
        </p:txBody>
      </p:sp>
      <p:pic>
        <p:nvPicPr>
          <p:cNvPr id="12" name="Content Placeholder 11">
            <a:extLst>
              <a:ext uri="{FF2B5EF4-FFF2-40B4-BE49-F238E27FC236}">
                <a16:creationId xmlns:a16="http://schemas.microsoft.com/office/drawing/2014/main" id="{EF681CF5-364E-ED4F-48BE-09DF7D23A8D7}"/>
              </a:ext>
            </a:extLst>
          </p:cNvPr>
          <p:cNvPicPr>
            <a:picLocks noGrp="1" noChangeAspect="1"/>
          </p:cNvPicPr>
          <p:nvPr>
            <p:ph idx="1"/>
          </p:nvPr>
        </p:nvPicPr>
        <p:blipFill>
          <a:blip r:embed="rId2"/>
          <a:stretch>
            <a:fillRect/>
          </a:stretch>
        </p:blipFill>
        <p:spPr>
          <a:xfrm>
            <a:off x="739940" y="1052736"/>
            <a:ext cx="10613860" cy="5668739"/>
          </a:xfrm>
          <a:prstGeom prst="rect">
            <a:avLst/>
          </a:prstGeom>
        </p:spPr>
      </p:pic>
    </p:spTree>
    <p:extLst>
      <p:ext uri="{BB962C8B-B14F-4D97-AF65-F5344CB8AC3E}">
        <p14:creationId xmlns:p14="http://schemas.microsoft.com/office/powerpoint/2010/main" val="417399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419F-CEF3-0328-F6F6-2DBE7DE3202C}"/>
              </a:ext>
            </a:extLst>
          </p:cNvPr>
          <p:cNvSpPr>
            <a:spLocks noGrp="1"/>
          </p:cNvSpPr>
          <p:nvPr>
            <p:ph type="title"/>
          </p:nvPr>
        </p:nvSpPr>
        <p:spPr/>
        <p:txBody>
          <a:bodyPr>
            <a:normAutofit/>
          </a:bodyPr>
          <a:lstStyle/>
          <a:p>
            <a:r>
              <a:rPr lang="en-GB" sz="4000" dirty="0">
                <a:solidFill>
                  <a:srgbClr val="9EA159"/>
                </a:solidFill>
                <a:latin typeface="Tw Cen MT" panose="020B0602020104020603" pitchFamily="34" charset="0"/>
              </a:rPr>
              <a:t>2. MG Electrification – urban &amp; rural islands Kiribati </a:t>
            </a:r>
            <a:r>
              <a:rPr lang="en-GB" sz="4000" dirty="0" err="1">
                <a:solidFill>
                  <a:srgbClr val="9EA159"/>
                </a:solidFill>
                <a:latin typeface="Tw Cen MT" panose="020B0602020104020603" pitchFamily="34" charset="0"/>
              </a:rPr>
              <a:t>cont</a:t>
            </a:r>
            <a:r>
              <a:rPr lang="en-GB" sz="4000" dirty="0">
                <a:solidFill>
                  <a:srgbClr val="9EA159"/>
                </a:solidFill>
                <a:latin typeface="Tw Cen MT" panose="020B0602020104020603" pitchFamily="34" charset="0"/>
              </a:rPr>
              <a:t>…..</a:t>
            </a:r>
            <a:endParaRPr lang="en-AU" sz="4000" dirty="0">
              <a:solidFill>
                <a:srgbClr val="9EA159"/>
              </a:solidFill>
              <a:latin typeface="Tw Cen MT" panose="020B0602020104020603" pitchFamily="34" charset="0"/>
            </a:endParaRPr>
          </a:p>
        </p:txBody>
      </p:sp>
      <p:sp>
        <p:nvSpPr>
          <p:cNvPr id="5" name="Slide Number Placeholder 4">
            <a:extLst>
              <a:ext uri="{FF2B5EF4-FFF2-40B4-BE49-F238E27FC236}">
                <a16:creationId xmlns:a16="http://schemas.microsoft.com/office/drawing/2014/main" id="{3A722D6C-E6BD-C69E-CDF5-ED256FD069BE}"/>
              </a:ext>
            </a:extLst>
          </p:cNvPr>
          <p:cNvSpPr>
            <a:spLocks noGrp="1"/>
          </p:cNvSpPr>
          <p:nvPr>
            <p:ph type="sldNum" sz="quarter" idx="12"/>
          </p:nvPr>
        </p:nvSpPr>
        <p:spPr/>
        <p:txBody>
          <a:bodyPr/>
          <a:lstStyle/>
          <a:p>
            <a:fld id="{D537B128-84B6-4F1E-8E5B-83802323B4DC}" type="slidenum">
              <a:rPr lang="es-ES" smtClean="0"/>
              <a:pPr/>
              <a:t>5</a:t>
            </a:fld>
            <a:endParaRPr lang="es-ES" dirty="0"/>
          </a:p>
        </p:txBody>
      </p:sp>
      <p:graphicFrame>
        <p:nvGraphicFramePr>
          <p:cNvPr id="6" name="Content Placeholder 5">
            <a:extLst>
              <a:ext uri="{FF2B5EF4-FFF2-40B4-BE49-F238E27FC236}">
                <a16:creationId xmlns:a16="http://schemas.microsoft.com/office/drawing/2014/main" id="{9C54633A-6807-E4FA-7B7C-F7DA93237AE9}"/>
              </a:ext>
            </a:extLst>
          </p:cNvPr>
          <p:cNvGraphicFramePr>
            <a:graphicFrameLocks noGrp="1"/>
          </p:cNvGraphicFramePr>
          <p:nvPr>
            <p:ph idx="1"/>
            <p:extLst>
              <p:ext uri="{D42A27DB-BD31-4B8C-83A1-F6EECF244321}">
                <p14:modId xmlns:p14="http://schemas.microsoft.com/office/powerpoint/2010/main" val="966655084"/>
              </p:ext>
            </p:extLst>
          </p:nvPr>
        </p:nvGraphicFramePr>
        <p:xfrm>
          <a:off x="838200" y="1847850"/>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403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EB30-5555-8113-7EB8-7D202883FC3F}"/>
              </a:ext>
            </a:extLst>
          </p:cNvPr>
          <p:cNvSpPr>
            <a:spLocks noGrp="1"/>
          </p:cNvSpPr>
          <p:nvPr>
            <p:ph type="title"/>
          </p:nvPr>
        </p:nvSpPr>
        <p:spPr>
          <a:xfrm>
            <a:off x="805468" y="136525"/>
            <a:ext cx="10515600" cy="1325563"/>
          </a:xfrm>
        </p:spPr>
        <p:txBody>
          <a:bodyPr/>
          <a:lstStyle/>
          <a:p>
            <a:pPr algn="ctr"/>
            <a:r>
              <a:rPr lang="en-GB" dirty="0">
                <a:solidFill>
                  <a:srgbClr val="9EA159"/>
                </a:solidFill>
                <a:latin typeface="Tw Cen MT" panose="020B0602020104020603" pitchFamily="34" charset="0"/>
              </a:rPr>
              <a:t>3. Mini grid </a:t>
            </a:r>
            <a:br>
              <a:rPr lang="en-GB" dirty="0">
                <a:solidFill>
                  <a:srgbClr val="9EA159"/>
                </a:solidFill>
                <a:latin typeface="Tw Cen MT" panose="020B0602020104020603" pitchFamily="34" charset="0"/>
              </a:rPr>
            </a:br>
            <a:r>
              <a:rPr lang="en-GB" dirty="0">
                <a:solidFill>
                  <a:srgbClr val="9EA159"/>
                </a:solidFill>
                <a:latin typeface="Tw Cen MT" panose="020B0602020104020603" pitchFamily="34" charset="0"/>
              </a:rPr>
              <a:t>Junior Secondary School</a:t>
            </a:r>
            <a:endParaRPr lang="en-AU" dirty="0"/>
          </a:p>
        </p:txBody>
      </p:sp>
      <p:sp>
        <p:nvSpPr>
          <p:cNvPr id="3" name="Content Placeholder 2">
            <a:extLst>
              <a:ext uri="{FF2B5EF4-FFF2-40B4-BE49-F238E27FC236}">
                <a16:creationId xmlns:a16="http://schemas.microsoft.com/office/drawing/2014/main" id="{A26A4769-3283-156B-4799-DB9C31DA25D4}"/>
              </a:ext>
            </a:extLst>
          </p:cNvPr>
          <p:cNvSpPr>
            <a:spLocks noGrp="1"/>
          </p:cNvSpPr>
          <p:nvPr>
            <p:ph idx="1"/>
          </p:nvPr>
        </p:nvSpPr>
        <p:spPr>
          <a:xfrm>
            <a:off x="838200" y="1412777"/>
            <a:ext cx="10515600" cy="3024336"/>
          </a:xfrm>
        </p:spPr>
        <p:txBody>
          <a:bodyPr/>
          <a:lstStyle/>
          <a:p>
            <a:r>
              <a:rPr lang="en-US" dirty="0"/>
              <a:t>Supplies Electricity to classroom, and office</a:t>
            </a:r>
          </a:p>
          <a:p>
            <a:r>
              <a:rPr lang="en-AU" dirty="0"/>
              <a:t>MG Improve the educational services </a:t>
            </a:r>
          </a:p>
          <a:p>
            <a:r>
              <a:rPr lang="en-AU" dirty="0"/>
              <a:t>Reduce the reliance of fossil fuel generator</a:t>
            </a:r>
          </a:p>
          <a:p>
            <a:endParaRPr lang="en-AU" dirty="0"/>
          </a:p>
        </p:txBody>
      </p:sp>
      <p:sp>
        <p:nvSpPr>
          <p:cNvPr id="5" name="Slide Number Placeholder 4">
            <a:extLst>
              <a:ext uri="{FF2B5EF4-FFF2-40B4-BE49-F238E27FC236}">
                <a16:creationId xmlns:a16="http://schemas.microsoft.com/office/drawing/2014/main" id="{5F2E256E-9B9B-D114-A0A8-F1A22501CA00}"/>
              </a:ext>
            </a:extLst>
          </p:cNvPr>
          <p:cNvSpPr>
            <a:spLocks noGrp="1"/>
          </p:cNvSpPr>
          <p:nvPr>
            <p:ph type="sldNum" sz="quarter" idx="12"/>
          </p:nvPr>
        </p:nvSpPr>
        <p:spPr/>
        <p:txBody>
          <a:bodyPr/>
          <a:lstStyle/>
          <a:p>
            <a:fld id="{D537B128-84B6-4F1E-8E5B-83802323B4DC}" type="slidenum">
              <a:rPr lang="es-ES" smtClean="0"/>
              <a:pPr/>
              <a:t>6</a:t>
            </a:fld>
            <a:endParaRPr lang="es-ES" dirty="0"/>
          </a:p>
        </p:txBody>
      </p:sp>
      <p:pic>
        <p:nvPicPr>
          <p:cNvPr id="7" name="Picture 6">
            <a:extLst>
              <a:ext uri="{FF2B5EF4-FFF2-40B4-BE49-F238E27FC236}">
                <a16:creationId xmlns:a16="http://schemas.microsoft.com/office/drawing/2014/main" id="{28008362-5521-A648-9EDB-FBC94CEE3544}"/>
              </a:ext>
            </a:extLst>
          </p:cNvPr>
          <p:cNvPicPr>
            <a:picLocks noChangeAspect="1"/>
          </p:cNvPicPr>
          <p:nvPr/>
        </p:nvPicPr>
        <p:blipFill>
          <a:blip r:embed="rId2"/>
          <a:stretch>
            <a:fillRect/>
          </a:stretch>
        </p:blipFill>
        <p:spPr>
          <a:xfrm>
            <a:off x="805468" y="3212976"/>
            <a:ext cx="3274308" cy="3577713"/>
          </a:xfrm>
          <a:prstGeom prst="rect">
            <a:avLst/>
          </a:prstGeom>
        </p:spPr>
      </p:pic>
      <p:pic>
        <p:nvPicPr>
          <p:cNvPr id="11" name="Picture 10">
            <a:extLst>
              <a:ext uri="{FF2B5EF4-FFF2-40B4-BE49-F238E27FC236}">
                <a16:creationId xmlns:a16="http://schemas.microsoft.com/office/drawing/2014/main" id="{04A2A892-C746-DA57-C8C6-4D088A492CDB}"/>
              </a:ext>
            </a:extLst>
          </p:cNvPr>
          <p:cNvPicPr>
            <a:picLocks noChangeAspect="1"/>
          </p:cNvPicPr>
          <p:nvPr/>
        </p:nvPicPr>
        <p:blipFill>
          <a:blip r:embed="rId3"/>
          <a:stretch>
            <a:fillRect/>
          </a:stretch>
        </p:blipFill>
        <p:spPr>
          <a:xfrm>
            <a:off x="4191000" y="3212976"/>
            <a:ext cx="3810000" cy="3563423"/>
          </a:xfrm>
          <a:prstGeom prst="rect">
            <a:avLst/>
          </a:prstGeom>
        </p:spPr>
      </p:pic>
      <p:pic>
        <p:nvPicPr>
          <p:cNvPr id="13" name="Picture 12">
            <a:extLst>
              <a:ext uri="{FF2B5EF4-FFF2-40B4-BE49-F238E27FC236}">
                <a16:creationId xmlns:a16="http://schemas.microsoft.com/office/drawing/2014/main" id="{75B9B631-E7CB-0DDA-27DA-73B45EB1E863}"/>
              </a:ext>
            </a:extLst>
          </p:cNvPr>
          <p:cNvPicPr>
            <a:picLocks noChangeAspect="1"/>
          </p:cNvPicPr>
          <p:nvPr/>
        </p:nvPicPr>
        <p:blipFill>
          <a:blip r:embed="rId4"/>
          <a:stretch>
            <a:fillRect/>
          </a:stretch>
        </p:blipFill>
        <p:spPr>
          <a:xfrm>
            <a:off x="8096831" y="3212976"/>
            <a:ext cx="3368193" cy="3563423"/>
          </a:xfrm>
          <a:prstGeom prst="rect">
            <a:avLst/>
          </a:prstGeom>
        </p:spPr>
      </p:pic>
    </p:spTree>
    <p:extLst>
      <p:ext uri="{BB962C8B-B14F-4D97-AF65-F5344CB8AC3E}">
        <p14:creationId xmlns:p14="http://schemas.microsoft.com/office/powerpoint/2010/main" val="41759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EB30-5555-8113-7EB8-7D202883FC3F}"/>
              </a:ext>
            </a:extLst>
          </p:cNvPr>
          <p:cNvSpPr>
            <a:spLocks noGrp="1"/>
          </p:cNvSpPr>
          <p:nvPr>
            <p:ph type="title"/>
          </p:nvPr>
        </p:nvSpPr>
        <p:spPr>
          <a:xfrm>
            <a:off x="805468" y="136525"/>
            <a:ext cx="10515600" cy="1325563"/>
          </a:xfrm>
        </p:spPr>
        <p:txBody>
          <a:bodyPr/>
          <a:lstStyle/>
          <a:p>
            <a:pPr algn="ctr"/>
            <a:r>
              <a:rPr lang="en-GB" dirty="0">
                <a:solidFill>
                  <a:srgbClr val="9EA159"/>
                </a:solidFill>
                <a:latin typeface="Tw Cen MT" panose="020B0602020104020603" pitchFamily="34" charset="0"/>
              </a:rPr>
              <a:t>Boarding Schools</a:t>
            </a:r>
            <a:endParaRPr lang="en-AU" dirty="0"/>
          </a:p>
        </p:txBody>
      </p:sp>
      <p:sp>
        <p:nvSpPr>
          <p:cNvPr id="3" name="Content Placeholder 2">
            <a:extLst>
              <a:ext uri="{FF2B5EF4-FFF2-40B4-BE49-F238E27FC236}">
                <a16:creationId xmlns:a16="http://schemas.microsoft.com/office/drawing/2014/main" id="{A26A4769-3283-156B-4799-DB9C31DA25D4}"/>
              </a:ext>
            </a:extLst>
          </p:cNvPr>
          <p:cNvSpPr>
            <a:spLocks noGrp="1"/>
          </p:cNvSpPr>
          <p:nvPr>
            <p:ph idx="1"/>
          </p:nvPr>
        </p:nvSpPr>
        <p:spPr>
          <a:xfrm>
            <a:off x="838200" y="1412777"/>
            <a:ext cx="10515600" cy="3024336"/>
          </a:xfrm>
        </p:spPr>
        <p:txBody>
          <a:bodyPr/>
          <a:lstStyle/>
          <a:p>
            <a:r>
              <a:rPr lang="en-US" dirty="0"/>
              <a:t>Extending learning time </a:t>
            </a:r>
          </a:p>
          <a:p>
            <a:r>
              <a:rPr lang="en-AU" dirty="0"/>
              <a:t>MG support the operation of computers to student and internet access</a:t>
            </a:r>
          </a:p>
          <a:p>
            <a:r>
              <a:rPr lang="en-AU" dirty="0"/>
              <a:t>Substitute diesel generators</a:t>
            </a:r>
          </a:p>
          <a:p>
            <a:endParaRPr lang="en-AU" dirty="0"/>
          </a:p>
        </p:txBody>
      </p:sp>
      <p:sp>
        <p:nvSpPr>
          <p:cNvPr id="5" name="Slide Number Placeholder 4">
            <a:extLst>
              <a:ext uri="{FF2B5EF4-FFF2-40B4-BE49-F238E27FC236}">
                <a16:creationId xmlns:a16="http://schemas.microsoft.com/office/drawing/2014/main" id="{5F2E256E-9B9B-D114-A0A8-F1A22501CA00}"/>
              </a:ext>
            </a:extLst>
          </p:cNvPr>
          <p:cNvSpPr>
            <a:spLocks noGrp="1"/>
          </p:cNvSpPr>
          <p:nvPr>
            <p:ph type="sldNum" sz="quarter" idx="12"/>
          </p:nvPr>
        </p:nvSpPr>
        <p:spPr/>
        <p:txBody>
          <a:bodyPr/>
          <a:lstStyle/>
          <a:p>
            <a:fld id="{D537B128-84B6-4F1E-8E5B-83802323B4DC}" type="slidenum">
              <a:rPr lang="es-ES" smtClean="0"/>
              <a:pPr/>
              <a:t>7</a:t>
            </a:fld>
            <a:endParaRPr lang="es-ES" dirty="0"/>
          </a:p>
        </p:txBody>
      </p:sp>
      <p:pic>
        <p:nvPicPr>
          <p:cNvPr id="6" name="Picture 5">
            <a:extLst>
              <a:ext uri="{FF2B5EF4-FFF2-40B4-BE49-F238E27FC236}">
                <a16:creationId xmlns:a16="http://schemas.microsoft.com/office/drawing/2014/main" id="{B09D5896-A87B-61DD-6BC1-2BF7E09E3679}"/>
              </a:ext>
            </a:extLst>
          </p:cNvPr>
          <p:cNvPicPr>
            <a:picLocks noChangeAspect="1"/>
          </p:cNvPicPr>
          <p:nvPr/>
        </p:nvPicPr>
        <p:blipFill>
          <a:blip r:embed="rId2"/>
          <a:stretch>
            <a:fillRect/>
          </a:stretch>
        </p:blipFill>
        <p:spPr>
          <a:xfrm>
            <a:off x="646989" y="3394774"/>
            <a:ext cx="3109738" cy="3326701"/>
          </a:xfrm>
          <a:prstGeom prst="rect">
            <a:avLst/>
          </a:prstGeom>
        </p:spPr>
      </p:pic>
      <p:pic>
        <p:nvPicPr>
          <p:cNvPr id="9" name="Picture 8">
            <a:extLst>
              <a:ext uri="{FF2B5EF4-FFF2-40B4-BE49-F238E27FC236}">
                <a16:creationId xmlns:a16="http://schemas.microsoft.com/office/drawing/2014/main" id="{31FE606D-A599-8364-F010-E90F01140A35}"/>
              </a:ext>
            </a:extLst>
          </p:cNvPr>
          <p:cNvPicPr>
            <a:picLocks noChangeAspect="1"/>
          </p:cNvPicPr>
          <p:nvPr/>
        </p:nvPicPr>
        <p:blipFill>
          <a:blip r:embed="rId3"/>
          <a:stretch>
            <a:fillRect/>
          </a:stretch>
        </p:blipFill>
        <p:spPr>
          <a:xfrm>
            <a:off x="4007768" y="3341745"/>
            <a:ext cx="3625577" cy="3407275"/>
          </a:xfrm>
          <a:prstGeom prst="rect">
            <a:avLst/>
          </a:prstGeom>
        </p:spPr>
      </p:pic>
      <p:pic>
        <p:nvPicPr>
          <p:cNvPr id="12" name="Picture 11">
            <a:extLst>
              <a:ext uri="{FF2B5EF4-FFF2-40B4-BE49-F238E27FC236}">
                <a16:creationId xmlns:a16="http://schemas.microsoft.com/office/drawing/2014/main" id="{B7F3D954-ED77-99D4-7D1B-B94E664CE175}"/>
              </a:ext>
            </a:extLst>
          </p:cNvPr>
          <p:cNvPicPr>
            <a:picLocks noChangeAspect="1"/>
          </p:cNvPicPr>
          <p:nvPr/>
        </p:nvPicPr>
        <p:blipFill>
          <a:blip r:embed="rId4"/>
          <a:stretch>
            <a:fillRect/>
          </a:stretch>
        </p:blipFill>
        <p:spPr>
          <a:xfrm>
            <a:off x="7857738" y="3304925"/>
            <a:ext cx="3813018" cy="3425819"/>
          </a:xfrm>
          <a:prstGeom prst="rect">
            <a:avLst/>
          </a:prstGeom>
        </p:spPr>
      </p:pic>
    </p:spTree>
    <p:extLst>
      <p:ext uri="{BB962C8B-B14F-4D97-AF65-F5344CB8AC3E}">
        <p14:creationId xmlns:p14="http://schemas.microsoft.com/office/powerpoint/2010/main" val="245853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EB30-5555-8113-7EB8-7D202883FC3F}"/>
              </a:ext>
            </a:extLst>
          </p:cNvPr>
          <p:cNvSpPr>
            <a:spLocks noGrp="1"/>
          </p:cNvSpPr>
          <p:nvPr>
            <p:ph type="title"/>
          </p:nvPr>
        </p:nvSpPr>
        <p:spPr>
          <a:xfrm>
            <a:off x="805468" y="136525"/>
            <a:ext cx="10515600" cy="1325563"/>
          </a:xfrm>
        </p:spPr>
        <p:txBody>
          <a:bodyPr/>
          <a:lstStyle/>
          <a:p>
            <a:pPr algn="ctr"/>
            <a:r>
              <a:rPr lang="en-GB" dirty="0">
                <a:solidFill>
                  <a:srgbClr val="9EA159"/>
                </a:solidFill>
                <a:latin typeface="Tw Cen MT" panose="020B0602020104020603" pitchFamily="34" charset="0"/>
              </a:rPr>
              <a:t>HM Residence</a:t>
            </a:r>
            <a:endParaRPr lang="en-AU" dirty="0"/>
          </a:p>
        </p:txBody>
      </p:sp>
      <p:sp>
        <p:nvSpPr>
          <p:cNvPr id="3" name="Content Placeholder 2">
            <a:extLst>
              <a:ext uri="{FF2B5EF4-FFF2-40B4-BE49-F238E27FC236}">
                <a16:creationId xmlns:a16="http://schemas.microsoft.com/office/drawing/2014/main" id="{A26A4769-3283-156B-4799-DB9C31DA25D4}"/>
              </a:ext>
            </a:extLst>
          </p:cNvPr>
          <p:cNvSpPr>
            <a:spLocks noGrp="1"/>
          </p:cNvSpPr>
          <p:nvPr>
            <p:ph idx="1"/>
          </p:nvPr>
        </p:nvSpPr>
        <p:spPr>
          <a:xfrm>
            <a:off x="838200" y="1412777"/>
            <a:ext cx="10515600" cy="3024336"/>
          </a:xfrm>
        </p:spPr>
        <p:txBody>
          <a:bodyPr/>
          <a:lstStyle/>
          <a:p>
            <a:r>
              <a:rPr lang="en-US" dirty="0"/>
              <a:t>Setting an example to nation as leaders contributing to the green environment </a:t>
            </a:r>
          </a:p>
          <a:p>
            <a:r>
              <a:rPr lang="en-US" dirty="0"/>
              <a:t>Achieve national target on renewable energy</a:t>
            </a:r>
          </a:p>
          <a:p>
            <a:r>
              <a:rPr lang="en-AU" dirty="0"/>
              <a:t>Cost saving for paying cheaper tariff</a:t>
            </a:r>
          </a:p>
          <a:p>
            <a:pPr marL="0" indent="0">
              <a:buNone/>
            </a:pPr>
            <a:endParaRPr lang="en-AU" dirty="0"/>
          </a:p>
        </p:txBody>
      </p:sp>
      <p:sp>
        <p:nvSpPr>
          <p:cNvPr id="5" name="Slide Number Placeholder 4">
            <a:extLst>
              <a:ext uri="{FF2B5EF4-FFF2-40B4-BE49-F238E27FC236}">
                <a16:creationId xmlns:a16="http://schemas.microsoft.com/office/drawing/2014/main" id="{5F2E256E-9B9B-D114-A0A8-F1A22501CA00}"/>
              </a:ext>
            </a:extLst>
          </p:cNvPr>
          <p:cNvSpPr>
            <a:spLocks noGrp="1"/>
          </p:cNvSpPr>
          <p:nvPr>
            <p:ph type="sldNum" sz="quarter" idx="12"/>
          </p:nvPr>
        </p:nvSpPr>
        <p:spPr/>
        <p:txBody>
          <a:bodyPr/>
          <a:lstStyle/>
          <a:p>
            <a:fld id="{D537B128-84B6-4F1E-8E5B-83802323B4DC}" type="slidenum">
              <a:rPr lang="es-ES" smtClean="0"/>
              <a:pPr/>
              <a:t>8</a:t>
            </a:fld>
            <a:endParaRPr lang="es-ES" dirty="0"/>
          </a:p>
        </p:txBody>
      </p:sp>
      <p:pic>
        <p:nvPicPr>
          <p:cNvPr id="7" name="Picture 6">
            <a:extLst>
              <a:ext uri="{FF2B5EF4-FFF2-40B4-BE49-F238E27FC236}">
                <a16:creationId xmlns:a16="http://schemas.microsoft.com/office/drawing/2014/main" id="{4B6826CD-88DC-F80F-67B4-3C8B97A44CAE}"/>
              </a:ext>
            </a:extLst>
          </p:cNvPr>
          <p:cNvPicPr>
            <a:picLocks noChangeAspect="1"/>
          </p:cNvPicPr>
          <p:nvPr/>
        </p:nvPicPr>
        <p:blipFill>
          <a:blip r:embed="rId2"/>
          <a:stretch>
            <a:fillRect/>
          </a:stretch>
        </p:blipFill>
        <p:spPr>
          <a:xfrm>
            <a:off x="866016" y="3284608"/>
            <a:ext cx="2923577" cy="3436868"/>
          </a:xfrm>
          <a:prstGeom prst="rect">
            <a:avLst/>
          </a:prstGeom>
        </p:spPr>
      </p:pic>
      <p:pic>
        <p:nvPicPr>
          <p:cNvPr id="10" name="Picture 9">
            <a:extLst>
              <a:ext uri="{FF2B5EF4-FFF2-40B4-BE49-F238E27FC236}">
                <a16:creationId xmlns:a16="http://schemas.microsoft.com/office/drawing/2014/main" id="{D877DD2D-9103-416B-79AC-C4A086DD9074}"/>
              </a:ext>
            </a:extLst>
          </p:cNvPr>
          <p:cNvPicPr>
            <a:picLocks noChangeAspect="1"/>
          </p:cNvPicPr>
          <p:nvPr/>
        </p:nvPicPr>
        <p:blipFill>
          <a:blip r:embed="rId3"/>
          <a:stretch>
            <a:fillRect/>
          </a:stretch>
        </p:blipFill>
        <p:spPr>
          <a:xfrm>
            <a:off x="4229829" y="3284606"/>
            <a:ext cx="2923577" cy="3436869"/>
          </a:xfrm>
          <a:prstGeom prst="rect">
            <a:avLst/>
          </a:prstGeom>
        </p:spPr>
      </p:pic>
      <p:pic>
        <p:nvPicPr>
          <p:cNvPr id="13" name="Picture 12">
            <a:extLst>
              <a:ext uri="{FF2B5EF4-FFF2-40B4-BE49-F238E27FC236}">
                <a16:creationId xmlns:a16="http://schemas.microsoft.com/office/drawing/2014/main" id="{3E4FCA24-F6F6-7746-7293-525CE133615C}"/>
              </a:ext>
            </a:extLst>
          </p:cNvPr>
          <p:cNvPicPr>
            <a:picLocks noChangeAspect="1"/>
          </p:cNvPicPr>
          <p:nvPr/>
        </p:nvPicPr>
        <p:blipFill>
          <a:blip r:embed="rId4"/>
          <a:stretch>
            <a:fillRect/>
          </a:stretch>
        </p:blipFill>
        <p:spPr>
          <a:xfrm>
            <a:off x="7464152" y="3294871"/>
            <a:ext cx="3302545" cy="3442615"/>
          </a:xfrm>
          <a:prstGeom prst="rect">
            <a:avLst/>
          </a:prstGeom>
        </p:spPr>
      </p:pic>
    </p:spTree>
    <p:extLst>
      <p:ext uri="{BB962C8B-B14F-4D97-AF65-F5344CB8AC3E}">
        <p14:creationId xmlns:p14="http://schemas.microsoft.com/office/powerpoint/2010/main" val="194817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EB30-5555-8113-7EB8-7D202883FC3F}"/>
              </a:ext>
            </a:extLst>
          </p:cNvPr>
          <p:cNvSpPr>
            <a:spLocks noGrp="1"/>
          </p:cNvSpPr>
          <p:nvPr>
            <p:ph type="title"/>
          </p:nvPr>
        </p:nvSpPr>
        <p:spPr>
          <a:xfrm>
            <a:off x="805468" y="136525"/>
            <a:ext cx="10515600" cy="1325563"/>
          </a:xfrm>
        </p:spPr>
        <p:txBody>
          <a:bodyPr/>
          <a:lstStyle/>
          <a:p>
            <a:pPr algn="ctr"/>
            <a:r>
              <a:rPr lang="en-GB" dirty="0">
                <a:solidFill>
                  <a:srgbClr val="9EA159"/>
                </a:solidFill>
                <a:latin typeface="Tw Cen MT" panose="020B0602020104020603" pitchFamily="34" charset="0"/>
              </a:rPr>
              <a:t>MG for Ice plant</a:t>
            </a:r>
            <a:endParaRPr lang="en-AU" dirty="0"/>
          </a:p>
        </p:txBody>
      </p:sp>
      <p:sp>
        <p:nvSpPr>
          <p:cNvPr id="3" name="Content Placeholder 2">
            <a:extLst>
              <a:ext uri="{FF2B5EF4-FFF2-40B4-BE49-F238E27FC236}">
                <a16:creationId xmlns:a16="http://schemas.microsoft.com/office/drawing/2014/main" id="{A26A4769-3283-156B-4799-DB9C31DA25D4}"/>
              </a:ext>
            </a:extLst>
          </p:cNvPr>
          <p:cNvSpPr>
            <a:spLocks noGrp="1"/>
          </p:cNvSpPr>
          <p:nvPr>
            <p:ph idx="1"/>
          </p:nvPr>
        </p:nvSpPr>
        <p:spPr>
          <a:xfrm>
            <a:off x="838200" y="1412777"/>
            <a:ext cx="10515600" cy="3024336"/>
          </a:xfrm>
        </p:spPr>
        <p:txBody>
          <a:bodyPr/>
          <a:lstStyle/>
          <a:p>
            <a:pPr marL="0" indent="0">
              <a:buNone/>
            </a:pPr>
            <a:r>
              <a:rPr lang="en-US" dirty="0"/>
              <a:t>Support the operation of fish centers and in particular the operation of ice-maker machine for block ice for chilling fish catch before storing in freezer.</a:t>
            </a:r>
          </a:p>
          <a:p>
            <a:pPr marL="0" indent="0">
              <a:buNone/>
            </a:pPr>
            <a:endParaRPr lang="en-AU" dirty="0"/>
          </a:p>
        </p:txBody>
      </p:sp>
      <p:sp>
        <p:nvSpPr>
          <p:cNvPr id="5" name="Slide Number Placeholder 4">
            <a:extLst>
              <a:ext uri="{FF2B5EF4-FFF2-40B4-BE49-F238E27FC236}">
                <a16:creationId xmlns:a16="http://schemas.microsoft.com/office/drawing/2014/main" id="{5F2E256E-9B9B-D114-A0A8-F1A22501CA00}"/>
              </a:ext>
            </a:extLst>
          </p:cNvPr>
          <p:cNvSpPr>
            <a:spLocks noGrp="1"/>
          </p:cNvSpPr>
          <p:nvPr>
            <p:ph type="sldNum" sz="quarter" idx="12"/>
          </p:nvPr>
        </p:nvSpPr>
        <p:spPr/>
        <p:txBody>
          <a:bodyPr/>
          <a:lstStyle/>
          <a:p>
            <a:fld id="{D537B128-84B6-4F1E-8E5B-83802323B4DC}" type="slidenum">
              <a:rPr lang="es-ES" smtClean="0"/>
              <a:pPr/>
              <a:t>9</a:t>
            </a:fld>
            <a:endParaRPr lang="es-ES" dirty="0"/>
          </a:p>
        </p:txBody>
      </p:sp>
      <p:pic>
        <p:nvPicPr>
          <p:cNvPr id="7" name="Picture 6">
            <a:extLst>
              <a:ext uri="{FF2B5EF4-FFF2-40B4-BE49-F238E27FC236}">
                <a16:creationId xmlns:a16="http://schemas.microsoft.com/office/drawing/2014/main" id="{A6693C45-C999-1AF9-34F2-772FFABC2EBD}"/>
              </a:ext>
            </a:extLst>
          </p:cNvPr>
          <p:cNvPicPr>
            <a:picLocks noChangeAspect="1"/>
          </p:cNvPicPr>
          <p:nvPr/>
        </p:nvPicPr>
        <p:blipFill>
          <a:blip r:embed="rId2"/>
          <a:stretch>
            <a:fillRect/>
          </a:stretch>
        </p:blipFill>
        <p:spPr>
          <a:xfrm>
            <a:off x="335360" y="2922548"/>
            <a:ext cx="4320480" cy="3602796"/>
          </a:xfrm>
          <a:prstGeom prst="rect">
            <a:avLst/>
          </a:prstGeom>
        </p:spPr>
      </p:pic>
      <p:pic>
        <p:nvPicPr>
          <p:cNvPr id="10" name="Picture 9">
            <a:extLst>
              <a:ext uri="{FF2B5EF4-FFF2-40B4-BE49-F238E27FC236}">
                <a16:creationId xmlns:a16="http://schemas.microsoft.com/office/drawing/2014/main" id="{09A986B5-2DB2-11CB-4189-F15A71CAD2AD}"/>
              </a:ext>
            </a:extLst>
          </p:cNvPr>
          <p:cNvPicPr>
            <a:picLocks noChangeAspect="1"/>
          </p:cNvPicPr>
          <p:nvPr/>
        </p:nvPicPr>
        <p:blipFill>
          <a:blip r:embed="rId3"/>
          <a:stretch>
            <a:fillRect/>
          </a:stretch>
        </p:blipFill>
        <p:spPr>
          <a:xfrm>
            <a:off x="4828232" y="2936116"/>
            <a:ext cx="3609975" cy="3602796"/>
          </a:xfrm>
          <a:prstGeom prst="rect">
            <a:avLst/>
          </a:prstGeom>
        </p:spPr>
      </p:pic>
      <p:pic>
        <p:nvPicPr>
          <p:cNvPr id="13" name="Picture 12">
            <a:extLst>
              <a:ext uri="{FF2B5EF4-FFF2-40B4-BE49-F238E27FC236}">
                <a16:creationId xmlns:a16="http://schemas.microsoft.com/office/drawing/2014/main" id="{FB7E8609-BF04-F7FD-E9B7-F748AF959878}"/>
              </a:ext>
            </a:extLst>
          </p:cNvPr>
          <p:cNvPicPr>
            <a:picLocks noChangeAspect="1"/>
          </p:cNvPicPr>
          <p:nvPr/>
        </p:nvPicPr>
        <p:blipFill>
          <a:blip r:embed="rId4"/>
          <a:stretch>
            <a:fillRect/>
          </a:stretch>
        </p:blipFill>
        <p:spPr>
          <a:xfrm>
            <a:off x="8568890" y="2936117"/>
            <a:ext cx="3009900" cy="3589228"/>
          </a:xfrm>
          <a:prstGeom prst="rect">
            <a:avLst/>
          </a:prstGeom>
        </p:spPr>
      </p:pic>
    </p:spTree>
    <p:extLst>
      <p:ext uri="{BB962C8B-B14F-4D97-AF65-F5344CB8AC3E}">
        <p14:creationId xmlns:p14="http://schemas.microsoft.com/office/powerpoint/2010/main" val="1831227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DCFA1EBAB7EF4D8C461AD259E6E05C" ma:contentTypeVersion="4" ma:contentTypeDescription="Create a new document." ma:contentTypeScope="" ma:versionID="d76ab4d85f3ec126655b939c0efc6fdb">
  <xsd:schema xmlns:xsd="http://www.w3.org/2001/XMLSchema" xmlns:xs="http://www.w3.org/2001/XMLSchema" xmlns:p="http://schemas.microsoft.com/office/2006/metadata/properties" xmlns:ns2="915b3f3d-3a68-4300-989b-8ece10152101" targetNamespace="http://schemas.microsoft.com/office/2006/metadata/properties" ma:root="true" ma:fieldsID="62b99639609934780d1cab07f3d80d8d" ns2:_="">
    <xsd:import namespace="915b3f3d-3a68-4300-989b-8ece101521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b3f3d-3a68-4300-989b-8ece10152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C27E79-A73B-44F9-A436-5879550C560F}">
  <ds:schemaRefs>
    <ds:schemaRef ds:uri="http://schemas.openxmlformats.org/package/2006/metadata/core-properties"/>
    <ds:schemaRef ds:uri="http://purl.org/dc/elements/1.1/"/>
    <ds:schemaRef ds:uri="http://purl.org/dc/terms/"/>
    <ds:schemaRef ds:uri="915b3f3d-3a68-4300-989b-8ece1015210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AD2610B-B918-4F7F-AC2B-443B5B14EF61}">
  <ds:schemaRefs>
    <ds:schemaRef ds:uri="http://schemas.microsoft.com/sharepoint/v3/contenttype/forms"/>
  </ds:schemaRefs>
</ds:datastoreItem>
</file>

<file path=customXml/itemProps3.xml><?xml version="1.0" encoding="utf-8"?>
<ds:datastoreItem xmlns:ds="http://schemas.openxmlformats.org/officeDocument/2006/customXml" ds:itemID="{8687E9D0-E10A-4257-9C2C-8350D9D9C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b3f3d-3a68-4300-989b-8ece10152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13772</TotalTime>
  <Words>494</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Lucida Sans Unicode</vt:lpstr>
      <vt:lpstr>TheSansCorrespondence</vt:lpstr>
      <vt:lpstr>Times New Roman</vt:lpstr>
      <vt:lpstr>Tw Cen MT</vt:lpstr>
      <vt:lpstr>Office Theme</vt:lpstr>
      <vt:lpstr>PowerPoint Presentation</vt:lpstr>
      <vt:lpstr>TABLE OF CONTENTS</vt:lpstr>
      <vt:lpstr>1. Ministry/Energy Division Role and responsibility  </vt:lpstr>
      <vt:lpstr>2. Kiribati MG Electrification – urban &amp; rural area  </vt:lpstr>
      <vt:lpstr>2. MG Electrification – urban &amp; rural islands Kiribati cont…..</vt:lpstr>
      <vt:lpstr>3. Mini grid  Junior Secondary School</vt:lpstr>
      <vt:lpstr>Boarding Schools</vt:lpstr>
      <vt:lpstr>HM Residence</vt:lpstr>
      <vt:lpstr>MG for Ice plant</vt:lpstr>
      <vt:lpstr>MG for Ice plant Detail of System capacity</vt:lpstr>
      <vt:lpstr>4. Mini grid system</vt:lpstr>
      <vt:lpstr>6. Business models/tariff settings for mini-grid </vt:lpstr>
      <vt:lpstr>7. Experiences and challenges with mini-grids systems </vt:lpstr>
      <vt:lpstr>8. Lessons learnt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Laura.Monteagudo</dc:creator>
  <cp:lastModifiedBy>Teweiariki Tebuka</cp:lastModifiedBy>
  <cp:revision>1002</cp:revision>
  <cp:lastPrinted>2017-06-01T11:36:15Z</cp:lastPrinted>
  <dcterms:created xsi:type="dcterms:W3CDTF">2017-04-06T14:13:24Z</dcterms:created>
  <dcterms:modified xsi:type="dcterms:W3CDTF">2023-06-28T23:12:04Z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0x0101001BDCFA1EBAB7EF4D8C461AD259E6E05C</vt:lpwstr>
  </property>
</Properties>
</file>