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20" r:id="rId5"/>
    <p:sldId id="675" r:id="rId6"/>
    <p:sldId id="851" r:id="rId7"/>
    <p:sldId id="834" r:id="rId8"/>
    <p:sldId id="330" r:id="rId9"/>
    <p:sldId id="842" r:id="rId10"/>
    <p:sldId id="841" r:id="rId11"/>
    <p:sldId id="315" r:id="rId12"/>
    <p:sldId id="840" r:id="rId13"/>
    <p:sldId id="845" r:id="rId14"/>
    <p:sldId id="319" r:id="rId15"/>
    <p:sldId id="549" r:id="rId16"/>
    <p:sldId id="837" r:id="rId17"/>
    <p:sldId id="838" r:id="rId18"/>
    <p:sldId id="852" r:id="rId19"/>
    <p:sldId id="839" r:id="rId20"/>
    <p:sldId id="844" r:id="rId21"/>
    <p:sldId id="846" r:id="rId22"/>
    <p:sldId id="848" r:id="rId23"/>
    <p:sldId id="641" r:id="rId24"/>
  </p:sldIdLst>
  <p:sldSz cx="12192000" cy="6858000"/>
  <p:notesSz cx="6797675" cy="9926638"/>
  <p:defaultTextStyle>
    <a:defPPr>
      <a:defRPr lang="es-ES"/>
    </a:defPPr>
    <a:lvl1pPr marL="0" algn="l" defTabSz="9796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9816" algn="l" defTabSz="9796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9631" algn="l" defTabSz="9796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69447" algn="l" defTabSz="9796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59262" algn="l" defTabSz="9796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49078" algn="l" defTabSz="9796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38893" algn="l" defTabSz="9796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28709" algn="l" defTabSz="9796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18524" algn="l" defTabSz="9796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D9671A-1347-36E9-DE6F-5C2760080BB2}" name="Trama Tecnoambiental 4" initials="TT4" userId="S::tta4@tramatecnoambiental.onmicrosoft.com::fa701be3-10b5-461a-88e6-f6954f18c74d" providerId="AD"/>
  <p188:author id="{79EB5B49-F28D-9DE3-DA95-AC91841131F4}" name="Manu Rawali" initials="MR" userId="S::z3039873@ad.unsw.edu.au::68a384a6-f019-4103-b41b-82f6423dfd6d" providerId="AD"/>
  <p188:author id="{6525886E-D668-D6B1-BB9A-9998128EF454}" name="Elena Adamopoulou" initials="EA" userId="S::eleni.adamopoulou@eca-uk.com::a1cf3cc9-b064-4a6b-8253-7593484cd07e" providerId="AD"/>
  <p188:author id="{4A683299-DF65-E355-7F4B-49AADD48D216}" name="Tommaso Diani - TTA" initials="TDT" userId="Tommaso Diani - TT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196"/>
    <a:srgbClr val="9EA159"/>
    <a:srgbClr val="FFFFFF"/>
    <a:srgbClr val="4B6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81081" autoAdjust="0"/>
  </p:normalViewPr>
  <p:slideViewPr>
    <p:cSldViewPr>
      <p:cViewPr>
        <p:scale>
          <a:sx n="90" d="100"/>
          <a:sy n="90" d="100"/>
        </p:scale>
        <p:origin x="522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4002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A3874-43F6-47D9-9BDA-46D4DBA2C754}" type="datetimeFigureOut">
              <a:rPr lang="es-ES" smtClean="0"/>
              <a:pPr/>
              <a:t>26/06/2023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BB0DE-90D2-417F-AF1F-9E447C3D42C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473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0D27F-FE40-4DD5-9988-0C53E0C72E88}" type="datetimeFigureOut">
              <a:rPr lang="es-ES" smtClean="0"/>
              <a:pPr/>
              <a:t>26/06/2023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8623D-F42B-4D29-A988-8C055F070A9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131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 Vessels - 3 </a:t>
            </a:r>
            <a:r>
              <a:rPr lang="en-US" dirty="0" err="1"/>
              <a:t>Mortlocks</a:t>
            </a:r>
            <a:r>
              <a:rPr lang="en-US" dirty="0"/>
              <a:t>, 1 North West</a:t>
            </a:r>
          </a:p>
          <a:p>
            <a:r>
              <a:rPr lang="en-US" dirty="0"/>
              <a:t>Private vessels – North Star, Vital Carrier</a:t>
            </a:r>
          </a:p>
          <a:p>
            <a:r>
              <a:rPr lang="en-US" dirty="0"/>
              <a:t>National Vessel – Navigator and Voyager</a:t>
            </a:r>
          </a:p>
          <a:p>
            <a:endParaRPr lang="en-US" dirty="0"/>
          </a:p>
          <a:p>
            <a:r>
              <a:rPr lang="en-GB" dirty="0"/>
              <a:t>Kor – </a:t>
            </a:r>
            <a:r>
              <a:rPr lang="en-GB" dirty="0" err="1"/>
              <a:t>Pni</a:t>
            </a:r>
            <a:r>
              <a:rPr lang="en-GB" dirty="0"/>
              <a:t> 570km</a:t>
            </a:r>
          </a:p>
          <a:p>
            <a:r>
              <a:rPr lang="en-GB" dirty="0"/>
              <a:t>PNI-Chu – 710 km</a:t>
            </a:r>
          </a:p>
          <a:p>
            <a:r>
              <a:rPr lang="en-GB" dirty="0"/>
              <a:t>Chu-Yap</a:t>
            </a:r>
          </a:p>
          <a:p>
            <a:r>
              <a:rPr lang="en-GB" dirty="0"/>
              <a:t>Kosrae – Yap (2800km)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623D-F42B-4D29-A988-8C055F070A94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1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Chuuk DOE – Annual Agreement fees. 12kW</a:t>
            </a: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1.20                  6.40                2.82              1.80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623D-F42B-4D29-A988-8C055F070A94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25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B6940-3676-4CCE-8511-9937830AF4B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662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623D-F42B-4D29-A988-8C055F070A94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46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623D-F42B-4D29-A988-8C055F070A94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237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623D-F42B-4D29-A988-8C055F070A94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821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623D-F42B-4D29-A988-8C055F070A94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1667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623D-F42B-4D29-A988-8C055F070A94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2583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8623D-F42B-4D29-A988-8C055F070A94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627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 cstate="print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ura.Monteagudo\Downloads\TTA_logo_EN(1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669" y="197633"/>
            <a:ext cx="5829339" cy="55091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 cstate="print">
            <a:alphaModFix amt="4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1" y="3357562"/>
            <a:ext cx="8534400" cy="1752600"/>
          </a:xfrm>
        </p:spPr>
        <p:txBody>
          <a:bodyPr>
            <a:noAutofit/>
          </a:bodyPr>
          <a:lstStyle>
            <a:lvl1pPr marL="0" indent="0" algn="ctr" defTabSz="979631" rtl="0" eaLnBrk="1" latinLnBrk="0" hangingPunct="1">
              <a:spcBef>
                <a:spcPct val="0"/>
              </a:spcBef>
              <a:buNone/>
              <a:defRPr lang="es-ES" sz="4800" b="1" kern="1200" cap="all" baseline="0" dirty="0">
                <a:solidFill>
                  <a:schemeClr val="tx1"/>
                </a:solidFill>
                <a:latin typeface="Lucida Sans Unicode" pitchFamily="34" charset="0"/>
                <a:ea typeface="+mj-ea"/>
                <a:cs typeface="Lucida Sans Unicode" pitchFamily="34" charset="0"/>
              </a:defRPr>
            </a:lvl1pPr>
            <a:lvl2pPr marL="48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9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9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9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4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38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1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1" y="3357562"/>
            <a:ext cx="8534400" cy="1752600"/>
          </a:xfrm>
        </p:spPr>
        <p:txBody>
          <a:bodyPr>
            <a:noAutofit/>
          </a:bodyPr>
          <a:lstStyle>
            <a:lvl1pPr marL="0" indent="0" algn="ctr" defTabSz="979631" rtl="0" eaLnBrk="1" latinLnBrk="0" hangingPunct="1">
              <a:spcBef>
                <a:spcPct val="0"/>
              </a:spcBef>
              <a:buNone/>
              <a:defRPr lang="es-ES" sz="4800" b="1" kern="1200" cap="all" baseline="0" dirty="0">
                <a:solidFill>
                  <a:schemeClr val="tx1"/>
                </a:solidFill>
                <a:latin typeface="Lucida Sans Unicode" pitchFamily="34" charset="0"/>
                <a:ea typeface="+mj-ea"/>
                <a:cs typeface="Lucida Sans Unicode" pitchFamily="34" charset="0"/>
              </a:defRPr>
            </a:lvl1pPr>
            <a:lvl2pPr marL="48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9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9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9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4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38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1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pic>
        <p:nvPicPr>
          <p:cNvPr id="5" name="Picture 2" descr="C:\Users\Laura.Monteagudo\Downloads\TTA_logo_EN(1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669" y="197632"/>
            <a:ext cx="11514705" cy="108822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500743" y="384380"/>
            <a:ext cx="8389276" cy="544290"/>
          </a:xfrm>
        </p:spPr>
        <p:txBody>
          <a:bodyPr>
            <a:normAutofit/>
          </a:bodyPr>
          <a:lstStyle>
            <a:lvl1pPr algn="l">
              <a:defRPr sz="2700" b="1" cap="all" baseline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23" name="22 Imagen" descr="2013-06-18_logo TTA HD transparente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22003" y="5877273"/>
            <a:ext cx="1869414" cy="644515"/>
          </a:xfrm>
          <a:prstGeom prst="rect">
            <a:avLst/>
          </a:prstGeom>
        </p:spPr>
      </p:pic>
      <p:sp>
        <p:nvSpPr>
          <p:cNvPr id="27" name="26 Rectángulo"/>
          <p:cNvSpPr/>
          <p:nvPr userDrawn="1"/>
        </p:nvSpPr>
        <p:spPr>
          <a:xfrm>
            <a:off x="0" y="6642580"/>
            <a:ext cx="12192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The information contained in these documents is confidential, privileged and only for the information of the intended recipient and may not be used, published or redistributed</a:t>
            </a:r>
            <a:endParaRPr lang="es-ES" sz="800" i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8" name="27 Rectángulo"/>
          <p:cNvSpPr/>
          <p:nvPr userDrawn="1"/>
        </p:nvSpPr>
        <p:spPr>
          <a:xfrm>
            <a:off x="292688" y="6453336"/>
            <a:ext cx="19628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0" kern="1200" spc="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         </a:t>
            </a:r>
            <a:r>
              <a:rPr lang="en-US" sz="1100" b="0" kern="1200" spc="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www.tta.com.es</a:t>
            </a:r>
            <a:endParaRPr lang="es-ES" sz="1100" b="0" spc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C5566-AB23-45F4-80BD-DFA81FD81F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4060" y="1268414"/>
            <a:ext cx="10241138" cy="46088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 userDrawn="1"/>
        </p:nvSpPr>
        <p:spPr bwMode="auto">
          <a:xfrm>
            <a:off x="5047739" y="1437836"/>
            <a:ext cx="7789333" cy="410028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0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52"/>
              </a:spcAft>
              <a:buClrTx/>
              <a:buSzTx/>
              <a:buFontTx/>
              <a:buNone/>
              <a:tabLst/>
            </a:pPr>
            <a:r>
              <a:rPr kumimoji="0" lang="es-ES" sz="800" b="1" i="0" u="none" strike="noStrike" cap="none" normalizeH="0" baseline="0">
                <a:ln>
                  <a:noFill/>
                </a:ln>
                <a:solidFill>
                  <a:srgbClr val="F8F8F8"/>
                </a:solidFill>
                <a:effectLst/>
                <a:latin typeface="TheSansCorrespondence" pitchFamily="34" charset="0"/>
              </a:rPr>
              <a:t>tta</a:t>
            </a:r>
            <a:endParaRPr kumimoji="0" lang="es-ES" sz="800" b="0" i="0" u="none" strike="noStrike" cap="none" normalizeH="0" baseline="0">
              <a:ln>
                <a:noFill/>
              </a:ln>
              <a:solidFill>
                <a:srgbClr val="F8F8F8"/>
              </a:solidFill>
              <a:effectLst/>
              <a:latin typeface="Arial" pitchFamily="34" charset="0"/>
            </a:endParaRPr>
          </a:p>
        </p:txBody>
      </p:sp>
      <p:pic>
        <p:nvPicPr>
          <p:cNvPr id="7" name="6 Imagen" descr="2013-06-18_logo TTA HD transparente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22003" y="5877273"/>
            <a:ext cx="1869414" cy="644515"/>
          </a:xfrm>
          <a:prstGeom prst="rect">
            <a:avLst/>
          </a:prstGeo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500743" y="384380"/>
            <a:ext cx="8389276" cy="544290"/>
          </a:xfrm>
        </p:spPr>
        <p:txBody>
          <a:bodyPr>
            <a:noAutofit/>
          </a:bodyPr>
          <a:lstStyle>
            <a:lvl1pPr algn="l">
              <a:defRPr sz="2400" b="1" cap="all" baseline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12 Rectángulo"/>
          <p:cNvSpPr/>
          <p:nvPr userDrawn="1"/>
        </p:nvSpPr>
        <p:spPr>
          <a:xfrm>
            <a:off x="0" y="6642580"/>
            <a:ext cx="12192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The information contained in these documents is confidential, privileged and only for the information of the intended recipient and may not be used, published or redistributed</a:t>
            </a:r>
            <a:endParaRPr lang="es-ES" sz="800" i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1" name="10 Rectángulo"/>
          <p:cNvSpPr/>
          <p:nvPr userDrawn="1"/>
        </p:nvSpPr>
        <p:spPr>
          <a:xfrm>
            <a:off x="292688" y="6453336"/>
            <a:ext cx="19628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0" kern="1200" spc="0" baseline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         </a:t>
            </a:r>
            <a:r>
              <a:rPr lang="en-US" sz="1100" b="0" kern="1200" spc="0" baseline="0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www.tta.com.es</a:t>
            </a:r>
            <a:endParaRPr lang="es-ES" sz="1100" b="0" spc="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8A49F8-D13A-4A4C-B350-DD00F76B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E14E7-0C4F-4B85-AB65-043B5B93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82EFB-B1EA-4E21-A678-490D24F7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7B128-84B6-4F1E-8E5B-83802323B4DC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273B869C-9055-4598-BFF8-6E5B9A782E4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74608" y="1557338"/>
            <a:ext cx="8705615" cy="3311822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588527"/>
            <a:ext cx="7886700" cy="701603"/>
          </a:xfrm>
        </p:spPr>
        <p:txBody>
          <a:bodyPr anchor="b"/>
          <a:lstStyle>
            <a:lvl1pPr algn="l">
              <a:defRPr sz="3730" b="1" u="none">
                <a:solidFill>
                  <a:srgbClr val="323B45"/>
                </a:solidFill>
              </a:defRPr>
            </a:lvl1pPr>
          </a:lstStyle>
          <a:p>
            <a:r>
              <a:rPr lang="en-US" dirty="0"/>
              <a:t>Click to add title.</a:t>
            </a:r>
            <a:endParaRPr lang="en-GB" dirty="0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CAF5B31A-BCBA-441D-ACBB-F42E1305C3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90130"/>
            <a:ext cx="7886700" cy="919199"/>
          </a:xfrm>
        </p:spPr>
        <p:txBody>
          <a:bodyPr/>
          <a:lstStyle>
            <a:lvl1pPr algn="l">
              <a:spcBef>
                <a:spcPts val="0"/>
              </a:spcBef>
              <a:defRPr sz="2000" b="0" i="0">
                <a:solidFill>
                  <a:srgbClr val="323B45"/>
                </a:solidFill>
                <a:latin typeface="HK Grotesk" charset="0"/>
                <a:ea typeface="HK Grotesk" charset="0"/>
                <a:cs typeface="HK Grotesk" charset="0"/>
              </a:defRPr>
            </a:lvl1pPr>
            <a:lvl2pPr algn="l">
              <a:spcBef>
                <a:spcPts val="0"/>
              </a:spcBef>
              <a:defRPr sz="18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0" indent="0" algn="l"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algn="l">
              <a:spcBef>
                <a:spcPts val="0"/>
              </a:spcBef>
              <a:defRPr sz="18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  <a:lvl6pPr algn="ctr">
              <a:spcBef>
                <a:spcPts val="0"/>
              </a:spcBef>
              <a:defRPr sz="18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6pPr>
            <a:lvl7pPr algn="ctr">
              <a:spcBef>
                <a:spcPts val="0"/>
              </a:spcBef>
              <a:defRPr sz="18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7pPr>
            <a:lvl8pPr algn="ctr">
              <a:spcBef>
                <a:spcPts val="0"/>
              </a:spcBef>
              <a:defRPr sz="18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8pPr>
            <a:lvl9pPr algn="ctr">
              <a:spcBef>
                <a:spcPts val="0"/>
              </a:spcBef>
              <a:defRPr sz="18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66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1867">
                <a:latin typeface="Glacial Indifference" panose="020B060402020202020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2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7963" tIns="48982" rIns="97963" bIns="48982" rtlCol="0" anchor="ctr">
            <a:normAutofit/>
          </a:bodyPr>
          <a:lstStyle/>
          <a:p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</a:t>
            </a:r>
            <a:r>
              <a:rPr lang="en-GB" noProof="0" dirty="0" err="1"/>
              <a:t>el</a:t>
            </a:r>
            <a:r>
              <a:rPr lang="en-GB" noProof="0" dirty="0"/>
              <a:t>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título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7963" tIns="48982" rIns="97963" bIns="48982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7963" tIns="48982" rIns="97963" bIns="4898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7963" tIns="48982" rIns="97963" bIns="4898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7963" tIns="48982" rIns="97963" bIns="4898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7B128-84B6-4F1E-8E5B-83802323B4DC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55" r:id="rId5"/>
    <p:sldLayoutId id="2147483664" r:id="rId6"/>
    <p:sldLayoutId id="2147483665" r:id="rId7"/>
  </p:sldLayoutIdLst>
  <p:hf hdr="0" dt="0"/>
  <p:txStyles>
    <p:titleStyle>
      <a:lvl1pPr algn="ctr" defTabSz="979631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7362" indent="-367362" algn="l" defTabSz="97963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5950" indent="-306135" algn="l" defTabSz="979631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539" indent="-244908" algn="l" defTabSz="97963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54" indent="-244908" algn="l" defTabSz="979631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4170" indent="-244908" algn="l" defTabSz="979631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693985" indent="-244908" algn="l" defTabSz="97963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183801" indent="-244908" algn="l" defTabSz="97963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73616" indent="-244908" algn="l" defTabSz="97963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63432" indent="-244908" algn="l" defTabSz="97963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79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9816" algn="l" defTabSz="979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9631" algn="l" defTabSz="979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9447" algn="l" defTabSz="979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9262" algn="l" defTabSz="979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9078" algn="l" defTabSz="979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893" algn="l" defTabSz="979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09" algn="l" defTabSz="979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18524" algn="l" defTabSz="979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Albert.francis@cpuc.fm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5">
            <a:extLst>
              <a:ext uri="{FF2B5EF4-FFF2-40B4-BE49-F238E27FC236}">
                <a16:creationId xmlns:a16="http://schemas.microsoft.com/office/drawing/2014/main" id="{F3212A7C-CB82-7AF1-4326-EFBB746A78D8}"/>
              </a:ext>
            </a:extLst>
          </p:cNvPr>
          <p:cNvSpPr txBox="1">
            <a:spLocks/>
          </p:cNvSpPr>
          <p:nvPr/>
        </p:nvSpPr>
        <p:spPr>
          <a:xfrm>
            <a:off x="1093789" y="1344322"/>
            <a:ext cx="6100159" cy="5415195"/>
          </a:xfrm>
          <a:prstGeom prst="rect">
            <a:avLst/>
          </a:prstGeom>
        </p:spPr>
        <p:txBody>
          <a:bodyPr vert="horz" lIns="97963" tIns="48982" rIns="97963" bIns="48982" rtlCol="0" anchor="t"/>
          <a:lstStyle>
            <a:defPPr>
              <a:defRPr lang="es-ES"/>
            </a:defPPr>
            <a:lvl1pPr marL="0" algn="l" defTabSz="979631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9816" algn="l" defTabSz="97963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9631" algn="l" defTabSz="97963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9447" algn="l" defTabSz="97963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9262" algn="l" defTabSz="97963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078" algn="l" defTabSz="97963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8893" algn="l" defTabSz="97963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09" algn="l" defTabSz="97963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8524" algn="l" defTabSz="97963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b="1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endParaRPr lang="en-GB" sz="2000" b="1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endParaRPr lang="en-GB" sz="2000" b="1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endParaRPr lang="en-GB" sz="2000" b="1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endParaRPr lang="en-GB" sz="2000" b="1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endParaRPr lang="en-GB" sz="2000" b="1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  <a:p>
            <a:pPr algn="ctr"/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Unlocking MG for sustainable development:</a:t>
            </a:r>
          </a:p>
          <a:p>
            <a:pPr algn="ctr"/>
            <a:r>
              <a:rPr lang="en-GB" sz="4000" b="1" dirty="0">
                <a:solidFill>
                  <a:srgbClr val="4B655A"/>
                </a:solidFill>
                <a:latin typeface="Tw Cen MT" panose="020B0602020104020603" pitchFamily="34" charset="0"/>
              </a:rPr>
              <a:t>Mini-grids in FSM</a:t>
            </a:r>
          </a:p>
          <a:p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  <a:p>
            <a:pPr algn="r"/>
            <a:endParaRPr lang="en-GB" sz="14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39B3A-42A3-B722-2BC6-B83B7D8ACD95}"/>
              </a:ext>
            </a:extLst>
          </p:cNvPr>
          <p:cNvSpPr txBox="1"/>
          <p:nvPr/>
        </p:nvSpPr>
        <p:spPr>
          <a:xfrm>
            <a:off x="2499557" y="5629868"/>
            <a:ext cx="429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B4F690-462F-B4F5-AF5A-606A7DD27103}"/>
              </a:ext>
            </a:extLst>
          </p:cNvPr>
          <p:cNvSpPr txBox="1"/>
          <p:nvPr/>
        </p:nvSpPr>
        <p:spPr>
          <a:xfrm>
            <a:off x="7903139" y="6197922"/>
            <a:ext cx="42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F86D8DF-AFC4-7590-B513-1D7FF4549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0" y="437742"/>
            <a:ext cx="2178297" cy="63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DO - UN Industrial Development Organization - BPW and United Nations">
            <a:extLst>
              <a:ext uri="{FF2B5EF4-FFF2-40B4-BE49-F238E27FC236}">
                <a16:creationId xmlns:a16="http://schemas.microsoft.com/office/drawing/2014/main" id="{6377B578-681E-DACD-5A26-4759C9202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5" b="32103"/>
          <a:stretch/>
        </p:blipFill>
        <p:spPr bwMode="auto">
          <a:xfrm>
            <a:off x="2459497" y="396584"/>
            <a:ext cx="3312368" cy="70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AE0897-4252-D386-8D6E-3705ECA2A963}"/>
              </a:ext>
            </a:extLst>
          </p:cNvPr>
          <p:cNvSpPr txBox="1"/>
          <p:nvPr/>
        </p:nvSpPr>
        <p:spPr>
          <a:xfrm>
            <a:off x="7800124" y="3776263"/>
            <a:ext cx="15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 dirty="0"/>
              <a:t>MG in </a:t>
            </a:r>
            <a:r>
              <a:rPr lang="es-ES" dirty="0" err="1"/>
              <a:t>Ethiopia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TTA</a:t>
            </a:r>
            <a:endParaRPr lang="en-GB" dirty="0"/>
          </a:p>
        </p:txBody>
      </p:sp>
      <p:pic>
        <p:nvPicPr>
          <p:cNvPr id="6" name="Picture 8" descr="A picture containing silhouette, blur, night sky&#10;&#10;Description automatically generated">
            <a:extLst>
              <a:ext uri="{FF2B5EF4-FFF2-40B4-BE49-F238E27FC236}">
                <a16:creationId xmlns:a16="http://schemas.microsoft.com/office/drawing/2014/main" id="{926909CF-F3A4-8947-DC05-34D227C5D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484" y="275365"/>
            <a:ext cx="1674871" cy="1014724"/>
          </a:xfrm>
          <a:prstGeom prst="rect">
            <a:avLst/>
          </a:prstGeom>
        </p:spPr>
      </p:pic>
      <p:pic>
        <p:nvPicPr>
          <p:cNvPr id="10" name="Picture 9" descr="A group of people standing in front of a solar panel&#10;&#10;Description automatically generated with low confidence">
            <a:extLst>
              <a:ext uri="{FF2B5EF4-FFF2-40B4-BE49-F238E27FC236}">
                <a16:creationId xmlns:a16="http://schemas.microsoft.com/office/drawing/2014/main" id="{B134F92D-0EB3-CCD9-0A6B-BD52E8F375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5"/>
          <a:stretch/>
        </p:blipFill>
        <p:spPr>
          <a:xfrm>
            <a:off x="6887647" y="1102874"/>
            <a:ext cx="5024164" cy="56214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74D2A-E9A3-F39F-4429-14107C6DB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4682"/>
            <a:ext cx="8389276" cy="544290"/>
          </a:xfrm>
        </p:spPr>
        <p:txBody>
          <a:bodyPr/>
          <a:lstStyle/>
          <a:p>
            <a:r>
              <a:rPr lang="en-AU" sz="2800" spc="18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Yap</a:t>
            </a:r>
            <a:r>
              <a:rPr lang="en-AU" sz="2800" cap="all" spc="18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mini grids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31BFC-9BB0-DCC7-2A07-1591A558848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73354-8183-81C0-B2D5-9189119BE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672"/>
            <a:ext cx="12192000" cy="63200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53978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0AF9-B20E-BE5F-CA51-110BF8888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035" y="1268246"/>
            <a:ext cx="38162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FSM national targets</a:t>
            </a:r>
            <a:endParaRPr lang="en-GB" sz="6000" b="1" dirty="0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4A91FF1F-B7E3-0413-644A-E95A7B55C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0" y="217941"/>
            <a:ext cx="3576200" cy="4351337"/>
          </a:xfrm>
          <a:ln>
            <a:solidFill>
              <a:schemeClr val="accent1"/>
            </a:solidFill>
          </a:ln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D1DAB590-5FFA-E2BC-44E8-0B0FF7767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71" y="157088"/>
            <a:ext cx="2723982" cy="38843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F79634-7A6C-7478-0484-3660B0843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9" y="3178813"/>
            <a:ext cx="12107322" cy="346124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2129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AF8B-F2C2-A2CF-11E6-1176E0539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173" y="-198939"/>
            <a:ext cx="5486400" cy="7620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Monitoring and Evaluation</a:t>
            </a:r>
            <a:endParaRPr lang="en-GB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45F0D-8993-EA49-1F36-5AF47436A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807"/>
            <a:ext cx="12192000" cy="653963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2367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F93A-DA73-599A-92BD-6730B762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Current mini-grids systems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F54C-B828-2D84-4BAD-3AB407712C9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Management / institutional structure for rural electrification and mini-grids</a:t>
            </a:r>
          </a:p>
          <a:p>
            <a:pPr lvl="1"/>
            <a:r>
              <a:rPr lang="en-GB" dirty="0"/>
              <a:t>Supply of power, Water and Sanitation all fall under the respective state utilities </a:t>
            </a:r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CF3A6-9C16-08AE-8768-851E28464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3789040"/>
            <a:ext cx="1584176" cy="1584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CAD1F-6170-2DDE-1631-069AE0134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261" y="4005064"/>
            <a:ext cx="3190846" cy="1263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59FC01-DA48-CA66-BC6D-4D70DCE54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477" y="4005064"/>
            <a:ext cx="1289362" cy="1263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E2A171-C40C-AFE6-39EA-AE52F4900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970" y="3425249"/>
            <a:ext cx="2421228" cy="2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35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F93A-DA73-599A-92BD-6730B762F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2" y="65981"/>
            <a:ext cx="8389276" cy="544290"/>
          </a:xfrm>
        </p:spPr>
        <p:txBody>
          <a:bodyPr/>
          <a:lstStyle/>
          <a:p>
            <a:r>
              <a:rPr lang="en-GB" sz="2800" dirty="0"/>
              <a:t>Current mini-grids systems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F54C-B828-2D84-4BAD-3AB407712C9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416" y="1124570"/>
            <a:ext cx="2736304" cy="4608859"/>
          </a:xfrm>
        </p:spPr>
        <p:txBody>
          <a:bodyPr/>
          <a:lstStyle/>
          <a:p>
            <a:r>
              <a:rPr lang="en-GB" dirty="0"/>
              <a:t>Business models / tariff settings for mini-grids</a:t>
            </a:r>
          </a:p>
          <a:p>
            <a:pPr lvl="1"/>
            <a:r>
              <a:rPr lang="en-GB" dirty="0"/>
              <a:t>Only in Yap.</a:t>
            </a:r>
          </a:p>
        </p:txBody>
      </p:sp>
      <p:pic>
        <p:nvPicPr>
          <p:cNvPr id="7" name="Picture 6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22FBBEBF-97A6-9A8F-E402-4191FE24A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600845"/>
            <a:ext cx="8035691" cy="621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1F1D-8E60-B12D-48C9-90C6FE509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362" y="476672"/>
            <a:ext cx="8389276" cy="544290"/>
          </a:xfrm>
        </p:spPr>
        <p:txBody>
          <a:bodyPr/>
          <a:lstStyle/>
          <a:p>
            <a:r>
              <a:rPr lang="en-GB" sz="2800" dirty="0"/>
              <a:t>Lessons learnt with mini-grid systems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3B4CF-FCFE-84E7-9978-65677CAD5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97" b="19654"/>
          <a:stretch/>
        </p:blipFill>
        <p:spPr>
          <a:xfrm>
            <a:off x="2351584" y="1268760"/>
            <a:ext cx="6408712" cy="53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4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F93A-DA73-599A-92BD-6730B762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Lessons learnt with mini-grid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F54C-B828-2D84-4BAD-3AB407712C9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4060" y="1268414"/>
            <a:ext cx="8198244" cy="4608859"/>
          </a:xfrm>
        </p:spPr>
        <p:txBody>
          <a:bodyPr>
            <a:normAutofit fontScale="92500"/>
          </a:bodyPr>
          <a:lstStyle/>
          <a:p>
            <a:pPr lvl="1"/>
            <a:r>
              <a:rPr lang="en-GB" dirty="0"/>
              <a:t>Land Acquisition - Church and government properties, incentives for the private landowners.</a:t>
            </a:r>
          </a:p>
          <a:p>
            <a:pPr lvl="1"/>
            <a:r>
              <a:rPr lang="en-GB" dirty="0"/>
              <a:t>Ownerships - Working with the communities</a:t>
            </a:r>
          </a:p>
          <a:p>
            <a:pPr lvl="1"/>
            <a:r>
              <a:rPr lang="en-GB" dirty="0"/>
              <a:t>Durable assets:-</a:t>
            </a:r>
          </a:p>
          <a:p>
            <a:pPr lvl="2"/>
            <a:r>
              <a:rPr lang="en-GB" dirty="0"/>
              <a:t>Battery – preference for lead acid Batteries assuring more than 12 years</a:t>
            </a:r>
          </a:p>
          <a:p>
            <a:pPr lvl="2"/>
            <a:r>
              <a:rPr lang="en-GB" dirty="0"/>
              <a:t>Inverter types and models of preference for YAP – Outback types </a:t>
            </a:r>
          </a:p>
          <a:p>
            <a:pPr lvl="2"/>
            <a:r>
              <a:rPr lang="en-GB" dirty="0"/>
              <a:t>Preference for non-complicated equipment’s where an island technician can easily manage</a:t>
            </a:r>
          </a:p>
          <a:p>
            <a:pPr marL="489815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picture containing indoor, wall, bottle, lined&#10;&#10;Description automatically generated">
            <a:extLst>
              <a:ext uri="{FF2B5EF4-FFF2-40B4-BE49-F238E27FC236}">
                <a16:creationId xmlns:a16="http://schemas.microsoft.com/office/drawing/2014/main" id="{D290C4D4-9F8F-6100-B5AF-38627A3110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348" y="149673"/>
            <a:ext cx="3052596" cy="3429000"/>
          </a:xfrm>
          <a:prstGeom prst="rect">
            <a:avLst/>
          </a:prstGeom>
        </p:spPr>
      </p:pic>
      <p:pic>
        <p:nvPicPr>
          <p:cNvPr id="7" name="Picture 6" descr="A picture containing cable, electronics, electrical wiring, electrical supply&#10;&#10;Description automatically generated">
            <a:extLst>
              <a:ext uri="{FF2B5EF4-FFF2-40B4-BE49-F238E27FC236}">
                <a16:creationId xmlns:a16="http://schemas.microsoft.com/office/drawing/2014/main" id="{57CC6156-215A-1BAF-B764-505D041C9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834"/>
          <a:stretch/>
        </p:blipFill>
        <p:spPr>
          <a:xfrm>
            <a:off x="8957297" y="3717032"/>
            <a:ext cx="306364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36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F93A-DA73-599A-92BD-6730B762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Lessons learnt with mini-grid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F54C-B828-2D84-4BAD-3AB407712C9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1344" y="1258772"/>
            <a:ext cx="10241138" cy="5205206"/>
          </a:xfrm>
        </p:spPr>
        <p:txBody>
          <a:bodyPr>
            <a:normAutofit/>
          </a:bodyPr>
          <a:lstStyle/>
          <a:p>
            <a:r>
              <a:rPr lang="en-GB" dirty="0"/>
              <a:t>Warranty concerns </a:t>
            </a:r>
          </a:p>
          <a:p>
            <a:pPr lvl="2"/>
            <a:r>
              <a:rPr lang="en-GB" dirty="0"/>
              <a:t>Replacement (takes more than a year)</a:t>
            </a:r>
          </a:p>
          <a:p>
            <a:pPr lvl="2"/>
            <a:r>
              <a:rPr lang="en-GB" dirty="0"/>
              <a:t>Performance warranty – not fully monitored.</a:t>
            </a:r>
          </a:p>
          <a:p>
            <a:r>
              <a:rPr lang="en-GB" dirty="0"/>
              <a:t>Prepayment meters for 120V system </a:t>
            </a:r>
          </a:p>
          <a:p>
            <a:r>
              <a:rPr lang="en-GB" dirty="0"/>
              <a:t>Environment</a:t>
            </a:r>
          </a:p>
          <a:p>
            <a:pPr lvl="2"/>
            <a:r>
              <a:rPr lang="en-GB" dirty="0"/>
              <a:t>High temperatures effect on roof top panels</a:t>
            </a:r>
          </a:p>
          <a:p>
            <a:pPr lvl="2"/>
            <a:r>
              <a:rPr lang="en-GB" dirty="0"/>
              <a:t>Corrosion in roofs much quicker or leaks in roof.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666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F93A-DA73-599A-92BD-6730B762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Lessons learnt with mini-grid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F54C-B828-2D84-4BAD-3AB407712C9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5360" y="1196752"/>
            <a:ext cx="10241138" cy="4608859"/>
          </a:xfrm>
        </p:spPr>
        <p:txBody>
          <a:bodyPr>
            <a:normAutofit/>
          </a:bodyPr>
          <a:lstStyle/>
          <a:p>
            <a:r>
              <a:rPr lang="en-GB" dirty="0"/>
              <a:t>Spare part concerns</a:t>
            </a:r>
          </a:p>
          <a:p>
            <a:pPr lvl="2"/>
            <a:r>
              <a:rPr lang="en-GB" dirty="0"/>
              <a:t>Different models</a:t>
            </a:r>
          </a:p>
          <a:p>
            <a:pPr lvl="2"/>
            <a:r>
              <a:rPr lang="en-GB" dirty="0"/>
              <a:t>Outdated/absolute models  </a:t>
            </a:r>
          </a:p>
          <a:p>
            <a:r>
              <a:rPr lang="en-GB" dirty="0"/>
              <a:t>Procurement: multiple projects different procurement requirements </a:t>
            </a:r>
          </a:p>
          <a:p>
            <a:pPr lvl="2"/>
            <a:r>
              <a:rPr lang="en-GB" dirty="0"/>
              <a:t>Logistics</a:t>
            </a:r>
          </a:p>
          <a:p>
            <a:pPr lvl="2"/>
            <a:r>
              <a:rPr lang="en-GB" dirty="0"/>
              <a:t>Ownership of the installation</a:t>
            </a:r>
          </a:p>
          <a:p>
            <a:pPr lvl="1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73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F93A-DA73-599A-92BD-6730B762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Interest towards expanding mini-grid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F54C-B828-2D84-4BAD-3AB407712C9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-23843" y="1196752"/>
            <a:ext cx="7080135" cy="446449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Salvaging and ensuring full usefulness of existing equipment’s</a:t>
            </a:r>
          </a:p>
          <a:p>
            <a:pPr lvl="1"/>
            <a:r>
              <a:rPr lang="en-GB" dirty="0"/>
              <a:t> Interconnecting small grids or standalone units into a bigger mini grid?</a:t>
            </a:r>
          </a:p>
          <a:p>
            <a:pPr lvl="1"/>
            <a:r>
              <a:rPr lang="en-GB" dirty="0"/>
              <a:t>Re-using Salvageable panels and batteries?</a:t>
            </a:r>
          </a:p>
          <a:p>
            <a:r>
              <a:rPr lang="en-GB" dirty="0"/>
              <a:t>Recycling approaches</a:t>
            </a:r>
          </a:p>
          <a:p>
            <a:pPr lvl="1"/>
            <a:r>
              <a:rPr lang="en-GB" dirty="0"/>
              <a:t>Footing – is it worthy to install a heavy structure footing</a:t>
            </a:r>
          </a:p>
          <a:p>
            <a:pPr lvl="1"/>
            <a:r>
              <a:rPr lang="en-GB" dirty="0"/>
              <a:t>Panel, battery and                                                       inverters</a:t>
            </a:r>
          </a:p>
          <a:p>
            <a:pPr lvl="1"/>
            <a:endParaRPr lang="en-GB" dirty="0"/>
          </a:p>
        </p:txBody>
      </p:sp>
      <p:pic>
        <p:nvPicPr>
          <p:cNvPr id="5" name="Picture 4" descr="A picture containing outdoor, ground, plant, grass&#10;&#10;Description automatically generated">
            <a:extLst>
              <a:ext uri="{FF2B5EF4-FFF2-40B4-BE49-F238E27FC236}">
                <a16:creationId xmlns:a16="http://schemas.microsoft.com/office/drawing/2014/main" id="{11A261CC-6236-04E8-39DA-45EA27D46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776" y="151772"/>
            <a:ext cx="3490729" cy="1988840"/>
          </a:xfrm>
          <a:prstGeom prst="rect">
            <a:avLst/>
          </a:prstGeom>
        </p:spPr>
      </p:pic>
      <p:pic>
        <p:nvPicPr>
          <p:cNvPr id="7" name="Picture 6" descr="A picture containing ground, outdoor, soil, fence&#10;&#10;Description automatically generated">
            <a:extLst>
              <a:ext uri="{FF2B5EF4-FFF2-40B4-BE49-F238E27FC236}">
                <a16:creationId xmlns:a16="http://schemas.microsoft.com/office/drawing/2014/main" id="{97DBC17B-7DE1-C32D-1E7F-9AFF7782B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51" y="2160810"/>
            <a:ext cx="3521129" cy="1916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E0B160-5A86-7A92-06C2-95D21D172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551" y="4221088"/>
            <a:ext cx="3513954" cy="2641468"/>
          </a:xfrm>
          <a:prstGeom prst="rect">
            <a:avLst/>
          </a:prstGeom>
        </p:spPr>
      </p:pic>
      <p:pic>
        <p:nvPicPr>
          <p:cNvPr id="11" name="Picture 10" descr="A group of people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DEA7B557-84F5-72C6-D130-0D0932B603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1" b="32145"/>
          <a:stretch/>
        </p:blipFill>
        <p:spPr>
          <a:xfrm>
            <a:off x="3863752" y="4389644"/>
            <a:ext cx="4738498" cy="246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1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Título">
            <a:extLst>
              <a:ext uri="{FF2B5EF4-FFF2-40B4-BE49-F238E27FC236}">
                <a16:creationId xmlns:a16="http://schemas.microsoft.com/office/drawing/2014/main" id="{D3693DAC-A261-40C1-815B-49E52387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404664"/>
            <a:ext cx="8389276" cy="54429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B655A"/>
                </a:solidFill>
                <a:latin typeface="Tw Cen MT" panose="020B0602020104020603" pitchFamily="34" charset="0"/>
              </a:rPr>
              <a:t>TABLE OF 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9E700-6AB5-6787-B202-FAF0C5120A5A}"/>
              </a:ext>
            </a:extLst>
          </p:cNvPr>
          <p:cNvSpPr txBox="1"/>
          <p:nvPr/>
        </p:nvSpPr>
        <p:spPr>
          <a:xfrm>
            <a:off x="623392" y="1324265"/>
            <a:ext cx="106571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Demographic context of FSM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Current electrification levels and national targets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Current mini-grids systems [sites, capacity &amp; technologies] on the ground and planned systems </a:t>
            </a:r>
          </a:p>
          <a:p>
            <a:pPr marL="832716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Management / institutional structure for rural electrification and mini-grids</a:t>
            </a:r>
          </a:p>
          <a:p>
            <a:pPr marL="832716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Business models / tariff settings for mini-grids</a:t>
            </a:r>
          </a:p>
          <a:p>
            <a:pPr marL="832716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Experiences and challenges with mini-grids systems – Lessons learnt</a:t>
            </a:r>
          </a:p>
        </p:txBody>
      </p:sp>
    </p:spTree>
    <p:extLst>
      <p:ext uri="{BB962C8B-B14F-4D97-AF65-F5344CB8AC3E}">
        <p14:creationId xmlns:p14="http://schemas.microsoft.com/office/powerpoint/2010/main" val="1578486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3A7A27-F750-4988-8050-9492AE584DB9}"/>
              </a:ext>
            </a:extLst>
          </p:cNvPr>
          <p:cNvSpPr txBox="1"/>
          <p:nvPr/>
        </p:nvSpPr>
        <p:spPr>
          <a:xfrm>
            <a:off x="-19702" y="134076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4B655A"/>
                </a:solidFill>
                <a:latin typeface="Tw Cen MT" panose="020B0602020104020603" pitchFamily="34" charset="0"/>
              </a:rPr>
              <a:t>Kinisou! Kalagan! Komoagar!Konuo!Vinaka!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D818B-DA46-58B2-1683-5F48942AEFAA}"/>
              </a:ext>
            </a:extLst>
          </p:cNvPr>
          <p:cNvSpPr txBox="1"/>
          <p:nvPr/>
        </p:nvSpPr>
        <p:spPr>
          <a:xfrm>
            <a:off x="0" y="2636912"/>
            <a:ext cx="12192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w Cen MT" panose="020B0602020104020603" pitchFamily="34" charset="0"/>
              </a:rPr>
              <a:t>Albert Francis</a:t>
            </a:r>
          </a:p>
          <a:p>
            <a:pPr algn="ctr"/>
            <a:r>
              <a:rPr lang="it-IT" dirty="0">
                <a:solidFill>
                  <a:srgbClr val="4B655A"/>
                </a:solidFill>
                <a:latin typeface="Tw Cen MT" panose="020B0602020104020603" pitchFamily="34" charset="0"/>
                <a:hlinkClick r:id="rId2"/>
              </a:rPr>
              <a:t>Albert.francis@cpuc.fm</a:t>
            </a:r>
            <a:r>
              <a:rPr lang="it-IT" dirty="0">
                <a:solidFill>
                  <a:srgbClr val="4B655A"/>
                </a:solidFill>
                <a:latin typeface="Tw Cen MT" panose="020B0602020104020603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43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ABC63-B5CB-007A-D96B-CCFCE5380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A map of the pacific ocean&#10;&#10;Description automatically generated with low confidence">
            <a:extLst>
              <a:ext uri="{FF2B5EF4-FFF2-40B4-BE49-F238E27FC236}">
                <a16:creationId xmlns:a16="http://schemas.microsoft.com/office/drawing/2014/main" id="{3F296AD8-2621-2FAE-5754-47C8C0C7570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231"/>
          </a:xfr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7235A8B-9DA8-7182-5B84-7035CEA91B1B}"/>
              </a:ext>
            </a:extLst>
          </p:cNvPr>
          <p:cNvSpPr/>
          <p:nvPr/>
        </p:nvSpPr>
        <p:spPr>
          <a:xfrm>
            <a:off x="73152" y="660945"/>
            <a:ext cx="11768328" cy="3613268"/>
          </a:xfrm>
          <a:custGeom>
            <a:avLst/>
            <a:gdLst>
              <a:gd name="connsiteX0" fmla="*/ 0 w 11768328"/>
              <a:gd name="connsiteY0" fmla="*/ 2512023 h 3613268"/>
              <a:gd name="connsiteX1" fmla="*/ 438912 w 11768328"/>
              <a:gd name="connsiteY1" fmla="*/ 1679919 h 3613268"/>
              <a:gd name="connsiteX2" fmla="*/ 1380744 w 11768328"/>
              <a:gd name="connsiteY2" fmla="*/ 1670775 h 3613268"/>
              <a:gd name="connsiteX3" fmla="*/ 2304288 w 11768328"/>
              <a:gd name="connsiteY3" fmla="*/ 363183 h 3613268"/>
              <a:gd name="connsiteX4" fmla="*/ 3941064 w 11768328"/>
              <a:gd name="connsiteY4" fmla="*/ 43143 h 3613268"/>
              <a:gd name="connsiteX5" fmla="*/ 6373368 w 11768328"/>
              <a:gd name="connsiteY5" fmla="*/ 1140423 h 3613268"/>
              <a:gd name="connsiteX6" fmla="*/ 6647688 w 11768328"/>
              <a:gd name="connsiteY6" fmla="*/ 2502879 h 3613268"/>
              <a:gd name="connsiteX7" fmla="*/ 9107424 w 11768328"/>
              <a:gd name="connsiteY7" fmla="*/ 2777199 h 3613268"/>
              <a:gd name="connsiteX8" fmla="*/ 10296144 w 11768328"/>
              <a:gd name="connsiteY8" fmla="*/ 3554439 h 3613268"/>
              <a:gd name="connsiteX9" fmla="*/ 10981944 w 11768328"/>
              <a:gd name="connsiteY9" fmla="*/ 3371559 h 3613268"/>
              <a:gd name="connsiteX10" fmla="*/ 11567160 w 11768328"/>
              <a:gd name="connsiteY10" fmla="*/ 1890231 h 3613268"/>
              <a:gd name="connsiteX11" fmla="*/ 11768328 w 11768328"/>
              <a:gd name="connsiteY11" fmla="*/ 1396455 h 361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8328" h="3613268">
                <a:moveTo>
                  <a:pt x="0" y="2512023"/>
                </a:moveTo>
                <a:cubicBezTo>
                  <a:pt x="104394" y="2166075"/>
                  <a:pt x="208788" y="1820127"/>
                  <a:pt x="438912" y="1679919"/>
                </a:cubicBezTo>
                <a:cubicBezTo>
                  <a:pt x="669036" y="1539711"/>
                  <a:pt x="1069848" y="1890231"/>
                  <a:pt x="1380744" y="1670775"/>
                </a:cubicBezTo>
                <a:cubicBezTo>
                  <a:pt x="1691640" y="1451319"/>
                  <a:pt x="1877568" y="634455"/>
                  <a:pt x="2304288" y="363183"/>
                </a:cubicBezTo>
                <a:cubicBezTo>
                  <a:pt x="2731008" y="91911"/>
                  <a:pt x="3262884" y="-86397"/>
                  <a:pt x="3941064" y="43143"/>
                </a:cubicBezTo>
                <a:cubicBezTo>
                  <a:pt x="4619244" y="172683"/>
                  <a:pt x="5922264" y="730467"/>
                  <a:pt x="6373368" y="1140423"/>
                </a:cubicBezTo>
                <a:cubicBezTo>
                  <a:pt x="6824472" y="1550379"/>
                  <a:pt x="6192012" y="2230083"/>
                  <a:pt x="6647688" y="2502879"/>
                </a:cubicBezTo>
                <a:cubicBezTo>
                  <a:pt x="7103364" y="2775675"/>
                  <a:pt x="8499348" y="2601939"/>
                  <a:pt x="9107424" y="2777199"/>
                </a:cubicBezTo>
                <a:cubicBezTo>
                  <a:pt x="9715500" y="2952459"/>
                  <a:pt x="9983724" y="3455379"/>
                  <a:pt x="10296144" y="3554439"/>
                </a:cubicBezTo>
                <a:cubicBezTo>
                  <a:pt x="10608564" y="3653499"/>
                  <a:pt x="10770108" y="3648927"/>
                  <a:pt x="10981944" y="3371559"/>
                </a:cubicBezTo>
                <a:cubicBezTo>
                  <a:pt x="11193780" y="3094191"/>
                  <a:pt x="11436096" y="2219415"/>
                  <a:pt x="11567160" y="1890231"/>
                </a:cubicBezTo>
                <a:cubicBezTo>
                  <a:pt x="11698224" y="1561047"/>
                  <a:pt x="11733276" y="1478751"/>
                  <a:pt x="11768328" y="1396455"/>
                </a:cubicBezTo>
              </a:path>
            </a:pathLst>
          </a:cu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D5079F-E63C-3342-D4CD-45824FC86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51" b="34250"/>
          <a:stretch/>
        </p:blipFill>
        <p:spPr>
          <a:xfrm>
            <a:off x="10915715" y="2459587"/>
            <a:ext cx="1192021" cy="35044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44CBA75-74DC-CFED-9692-3E42D8DAB8C8}"/>
              </a:ext>
            </a:extLst>
          </p:cNvPr>
          <p:cNvSpPr/>
          <p:nvPr/>
        </p:nvSpPr>
        <p:spPr>
          <a:xfrm>
            <a:off x="36576" y="2126304"/>
            <a:ext cx="3602736" cy="1083240"/>
          </a:xfrm>
          <a:custGeom>
            <a:avLst/>
            <a:gdLst>
              <a:gd name="connsiteX0" fmla="*/ 3602736 w 3602736"/>
              <a:gd name="connsiteY0" fmla="*/ 1083240 h 1083240"/>
              <a:gd name="connsiteX1" fmla="*/ 2176272 w 3602736"/>
              <a:gd name="connsiteY1" fmla="*/ 882072 h 1083240"/>
              <a:gd name="connsiteX2" fmla="*/ 1426464 w 3602736"/>
              <a:gd name="connsiteY2" fmla="*/ 251136 h 1083240"/>
              <a:gd name="connsiteX3" fmla="*/ 2039112 w 3602736"/>
              <a:gd name="connsiteY3" fmla="*/ 4248 h 1083240"/>
              <a:gd name="connsiteX4" fmla="*/ 2359152 w 3602736"/>
              <a:gd name="connsiteY4" fmla="*/ 104832 h 1083240"/>
              <a:gd name="connsiteX5" fmla="*/ 1426464 w 3602736"/>
              <a:gd name="connsiteY5" fmla="*/ 232848 h 1083240"/>
              <a:gd name="connsiteX6" fmla="*/ 466344 w 3602736"/>
              <a:gd name="connsiteY6" fmla="*/ 342576 h 1083240"/>
              <a:gd name="connsiteX7" fmla="*/ 0 w 3602736"/>
              <a:gd name="connsiteY7" fmla="*/ 1055808 h 108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2736" h="1083240">
                <a:moveTo>
                  <a:pt x="3602736" y="1083240"/>
                </a:moveTo>
                <a:cubicBezTo>
                  <a:pt x="3070860" y="1051998"/>
                  <a:pt x="2538984" y="1020756"/>
                  <a:pt x="2176272" y="882072"/>
                </a:cubicBezTo>
                <a:cubicBezTo>
                  <a:pt x="1813560" y="743388"/>
                  <a:pt x="1449324" y="397440"/>
                  <a:pt x="1426464" y="251136"/>
                </a:cubicBezTo>
                <a:cubicBezTo>
                  <a:pt x="1403604" y="104832"/>
                  <a:pt x="1883664" y="28632"/>
                  <a:pt x="2039112" y="4248"/>
                </a:cubicBezTo>
                <a:cubicBezTo>
                  <a:pt x="2194560" y="-20136"/>
                  <a:pt x="2461260" y="66732"/>
                  <a:pt x="2359152" y="104832"/>
                </a:cubicBezTo>
                <a:cubicBezTo>
                  <a:pt x="2257044" y="142932"/>
                  <a:pt x="1741932" y="193224"/>
                  <a:pt x="1426464" y="232848"/>
                </a:cubicBezTo>
                <a:cubicBezTo>
                  <a:pt x="1110996" y="272472"/>
                  <a:pt x="704088" y="205416"/>
                  <a:pt x="466344" y="342576"/>
                </a:cubicBezTo>
                <a:cubicBezTo>
                  <a:pt x="228600" y="479736"/>
                  <a:pt x="114300" y="767772"/>
                  <a:pt x="0" y="1055808"/>
                </a:cubicBezTo>
              </a:path>
            </a:pathLst>
          </a:cu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0D1413-4C16-2AA8-595B-62236048C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36" y="3176274"/>
            <a:ext cx="902593" cy="5054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531C3A-498B-C972-7D5B-BB19C1B0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264" y="3789040"/>
            <a:ext cx="135458" cy="1354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D904AB-D583-7BB5-9487-130C972E2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232" y="5877272"/>
            <a:ext cx="135458" cy="1354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BC6589-F775-EA53-EC82-61F8FCC0C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128" y="3924498"/>
            <a:ext cx="134124" cy="1341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848E07-3317-F44A-DAD2-29D18E534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5402" y="3634629"/>
            <a:ext cx="134124" cy="1341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264050-4B56-EFCF-A887-BAB815E0F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144" y="3361938"/>
            <a:ext cx="134124" cy="1341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6150EB-A698-924D-6474-7DA6A87A9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712" y="3006844"/>
            <a:ext cx="134124" cy="1341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801D32-F6E1-6F09-714F-0971A15E1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5560" y="1949209"/>
            <a:ext cx="134124" cy="134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11115D-F604-0CF6-E4E0-BE440FDA0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770" y="2291793"/>
            <a:ext cx="134124" cy="1341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8C706B-F96F-F172-A3BF-CF209E332D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020" b="9681"/>
          <a:stretch/>
        </p:blipFill>
        <p:spPr>
          <a:xfrm>
            <a:off x="6783235" y="4550778"/>
            <a:ext cx="881033" cy="715485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3B20A08-F347-D408-EBAC-69F665EAD09D}"/>
              </a:ext>
            </a:extLst>
          </p:cNvPr>
          <p:cNvSpPr/>
          <p:nvPr/>
        </p:nvSpPr>
        <p:spPr>
          <a:xfrm>
            <a:off x="1499616" y="2350008"/>
            <a:ext cx="3653881" cy="1133964"/>
          </a:xfrm>
          <a:custGeom>
            <a:avLst/>
            <a:gdLst>
              <a:gd name="connsiteX0" fmla="*/ 0 w 3653881"/>
              <a:gd name="connsiteY0" fmla="*/ 0 h 1133964"/>
              <a:gd name="connsiteX1" fmla="*/ 2176272 w 3653881"/>
              <a:gd name="connsiteY1" fmla="*/ 886968 h 1133964"/>
              <a:gd name="connsiteX2" fmla="*/ 1965960 w 3653881"/>
              <a:gd name="connsiteY2" fmla="*/ 1133856 h 1133964"/>
              <a:gd name="connsiteX3" fmla="*/ 2093976 w 3653881"/>
              <a:gd name="connsiteY3" fmla="*/ 868680 h 1133964"/>
              <a:gd name="connsiteX4" fmla="*/ 2468880 w 3653881"/>
              <a:gd name="connsiteY4" fmla="*/ 832104 h 1133964"/>
              <a:gd name="connsiteX5" fmla="*/ 2468880 w 3653881"/>
              <a:gd name="connsiteY5" fmla="*/ 365760 h 1133964"/>
              <a:gd name="connsiteX6" fmla="*/ 2999232 w 3653881"/>
              <a:gd name="connsiteY6" fmla="*/ 877824 h 1133964"/>
              <a:gd name="connsiteX7" fmla="*/ 3218688 w 3653881"/>
              <a:gd name="connsiteY7" fmla="*/ 786384 h 1133964"/>
              <a:gd name="connsiteX8" fmla="*/ 3593592 w 3653881"/>
              <a:gd name="connsiteY8" fmla="*/ 905256 h 1133964"/>
              <a:gd name="connsiteX9" fmla="*/ 3648456 w 3653881"/>
              <a:gd name="connsiteY9" fmla="*/ 923544 h 113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53881" h="1133964">
                <a:moveTo>
                  <a:pt x="0" y="0"/>
                </a:moveTo>
                <a:cubicBezTo>
                  <a:pt x="924306" y="348996"/>
                  <a:pt x="1848612" y="697992"/>
                  <a:pt x="2176272" y="886968"/>
                </a:cubicBezTo>
                <a:cubicBezTo>
                  <a:pt x="2503932" y="1075944"/>
                  <a:pt x="1979676" y="1136904"/>
                  <a:pt x="1965960" y="1133856"/>
                </a:cubicBezTo>
                <a:cubicBezTo>
                  <a:pt x="1952244" y="1130808"/>
                  <a:pt x="2010156" y="918972"/>
                  <a:pt x="2093976" y="868680"/>
                </a:cubicBezTo>
                <a:cubicBezTo>
                  <a:pt x="2177796" y="818388"/>
                  <a:pt x="2406396" y="915924"/>
                  <a:pt x="2468880" y="832104"/>
                </a:cubicBezTo>
                <a:cubicBezTo>
                  <a:pt x="2531364" y="748284"/>
                  <a:pt x="2380488" y="358140"/>
                  <a:pt x="2468880" y="365760"/>
                </a:cubicBezTo>
                <a:cubicBezTo>
                  <a:pt x="2557272" y="373380"/>
                  <a:pt x="2874264" y="807720"/>
                  <a:pt x="2999232" y="877824"/>
                </a:cubicBezTo>
                <a:cubicBezTo>
                  <a:pt x="3124200" y="947928"/>
                  <a:pt x="3119628" y="781812"/>
                  <a:pt x="3218688" y="786384"/>
                </a:cubicBezTo>
                <a:cubicBezTo>
                  <a:pt x="3317748" y="790956"/>
                  <a:pt x="3521964" y="882396"/>
                  <a:pt x="3593592" y="905256"/>
                </a:cubicBezTo>
                <a:cubicBezTo>
                  <a:pt x="3665220" y="928116"/>
                  <a:pt x="3656838" y="925830"/>
                  <a:pt x="3648456" y="92354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840F210-6BB7-0A17-50FC-F07EE2161D8B}"/>
              </a:ext>
            </a:extLst>
          </p:cNvPr>
          <p:cNvSpPr/>
          <p:nvPr/>
        </p:nvSpPr>
        <p:spPr>
          <a:xfrm>
            <a:off x="1499616" y="2110476"/>
            <a:ext cx="944880" cy="221244"/>
          </a:xfrm>
          <a:custGeom>
            <a:avLst/>
            <a:gdLst>
              <a:gd name="connsiteX0" fmla="*/ 0 w 944880"/>
              <a:gd name="connsiteY0" fmla="*/ 221244 h 221244"/>
              <a:gd name="connsiteX1" fmla="*/ 621792 w 944880"/>
              <a:gd name="connsiteY1" fmla="*/ 1788 h 221244"/>
              <a:gd name="connsiteX2" fmla="*/ 923544 w 944880"/>
              <a:gd name="connsiteY2" fmla="*/ 111516 h 221244"/>
              <a:gd name="connsiteX3" fmla="*/ 896112 w 944880"/>
              <a:gd name="connsiteY3" fmla="*/ 129804 h 221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" h="221244">
                <a:moveTo>
                  <a:pt x="0" y="221244"/>
                </a:moveTo>
                <a:cubicBezTo>
                  <a:pt x="233934" y="120660"/>
                  <a:pt x="467868" y="20076"/>
                  <a:pt x="621792" y="1788"/>
                </a:cubicBezTo>
                <a:cubicBezTo>
                  <a:pt x="775716" y="-16500"/>
                  <a:pt x="923544" y="111516"/>
                  <a:pt x="923544" y="111516"/>
                </a:cubicBezTo>
                <a:cubicBezTo>
                  <a:pt x="969264" y="132852"/>
                  <a:pt x="932688" y="131328"/>
                  <a:pt x="896112" y="1298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3960822-763C-0ED8-E4B7-C97E5F1FF6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9628" y="2739926"/>
            <a:ext cx="134124" cy="1402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E53763B-2A9D-BEF7-95F3-2D40F56772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7139" y="3233553"/>
            <a:ext cx="722907" cy="5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3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86047-8180-1EB3-5799-803BE3C7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A map of the united states&#10;&#10;Description automatically generated with medium confidence">
            <a:extLst>
              <a:ext uri="{FF2B5EF4-FFF2-40B4-BE49-F238E27FC236}">
                <a16:creationId xmlns:a16="http://schemas.microsoft.com/office/drawing/2014/main" id="{BD209420-4ADE-E8A4-E3DC-E17E62C643B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F0804A-4739-15D6-8DB5-3AB0D5AB9EC2}"/>
              </a:ext>
            </a:extLst>
          </p:cNvPr>
          <p:cNvSpPr txBox="1"/>
          <p:nvPr/>
        </p:nvSpPr>
        <p:spPr>
          <a:xfrm>
            <a:off x="1271464" y="131305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4 MG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BC8739-F685-B835-2A8F-D606F1135E06}"/>
              </a:ext>
            </a:extLst>
          </p:cNvPr>
          <p:cNvSpPr txBox="1"/>
          <p:nvPr/>
        </p:nvSpPr>
        <p:spPr>
          <a:xfrm>
            <a:off x="1775520" y="165160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1 MG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E60767-1169-9DF9-4EDB-3705AC301E61}"/>
              </a:ext>
            </a:extLst>
          </p:cNvPr>
          <p:cNvSpPr txBox="1"/>
          <p:nvPr/>
        </p:nvSpPr>
        <p:spPr>
          <a:xfrm>
            <a:off x="4511824" y="3090446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1 MG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F601A-F6FB-071F-71FE-B51050E03652}"/>
              </a:ext>
            </a:extLst>
          </p:cNvPr>
          <p:cNvSpPr txBox="1"/>
          <p:nvPr/>
        </p:nvSpPr>
        <p:spPr>
          <a:xfrm>
            <a:off x="1721263" y="3023660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1 MG; 4SHS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8CC07-5B7D-CC7C-C2A5-E9231C0F6B57}"/>
              </a:ext>
            </a:extLst>
          </p:cNvPr>
          <p:cNvSpPr txBox="1"/>
          <p:nvPr/>
        </p:nvSpPr>
        <p:spPr>
          <a:xfrm>
            <a:off x="4511403" y="2733245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SHS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F8415-B988-AA2A-99DE-D53FFADDEFCD}"/>
              </a:ext>
            </a:extLst>
          </p:cNvPr>
          <p:cNvSpPr txBox="1"/>
          <p:nvPr/>
        </p:nvSpPr>
        <p:spPr>
          <a:xfrm>
            <a:off x="3950031" y="3150246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SHS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EC60B3-1DA1-5D2C-1A79-F0D22CFC2FF8}"/>
              </a:ext>
            </a:extLst>
          </p:cNvPr>
          <p:cNvSpPr txBox="1"/>
          <p:nvPr/>
        </p:nvSpPr>
        <p:spPr>
          <a:xfrm>
            <a:off x="3215680" y="2349037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SHS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75601-AC4D-4DF5-2427-8A3AB8F09B92}"/>
              </a:ext>
            </a:extLst>
          </p:cNvPr>
          <p:cNvSpPr txBox="1"/>
          <p:nvPr/>
        </p:nvSpPr>
        <p:spPr>
          <a:xfrm>
            <a:off x="3325064" y="3018872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SHS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78137F-8FF6-D561-A92E-C24286D703A4}"/>
              </a:ext>
            </a:extLst>
          </p:cNvPr>
          <p:cNvSpPr txBox="1"/>
          <p:nvPr/>
        </p:nvSpPr>
        <p:spPr>
          <a:xfrm>
            <a:off x="2808729" y="3462895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SHS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60FAC0-F6F9-C320-E4FB-768544AB907A}"/>
              </a:ext>
            </a:extLst>
          </p:cNvPr>
          <p:cNvSpPr txBox="1"/>
          <p:nvPr/>
        </p:nvSpPr>
        <p:spPr>
          <a:xfrm>
            <a:off x="7752184" y="6021288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SHS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DB511-3612-DBC6-F037-C5D72EA6854E}"/>
              </a:ext>
            </a:extLst>
          </p:cNvPr>
          <p:cNvSpPr txBox="1"/>
          <p:nvPr/>
        </p:nvSpPr>
        <p:spPr>
          <a:xfrm>
            <a:off x="7752184" y="4941168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SHS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CD0145-DD37-4F75-3DEC-46998FFF2A74}"/>
              </a:ext>
            </a:extLst>
          </p:cNvPr>
          <p:cNvSpPr txBox="1"/>
          <p:nvPr/>
        </p:nvSpPr>
        <p:spPr>
          <a:xfrm>
            <a:off x="9912424" y="3770672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SHS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E2B4E0-7CD5-5397-1282-918A18DBEA49}"/>
              </a:ext>
            </a:extLst>
          </p:cNvPr>
          <p:cNvSpPr txBox="1"/>
          <p:nvPr/>
        </p:nvSpPr>
        <p:spPr>
          <a:xfrm>
            <a:off x="9768408" y="3189933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SHS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7B85B-D0A7-095E-0B8B-66640FD1C3E6}"/>
              </a:ext>
            </a:extLst>
          </p:cNvPr>
          <p:cNvSpPr txBox="1"/>
          <p:nvPr/>
        </p:nvSpPr>
        <p:spPr>
          <a:xfrm>
            <a:off x="8832304" y="3861048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SHS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9F96F6-3812-5BB4-0D8F-D70FB14E6DD1}"/>
              </a:ext>
            </a:extLst>
          </p:cNvPr>
          <p:cNvSpPr txBox="1"/>
          <p:nvPr/>
        </p:nvSpPr>
        <p:spPr>
          <a:xfrm>
            <a:off x="-24680" y="3537883"/>
            <a:ext cx="295232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Yap State</a:t>
            </a:r>
          </a:p>
          <a:p>
            <a:r>
              <a:rPr lang="en-US" dirty="0"/>
              <a:t>Tot HH – 2311</a:t>
            </a:r>
          </a:p>
          <a:p>
            <a:r>
              <a:rPr lang="en-US" dirty="0"/>
              <a:t>% HH in Yap proper – 72%</a:t>
            </a:r>
          </a:p>
          <a:p>
            <a:r>
              <a:rPr lang="en-US" dirty="0"/>
              <a:t>Electrification level - 82.8%</a:t>
            </a:r>
          </a:p>
          <a:p>
            <a:r>
              <a:rPr lang="en-US" dirty="0"/>
              <a:t>7 island has Mini grids</a:t>
            </a:r>
          </a:p>
          <a:p>
            <a:r>
              <a:rPr lang="en-US" dirty="0"/>
              <a:t>9 Islands with SHS</a:t>
            </a:r>
          </a:p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07B56-A5EB-385E-3EC2-F04238AF52B9}"/>
              </a:ext>
            </a:extLst>
          </p:cNvPr>
          <p:cNvSpPr txBox="1"/>
          <p:nvPr/>
        </p:nvSpPr>
        <p:spPr>
          <a:xfrm>
            <a:off x="2808729" y="4461212"/>
            <a:ext cx="4529275" cy="15542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Chuuk State</a:t>
            </a:r>
          </a:p>
          <a:p>
            <a:r>
              <a:rPr lang="en-US" dirty="0"/>
              <a:t>Tot HH – 7024</a:t>
            </a:r>
          </a:p>
          <a:p>
            <a:r>
              <a:rPr lang="en-US" dirty="0"/>
              <a:t>% HH in </a:t>
            </a:r>
            <a:r>
              <a:rPr lang="en-US" dirty="0" err="1"/>
              <a:t>Weno</a:t>
            </a:r>
            <a:r>
              <a:rPr lang="en-US" dirty="0"/>
              <a:t> – 30%</a:t>
            </a:r>
          </a:p>
          <a:p>
            <a:r>
              <a:rPr lang="en-US" dirty="0"/>
              <a:t>% HH in Lagoon Is – 48%</a:t>
            </a:r>
          </a:p>
          <a:p>
            <a:r>
              <a:rPr lang="en-US" dirty="0"/>
              <a:t>Electrification level – 30% - 55%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C4381F-3FF3-FB6B-2F11-5F30F3940B9E}"/>
              </a:ext>
            </a:extLst>
          </p:cNvPr>
          <p:cNvSpPr txBox="1"/>
          <p:nvPr/>
        </p:nvSpPr>
        <p:spPr>
          <a:xfrm>
            <a:off x="7239507" y="685725"/>
            <a:ext cx="4852817" cy="18466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Pohnpei State</a:t>
            </a:r>
          </a:p>
          <a:p>
            <a:r>
              <a:rPr lang="en-US" dirty="0"/>
              <a:t>Tot HH – 6289</a:t>
            </a:r>
          </a:p>
          <a:p>
            <a:r>
              <a:rPr lang="en-US" dirty="0"/>
              <a:t>% HH in Pohnpei Proper – 94%</a:t>
            </a:r>
          </a:p>
          <a:p>
            <a:r>
              <a:rPr lang="en-US" dirty="0"/>
              <a:t>Electrification level – 97%</a:t>
            </a:r>
          </a:p>
          <a:p>
            <a:r>
              <a:rPr lang="en-US" dirty="0"/>
              <a:t>5 Islands with SHS with Microgrid systems for Schools, dispensary and Municipal office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C78889-7DB2-71FF-0A36-D7C825461188}"/>
              </a:ext>
            </a:extLst>
          </p:cNvPr>
          <p:cNvSpPr txBox="1"/>
          <p:nvPr/>
        </p:nvSpPr>
        <p:spPr>
          <a:xfrm>
            <a:off x="8971283" y="4866547"/>
            <a:ext cx="29573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Kosrae State</a:t>
            </a:r>
          </a:p>
          <a:p>
            <a:r>
              <a:rPr lang="en-US" dirty="0"/>
              <a:t>Tot HH – 1102</a:t>
            </a:r>
          </a:p>
          <a:p>
            <a:r>
              <a:rPr lang="en-US" dirty="0"/>
              <a:t>Electrification level – 96%</a:t>
            </a:r>
          </a:p>
          <a:p>
            <a:r>
              <a:rPr lang="en-US" dirty="0" err="1"/>
              <a:t>Walung</a:t>
            </a:r>
            <a:r>
              <a:rPr lang="en-US" dirty="0"/>
              <a:t> – 51 HH 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6EE1A6-4245-35C4-785F-E06850E522AA}"/>
              </a:ext>
            </a:extLst>
          </p:cNvPr>
          <p:cNvSpPr txBox="1"/>
          <p:nvPr/>
        </p:nvSpPr>
        <p:spPr>
          <a:xfrm>
            <a:off x="5227593" y="2276443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SHS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54D701-217A-9102-34AF-15D526D9D012}"/>
              </a:ext>
            </a:extLst>
          </p:cNvPr>
          <p:cNvSpPr txBox="1"/>
          <p:nvPr/>
        </p:nvSpPr>
        <p:spPr>
          <a:xfrm>
            <a:off x="5633396" y="3018872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SHS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A398EE-C377-45EE-C305-1BB750694AC6}"/>
              </a:ext>
            </a:extLst>
          </p:cNvPr>
          <p:cNvSpPr txBox="1"/>
          <p:nvPr/>
        </p:nvSpPr>
        <p:spPr>
          <a:xfrm>
            <a:off x="7221865" y="426987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1 MG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F8B82F-A825-9598-7475-FA695B77B198}"/>
              </a:ext>
            </a:extLst>
          </p:cNvPr>
          <p:cNvSpPr txBox="1"/>
          <p:nvPr/>
        </p:nvSpPr>
        <p:spPr>
          <a:xfrm>
            <a:off x="2055165" y="404659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Electrification Level</a:t>
            </a:r>
            <a:endParaRPr lang="en-GB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7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7E5CF6-AFC0-7AA0-FD2E-56B3494B50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5ABC903-7441-E828-EEE6-665C33C227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 descr="A diagram of a solar panel&#10;&#10;Description automatically generated with low confidence">
            <a:extLst>
              <a:ext uri="{FF2B5EF4-FFF2-40B4-BE49-F238E27FC236}">
                <a16:creationId xmlns:a16="http://schemas.microsoft.com/office/drawing/2014/main" id="{85C07B8F-E1E5-00A5-4D79-B31D8994A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" y="0"/>
            <a:ext cx="12043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43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74D2A-E9A3-F39F-4429-14107C6D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spc="18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Pohnpei</a:t>
            </a:r>
            <a:r>
              <a:rPr lang="en-AU" sz="2800" cap="all" spc="18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mini grids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31BFC-9BB0-DCC7-2A07-1591A558848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83D1B-3198-0296-87DC-62853C809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60" y="928670"/>
            <a:ext cx="11185326" cy="504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10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74D2A-E9A3-F39F-4429-14107C6D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spc="18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Chuuk</a:t>
            </a:r>
            <a:r>
              <a:rPr lang="en-AU" sz="2800" cap="all" spc="18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mini grids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67CCEB-DA62-F795-2D13-7C510D127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1" y="1268414"/>
            <a:ext cx="10745859" cy="46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65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FC77BAA-AEF5-4F6B-ADC3-E843D652F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15548" r="4505" b="6047"/>
          <a:stretch/>
        </p:blipFill>
        <p:spPr>
          <a:xfrm>
            <a:off x="2" y="-257905"/>
            <a:ext cx="12191998" cy="742949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E9C9E-4D04-4690-9273-5BFB43E23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534" y="5665648"/>
            <a:ext cx="5486400" cy="762000"/>
          </a:xfrm>
        </p:spPr>
        <p:txBody>
          <a:bodyPr>
            <a:normAutofit/>
          </a:bodyPr>
          <a:lstStyle/>
          <a:p>
            <a:pPr algn="ctr"/>
            <a:r>
              <a:rPr lang="en-AU" sz="3600" b="1" dirty="0">
                <a:solidFill>
                  <a:schemeClr val="bg1"/>
                </a:solidFill>
              </a:rPr>
              <a:t>Chuuk State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009D85-2F66-49BD-8790-B8C2C741167C}"/>
              </a:ext>
            </a:extLst>
          </p:cNvPr>
          <p:cNvSpPr/>
          <p:nvPr/>
        </p:nvSpPr>
        <p:spPr>
          <a:xfrm>
            <a:off x="2672862" y="-70338"/>
            <a:ext cx="6775938" cy="4525107"/>
          </a:xfrm>
          <a:custGeom>
            <a:avLst/>
            <a:gdLst>
              <a:gd name="connsiteX0" fmla="*/ 23446 w 6775938"/>
              <a:gd name="connsiteY0" fmla="*/ 4431323 h 4525107"/>
              <a:gd name="connsiteX1" fmla="*/ 46892 w 6775938"/>
              <a:gd name="connsiteY1" fmla="*/ 4478215 h 4525107"/>
              <a:gd name="connsiteX2" fmla="*/ 1617784 w 6775938"/>
              <a:gd name="connsiteY2" fmla="*/ 4267200 h 4525107"/>
              <a:gd name="connsiteX3" fmla="*/ 3352800 w 6775938"/>
              <a:gd name="connsiteY3" fmla="*/ 1828800 h 4525107"/>
              <a:gd name="connsiteX4" fmla="*/ 6166338 w 6775938"/>
              <a:gd name="connsiteY4" fmla="*/ 1711569 h 4525107"/>
              <a:gd name="connsiteX5" fmla="*/ 6775938 w 6775938"/>
              <a:gd name="connsiteY5" fmla="*/ 633046 h 4525107"/>
              <a:gd name="connsiteX6" fmla="*/ 2766646 w 6775938"/>
              <a:gd name="connsiteY6" fmla="*/ 0 h 4525107"/>
              <a:gd name="connsiteX7" fmla="*/ 304800 w 6775938"/>
              <a:gd name="connsiteY7" fmla="*/ 140676 h 4525107"/>
              <a:gd name="connsiteX8" fmla="*/ 0 w 6775938"/>
              <a:gd name="connsiteY8" fmla="*/ 4501661 h 4525107"/>
              <a:gd name="connsiteX9" fmla="*/ 70338 w 6775938"/>
              <a:gd name="connsiteY9" fmla="*/ 4525107 h 452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75938" h="4525107">
                <a:moveTo>
                  <a:pt x="23446" y="4431323"/>
                </a:moveTo>
                <a:lnTo>
                  <a:pt x="46892" y="4478215"/>
                </a:lnTo>
                <a:lnTo>
                  <a:pt x="1617784" y="4267200"/>
                </a:lnTo>
                <a:lnTo>
                  <a:pt x="3352800" y="1828800"/>
                </a:lnTo>
                <a:lnTo>
                  <a:pt x="6166338" y="1711569"/>
                </a:lnTo>
                <a:lnTo>
                  <a:pt x="6775938" y="633046"/>
                </a:lnTo>
                <a:lnTo>
                  <a:pt x="2766646" y="0"/>
                </a:lnTo>
                <a:lnTo>
                  <a:pt x="304800" y="140676"/>
                </a:lnTo>
                <a:lnTo>
                  <a:pt x="0" y="4501661"/>
                </a:lnTo>
                <a:lnTo>
                  <a:pt x="70338" y="4525107"/>
                </a:lnTo>
              </a:path>
            </a:pathLst>
          </a:custGeom>
          <a:ln w="539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19F5A1-012C-4B8D-BF39-AB0F5CCFC318}"/>
              </a:ext>
            </a:extLst>
          </p:cNvPr>
          <p:cNvSpPr/>
          <p:nvPr/>
        </p:nvSpPr>
        <p:spPr>
          <a:xfrm>
            <a:off x="7968208" y="2900641"/>
            <a:ext cx="3610708" cy="3985846"/>
          </a:xfrm>
          <a:custGeom>
            <a:avLst/>
            <a:gdLst>
              <a:gd name="connsiteX0" fmla="*/ 0 w 3610708"/>
              <a:gd name="connsiteY0" fmla="*/ 679939 h 3985846"/>
              <a:gd name="connsiteX1" fmla="*/ 304800 w 3610708"/>
              <a:gd name="connsiteY1" fmla="*/ 93785 h 3985846"/>
              <a:gd name="connsiteX2" fmla="*/ 1148862 w 3610708"/>
              <a:gd name="connsiteY2" fmla="*/ 0 h 3985846"/>
              <a:gd name="connsiteX3" fmla="*/ 3610708 w 3610708"/>
              <a:gd name="connsiteY3" fmla="*/ 2719754 h 3985846"/>
              <a:gd name="connsiteX4" fmla="*/ 3071447 w 3610708"/>
              <a:gd name="connsiteY4" fmla="*/ 3985846 h 3985846"/>
              <a:gd name="connsiteX5" fmla="*/ 750277 w 3610708"/>
              <a:gd name="connsiteY5" fmla="*/ 3704493 h 3985846"/>
              <a:gd name="connsiteX6" fmla="*/ 0 w 3610708"/>
              <a:gd name="connsiteY6" fmla="*/ 679939 h 3985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0708" h="3985846">
                <a:moveTo>
                  <a:pt x="0" y="679939"/>
                </a:moveTo>
                <a:lnTo>
                  <a:pt x="304800" y="93785"/>
                </a:lnTo>
                <a:lnTo>
                  <a:pt x="1148862" y="0"/>
                </a:lnTo>
                <a:lnTo>
                  <a:pt x="3610708" y="2719754"/>
                </a:lnTo>
                <a:lnTo>
                  <a:pt x="3071447" y="3985846"/>
                </a:lnTo>
                <a:lnTo>
                  <a:pt x="750277" y="3704493"/>
                </a:lnTo>
                <a:lnTo>
                  <a:pt x="0" y="679939"/>
                </a:lnTo>
                <a:close/>
              </a:path>
            </a:pathLst>
          </a:cu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95770-ADCF-46AF-B60A-F5E7571B3E27}"/>
              </a:ext>
            </a:extLst>
          </p:cNvPr>
          <p:cNvSpPr txBox="1"/>
          <p:nvPr/>
        </p:nvSpPr>
        <p:spPr>
          <a:xfrm>
            <a:off x="3230880" y="1508760"/>
            <a:ext cx="196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00B0F0"/>
                </a:solidFill>
              </a:rPr>
              <a:t>North west Islands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B721C0-C513-4776-A25D-4F04CB1BFAB9}"/>
              </a:ext>
            </a:extLst>
          </p:cNvPr>
          <p:cNvSpPr txBox="1"/>
          <p:nvPr/>
        </p:nvSpPr>
        <p:spPr>
          <a:xfrm>
            <a:off x="106680" y="182880"/>
            <a:ext cx="225552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Made of 5 regions with 40 municipalities covering some 200 villages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48 Islands  - 19 volcanic Island and 29 Atoll islands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Of the 40 Municipalities, only </a:t>
            </a:r>
            <a:r>
              <a:rPr lang="en-AU" dirty="0" err="1">
                <a:solidFill>
                  <a:schemeClr val="bg1"/>
                </a:solidFill>
              </a:rPr>
              <a:t>Weno</a:t>
            </a:r>
            <a:r>
              <a:rPr lang="en-AU" dirty="0">
                <a:solidFill>
                  <a:schemeClr val="bg1"/>
                </a:solidFill>
              </a:rPr>
              <a:t> and </a:t>
            </a:r>
            <a:r>
              <a:rPr lang="en-AU" dirty="0" err="1">
                <a:solidFill>
                  <a:schemeClr val="bg1"/>
                </a:solidFill>
              </a:rPr>
              <a:t>Tonoas</a:t>
            </a:r>
            <a:r>
              <a:rPr lang="en-AU" dirty="0">
                <a:solidFill>
                  <a:schemeClr val="bg1"/>
                </a:solidFill>
              </a:rPr>
              <a:t> is electrified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  <a:p>
            <a:endParaRPr lang="en-AU" dirty="0">
              <a:solidFill>
                <a:schemeClr val="bg1"/>
              </a:solidFill>
            </a:endParaRPr>
          </a:p>
          <a:p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1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74D2A-E9A3-F39F-4429-14107C6D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spc="18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Yap</a:t>
            </a:r>
            <a:r>
              <a:rPr lang="en-AU" sz="2800" cap="all" spc="18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mini grids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31BFC-9BB0-DCC7-2A07-1591A558848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E924B-3BAF-336C-0746-6BEF3AB4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7"/>
            <a:ext cx="12192000" cy="58326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758974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DCFA1EBAB7EF4D8C461AD259E6E05C" ma:contentTypeVersion="4" ma:contentTypeDescription="Create a new document." ma:contentTypeScope="" ma:versionID="d76ab4d85f3ec126655b939c0efc6fdb">
  <xsd:schema xmlns:xsd="http://www.w3.org/2001/XMLSchema" xmlns:xs="http://www.w3.org/2001/XMLSchema" xmlns:p="http://schemas.microsoft.com/office/2006/metadata/properties" xmlns:ns2="915b3f3d-3a68-4300-989b-8ece10152101" targetNamespace="http://schemas.microsoft.com/office/2006/metadata/properties" ma:root="true" ma:fieldsID="62b99639609934780d1cab07f3d80d8d" ns2:_="">
    <xsd:import namespace="915b3f3d-3a68-4300-989b-8ece101521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5b3f3d-3a68-4300-989b-8ece101521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D2610B-B918-4F7F-AC2B-443B5B14EF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87E9D0-E10A-4257-9C2C-8350D9D9C1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5b3f3d-3a68-4300-989b-8ece101521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C27E79-A73B-44F9-A436-5879550C560F}">
  <ds:schemaRefs>
    <ds:schemaRef ds:uri="http://schemas.openxmlformats.org/package/2006/metadata/core-properties"/>
    <ds:schemaRef ds:uri="http://purl.org/dc/elements/1.1/"/>
    <ds:schemaRef ds:uri="http://purl.org/dc/terms/"/>
    <ds:schemaRef ds:uri="915b3f3d-3a68-4300-989b-8ece10152101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15417</TotalTime>
  <Words>561</Words>
  <Application>Microsoft Office PowerPoint</Application>
  <PresentationFormat>Widescreen</PresentationFormat>
  <Paragraphs>128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Glacial Indifference</vt:lpstr>
      <vt:lpstr>HK Grotesk</vt:lpstr>
      <vt:lpstr>Lato</vt:lpstr>
      <vt:lpstr>Lucida Sans Unicode</vt:lpstr>
      <vt:lpstr>TheSansCorrespondence</vt:lpstr>
      <vt:lpstr>Tw Cen MT</vt:lpstr>
      <vt:lpstr>Tema de Office</vt:lpstr>
      <vt:lpstr>PowerPoint Presentation</vt:lpstr>
      <vt:lpstr>TABLE OF CONTENTS</vt:lpstr>
      <vt:lpstr>PowerPoint Presentation</vt:lpstr>
      <vt:lpstr>PowerPoint Presentation</vt:lpstr>
      <vt:lpstr>PowerPoint Presentation</vt:lpstr>
      <vt:lpstr>Pohnpei mini grids</vt:lpstr>
      <vt:lpstr>Chuuk mini grids</vt:lpstr>
      <vt:lpstr>Chuuk State</vt:lpstr>
      <vt:lpstr>Yap mini grids</vt:lpstr>
      <vt:lpstr>Yap mini grids</vt:lpstr>
      <vt:lpstr>FSM national targets</vt:lpstr>
      <vt:lpstr>Monitoring and Evaluation</vt:lpstr>
      <vt:lpstr>Current mini-grids systems</vt:lpstr>
      <vt:lpstr>Current mini-grids systems</vt:lpstr>
      <vt:lpstr>Lessons learnt with mini-grid systems</vt:lpstr>
      <vt:lpstr>Lessons learnt with mini-grid systems</vt:lpstr>
      <vt:lpstr>Lessons learnt with mini-grid systems</vt:lpstr>
      <vt:lpstr>Lessons learnt with mini-grid systems</vt:lpstr>
      <vt:lpstr>Interest towards expanding mini-grid systems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Laura.Monteagudo</dc:creator>
  <cp:lastModifiedBy>Frank Vukikomoala</cp:lastModifiedBy>
  <cp:revision>995</cp:revision>
  <cp:lastPrinted>2017-06-01T11:36:15Z</cp:lastPrinted>
  <dcterms:created xsi:type="dcterms:W3CDTF">2017-04-06T14:13:24Z</dcterms:created>
  <dcterms:modified xsi:type="dcterms:W3CDTF">2023-06-28T10:38:43Z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0x0101001BDCFA1EBAB7EF4D8C461AD259E6E05C</vt:lpwstr>
  </property>
</Properties>
</file>