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02" r:id="rId4"/>
    <p:sldId id="305" r:id="rId5"/>
    <p:sldId id="289" r:id="rId6"/>
    <p:sldId id="300" r:id="rId7"/>
    <p:sldId id="276" r:id="rId8"/>
    <p:sldId id="293" r:id="rId9"/>
    <p:sldId id="291" r:id="rId10"/>
    <p:sldId id="318" r:id="rId11"/>
    <p:sldId id="292" r:id="rId12"/>
    <p:sldId id="294" r:id="rId13"/>
    <p:sldId id="317" r:id="rId14"/>
    <p:sldId id="316" r:id="rId15"/>
    <p:sldId id="303" r:id="rId16"/>
    <p:sldId id="306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261" r:id="rId25"/>
    <p:sldId id="297" r:id="rId26"/>
    <p:sldId id="299" r:id="rId27"/>
    <p:sldId id="304" r:id="rId28"/>
    <p:sldId id="3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3CF"/>
    <a:srgbClr val="FF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100" d="100"/>
          <a:sy n="100" d="100"/>
        </p:scale>
        <p:origin x="-712" y="-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falu:Documents:REEE%20Projects:Share%20of%20RE:Roger:13-02%20Consolidated%20-%20TEC%20RE%20Update_210714%20ml%20v0%20-%20roger%20updated%202022%20v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Outer Island Stations - Diesel Vs Solar PV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62522771739502"/>
          <c:y val="0.0811931385330747"/>
          <c:w val="0.927620691440366"/>
          <c:h val="0.77653635240052"/>
        </c:manualLayout>
      </c:layout>
      <c:lineChart>
        <c:grouping val="standard"/>
        <c:varyColors val="0"/>
        <c:ser>
          <c:idx val="0"/>
          <c:order val="0"/>
          <c:tx>
            <c:strRef>
              <c:f>'Diesel vs PV'!$A$6</c:f>
              <c:strCache>
                <c:ptCount val="1"/>
                <c:pt idx="0">
                  <c:v>Nanumea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'Diesel vs PV'!$G$4:$N$4</c:f>
              <c:numCache>
                <c:formatCode>General</c:formatCode>
                <c:ptCount val="8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  <c:pt idx="6">
                  <c:v>2021.0</c:v>
                </c:pt>
                <c:pt idx="7">
                  <c:v>2022.0</c:v>
                </c:pt>
              </c:numCache>
            </c:numRef>
          </c:cat>
          <c:val>
            <c:numRef>
              <c:f>'Diesel vs PV'!$G$6:$N$6</c:f>
              <c:numCache>
                <c:formatCode>#,##0</c:formatCode>
                <c:ptCount val="8"/>
                <c:pt idx="0">
                  <c:v>34596.0</c:v>
                </c:pt>
                <c:pt idx="1">
                  <c:v>3165.0</c:v>
                </c:pt>
                <c:pt idx="2">
                  <c:v>2200.0</c:v>
                </c:pt>
                <c:pt idx="3">
                  <c:v>2885.0</c:v>
                </c:pt>
                <c:pt idx="4">
                  <c:v>13580.0</c:v>
                </c:pt>
                <c:pt idx="5">
                  <c:v>30318.0</c:v>
                </c:pt>
                <c:pt idx="6">
                  <c:v>35167.0</c:v>
                </c:pt>
                <c:pt idx="7">
                  <c:v>35940.0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D5D-2E4D-9949-BE781E9CC1E1}"/>
            </c:ext>
          </c:extLst>
        </c:ser>
        <c:ser>
          <c:idx val="1"/>
          <c:order val="1"/>
          <c:tx>
            <c:strRef>
              <c:f>'Diesel vs PV'!$A$7</c:f>
              <c:strCache>
                <c:ptCount val="1"/>
                <c:pt idx="0">
                  <c:v>Nanumaga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'Diesel vs PV'!$G$4:$N$4</c:f>
              <c:numCache>
                <c:formatCode>General</c:formatCode>
                <c:ptCount val="8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  <c:pt idx="6">
                  <c:v>2021.0</c:v>
                </c:pt>
                <c:pt idx="7">
                  <c:v>2022.0</c:v>
                </c:pt>
              </c:numCache>
            </c:numRef>
          </c:cat>
          <c:val>
            <c:numRef>
              <c:f>'Diesel vs PV'!$G$7:$N$7</c:f>
              <c:numCache>
                <c:formatCode>#,##0</c:formatCode>
                <c:ptCount val="8"/>
                <c:pt idx="0">
                  <c:v>26769.0</c:v>
                </c:pt>
                <c:pt idx="1">
                  <c:v>1125.0</c:v>
                </c:pt>
                <c:pt idx="2">
                  <c:v>2825.0</c:v>
                </c:pt>
                <c:pt idx="3">
                  <c:v>3091.0</c:v>
                </c:pt>
                <c:pt idx="4">
                  <c:v>10248.0</c:v>
                </c:pt>
                <c:pt idx="5">
                  <c:v>32025.0</c:v>
                </c:pt>
                <c:pt idx="6">
                  <c:v>40830.0</c:v>
                </c:pt>
                <c:pt idx="7">
                  <c:v>34248.0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D5D-2E4D-9949-BE781E9CC1E1}"/>
            </c:ext>
          </c:extLst>
        </c:ser>
        <c:ser>
          <c:idx val="2"/>
          <c:order val="2"/>
          <c:tx>
            <c:strRef>
              <c:f>'Diesel vs PV'!$A$8</c:f>
              <c:strCache>
                <c:ptCount val="1"/>
                <c:pt idx="0">
                  <c:v>Niutao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'Diesel vs PV'!$G$4:$N$4</c:f>
              <c:numCache>
                <c:formatCode>General</c:formatCode>
                <c:ptCount val="8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  <c:pt idx="6">
                  <c:v>2021.0</c:v>
                </c:pt>
                <c:pt idx="7">
                  <c:v>2022.0</c:v>
                </c:pt>
              </c:numCache>
            </c:numRef>
          </c:cat>
          <c:val>
            <c:numRef>
              <c:f>'Diesel vs PV'!$G$8:$N$8</c:f>
              <c:numCache>
                <c:formatCode>#,##0</c:formatCode>
                <c:ptCount val="8"/>
                <c:pt idx="0">
                  <c:v>32750.0</c:v>
                </c:pt>
                <c:pt idx="1">
                  <c:v>13989.0</c:v>
                </c:pt>
                <c:pt idx="2">
                  <c:v>15719.0</c:v>
                </c:pt>
                <c:pt idx="3">
                  <c:v>12035.0</c:v>
                </c:pt>
                <c:pt idx="4">
                  <c:v>11970.0</c:v>
                </c:pt>
                <c:pt idx="5">
                  <c:v>16650.0</c:v>
                </c:pt>
                <c:pt idx="6">
                  <c:v>8038.0</c:v>
                </c:pt>
                <c:pt idx="7">
                  <c:v>22416.0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D5D-2E4D-9949-BE781E9CC1E1}"/>
            </c:ext>
          </c:extLst>
        </c:ser>
        <c:ser>
          <c:idx val="3"/>
          <c:order val="3"/>
          <c:tx>
            <c:strRef>
              <c:f>'Diesel vs PV'!$A$9</c:f>
              <c:strCache>
                <c:ptCount val="1"/>
                <c:pt idx="0">
                  <c:v>Vaitupu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'Diesel vs PV'!$G$4:$N$4</c:f>
              <c:numCache>
                <c:formatCode>General</c:formatCode>
                <c:ptCount val="8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  <c:pt idx="6">
                  <c:v>2021.0</c:v>
                </c:pt>
                <c:pt idx="7">
                  <c:v>2022.0</c:v>
                </c:pt>
              </c:numCache>
            </c:numRef>
          </c:cat>
          <c:val>
            <c:numRef>
              <c:f>'Diesel vs PV'!$G$9:$N$9</c:f>
              <c:numCache>
                <c:formatCode>#,##0</c:formatCode>
                <c:ptCount val="8"/>
                <c:pt idx="0">
                  <c:v>82090.0</c:v>
                </c:pt>
                <c:pt idx="1">
                  <c:v>24590.0</c:v>
                </c:pt>
                <c:pt idx="2">
                  <c:v>16509.0</c:v>
                </c:pt>
                <c:pt idx="3">
                  <c:v>17757.0</c:v>
                </c:pt>
                <c:pt idx="4">
                  <c:v>55113.0</c:v>
                </c:pt>
                <c:pt idx="5">
                  <c:v>83216.0</c:v>
                </c:pt>
                <c:pt idx="6">
                  <c:v>86702.0</c:v>
                </c:pt>
                <c:pt idx="7">
                  <c:v>122607.0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D5D-2E4D-9949-BE781E9CC1E1}"/>
            </c:ext>
          </c:extLst>
        </c:ser>
        <c:ser>
          <c:idx val="4"/>
          <c:order val="4"/>
          <c:tx>
            <c:strRef>
              <c:f>'Diesel vs PV'!$A$10</c:f>
              <c:strCache>
                <c:ptCount val="1"/>
                <c:pt idx="0">
                  <c:v>Nui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'Diesel vs PV'!$G$4:$N$4</c:f>
              <c:numCache>
                <c:formatCode>General</c:formatCode>
                <c:ptCount val="8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  <c:pt idx="6">
                  <c:v>2021.0</c:v>
                </c:pt>
                <c:pt idx="7">
                  <c:v>2022.0</c:v>
                </c:pt>
              </c:numCache>
            </c:numRef>
          </c:cat>
          <c:val>
            <c:numRef>
              <c:f>'Diesel vs PV'!$G$10:$N$10</c:f>
              <c:numCache>
                <c:formatCode>#,##0</c:formatCode>
                <c:ptCount val="8"/>
                <c:pt idx="0">
                  <c:v>28174.0</c:v>
                </c:pt>
                <c:pt idx="1">
                  <c:v>18122.0</c:v>
                </c:pt>
                <c:pt idx="2">
                  <c:v>18417.0</c:v>
                </c:pt>
                <c:pt idx="3">
                  <c:v>33500.0</c:v>
                </c:pt>
                <c:pt idx="4">
                  <c:v>29700.0</c:v>
                </c:pt>
                <c:pt idx="5">
                  <c:v>50506.0</c:v>
                </c:pt>
                <c:pt idx="6">
                  <c:v>40856.0</c:v>
                </c:pt>
                <c:pt idx="7">
                  <c:v>45127.0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D5D-2E4D-9949-BE781E9CC1E1}"/>
            </c:ext>
          </c:extLst>
        </c:ser>
        <c:ser>
          <c:idx val="5"/>
          <c:order val="5"/>
          <c:tx>
            <c:strRef>
              <c:f>'Diesel vs PV'!$A$11</c:f>
              <c:strCache>
                <c:ptCount val="1"/>
                <c:pt idx="0">
                  <c:v>Nukufetau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'Diesel vs PV'!$G$4:$N$4</c:f>
              <c:numCache>
                <c:formatCode>General</c:formatCode>
                <c:ptCount val="8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  <c:pt idx="6">
                  <c:v>2021.0</c:v>
                </c:pt>
                <c:pt idx="7">
                  <c:v>2022.0</c:v>
                </c:pt>
              </c:numCache>
            </c:numRef>
          </c:cat>
          <c:val>
            <c:numRef>
              <c:f>'Diesel vs PV'!$G$11:$N$11</c:f>
              <c:numCache>
                <c:formatCode>#,##0</c:formatCode>
                <c:ptCount val="8"/>
                <c:pt idx="0">
                  <c:v>19019.0</c:v>
                </c:pt>
                <c:pt idx="1">
                  <c:v>10295.0</c:v>
                </c:pt>
                <c:pt idx="2">
                  <c:v>15742.0</c:v>
                </c:pt>
                <c:pt idx="3">
                  <c:v>23448.0</c:v>
                </c:pt>
                <c:pt idx="4">
                  <c:v>25837.0</c:v>
                </c:pt>
                <c:pt idx="5">
                  <c:v>49390.0</c:v>
                </c:pt>
                <c:pt idx="6">
                  <c:v>57401.0</c:v>
                </c:pt>
                <c:pt idx="7">
                  <c:v>66518.0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ED5D-2E4D-9949-BE781E9CC1E1}"/>
            </c:ext>
          </c:extLst>
        </c:ser>
        <c:ser>
          <c:idx val="6"/>
          <c:order val="6"/>
          <c:tx>
            <c:strRef>
              <c:f>'Diesel vs PV'!$A$12</c:f>
              <c:strCache>
                <c:ptCount val="1"/>
                <c:pt idx="0">
                  <c:v>Nukulaelae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'Diesel vs PV'!$G$4:$N$4</c:f>
              <c:numCache>
                <c:formatCode>General</c:formatCode>
                <c:ptCount val="8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  <c:pt idx="6">
                  <c:v>2021.0</c:v>
                </c:pt>
                <c:pt idx="7">
                  <c:v>2022.0</c:v>
                </c:pt>
              </c:numCache>
            </c:numRef>
          </c:cat>
          <c:val>
            <c:numRef>
              <c:f>'Diesel vs PV'!$G$12:$N$12</c:f>
              <c:numCache>
                <c:formatCode>#,##0</c:formatCode>
                <c:ptCount val="8"/>
                <c:pt idx="0">
                  <c:v>10772.0</c:v>
                </c:pt>
                <c:pt idx="1">
                  <c:v>8520.0</c:v>
                </c:pt>
                <c:pt idx="2">
                  <c:v>6458.0</c:v>
                </c:pt>
                <c:pt idx="3">
                  <c:v>8343.0</c:v>
                </c:pt>
                <c:pt idx="4">
                  <c:v>18536.0</c:v>
                </c:pt>
                <c:pt idx="5">
                  <c:v>25909.0</c:v>
                </c:pt>
                <c:pt idx="6">
                  <c:v>36507.0</c:v>
                </c:pt>
                <c:pt idx="7">
                  <c:v>41145.0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ED5D-2E4D-9949-BE781E9CC1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79250536"/>
        <c:axId val="-2119549560"/>
      </c:lineChart>
      <c:catAx>
        <c:axId val="1979250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-2119549560"/>
        <c:crosses val="autoZero"/>
        <c:auto val="1"/>
        <c:lblAlgn val="ctr"/>
        <c:lblOffset val="100"/>
        <c:noMultiLvlLbl val="0"/>
      </c:catAx>
      <c:valAx>
        <c:axId val="-2119549560"/>
        <c:scaling>
          <c:orientation val="minMax"/>
          <c:max val="1100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9250536"/>
        <c:crosses val="autoZero"/>
        <c:crossBetween val="between"/>
        <c:majorUnit val="10000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7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4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7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63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25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3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842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8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78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1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528C3-0445-453A-A6EE-A88769B7C8F0}" type="datetimeFigureOut">
              <a:rPr lang="en-US" smtClean="0"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FC383-925C-4245-B13F-6379EF3E1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7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Relationship Id="rId3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Pictures\outer-islands PV Project\nanumea\DJI00124 (Large) (Medium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79500"/>
            <a:ext cx="10296562" cy="4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182" y="177800"/>
            <a:ext cx="11376719" cy="117534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Unlocking Mini-Grids for Sustainable Development Training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0" y="5626099"/>
            <a:ext cx="2578100" cy="1092201"/>
          </a:xfrm>
          <a:noFill/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b="1" dirty="0" smtClean="0">
                <a:ln w="0"/>
                <a:solidFill>
                  <a:srgbClr val="203864"/>
                </a:solidFill>
                <a:latin typeface="Arial"/>
                <a:cs typeface="Arial"/>
              </a:rPr>
              <a:t>Mafalu Lotolua</a:t>
            </a:r>
          </a:p>
          <a:p>
            <a:pPr algn="l"/>
            <a:r>
              <a:rPr lang="en-US" sz="2000" b="1" dirty="0" smtClean="0">
                <a:ln w="0"/>
                <a:solidFill>
                  <a:srgbClr val="203864"/>
                </a:solidFill>
                <a:latin typeface="Arial"/>
                <a:cs typeface="Arial"/>
              </a:rPr>
              <a:t>Suva, Fiji</a:t>
            </a:r>
            <a:endParaRPr lang="en-US" sz="2000" b="1" dirty="0">
              <a:ln w="0"/>
              <a:solidFill>
                <a:srgbClr val="203864"/>
              </a:solidFill>
              <a:latin typeface="Arial"/>
              <a:cs typeface="Arial"/>
            </a:endParaRPr>
          </a:p>
          <a:p>
            <a:pPr algn="l"/>
            <a:r>
              <a:rPr lang="en-US" sz="2000" b="1" dirty="0" smtClean="0">
                <a:ln w="0"/>
                <a:solidFill>
                  <a:srgbClr val="203864"/>
                </a:solidFill>
                <a:latin typeface="Arial"/>
                <a:cs typeface="Arial"/>
              </a:rPr>
              <a:t>26 – 30 June 2023</a:t>
            </a:r>
            <a:endParaRPr lang="en-US" sz="2000" b="1" dirty="0">
              <a:ln w="0"/>
              <a:solidFill>
                <a:srgbClr val="20386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95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10515600" cy="838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5. Business </a:t>
            </a:r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Models/Tariff Setting</a:t>
            </a:r>
            <a:endParaRPr lang="en-US" b="1" dirty="0">
              <a:solidFill>
                <a:srgbClr val="203864"/>
              </a:solidFill>
              <a:latin typeface="Arial"/>
              <a:cs typeface="Arial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487249" y="4004492"/>
            <a:ext cx="484551" cy="542108"/>
          </a:xfrm>
          <a:prstGeom prst="downArrow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901700"/>
            <a:ext cx="11239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6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10515600" cy="838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Business Models/Tariff Setting</a:t>
            </a:r>
            <a:endParaRPr lang="en-US" b="1" dirty="0">
              <a:solidFill>
                <a:srgbClr val="203864"/>
              </a:solidFill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25373664"/>
              </p:ext>
            </p:extLst>
          </p:nvPr>
        </p:nvGraphicFramePr>
        <p:xfrm>
          <a:off x="558800" y="765175"/>
          <a:ext cx="9245599" cy="3134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48188"/>
                <a:gridCol w="1075635"/>
                <a:gridCol w="1419239"/>
                <a:gridCol w="1434179"/>
                <a:gridCol w="1434179"/>
                <a:gridCol w="143417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Arial"/>
                          <a:cs typeface="Arial"/>
                        </a:rPr>
                        <a:t>Existing</a:t>
                      </a:r>
                      <a:endParaRPr lang="en-US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latin typeface="Arial"/>
                          <a:cs typeface="Arial"/>
                        </a:rPr>
                        <a:t>Propose</a:t>
                      </a:r>
                      <a:endParaRPr lang="en-US" b="1" i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Category</a:t>
                      </a:r>
                      <a:endParaRPr lang="en-US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Outer-Islands</a:t>
                      </a:r>
                      <a:endParaRPr lang="en-US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Fogafale</a:t>
                      </a:r>
                      <a:endParaRPr lang="en-US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New Tariff</a:t>
                      </a:r>
                      <a:endParaRPr lang="en-US" b="1" i="1" dirty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O/Islands</a:t>
                      </a:r>
                      <a:endParaRPr lang="en-US" b="1" i="1" dirty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Fogafale</a:t>
                      </a:r>
                      <a:endParaRPr lang="en-US" b="1" i="1" dirty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Residential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Courier New"/>
                        <a:buChar char="o"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b="0" i="0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50kWh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0.29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0.30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0.56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0.85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0.86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Courier New"/>
                        <a:buChar char="o"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b="0" i="0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nd</a:t>
                      </a: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50kWh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0.38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0.39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0.56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0.94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0.95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Courier New"/>
                        <a:buChar char="o"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Above 100kWh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0.55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0.56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0.56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1.11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1.12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Government</a:t>
                      </a:r>
                      <a:r>
                        <a:rPr lang="en-US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&amp; Commercial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0.55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0.56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0.56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1.11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1.12</a:t>
                      </a:r>
                      <a:endParaRPr lang="en-US" b="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41300" y="4597400"/>
            <a:ext cx="11366500" cy="2133600"/>
          </a:xfrm>
          <a:prstGeom prst="roundRect">
            <a:avLst/>
          </a:prstGeom>
          <a:ln w="28575" cmpd="sng">
            <a:solidFill>
              <a:srgbClr val="20386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By law, all Government SOE’s  to submit Community Service Obligations (CSO) to Government on yearly basis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CSO  - to cover all unprofitable activities carried out by the SOE. 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In May 2023 Cabinet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has agreed in principle for Government to subsidies whatever amount is required by TEC based on current tariff rate.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Directed the Ministry to review calculation of tariff so as to determine a more realistic level of subsidies required in light of </a:t>
            </a:r>
            <a:r>
              <a:rPr lang="en-US" b="1" u="sng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other RE solar projects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current in progress and resubmit.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514350" indent="-514350" eaLnBrk="1" hangingPunct="1">
              <a:defRPr/>
            </a:pPr>
            <a:endParaRPr lang="en-US" sz="2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487249" y="4004492"/>
            <a:ext cx="484551" cy="542108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101600"/>
            <a:ext cx="11925299" cy="977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6. Experience </a:t>
            </a:r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&amp; Challenges with Mini-Grid System</a:t>
            </a:r>
            <a:endParaRPr lang="en-US" b="1" dirty="0">
              <a:solidFill>
                <a:srgbClr val="203864"/>
              </a:solidFill>
              <a:latin typeface="Arial"/>
              <a:cs typeface="Arial"/>
            </a:endParaRPr>
          </a:p>
        </p:txBody>
      </p:sp>
      <p:sp>
        <p:nvSpPr>
          <p:cNvPr id="3" name="AutoShape 2" descr="Image result for challenges images for ppt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444499" y="1244600"/>
            <a:ext cx="5808089" cy="5499100"/>
          </a:xfrm>
        </p:spPr>
        <p:txBody>
          <a:bodyPr>
            <a:noAutofit/>
          </a:bodyPr>
          <a:lstStyle/>
          <a:p>
            <a:pPr marL="45720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3864"/>
                </a:solidFill>
                <a:latin typeface="Arial"/>
                <a:cs typeface="Arial"/>
              </a:rPr>
              <a:t>Complex system set </a:t>
            </a: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up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Only few staff for O&amp;M</a:t>
            </a:r>
          </a:p>
          <a:p>
            <a:pPr marL="45720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3864"/>
                </a:solidFill>
                <a:latin typeface="Arial"/>
                <a:cs typeface="Arial"/>
              </a:rPr>
              <a:t>Reliable supply, rapid increase of </a:t>
            </a: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demand</a:t>
            </a:r>
          </a:p>
          <a:p>
            <a:pPr marL="45720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3864"/>
                </a:solidFill>
                <a:latin typeface="Arial"/>
                <a:cs typeface="Arial"/>
              </a:rPr>
              <a:t>Limited transport to the islands – every </a:t>
            </a: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3weeks</a:t>
            </a:r>
            <a:endParaRPr lang="en-US" sz="2000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Distance </a:t>
            </a: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between the islands, only access by boat</a:t>
            </a:r>
          </a:p>
          <a:p>
            <a:pPr marL="812800" lvl="0" indent="-3683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From Funafuti to the most Northern Island – 462kms</a:t>
            </a:r>
          </a:p>
          <a:p>
            <a:pPr marL="812800" lvl="0" indent="-3683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From Funafuti to the most Southern island – </a:t>
            </a: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119kms</a:t>
            </a:r>
            <a:endParaRPr lang="en-US" sz="2000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Common issues with the system component:</a:t>
            </a:r>
          </a:p>
          <a:p>
            <a:pPr marL="812800" indent="-3683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Panel </a:t>
            </a:r>
            <a:r>
              <a:rPr lang="en-US" sz="2000" dirty="0">
                <a:solidFill>
                  <a:srgbClr val="203864"/>
                </a:solidFill>
                <a:latin typeface="Arial"/>
                <a:cs typeface="Arial"/>
              </a:rPr>
              <a:t>connector </a:t>
            </a: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got on fire</a:t>
            </a:r>
          </a:p>
          <a:p>
            <a:pPr marL="812800" indent="-3683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Cables insulation eaten by termites</a:t>
            </a:r>
          </a:p>
          <a:p>
            <a:pPr marL="812800" indent="-3683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203864"/>
                </a:solidFill>
                <a:latin typeface="Arial"/>
                <a:cs typeface="Arial"/>
              </a:rPr>
              <a:t>Inverters failed  - fans or electronic cards</a:t>
            </a:r>
          </a:p>
          <a:p>
            <a:pPr marL="0" lvl="1" indent="0">
              <a:buClr>
                <a:schemeClr val="accent5"/>
              </a:buClr>
              <a:buNone/>
            </a:pPr>
            <a:endParaRPr lang="en-US" sz="2000" dirty="0" smtClean="0">
              <a:solidFill>
                <a:srgbClr val="203864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439" y="1181100"/>
            <a:ext cx="5519762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266700"/>
            <a:ext cx="11925299" cy="977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6. Experience </a:t>
            </a:r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&amp; Challenges with Mini-Grid System</a:t>
            </a:r>
            <a:endParaRPr lang="en-US" b="1" dirty="0">
              <a:solidFill>
                <a:srgbClr val="203864"/>
              </a:solidFill>
              <a:latin typeface="Arial"/>
              <a:cs typeface="Arial"/>
            </a:endParaRPr>
          </a:p>
        </p:txBody>
      </p:sp>
      <p:sp>
        <p:nvSpPr>
          <p:cNvPr id="3" name="AutoShape 2" descr="Image result for challenges images for ppt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431799" y="1447800"/>
            <a:ext cx="5808089" cy="5105400"/>
          </a:xfrm>
        </p:spPr>
        <p:txBody>
          <a:bodyPr>
            <a:noAutofit/>
          </a:bodyPr>
          <a:lstStyle/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Deterioration of batteries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Monitoring 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of staffs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High 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cost of 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communication</a:t>
            </a:r>
          </a:p>
          <a:p>
            <a:pPr marL="901700" lvl="0" indent="-4572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dirty="0">
                <a:solidFill>
                  <a:srgbClr val="203864"/>
                </a:solidFill>
                <a:latin typeface="Arial"/>
                <a:cs typeface="Arial"/>
              </a:rPr>
              <a:t>r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esulted in removing of on-line monitoring</a:t>
            </a:r>
            <a:endParaRPr lang="en-US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44500" lvl="0" indent="-444500" algn="just"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Difficult 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environment for electrical and mechanical 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equipment</a:t>
            </a:r>
          </a:p>
          <a:p>
            <a:pPr marL="45720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Tariff not cover operation</a:t>
            </a:r>
          </a:p>
          <a:p>
            <a:pPr marL="901700" indent="-4572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dirty="0">
                <a:solidFill>
                  <a:srgbClr val="203864"/>
                </a:solidFill>
                <a:latin typeface="Arial"/>
                <a:cs typeface="Arial"/>
              </a:rPr>
              <a:t>s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pare parts not readily available </a:t>
            </a:r>
            <a:r>
              <a:rPr lang="en-US" dirty="0" err="1" smtClean="0">
                <a:solidFill>
                  <a:srgbClr val="203864"/>
                </a:solidFill>
                <a:latin typeface="Arial"/>
                <a:cs typeface="Arial"/>
              </a:rPr>
              <a:t>etc</a:t>
            </a:r>
            <a:endParaRPr lang="en-US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0" indent="-45720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0" indent="-45720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1900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0" indent="-45720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1900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1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en-US" sz="1900" dirty="0" smtClean="0">
              <a:solidFill>
                <a:srgbClr val="203864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939" y="1346200"/>
            <a:ext cx="5519762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2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327025"/>
            <a:ext cx="4967288" cy="65087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7. Lesson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Learnt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444501" y="1041400"/>
            <a:ext cx="5333999" cy="5651500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en-US" sz="2000" b="0" dirty="0" smtClean="0">
              <a:solidFill>
                <a:schemeClr val="accent5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algn="just">
              <a:buClr>
                <a:srgbClr val="00B050"/>
              </a:buClr>
            </a:pPr>
            <a:endParaRPr lang="en-US" altLang="en-US" sz="2000" b="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461963" indent="-461963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altLang="en-US" sz="2000" b="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Could have done differently, lots </a:t>
            </a: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of coconut trees were </a:t>
            </a: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cut down</a:t>
            </a:r>
            <a:endParaRPr lang="en-US" altLang="en-US" sz="2200" b="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787400" indent="-3429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Alternative means of installing PVs – rooftops, floating PV. </a:t>
            </a:r>
            <a:endParaRPr lang="en-US" altLang="en-US" sz="2200" b="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Battery Failure</a:t>
            </a:r>
            <a:endParaRPr lang="en-US" altLang="en-US" sz="2200" b="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787400" indent="-3429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Oversized System - to </a:t>
            </a: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able to cater for the increasing demand</a:t>
            </a:r>
          </a:p>
          <a:p>
            <a:pPr marL="787400" indent="-3429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Depend on the availability of finance </a:t>
            </a:r>
            <a:endParaRPr lang="en-US" altLang="en-US" sz="2200" b="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Minimize </a:t>
            </a: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growth of demand</a:t>
            </a:r>
            <a:endParaRPr lang="en-US" altLang="en-US" sz="2200" b="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787400" indent="-3429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Using of prepayment meters</a:t>
            </a:r>
          </a:p>
          <a:p>
            <a:pPr marL="901700" indent="-279400" algn="just">
              <a:buClr>
                <a:srgbClr val="00B050"/>
              </a:buClr>
            </a:pP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  - </a:t>
            </a: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limit demand</a:t>
            </a: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altLang="en-US" sz="2200" b="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990600" indent="-266700" algn="just">
              <a:buClr>
                <a:srgbClr val="00B050"/>
              </a:buClr>
            </a:pPr>
            <a:r>
              <a:rPr lang="en-US" altLang="en-US" sz="2200" b="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- </a:t>
            </a: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improve collection</a:t>
            </a:r>
            <a:endParaRPr lang="en-US" altLang="en-US" sz="2200" b="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 algn="just"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altLang="en-US" sz="2200" b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Identify right staff for O&amp;M</a:t>
            </a:r>
            <a:endParaRPr lang="en-US" altLang="en-US" sz="2200" b="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254000"/>
            <a:ext cx="4776446" cy="339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3454400"/>
            <a:ext cx="45339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6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8904" y="190500"/>
            <a:ext cx="5798696" cy="561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7. Lessons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Learnt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half" idx="1"/>
          </p:nvPr>
        </p:nvSpPr>
        <p:spPr>
          <a:xfrm>
            <a:off x="342901" y="952500"/>
            <a:ext cx="6718299" cy="4470400"/>
          </a:xfrm>
        </p:spPr>
        <p:txBody>
          <a:bodyPr>
            <a:noAutofit/>
          </a:bodyPr>
          <a:lstStyle/>
          <a:p>
            <a:pPr algn="just">
              <a:buClr>
                <a:srgbClr val="00B050"/>
              </a:buClr>
            </a:pPr>
            <a:endParaRPr lang="en-US" altLang="en-US" sz="1600" b="0" dirty="0" smtClean="0">
              <a:latin typeface="Arial"/>
              <a:cs typeface="Arial"/>
            </a:endParaRPr>
          </a:p>
          <a:p>
            <a:pPr algn="just">
              <a:buClr>
                <a:srgbClr val="00B050"/>
              </a:buClr>
            </a:pPr>
            <a:endParaRPr lang="en-US" altLang="en-US" sz="1600" b="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50" y="644016"/>
            <a:ext cx="4045730" cy="2890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967939"/>
            <a:ext cx="65913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203864"/>
                </a:solidFill>
                <a:latin typeface="Arial"/>
                <a:cs typeface="Arial"/>
              </a:rPr>
              <a:t>Monitoring of Staff</a:t>
            </a:r>
          </a:p>
          <a:p>
            <a:pPr marL="787400" indent="-3429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altLang="en-US" sz="2400" dirty="0">
                <a:solidFill>
                  <a:srgbClr val="203864"/>
                </a:solidFill>
                <a:latin typeface="Arial"/>
                <a:cs typeface="Arial"/>
              </a:rPr>
              <a:t>Get to involve Island Council/Other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bodies with authority on the island</a:t>
            </a:r>
            <a:endParaRPr lang="en-US" altLang="en-US" sz="2400" dirty="0">
              <a:solidFill>
                <a:srgbClr val="203864"/>
              </a:solidFill>
              <a:latin typeface="Arial"/>
              <a:cs typeface="Arial"/>
            </a:endParaRPr>
          </a:p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203864"/>
                </a:solidFill>
                <a:latin typeface="Arial"/>
                <a:cs typeface="Arial"/>
              </a:rPr>
              <a:t>Communication is a need</a:t>
            </a:r>
          </a:p>
          <a:p>
            <a:pPr marL="787400" indent="-3429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On-line monitoring is necessary</a:t>
            </a:r>
          </a:p>
          <a:p>
            <a:pPr marL="787400" indent="-3429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VHF radio’s for all station</a:t>
            </a:r>
            <a:endParaRPr lang="en-US" altLang="en-US" sz="2400" dirty="0">
              <a:solidFill>
                <a:srgbClr val="203864"/>
              </a:solidFill>
              <a:latin typeface="Arial"/>
              <a:cs typeface="Arial"/>
            </a:endParaRPr>
          </a:p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203864"/>
                </a:solidFill>
                <a:latin typeface="Arial"/>
                <a:cs typeface="Arial"/>
              </a:rPr>
              <a:t>Frequent visit to the islands</a:t>
            </a:r>
          </a:p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203864"/>
                </a:solidFill>
                <a:latin typeface="Arial"/>
                <a:cs typeface="Arial"/>
              </a:rPr>
              <a:t>Invest in human resources to enable to maintain the systems</a:t>
            </a:r>
          </a:p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203864"/>
                </a:solidFill>
                <a:latin typeface="Arial"/>
                <a:cs typeface="Arial"/>
              </a:rPr>
              <a:t>Right tariff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setting – need Government support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.</a:t>
            </a:r>
          </a:p>
          <a:p>
            <a:pPr marL="787400" indent="-3429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2400" dirty="0">
                <a:solidFill>
                  <a:srgbClr val="203864"/>
                </a:solidFill>
                <a:latin typeface="Arial"/>
                <a:cs typeface="Arial"/>
              </a:rPr>
              <a:t>r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egular presenting your case to Cabinet for finance support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1" y="3521243"/>
            <a:ext cx="3612814" cy="290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87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184400"/>
            <a:ext cx="10515600" cy="83803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Standalone Home Solar (SHS) System</a:t>
            </a:r>
            <a:endParaRPr lang="en-US" b="1" dirty="0">
              <a:solidFill>
                <a:srgbClr val="20386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63" y="177800"/>
            <a:ext cx="10729537" cy="73785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Background Information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\\psf\Home\Documents\ADB\Tuvalu Island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99" y="3239911"/>
            <a:ext cx="3858941" cy="34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4"/>
          <p:cNvSpPr>
            <a:spLocks noGrp="1"/>
          </p:cNvSpPr>
          <p:nvPr>
            <p:ph sz="half" idx="2"/>
          </p:nvPr>
        </p:nvSpPr>
        <p:spPr>
          <a:xfrm>
            <a:off x="255941" y="1016000"/>
            <a:ext cx="6136348" cy="4889500"/>
          </a:xfrm>
        </p:spPr>
        <p:txBody>
          <a:bodyPr>
            <a:noAutofit/>
          </a:bodyPr>
          <a:lstStyle/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Aim – To improve livelihood and drive economic activities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Project Site – </a:t>
            </a:r>
            <a:r>
              <a:rPr lang="en-US" dirty="0" err="1" smtClean="0">
                <a:solidFill>
                  <a:srgbClr val="203864"/>
                </a:solidFill>
                <a:latin typeface="Arial"/>
                <a:cs typeface="Arial"/>
              </a:rPr>
              <a:t>Niulakita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 (most southern island) and </a:t>
            </a:r>
            <a:r>
              <a:rPr lang="en-US" dirty="0" err="1" smtClean="0">
                <a:solidFill>
                  <a:srgbClr val="203864"/>
                </a:solidFill>
                <a:latin typeface="Arial"/>
                <a:cs typeface="Arial"/>
              </a:rPr>
              <a:t>Funafala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 (an islet in Funafuti)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Donor – Italy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Total Project Fund – US$300k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203864"/>
                </a:solidFill>
                <a:latin typeface="Arial"/>
                <a:cs typeface="Arial"/>
              </a:rPr>
              <a:t>Niulakita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 – 19 systems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203864"/>
                </a:solidFill>
                <a:latin typeface="Arial"/>
                <a:cs typeface="Arial"/>
              </a:rPr>
              <a:t>Funafala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 – 17 systems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Commissioned – June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215900"/>
            <a:ext cx="3987800" cy="3810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2026822">
            <a:off x="8302922" y="3041052"/>
            <a:ext cx="683746" cy="876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4284696">
            <a:off x="7643625" y="3663207"/>
            <a:ext cx="484551" cy="978699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0500" y="4624075"/>
            <a:ext cx="1155700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latin typeface="Arial"/>
                <a:cs typeface="Arial"/>
              </a:rPr>
              <a:t>Funafala</a:t>
            </a:r>
            <a:endParaRPr lang="en-NZ" dirty="0" smtClean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 rot="2026822">
            <a:off x="9089982" y="5800275"/>
            <a:ext cx="641595" cy="6795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6200000">
            <a:off x="8041100" y="5635479"/>
            <a:ext cx="484551" cy="1174351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3800" y="6021075"/>
            <a:ext cx="1155700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latin typeface="Arial"/>
                <a:cs typeface="Arial"/>
              </a:rPr>
              <a:t>Niulakita</a:t>
            </a:r>
            <a:endParaRPr lang="en-NZ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0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63" y="177800"/>
            <a:ext cx="10729537" cy="73785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Two Parts of the Project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half" idx="2"/>
          </p:nvPr>
        </p:nvSpPr>
        <p:spPr>
          <a:xfrm>
            <a:off x="281341" y="1257300"/>
            <a:ext cx="6136348" cy="2603500"/>
          </a:xfrm>
        </p:spPr>
        <p:txBody>
          <a:bodyPr>
            <a:noAutofit/>
          </a:bodyPr>
          <a:lstStyle/>
          <a:p>
            <a:pPr marL="0" lvl="0" indent="0" algn="just">
              <a:buClr>
                <a:srgbClr val="00B050"/>
              </a:buClr>
              <a:buNone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Part 1 - SHS System for household, Meeting Hall and Church </a:t>
            </a:r>
          </a:p>
          <a:p>
            <a:pPr marL="0" lvl="0" indent="0" algn="just">
              <a:buClr>
                <a:srgbClr val="00B050"/>
              </a:buClr>
              <a:buNone/>
            </a:pPr>
            <a:endParaRPr lang="en-US" dirty="0">
              <a:solidFill>
                <a:srgbClr val="203864"/>
              </a:solidFill>
              <a:latin typeface="Arial"/>
              <a:cs typeface="Arial"/>
            </a:endParaRPr>
          </a:p>
          <a:p>
            <a:pPr marL="0" lvl="0" indent="0" algn="just">
              <a:buClr>
                <a:srgbClr val="00B050"/>
              </a:buClr>
              <a:buNone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Part 2 – Community Deep Freezer to drive economic activities</a:t>
            </a:r>
          </a:p>
        </p:txBody>
      </p:sp>
      <p:pic>
        <p:nvPicPr>
          <p:cNvPr id="6" name="Picture 5" descr="\\psf\Home\Pictures\Niulakita\2017-03 - Niulakita\WP_20170311_15_17_48_Pr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190500"/>
            <a:ext cx="4040188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799" y="3111500"/>
            <a:ext cx="4584701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63" y="177800"/>
            <a:ext cx="10729537" cy="73785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System Component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half" idx="2"/>
          </p:nvPr>
        </p:nvSpPr>
        <p:spPr>
          <a:xfrm>
            <a:off x="281341" y="901700"/>
            <a:ext cx="5547959" cy="5765800"/>
          </a:xfrm>
        </p:spPr>
        <p:txBody>
          <a:bodyPr>
            <a:noAutofit/>
          </a:bodyPr>
          <a:lstStyle/>
          <a:p>
            <a:pPr marL="355600" lvl="0" indent="-355600" algn="just">
              <a:buClr>
                <a:srgbClr val="00B050"/>
              </a:buClr>
              <a:buNone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1.	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Household</a:t>
            </a:r>
          </a:p>
          <a:p>
            <a:pPr marL="0" lvl="0" indent="0" algn="just">
              <a:buClr>
                <a:srgbClr val="00B050"/>
              </a:buClr>
              <a:buNone/>
            </a:pPr>
            <a:r>
              <a:rPr lang="en-US" sz="2400" dirty="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- 2 x 140watts panel</a:t>
            </a:r>
          </a:p>
          <a:p>
            <a:pPr marL="0" lvl="0" indent="0" algn="just">
              <a:buClr>
                <a:srgbClr val="00B050"/>
              </a:buClr>
              <a:buNone/>
            </a:pPr>
            <a:r>
              <a:rPr lang="en-US" sz="2400" dirty="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-  Inverter – 12v 300watts</a:t>
            </a:r>
          </a:p>
          <a:p>
            <a:pPr marL="0" lvl="0" indent="0" algn="just">
              <a:buClr>
                <a:srgbClr val="00B050"/>
              </a:buClr>
              <a:buNone/>
            </a:pPr>
            <a:r>
              <a:rPr lang="en-US" sz="2400" dirty="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- </a:t>
            </a:r>
            <a:r>
              <a:rPr lang="en-US" sz="2400" dirty="0" err="1" smtClean="0">
                <a:solidFill>
                  <a:srgbClr val="203864"/>
                </a:solidFill>
                <a:latin typeface="Arial"/>
                <a:cs typeface="Arial"/>
              </a:rPr>
              <a:t>Sunsaver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 Controller</a:t>
            </a:r>
          </a:p>
          <a:p>
            <a:pPr marL="0" lvl="0" indent="0" algn="just">
              <a:buClr>
                <a:srgbClr val="00B050"/>
              </a:buClr>
              <a:buNone/>
            </a:pPr>
            <a:r>
              <a:rPr lang="en-US" sz="2400" dirty="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- 12v 250AH deep cycle VRLA battery</a:t>
            </a:r>
          </a:p>
          <a:p>
            <a:pPr marL="0" lvl="0" indent="0" algn="just">
              <a:buClr>
                <a:srgbClr val="00B050"/>
              </a:buClr>
              <a:buNone/>
            </a:pPr>
            <a:endParaRPr lang="en-US" sz="2400" dirty="0">
              <a:solidFill>
                <a:srgbClr val="203864"/>
              </a:solidFill>
              <a:latin typeface="Arial"/>
              <a:cs typeface="Arial"/>
            </a:endParaRPr>
          </a:p>
          <a:p>
            <a:pPr marL="0" lvl="0" indent="0" algn="just">
              <a:buClr>
                <a:srgbClr val="00B050"/>
              </a:buClr>
              <a:buNone/>
            </a:pP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2. Community Deep Freezer (415ltrs, 3-star) </a:t>
            </a:r>
          </a:p>
          <a:p>
            <a:pPr marL="0" lvl="0" indent="0" algn="just">
              <a:buClr>
                <a:srgbClr val="00B050"/>
              </a:buClr>
              <a:buNone/>
            </a:pPr>
            <a:r>
              <a:rPr lang="en-US" sz="2400" dirty="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-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Panels - 3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x 380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watts</a:t>
            </a:r>
            <a:endParaRPr lang="en-US" sz="2400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0" lvl="0" indent="0" algn="just">
              <a:buClr>
                <a:srgbClr val="00B050"/>
              </a:buClr>
              <a:buNone/>
            </a:pPr>
            <a:r>
              <a:rPr lang="en-US" sz="2400" dirty="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- Inverter – 24v 800watts</a:t>
            </a:r>
          </a:p>
          <a:p>
            <a:pPr marL="0" lvl="0" indent="0" algn="just">
              <a:buClr>
                <a:srgbClr val="00B050"/>
              </a:buClr>
              <a:buNone/>
            </a:pPr>
            <a:r>
              <a:rPr lang="en-US" sz="2400" dirty="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- Charger Controller – </a:t>
            </a:r>
            <a:r>
              <a:rPr lang="en-US" sz="2400" dirty="0" err="1" smtClean="0">
                <a:solidFill>
                  <a:srgbClr val="203864"/>
                </a:solidFill>
                <a:latin typeface="Arial"/>
                <a:cs typeface="Arial"/>
              </a:rPr>
              <a:t>Tristar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 MPPT</a:t>
            </a:r>
          </a:p>
          <a:p>
            <a:pPr marL="0" lvl="0" indent="0" algn="just">
              <a:buClr>
                <a:srgbClr val="00B050"/>
              </a:buClr>
              <a:buNone/>
            </a:pPr>
            <a:r>
              <a:rPr lang="en-US" sz="2400" dirty="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- Battery – 12 x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2volts </a:t>
            </a:r>
            <a:r>
              <a:rPr lang="en-US" sz="2400" dirty="0" smtClean="0">
                <a:solidFill>
                  <a:srgbClr val="203864"/>
                </a:solidFill>
                <a:latin typeface="Arial"/>
                <a:cs typeface="Arial"/>
              </a:rPr>
              <a:t>600AH VRLA battery</a:t>
            </a:r>
          </a:p>
        </p:txBody>
      </p:sp>
      <p:pic>
        <p:nvPicPr>
          <p:cNvPr id="6" name="Picture 5" descr="\\psf\Home\Pictures\Niulakita\2017-03 - Niulakita\WP_20170307_06_32_48_Pr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318452"/>
            <a:ext cx="3219450" cy="322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\\psf\Home\Pictures\Niulakita\2017-03 - Niulakita\WP_20170311_15_17_48_Pr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3098800"/>
            <a:ext cx="4040188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2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3" y="0"/>
            <a:ext cx="10729537" cy="73785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Background Information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half" idx="2"/>
          </p:nvPr>
        </p:nvSpPr>
        <p:spPr>
          <a:xfrm>
            <a:off x="281340" y="762000"/>
            <a:ext cx="6360759" cy="6096000"/>
          </a:xfrm>
        </p:spPr>
        <p:txBody>
          <a:bodyPr>
            <a:noAutofit/>
          </a:bodyPr>
          <a:lstStyle/>
          <a:p>
            <a:pPr marL="266700" lvl="0" indent="-2667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Nine (9) atoll islands and Funafuti the Main Island</a:t>
            </a:r>
          </a:p>
          <a:p>
            <a:pPr marL="266700" lvl="0" indent="-2667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Access between the islands </a:t>
            </a:r>
            <a:r>
              <a:rPr lang="en-US" sz="1900" u="sng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ONLY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by boat</a:t>
            </a:r>
          </a:p>
          <a:p>
            <a:pPr marL="266700" lvl="0" indent="-2667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Distance </a:t>
            </a: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between the 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islands</a:t>
            </a: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:</a:t>
            </a:r>
          </a:p>
          <a:p>
            <a:pPr marL="812800" lvl="0" indent="-3683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From Funafuti to the most Northern Island – 462kms</a:t>
            </a:r>
          </a:p>
          <a:p>
            <a:pPr marL="812800" lvl="0" indent="-3683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From Funafuti to the most Southern island – 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119kms</a:t>
            </a:r>
            <a:endParaRPr lang="en-US" sz="190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lvl="0" algn="just"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Seven (7) islands on mini-grid + two (2) other sites, one on SHS, and the main island on grid-connected systems</a:t>
            </a:r>
          </a:p>
          <a:p>
            <a:pPr lvl="0" algn="just"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Six (6) islands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on LV 3-phase and one (1) island on 11kV system network</a:t>
            </a:r>
          </a:p>
          <a:p>
            <a:pPr lvl="0" algn="just"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Access 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rate to electricity – 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~100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%</a:t>
            </a:r>
          </a:p>
          <a:p>
            <a:pPr algn="just"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Outer Islands electricity supply – 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from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2000 18hrs/day and in 2015 - 24/7</a:t>
            </a:r>
          </a:p>
          <a:p>
            <a:pPr lvl="0" algn="just"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Climate Target – 100% RE by 2020, 2025 and recently to 2030.</a:t>
            </a:r>
          </a:p>
          <a:p>
            <a:pPr lvl="0" algn="just"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Present 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Share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of RE – 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only 19</a:t>
            </a:r>
            <a:r>
              <a:rPr lang="en-US" sz="19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%</a:t>
            </a:r>
            <a:endParaRPr lang="en-US" sz="19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1079500"/>
            <a:ext cx="4584700" cy="49911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5400000">
            <a:off x="9507173" y="3015029"/>
            <a:ext cx="901697" cy="17296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5400000">
            <a:off x="7664449" y="552449"/>
            <a:ext cx="520700" cy="12954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5400000">
            <a:off x="9975849" y="5073649"/>
            <a:ext cx="520700" cy="12954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267700" y="687075"/>
            <a:ext cx="2743200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Most Northern Island</a:t>
            </a:r>
            <a:endParaRPr lang="en-NZ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0900" y="6198875"/>
            <a:ext cx="2743200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Most Southern Island</a:t>
            </a:r>
            <a:endParaRPr lang="en-NZ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3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65100"/>
            <a:ext cx="10515600" cy="838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Management/Institutional Structure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268641" y="1197626"/>
            <a:ext cx="5230459" cy="3539474"/>
          </a:xfrm>
        </p:spPr>
        <p:txBody>
          <a:bodyPr>
            <a:noAutofit/>
          </a:bodyPr>
          <a:lstStyle/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Arial"/>
                <a:cs typeface="Arial"/>
              </a:rPr>
              <a:t>Ownership arrangement - </a:t>
            </a:r>
            <a:r>
              <a:rPr lang="en-US" sz="3200" dirty="0">
                <a:latin typeface="Arial"/>
                <a:cs typeface="Arial"/>
              </a:rPr>
              <a:t>Individual household to look after their own system </a:t>
            </a:r>
            <a:endParaRPr lang="en-US" sz="3200" dirty="0" smtClean="0">
              <a:latin typeface="Arial"/>
              <a:cs typeface="Arial"/>
            </a:endParaRP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Arial"/>
                <a:cs typeface="Arial"/>
              </a:rPr>
              <a:t>Maintenance – TEC is doing the maintenance without any cost</a:t>
            </a:r>
          </a:p>
          <a:p>
            <a:pPr marL="0" lvl="0" indent="0" algn="just">
              <a:buClr>
                <a:srgbClr val="00B050"/>
              </a:buClr>
              <a:buNone/>
            </a:pP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528" y="1320800"/>
            <a:ext cx="4818435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9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28600"/>
            <a:ext cx="10629900" cy="838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Business Models/Tariff Setting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205141" y="1527826"/>
            <a:ext cx="5687659" cy="3450574"/>
          </a:xfrm>
        </p:spPr>
        <p:txBody>
          <a:bodyPr>
            <a:noAutofit/>
          </a:bodyPr>
          <a:lstStyle/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203864"/>
                </a:solidFill>
                <a:latin typeface="Arial"/>
                <a:cs typeface="Arial"/>
              </a:rPr>
              <a:t>On trial of Ownership arrangement  </a:t>
            </a:r>
          </a:p>
          <a:p>
            <a:pPr marL="787400" lvl="0" indent="-342900" algn="just">
              <a:buClr>
                <a:schemeClr val="accent5">
                  <a:lumMod val="50000"/>
                </a:schemeClr>
              </a:buClr>
              <a:buFontTx/>
              <a:buChar char="-"/>
            </a:pPr>
            <a:r>
              <a:rPr lang="en-US" sz="3200" dirty="0" smtClean="0">
                <a:solidFill>
                  <a:srgbClr val="203864"/>
                </a:solidFill>
                <a:latin typeface="Arial"/>
                <a:cs typeface="Arial"/>
              </a:rPr>
              <a:t>TEC looks after the main </a:t>
            </a:r>
            <a:r>
              <a:rPr lang="en-US" sz="3200" dirty="0" smtClean="0">
                <a:solidFill>
                  <a:srgbClr val="203864"/>
                </a:solidFill>
                <a:latin typeface="Arial"/>
                <a:cs typeface="Arial"/>
              </a:rPr>
              <a:t>component</a:t>
            </a:r>
          </a:p>
          <a:p>
            <a:pPr marL="787400" lvl="0" indent="-342900" algn="just">
              <a:buClr>
                <a:schemeClr val="accent5">
                  <a:lumMod val="50000"/>
                </a:schemeClr>
              </a:buClr>
              <a:buFontTx/>
              <a:buChar char="-"/>
            </a:pPr>
            <a:r>
              <a:rPr lang="en-US" sz="3200" dirty="0" smtClean="0">
                <a:solidFill>
                  <a:srgbClr val="203864"/>
                </a:solidFill>
                <a:latin typeface="Arial"/>
                <a:cs typeface="Arial"/>
              </a:rPr>
              <a:t>Owner</a:t>
            </a:r>
            <a:r>
              <a:rPr lang="en-US" sz="3200" dirty="0" smtClean="0">
                <a:solidFill>
                  <a:srgbClr val="203864"/>
                </a:solidFill>
                <a:latin typeface="Arial"/>
                <a:cs typeface="Arial"/>
              </a:rPr>
              <a:t>, </a:t>
            </a:r>
            <a:r>
              <a:rPr lang="en-US" sz="3200" dirty="0" smtClean="0">
                <a:solidFill>
                  <a:srgbClr val="203864"/>
                </a:solidFill>
                <a:latin typeface="Arial"/>
                <a:cs typeface="Arial"/>
              </a:rPr>
              <a:t>responsible for internal items.</a:t>
            </a:r>
            <a:endParaRPr lang="en-US" sz="3200" dirty="0">
              <a:solidFill>
                <a:srgbClr val="203864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1638300"/>
            <a:ext cx="4805591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15900"/>
            <a:ext cx="11684000" cy="838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Experience &amp; Challenges with SHS</a:t>
            </a:r>
            <a:endParaRPr lang="en-US" b="1" dirty="0">
              <a:solidFill>
                <a:srgbClr val="203864"/>
              </a:solidFill>
              <a:latin typeface="Arial"/>
              <a:cs typeface="Arial"/>
            </a:endParaRPr>
          </a:p>
        </p:txBody>
      </p:sp>
      <p:sp>
        <p:nvSpPr>
          <p:cNvPr id="3" name="AutoShape 2" descr="Image result for challenges images for ppt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560741" y="1270000"/>
            <a:ext cx="4862159" cy="4178300"/>
          </a:xfrm>
        </p:spPr>
        <p:txBody>
          <a:bodyPr>
            <a:noAutofit/>
          </a:bodyPr>
          <a:lstStyle/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Residence need more 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solar PV capacity</a:t>
            </a:r>
            <a:endParaRPr lang="en-US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Still some residence not able to look carefully after their system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Deterioration of Batteries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Movement of 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personnel</a:t>
            </a: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 elsewhere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203864"/>
                </a:solidFill>
                <a:latin typeface="Arial"/>
                <a:cs typeface="Arial"/>
              </a:rPr>
              <a:t>Additional new residence </a:t>
            </a:r>
            <a:endParaRPr lang="en-US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0" indent="-45720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1900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0" indent="-45720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1900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0" indent="-45720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1900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0" indent="-45720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1900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57200" lvl="1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en-US" sz="1900" dirty="0" smtClean="0">
              <a:solidFill>
                <a:srgbClr val="20386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7100" y="5373375"/>
            <a:ext cx="3111500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20kWh lithium-ion battery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371600"/>
            <a:ext cx="3848100" cy="393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60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75104" y="254000"/>
            <a:ext cx="5760596" cy="561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Lessons Learnt</a:t>
            </a:r>
            <a:endParaRPr lang="en-US" b="1" dirty="0">
              <a:solidFill>
                <a:srgbClr val="203864"/>
              </a:solidFill>
              <a:latin typeface="Arial"/>
              <a:cs typeface="Arial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half" idx="1"/>
          </p:nvPr>
        </p:nvSpPr>
        <p:spPr>
          <a:xfrm>
            <a:off x="368301" y="1028700"/>
            <a:ext cx="5257799" cy="4851400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en-US" sz="1600" b="0" dirty="0" smtClean="0">
              <a:latin typeface="Tw Cen MT" panose="020B0602020104020603" pitchFamily="34" charset="0"/>
            </a:endParaRPr>
          </a:p>
          <a:p>
            <a:pPr algn="just">
              <a:buClr>
                <a:srgbClr val="00B050"/>
              </a:buClr>
            </a:pPr>
            <a:endParaRPr lang="en-US" altLang="en-US" sz="1600" b="0" dirty="0" smtClean="0">
              <a:latin typeface="Arial"/>
              <a:cs typeface="Arial"/>
            </a:endParaRPr>
          </a:p>
          <a:p>
            <a:pPr algn="just">
              <a:buClr>
                <a:srgbClr val="00B050"/>
              </a:buClr>
            </a:pPr>
            <a:endParaRPr lang="en-US" altLang="en-US" sz="1600" b="0" dirty="0" smtClean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600" y="1006039"/>
            <a:ext cx="48133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Education program for residence to live within their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means</a:t>
            </a:r>
          </a:p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203864"/>
                </a:solidFill>
                <a:latin typeface="Arial"/>
                <a:cs typeface="Arial"/>
              </a:rPr>
              <a:t>Training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residence for </a:t>
            </a:r>
            <a:r>
              <a:rPr lang="en-US" altLang="en-US" sz="2400" dirty="0">
                <a:solidFill>
                  <a:srgbClr val="203864"/>
                </a:solidFill>
                <a:latin typeface="Arial"/>
                <a:cs typeface="Arial"/>
              </a:rPr>
              <a:t>business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opportunities</a:t>
            </a:r>
            <a:endParaRPr lang="en-US" altLang="en-US" sz="2400" dirty="0" smtClean="0">
              <a:solidFill>
                <a:srgbClr val="203864"/>
              </a:solidFill>
              <a:latin typeface="Arial"/>
              <a:cs typeface="Arial"/>
            </a:endParaRPr>
          </a:p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Awareness program on the importance of SHS and its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limitation</a:t>
            </a:r>
          </a:p>
          <a:p>
            <a:pPr marL="461963" indent="-461963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System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Sustainability - To involve the Island Council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to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manage and operate the system</a:t>
            </a:r>
          </a:p>
          <a:p>
            <a:pPr marL="444500" indent="-4445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TEC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is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available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to offer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the technical 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expertise</a:t>
            </a:r>
            <a:r>
              <a:rPr lang="en-US" altLang="en-US" sz="2400" dirty="0" smtClean="0">
                <a:solidFill>
                  <a:srgbClr val="203864"/>
                </a:solidFill>
                <a:latin typeface="Arial"/>
                <a:cs typeface="Arial"/>
              </a:rPr>
              <a:t>.</a:t>
            </a:r>
            <a:endParaRPr lang="en-US" altLang="en-US" sz="2400" dirty="0" smtClean="0">
              <a:solidFill>
                <a:srgbClr val="203864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1524000"/>
            <a:ext cx="43180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2374900"/>
            <a:ext cx="10515600" cy="563589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Way Forward</a:t>
            </a:r>
            <a:r>
              <a:rPr lang="en-US" b="1" dirty="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for PV Installations</a:t>
            </a:r>
            <a:endParaRPr lang="en-US" b="1" dirty="0">
              <a:solidFill>
                <a:srgbClr val="20386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3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23" y="2032000"/>
            <a:ext cx="4786488" cy="38382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01900" y="6090220"/>
            <a:ext cx="1866900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Power station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6050708"/>
            <a:ext cx="1430867" cy="646331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Site for PV installation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6208890" y="3567290"/>
            <a:ext cx="666044" cy="40640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52" y="1603023"/>
            <a:ext cx="5865626" cy="41543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1855" y="1041265"/>
            <a:ext cx="4735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Z" sz="2000" dirty="0" smtClean="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rPr>
              <a:t>Existing Installations at </a:t>
            </a:r>
            <a:r>
              <a:rPr lang="en-NZ" sz="2000" dirty="0" err="1" smtClean="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rPr>
              <a:t>Nukufetau</a:t>
            </a:r>
            <a:r>
              <a:rPr lang="en-NZ" sz="2000" dirty="0" smtClean="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rPr>
              <a:t> Island</a:t>
            </a:r>
          </a:p>
        </p:txBody>
      </p:sp>
      <p:cxnSp>
        <p:nvCxnSpPr>
          <p:cNvPr id="20" name="Straight Arrow Connector 19"/>
          <p:cNvCxnSpPr>
            <a:stCxn id="19" idx="0"/>
            <a:endCxn id="9" idx="3"/>
          </p:cNvCxnSpPr>
          <p:nvPr/>
        </p:nvCxnSpPr>
        <p:spPr>
          <a:xfrm flipH="1" flipV="1">
            <a:off x="3022461" y="3617177"/>
            <a:ext cx="2798373" cy="243353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0"/>
            <a:endCxn id="8" idx="5"/>
          </p:cNvCxnSpPr>
          <p:nvPr/>
        </p:nvCxnSpPr>
        <p:spPr>
          <a:xfrm flipH="1" flipV="1">
            <a:off x="3123150" y="3377834"/>
            <a:ext cx="312200" cy="271238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968979" y="3194756"/>
            <a:ext cx="180622" cy="2144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3026423">
            <a:off x="2652889" y="3341511"/>
            <a:ext cx="451556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2932" y="1055375"/>
            <a:ext cx="1529646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Reef channel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4199466" y="1240041"/>
            <a:ext cx="1913466" cy="8484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90934" y="5257916"/>
            <a:ext cx="2427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NZ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Installation since 2015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558844" y="5508979"/>
            <a:ext cx="1433689" cy="74506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27189" y="0"/>
            <a:ext cx="11152011" cy="876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Some Innovative Ways to Install Solar PV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8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3848100"/>
            <a:ext cx="3733800" cy="287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525"/>
            <a:ext cx="5283200" cy="11080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Floating Solar PV –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Tafua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Pond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421" r="5421"/>
          <a:stretch>
            <a:fillRect/>
          </a:stretch>
        </p:blipFill>
        <p:spPr>
          <a:xfrm>
            <a:off x="2082800" y="3943972"/>
            <a:ext cx="3263900" cy="268542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18348" b="18348"/>
          <a:stretch>
            <a:fillRect/>
          </a:stretch>
        </p:blipFill>
        <p:spPr>
          <a:xfrm>
            <a:off x="5816600" y="1063625"/>
            <a:ext cx="4203700" cy="2924175"/>
          </a:xfrm>
          <a:prstGeom prst="rect">
            <a:avLst/>
          </a:prstGeom>
          <a:ln w="3175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223000" y="190501"/>
            <a:ext cx="5283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Demo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Fale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Rooftop Solar PV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– SHS System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100" y="5589275"/>
            <a:ext cx="1625600" cy="646331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On-Going 100kWp PV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0100" y="4497075"/>
            <a:ext cx="2082800" cy="92333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26kWp PV and 20kWh lithium-ion battery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1386920"/>
            <a:ext cx="2949698" cy="28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1" y="2321125"/>
            <a:ext cx="5118100" cy="3863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106675"/>
            <a:ext cx="2705100" cy="646331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100kW solar </a:t>
            </a:r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PV at TEC compound</a:t>
            </a:r>
            <a:endParaRPr lang="en-NZ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9400" y="139700"/>
            <a:ext cx="6654800" cy="7366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203864"/>
                </a:solidFill>
                <a:latin typeface="Arial"/>
                <a:cs typeface="Arial"/>
              </a:rPr>
              <a:t>Space Creation </a:t>
            </a:r>
            <a:endParaRPr lang="en-US" b="1" dirty="0">
              <a:solidFill>
                <a:srgbClr val="203864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2500" y="1576075"/>
            <a:ext cx="2743200" cy="646331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46kW solar </a:t>
            </a:r>
            <a:r>
              <a:rPr lang="en-NZ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PV at Motufoua Sec. School</a:t>
            </a:r>
            <a:endParaRPr lang="en-NZ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30300"/>
            <a:ext cx="4909741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3427" y="2587802"/>
            <a:ext cx="3702273" cy="56186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Thank You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07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2463800"/>
            <a:ext cx="10515600" cy="12319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Solar PV Mini-Grid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&amp; SHS System in Tuvalu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4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39700"/>
            <a:ext cx="10515600" cy="83803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1. Role 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of Solar PV Mini-Grid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357541" y="1104900"/>
            <a:ext cx="6157559" cy="5295900"/>
          </a:xfrm>
        </p:spPr>
        <p:txBody>
          <a:bodyPr>
            <a:noAutofit/>
          </a:bodyPr>
          <a:lstStyle/>
          <a:p>
            <a:pPr marL="355600" lvl="0" indent="-355600" algn="just"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In 2000, Outer Island communities were powered by diesel generators 18hrs/day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In 2015, solar PV Mini-Grids installed and provide the communities with 24/7 power supply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Living standard greatly improved</a:t>
            </a:r>
          </a:p>
          <a:p>
            <a:pPr marL="787400" lvl="0" indent="-342900" algn="just">
              <a:buClr>
                <a:schemeClr val="accent5">
                  <a:lumMod val="50000"/>
                </a:schemeClr>
              </a:buClr>
              <a:buFontTx/>
              <a:buChar char="-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availability of internet connectivity</a:t>
            </a:r>
          </a:p>
          <a:p>
            <a:pPr marL="812800" lvl="0" indent="-368300" algn="just">
              <a:buClr>
                <a:schemeClr val="accent5">
                  <a:lumMod val="50000"/>
                </a:schemeClr>
              </a:buClr>
              <a:buFontTx/>
              <a:buChar char="-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roper facilities for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storage of vaccines</a:t>
            </a:r>
          </a:p>
          <a:p>
            <a:pPr marL="723900" lvl="0" indent="-368300" algn="just">
              <a:buClr>
                <a:schemeClr val="accent5">
                  <a:lumMod val="50000"/>
                </a:schemeClr>
              </a:buClr>
              <a:buNone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-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kids able to study at night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etc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Contribute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to the Country RE and EE target 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Minimize the use of diesel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fuel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Picture 33" descr="DSC012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1644" y="1460500"/>
            <a:ext cx="4381055" cy="41275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4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0"/>
            <a:ext cx="10515600" cy="838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2. Current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Mini-Grid System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938871"/>
              </p:ext>
            </p:extLst>
          </p:nvPr>
        </p:nvGraphicFramePr>
        <p:xfrm>
          <a:off x="220617" y="946422"/>
          <a:ext cx="11882484" cy="5638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26514"/>
                <a:gridCol w="921396"/>
                <a:gridCol w="1116057"/>
                <a:gridCol w="817577"/>
                <a:gridCol w="1466447"/>
                <a:gridCol w="986283"/>
                <a:gridCol w="1674085"/>
                <a:gridCol w="3374125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i="0" dirty="0" smtClean="0">
                          <a:latin typeface="Arial"/>
                          <a:cs typeface="Arial"/>
                        </a:rPr>
                        <a:t>Site</a:t>
                      </a:r>
                      <a:endParaRPr lang="en-US" sz="1900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900" b="1" i="0" dirty="0" smtClean="0">
                          <a:latin typeface="Arial"/>
                          <a:cs typeface="Arial"/>
                        </a:rPr>
                        <a:t>Capacity</a:t>
                      </a:r>
                      <a:endParaRPr lang="en-US" sz="1900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i="0" dirty="0" smtClean="0">
                          <a:latin typeface="Arial"/>
                          <a:cs typeface="Arial"/>
                        </a:rPr>
                        <a:t>Installation</a:t>
                      </a:r>
                      <a:endParaRPr lang="en-US" sz="1900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i="0" dirty="0" err="1" smtClean="0">
                          <a:latin typeface="Arial"/>
                          <a:cs typeface="Arial"/>
                        </a:rPr>
                        <a:t>Comm</a:t>
                      </a:r>
                      <a:endParaRPr lang="en-US" sz="1900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i="0" dirty="0" smtClean="0">
                          <a:latin typeface="Arial"/>
                          <a:cs typeface="Arial"/>
                        </a:rPr>
                        <a:t>Type of Battery (Lead</a:t>
                      </a:r>
                      <a:r>
                        <a:rPr lang="en-US" sz="1900" b="1" i="0" baseline="0" dirty="0" smtClean="0">
                          <a:latin typeface="Arial"/>
                          <a:cs typeface="Arial"/>
                        </a:rPr>
                        <a:t> Acid)</a:t>
                      </a:r>
                      <a:endParaRPr lang="en-US" sz="1900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i="0" dirty="0" smtClean="0">
                          <a:latin typeface="Arial"/>
                          <a:cs typeface="Arial"/>
                        </a:rPr>
                        <a:t>Planned System</a:t>
                      </a:r>
                      <a:endParaRPr lang="en-US" sz="1900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PV (</a:t>
                      </a:r>
                      <a:r>
                        <a:rPr lang="en-US" sz="1900" b="1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kWp</a:t>
                      </a:r>
                      <a:r>
                        <a:rPr lang="en-US" sz="19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19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Battery (</a:t>
                      </a:r>
                      <a:r>
                        <a:rPr lang="en-US" sz="1900" b="1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kWhr</a:t>
                      </a:r>
                      <a:r>
                        <a:rPr lang="en-US" sz="19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19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Gen (</a:t>
                      </a:r>
                      <a:r>
                        <a:rPr lang="en-US" sz="1900" b="1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kVa</a:t>
                      </a:r>
                      <a:r>
                        <a:rPr lang="en-US" sz="19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19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Nanumea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195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1,440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2015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Maint</a:t>
                      </a: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Free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Battery replacement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Nanumaga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205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1,584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Maint</a:t>
                      </a: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 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Battery replacement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Niutao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230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1,728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Maint</a:t>
                      </a: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 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Battery replacement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Vaitupu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400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2,880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Maint</a:t>
                      </a: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 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Battery replacement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Nui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80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864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180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Maint</a:t>
                      </a: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 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125kWp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September install 2023</a:t>
                      </a:r>
                      <a:endParaRPr lang="en-US" sz="1900" b="0" i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Nukufetau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97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1,008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180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In the Estuary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Maint</a:t>
                      </a: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Free</a:t>
                      </a:r>
                      <a:endParaRPr lang="en-US" sz="1900" b="0" i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118kWp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install August 2023</a:t>
                      </a:r>
                      <a:endParaRPr lang="en-US" sz="1900" b="0" i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Nukulaelae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586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114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Maint</a:t>
                      </a: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 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40kWp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install July 2023</a:t>
                      </a:r>
                      <a:endParaRPr lang="en-US" sz="1900" b="0" i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Maritime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Institute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96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120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Rooftop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Maint</a:t>
                      </a: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 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Increase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Capacity &amp; storage</a:t>
                      </a:r>
                      <a:endParaRPr lang="en-US" sz="1900" b="0" i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Motufoua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Sec. School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46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576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114</a:t>
                      </a:r>
                      <a:endParaRPr lang="en-US" sz="19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Wet </a:t>
                      </a:r>
                      <a:r>
                        <a:rPr lang="en-US" sz="1900" b="0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Batt</a:t>
                      </a:r>
                      <a:endParaRPr lang="en-US" sz="1900" b="0" i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Battery</a:t>
                      </a:r>
                      <a:r>
                        <a:rPr lang="en-US" sz="1900" b="0" i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Replacement</a:t>
                      </a:r>
                      <a:endParaRPr lang="en-US" sz="1900" b="0" i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5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0"/>
            <a:ext cx="10515600" cy="838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2. Current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Mini-Grid System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997457"/>
              </p:ext>
            </p:extLst>
          </p:nvPr>
        </p:nvGraphicFramePr>
        <p:xfrm>
          <a:off x="131717" y="730522"/>
          <a:ext cx="11628481" cy="49920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66883"/>
                <a:gridCol w="1143000"/>
                <a:gridCol w="1117600"/>
                <a:gridCol w="1079500"/>
                <a:gridCol w="2159000"/>
                <a:gridCol w="1651000"/>
                <a:gridCol w="3111498"/>
              </a:tblGrid>
              <a:tr h="475978"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Arial"/>
                          <a:cs typeface="Arial"/>
                        </a:rPr>
                        <a:t>Site</a:t>
                      </a:r>
                      <a:endParaRPr lang="en-US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Arial"/>
                          <a:cs typeface="Arial"/>
                        </a:rPr>
                        <a:t>Capacity</a:t>
                      </a:r>
                      <a:endParaRPr lang="en-US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Arial"/>
                          <a:cs typeface="Arial"/>
                        </a:rPr>
                        <a:t>Installation</a:t>
                      </a:r>
                      <a:endParaRPr lang="en-US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Arial"/>
                          <a:cs typeface="Arial"/>
                        </a:rPr>
                        <a:t>Donor</a:t>
                      </a:r>
                      <a:endParaRPr lang="en-US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Arial"/>
                          <a:cs typeface="Arial"/>
                        </a:rPr>
                        <a:t>Total</a:t>
                      </a:r>
                      <a:r>
                        <a:rPr lang="en-US" b="1" i="0" baseline="0" dirty="0" smtClean="0">
                          <a:latin typeface="Arial"/>
                          <a:cs typeface="Arial"/>
                        </a:rPr>
                        <a:t> Cost</a:t>
                      </a:r>
                      <a:endParaRPr lang="en-US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PV (</a:t>
                      </a:r>
                      <a:r>
                        <a:rPr lang="en-US" b="1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kWp</a:t>
                      </a:r>
                      <a:r>
                        <a:rPr lang="en-US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Battery (</a:t>
                      </a:r>
                      <a:r>
                        <a:rPr lang="en-US" b="1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kWhr</a:t>
                      </a:r>
                      <a:r>
                        <a:rPr lang="en-US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Gen (</a:t>
                      </a:r>
                      <a:r>
                        <a:rPr lang="en-US" b="1" i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kVa</a:t>
                      </a:r>
                      <a:r>
                        <a:rPr lang="en-US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Nanumea</a:t>
                      </a:r>
                      <a:endParaRPr lang="en-US" b="0" i="0" dirty="0">
                        <a:solidFill>
                          <a:srgbClr val="203864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195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1,440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NZ</a:t>
                      </a:r>
                      <a:r>
                        <a:rPr lang="en-US" b="0" i="0" baseline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 MFAT</a:t>
                      </a:r>
                      <a:endParaRPr lang="en-US" b="0" i="0" dirty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en-US" b="0" i="0" dirty="0" smtClean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  <a:p>
                      <a:pPr algn="l"/>
                      <a:endParaRPr lang="en-US" b="0" i="0" dirty="0" smtClean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  <a:p>
                      <a:pPr algn="l"/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NZ$20million</a:t>
                      </a:r>
                      <a:endParaRPr lang="en-US" b="0" i="0" dirty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Nanumaga</a:t>
                      </a:r>
                      <a:endParaRPr lang="en-US" b="0" i="0" dirty="0">
                        <a:solidFill>
                          <a:srgbClr val="203864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205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1,584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NZMFAT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Niutao</a:t>
                      </a:r>
                      <a:endParaRPr lang="en-US" b="0" i="0" dirty="0">
                        <a:solidFill>
                          <a:srgbClr val="203864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230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1,728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NZMFAT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Vaitupu</a:t>
                      </a:r>
                      <a:endParaRPr lang="en-US" b="0" i="0" dirty="0">
                        <a:solidFill>
                          <a:srgbClr val="203864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400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2,880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NZMFAT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Nui</a:t>
                      </a:r>
                      <a:endParaRPr lang="en-US" b="0" i="0" dirty="0">
                        <a:solidFill>
                          <a:srgbClr val="203864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80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864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180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EU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0" dirty="0" smtClean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EU2.4million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Nukufetau</a:t>
                      </a:r>
                      <a:endParaRPr lang="en-US" b="0" i="0" dirty="0">
                        <a:solidFill>
                          <a:srgbClr val="203864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97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1,008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180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In the Estuary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EU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Nukulaelae</a:t>
                      </a:r>
                      <a:endParaRPr lang="en-US" b="0" i="0" dirty="0">
                        <a:solidFill>
                          <a:srgbClr val="203864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586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114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EU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Maritime </a:t>
                      </a:r>
                      <a:r>
                        <a:rPr lang="en-US" b="0" i="0" dirty="0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Institute</a:t>
                      </a:r>
                      <a:endParaRPr lang="en-US" b="0" i="0" dirty="0">
                        <a:solidFill>
                          <a:srgbClr val="203864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96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120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Rooftop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USD$30k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Motufoua</a:t>
                      </a:r>
                      <a:r>
                        <a:rPr lang="en-US" b="0" i="0" dirty="0" smtClean="0">
                          <a:solidFill>
                            <a:srgbClr val="203864"/>
                          </a:solidFill>
                          <a:latin typeface="Arial"/>
                          <a:cs typeface="Arial"/>
                        </a:rPr>
                        <a:t> Sec. Sch.</a:t>
                      </a:r>
                      <a:endParaRPr lang="en-US" b="0" i="0" dirty="0">
                        <a:solidFill>
                          <a:srgbClr val="203864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46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576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lang="en-US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Raised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rgbClr val="843C0C"/>
                          </a:solidFill>
                          <a:latin typeface="Arial"/>
                          <a:cs typeface="Arial"/>
                        </a:rPr>
                        <a:t>USD$700,000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15900" y="5956300"/>
            <a:ext cx="11645900" cy="762000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TEC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is now working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with ADB on Phase II of our existing project for 1MW Floating Solar PV, and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To include the replacement of batteries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for the stations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, and </a:t>
            </a:r>
            <a:r>
              <a:rPr lang="en-US" sz="2000" u="sng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ONLY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possible if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funding is available.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10515600" cy="838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3. Role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of Mini-Grid – Share of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RE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778140"/>
              </p:ext>
            </p:extLst>
          </p:nvPr>
        </p:nvGraphicFramePr>
        <p:xfrm>
          <a:off x="977899" y="825499"/>
          <a:ext cx="9753602" cy="578265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7701"/>
                <a:gridCol w="1079500"/>
                <a:gridCol w="990600"/>
                <a:gridCol w="1155700"/>
                <a:gridCol w="1143000"/>
                <a:gridCol w="1206500"/>
                <a:gridCol w="1231900"/>
                <a:gridCol w="1028701"/>
              </a:tblGrid>
              <a:tr h="489744">
                <a:tc gridSpan="8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SHARE</a:t>
                      </a:r>
                      <a:r>
                        <a:rPr lang="en-US" sz="2800" baseline="0" dirty="0" smtClean="0"/>
                        <a:t> OF PV</a:t>
                      </a:r>
                      <a:endParaRPr lang="en-US" sz="2800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48815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Stations</a:t>
                      </a:r>
                      <a:endParaRPr 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2016    (%)</a:t>
                      </a:r>
                      <a:endParaRPr lang="en-US" sz="2000" b="1" i="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2017 (%)</a:t>
                      </a:r>
                      <a:endParaRPr lang="en-US" sz="2000" b="1" i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2018    (%)</a:t>
                      </a:r>
                      <a:endParaRPr lang="en-US" sz="2000" b="1" i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43C0C"/>
                          </a:solidFill>
                        </a:rPr>
                        <a:t>2019  (%)</a:t>
                      </a:r>
                      <a:endParaRPr lang="en-US" sz="2000" b="1" i="0" dirty="0" smtClean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43C0C"/>
                          </a:solidFill>
                        </a:rPr>
                        <a:t>2020    (%)</a:t>
                      </a:r>
                      <a:endParaRPr lang="en-US" sz="2000" b="1" i="0" dirty="0" smtClean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43C0C"/>
                          </a:solidFill>
                        </a:rPr>
                        <a:t>2021      (%)</a:t>
                      </a:r>
                      <a:endParaRPr lang="en-US" sz="2000" b="1" i="0" dirty="0" smtClean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43C0C"/>
                          </a:solidFill>
                        </a:rPr>
                        <a:t>2022       (%)</a:t>
                      </a:r>
                      <a:endParaRPr lang="en-US" sz="2000" b="1" i="0" dirty="0" smtClean="0">
                        <a:solidFill>
                          <a:srgbClr val="843C0C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87199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Nanumea</a:t>
                      </a:r>
                      <a:endParaRPr 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94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95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93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79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55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36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45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8974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Nanumaga</a:t>
                      </a:r>
                      <a:endParaRPr 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96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93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93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81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64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35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46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87199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Niutao</a:t>
                      </a:r>
                      <a:endParaRPr 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93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91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90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78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74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13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67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25809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Vaitupu</a:t>
                      </a:r>
                      <a:endParaRPr 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77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88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88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61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50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37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56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8719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Nui</a:t>
                      </a:r>
                      <a:endParaRPr 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73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59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38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44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49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48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61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942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Nukufetau</a:t>
                      </a:r>
                      <a:endParaRPr 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83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73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53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47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42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52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1145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Nukulaelae</a:t>
                      </a:r>
                      <a:endParaRPr 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14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67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70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49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36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52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67</a:t>
                      </a:r>
                      <a:endParaRPr lang="en-US" sz="2000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13412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Outer</a:t>
                      </a:r>
                      <a:r>
                        <a:rPr lang="en-US" sz="2000" b="1" i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Islands</a:t>
                      </a:r>
                      <a:endParaRPr lang="en-US" sz="20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81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81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77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63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54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39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53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654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Funafuti</a:t>
                      </a:r>
                      <a:endParaRPr 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14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11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11</a:t>
                      </a:r>
                      <a:endParaRPr lang="en-US" sz="20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78344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Overall</a:t>
                      </a:r>
                      <a:endParaRPr lang="en-US" sz="20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21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17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17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19</a:t>
                      </a:r>
                      <a:endParaRPr lang="en-US" sz="2000" b="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77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817" y="0"/>
            <a:ext cx="10542683" cy="56186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Mini Grid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Vs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Diesel Consumption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87366" y="5359400"/>
            <a:ext cx="10161634" cy="990600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000" b="1" dirty="0">
              <a:solidFill>
                <a:schemeClr val="accent5">
                  <a:lumMod val="50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nstallation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of mini-grid in 2015, diesel consumption decreases and after 2018, diesel consumption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increases again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Due to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the deterioration of batteries in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all the stations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177817" y="4528424"/>
            <a:ext cx="638978" cy="1006097"/>
          </a:xfrm>
          <a:prstGeom prst="curved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60387"/>
              </p:ext>
            </p:extLst>
          </p:nvPr>
        </p:nvGraphicFramePr>
        <p:xfrm>
          <a:off x="1231899" y="698500"/>
          <a:ext cx="9914255" cy="4311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90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0"/>
            <a:ext cx="10515600" cy="838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4. Management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/Institutional Structure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370241" y="905526"/>
            <a:ext cx="5687659" cy="5584174"/>
          </a:xfrm>
        </p:spPr>
        <p:txBody>
          <a:bodyPr>
            <a:noAutofit/>
          </a:bodyPr>
          <a:lstStyle/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TEC main office at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Funafuti,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Manage and Operate Outer Island Mini-Grid Systems</a:t>
            </a:r>
          </a:p>
          <a:p>
            <a:pPr marL="444500" lvl="0" indent="-444500" algn="just"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2-staffs on each station to look after the system</a:t>
            </a:r>
          </a:p>
          <a:p>
            <a:pPr marL="723900" lvl="0" indent="-2794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Supervisor and Operator</a:t>
            </a:r>
          </a:p>
          <a:p>
            <a:pPr marL="723900" lvl="0" indent="-2794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Also have a relieve staff on each island</a:t>
            </a:r>
          </a:p>
          <a:p>
            <a:pPr marL="457200" lvl="0" indent="-457200" algn="just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Island Council involve in the monitoring of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staff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723900" lvl="0" indent="-279400" algn="just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 represent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TEC on the island and can report staff performance to main office and Management will deal with the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matter accordingly.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0" lvl="0" indent="0" algn="just">
              <a:buClr>
                <a:srgbClr val="00B050"/>
              </a:buClr>
              <a:buNone/>
            </a:pP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749300"/>
            <a:ext cx="3659011" cy="3314700"/>
          </a:xfrm>
          <a:prstGeom prst="rect">
            <a:avLst/>
          </a:prstGeom>
        </p:spPr>
      </p:pic>
      <p:pic>
        <p:nvPicPr>
          <p:cNvPr id="6" name="Picture 5" descr="C:\Users\g.wabnitzxtra.co.nz\Pictures\From Windows Phone\Camera roll\WP_20190606_13_30_03_Pro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23911" y="3756526"/>
            <a:ext cx="4224421" cy="286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26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27662</TotalTime>
  <Words>1483</Words>
  <Application>Microsoft Macintosh PowerPoint</Application>
  <PresentationFormat>Custom</PresentationFormat>
  <Paragraphs>438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Unlocking Mini-Grids for Sustainable Development Training</vt:lpstr>
      <vt:lpstr>Background Information</vt:lpstr>
      <vt:lpstr>Solar PV Mini-Grid &amp; SHS System in Tuvalu</vt:lpstr>
      <vt:lpstr>1. Role of Solar PV Mini-Grid</vt:lpstr>
      <vt:lpstr>2. Current Mini-Grid System</vt:lpstr>
      <vt:lpstr>2. Current Mini-Grid System</vt:lpstr>
      <vt:lpstr>3. Role of Mini-Grid – Share of RE </vt:lpstr>
      <vt:lpstr>Mini Grid Vs Diesel Consumption</vt:lpstr>
      <vt:lpstr>4. Management/Institutional Structure</vt:lpstr>
      <vt:lpstr>5. Business Models/Tariff Setting</vt:lpstr>
      <vt:lpstr>Business Models/Tariff Setting</vt:lpstr>
      <vt:lpstr>6. Experience &amp; Challenges with Mini-Grid System</vt:lpstr>
      <vt:lpstr>6. Experience &amp; Challenges with Mini-Grid System</vt:lpstr>
      <vt:lpstr>7. Lesson Learnt</vt:lpstr>
      <vt:lpstr>PowerPoint Presentation</vt:lpstr>
      <vt:lpstr>Standalone Home Solar (SHS) System</vt:lpstr>
      <vt:lpstr>Background Information</vt:lpstr>
      <vt:lpstr>Two Parts of the Project</vt:lpstr>
      <vt:lpstr>System Component</vt:lpstr>
      <vt:lpstr>Management/Institutional Structure</vt:lpstr>
      <vt:lpstr>Business Models/Tariff Setting</vt:lpstr>
      <vt:lpstr>Experience &amp; Challenges with SHS</vt:lpstr>
      <vt:lpstr>PowerPoint Presentation</vt:lpstr>
      <vt:lpstr>Way Forward for PV Installations</vt:lpstr>
      <vt:lpstr>Some Innovative Ways to Install Solar PV </vt:lpstr>
      <vt:lpstr>Floating Solar PV – Tafua Pond</vt:lpstr>
      <vt:lpstr>Space Creation 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Tuvalu Progress in it’s Energy Master Plan</dc:title>
  <dc:creator>Mafalu Lotolua</dc:creator>
  <cp:lastModifiedBy>Mafalu Lotolua</cp:lastModifiedBy>
  <cp:revision>661</cp:revision>
  <dcterms:created xsi:type="dcterms:W3CDTF">2015-11-04T01:56:05Z</dcterms:created>
  <dcterms:modified xsi:type="dcterms:W3CDTF">2023-06-29T20:38:37Z</dcterms:modified>
</cp:coreProperties>
</file>