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2" d="100"/>
          <a:sy n="112" d="100"/>
        </p:scale>
        <p:origin x="46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e Benjaman" userId="a70909ed-4e8d-461b-abb5-045959688f87" providerId="ADAL" clId="{5F96914D-A959-497D-AFAF-69F1DFEC7EEA}"/>
    <pc:docChg chg="undo custSel modSld">
      <pc:chgData name="Jesse Benjaman" userId="a70909ed-4e8d-461b-abb5-045959688f87" providerId="ADAL" clId="{5F96914D-A959-497D-AFAF-69F1DFEC7EEA}" dt="2020-11-16T21:06:46.312" v="175" actId="20577"/>
      <pc:docMkLst>
        <pc:docMk/>
      </pc:docMkLst>
      <pc:sldChg chg="modSp mod">
        <pc:chgData name="Jesse Benjaman" userId="a70909ed-4e8d-461b-abb5-045959688f87" providerId="ADAL" clId="{5F96914D-A959-497D-AFAF-69F1DFEC7EEA}" dt="2020-11-16T03:59:21.254" v="151" actId="403"/>
        <pc:sldMkLst>
          <pc:docMk/>
          <pc:sldMk cId="3839523217" sldId="256"/>
        </pc:sldMkLst>
        <pc:spChg chg="mod">
          <ac:chgData name="Jesse Benjaman" userId="a70909ed-4e8d-461b-abb5-045959688f87" providerId="ADAL" clId="{5F96914D-A959-497D-AFAF-69F1DFEC7EEA}" dt="2020-11-16T03:59:21.254" v="151" actId="403"/>
          <ac:spMkLst>
            <pc:docMk/>
            <pc:sldMk cId="3839523217" sldId="256"/>
            <ac:spMk id="5" creationId="{C985DA89-50A8-4A1D-A2EA-B65E8B2402DC}"/>
          </ac:spMkLst>
        </pc:spChg>
      </pc:sldChg>
      <pc:sldChg chg="addSp delSp modSp mod">
        <pc:chgData name="Jesse Benjaman" userId="a70909ed-4e8d-461b-abb5-045959688f87" providerId="ADAL" clId="{5F96914D-A959-497D-AFAF-69F1DFEC7EEA}" dt="2020-11-16T21:05:54.461" v="170" actId="1076"/>
        <pc:sldMkLst>
          <pc:docMk/>
          <pc:sldMk cId="3646500028" sldId="257"/>
        </pc:sldMkLst>
        <pc:spChg chg="mod">
          <ac:chgData name="Jesse Benjaman" userId="a70909ed-4e8d-461b-abb5-045959688f87" providerId="ADAL" clId="{5F96914D-A959-497D-AFAF-69F1DFEC7EEA}" dt="2020-11-16T21:05:54.461" v="170" actId="1076"/>
          <ac:spMkLst>
            <pc:docMk/>
            <pc:sldMk cId="3646500028" sldId="257"/>
            <ac:spMk id="6" creationId="{6E089CBB-6F2C-462A-B0F4-745DB0BCE29B}"/>
          </ac:spMkLst>
        </pc:spChg>
        <pc:spChg chg="del">
          <ac:chgData name="Jesse Benjaman" userId="a70909ed-4e8d-461b-abb5-045959688f87" providerId="ADAL" clId="{5F96914D-A959-497D-AFAF-69F1DFEC7EEA}" dt="2020-11-16T03:50:30.810" v="37" actId="478"/>
          <ac:spMkLst>
            <pc:docMk/>
            <pc:sldMk cId="3646500028" sldId="257"/>
            <ac:spMk id="10" creationId="{68F22686-E0CF-447D-96D5-8C347FBE73EC}"/>
          </ac:spMkLst>
        </pc:spChg>
        <pc:picChg chg="add mod">
          <ac:chgData name="Jesse Benjaman" userId="a70909ed-4e8d-461b-abb5-045959688f87" providerId="ADAL" clId="{5F96914D-A959-497D-AFAF-69F1DFEC7EEA}" dt="2020-11-16T21:05:49.111" v="169" actId="1076"/>
          <ac:picMkLst>
            <pc:docMk/>
            <pc:sldMk cId="3646500028" sldId="257"/>
            <ac:picMk id="3" creationId="{8BCCD7A3-990D-400E-9AB2-A4DED49B4EE6}"/>
          </ac:picMkLst>
        </pc:picChg>
        <pc:picChg chg="del">
          <ac:chgData name="Jesse Benjaman" userId="a70909ed-4e8d-461b-abb5-045959688f87" providerId="ADAL" clId="{5F96914D-A959-497D-AFAF-69F1DFEC7EEA}" dt="2020-11-16T03:50:33.185" v="38" actId="478"/>
          <ac:picMkLst>
            <pc:docMk/>
            <pc:sldMk cId="3646500028" sldId="257"/>
            <ac:picMk id="11" creationId="{C373C807-8AF2-4A42-810B-5A747EF86153}"/>
          </ac:picMkLst>
        </pc:picChg>
      </pc:sldChg>
      <pc:sldChg chg="delSp modSp mod">
        <pc:chgData name="Jesse Benjaman" userId="a70909ed-4e8d-461b-abb5-045959688f87" providerId="ADAL" clId="{5F96914D-A959-497D-AFAF-69F1DFEC7EEA}" dt="2020-11-16T21:06:12.960" v="171" actId="20577"/>
        <pc:sldMkLst>
          <pc:docMk/>
          <pc:sldMk cId="1411183611" sldId="258"/>
        </pc:sldMkLst>
        <pc:spChg chg="mod">
          <ac:chgData name="Jesse Benjaman" userId="a70909ed-4e8d-461b-abb5-045959688f87" providerId="ADAL" clId="{5F96914D-A959-497D-AFAF-69F1DFEC7EEA}" dt="2020-11-16T03:52:56.847" v="74" actId="1076"/>
          <ac:spMkLst>
            <pc:docMk/>
            <pc:sldMk cId="1411183611" sldId="258"/>
            <ac:spMk id="2" creationId="{27CFBD33-D9D7-416C-BDC6-270B708275FB}"/>
          </ac:spMkLst>
        </pc:spChg>
        <pc:spChg chg="mod">
          <ac:chgData name="Jesse Benjaman" userId="a70909ed-4e8d-461b-abb5-045959688f87" providerId="ADAL" clId="{5F96914D-A959-497D-AFAF-69F1DFEC7EEA}" dt="2020-11-16T21:06:12.960" v="171" actId="20577"/>
          <ac:spMkLst>
            <pc:docMk/>
            <pc:sldMk cId="1411183611" sldId="258"/>
            <ac:spMk id="3" creationId="{E5374CC1-E2F6-42AC-8C91-5FD204DBD1CF}"/>
          </ac:spMkLst>
        </pc:spChg>
        <pc:graphicFrameChg chg="del">
          <ac:chgData name="Jesse Benjaman" userId="a70909ed-4e8d-461b-abb5-045959688f87" providerId="ADAL" clId="{5F96914D-A959-497D-AFAF-69F1DFEC7EEA}" dt="2020-11-16T03:51:55.289" v="50" actId="478"/>
          <ac:graphicFrameMkLst>
            <pc:docMk/>
            <pc:sldMk cId="1411183611" sldId="258"/>
            <ac:graphicFrameMk id="4" creationId="{E732EEA7-4CA5-49EC-9AED-5CFCEA04D635}"/>
          </ac:graphicFrameMkLst>
        </pc:graphicFrameChg>
      </pc:sldChg>
      <pc:sldChg chg="addSp delSp modSp mod">
        <pc:chgData name="Jesse Benjaman" userId="a70909ed-4e8d-461b-abb5-045959688f87" providerId="ADAL" clId="{5F96914D-A959-497D-AFAF-69F1DFEC7EEA}" dt="2020-11-16T03:56:00.150" v="95" actId="14100"/>
        <pc:sldMkLst>
          <pc:docMk/>
          <pc:sldMk cId="1472510258" sldId="259"/>
        </pc:sldMkLst>
        <pc:spChg chg="mod">
          <ac:chgData name="Jesse Benjaman" userId="a70909ed-4e8d-461b-abb5-045959688f87" providerId="ADAL" clId="{5F96914D-A959-497D-AFAF-69F1DFEC7EEA}" dt="2020-11-16T03:55:17.188" v="87" actId="14100"/>
          <ac:spMkLst>
            <pc:docMk/>
            <pc:sldMk cId="1472510258" sldId="259"/>
            <ac:spMk id="3" creationId="{01BAF495-168E-4FEA-B452-12DFE5E31AB2}"/>
          </ac:spMkLst>
        </pc:spChg>
        <pc:picChg chg="add mod">
          <ac:chgData name="Jesse Benjaman" userId="a70909ed-4e8d-461b-abb5-045959688f87" providerId="ADAL" clId="{5F96914D-A959-497D-AFAF-69F1DFEC7EEA}" dt="2020-11-16T03:55:19.764" v="88" actId="1076"/>
          <ac:picMkLst>
            <pc:docMk/>
            <pc:sldMk cId="1472510258" sldId="259"/>
            <ac:picMk id="6" creationId="{3B16420F-D6E6-4A1D-A1C3-17CC1D84AF69}"/>
          </ac:picMkLst>
        </pc:picChg>
        <pc:picChg chg="del mod">
          <ac:chgData name="Jesse Benjaman" userId="a70909ed-4e8d-461b-abb5-045959688f87" providerId="ADAL" clId="{5F96914D-A959-497D-AFAF-69F1DFEC7EEA}" dt="2020-11-16T03:53:41.016" v="83" actId="478"/>
          <ac:picMkLst>
            <pc:docMk/>
            <pc:sldMk cId="1472510258" sldId="259"/>
            <ac:picMk id="7" creationId="{877A038F-5367-42C6-80D1-FCD1DC7A2FB5}"/>
          </ac:picMkLst>
        </pc:picChg>
        <pc:picChg chg="add mod">
          <ac:chgData name="Jesse Benjaman" userId="a70909ed-4e8d-461b-abb5-045959688f87" providerId="ADAL" clId="{5F96914D-A959-497D-AFAF-69F1DFEC7EEA}" dt="2020-11-16T03:56:00.150" v="95" actId="14100"/>
          <ac:picMkLst>
            <pc:docMk/>
            <pc:sldMk cId="1472510258" sldId="259"/>
            <ac:picMk id="8" creationId="{5515E7A8-579C-4EA1-80A2-0D7AEAAFE069}"/>
          </ac:picMkLst>
        </pc:picChg>
      </pc:sldChg>
      <pc:sldChg chg="modSp mod">
        <pc:chgData name="Jesse Benjaman" userId="a70909ed-4e8d-461b-abb5-045959688f87" providerId="ADAL" clId="{5F96914D-A959-497D-AFAF-69F1DFEC7EEA}" dt="2020-11-16T21:06:46.312" v="175" actId="20577"/>
        <pc:sldMkLst>
          <pc:docMk/>
          <pc:sldMk cId="266145556" sldId="260"/>
        </pc:sldMkLst>
        <pc:spChg chg="mod">
          <ac:chgData name="Jesse Benjaman" userId="a70909ed-4e8d-461b-abb5-045959688f87" providerId="ADAL" clId="{5F96914D-A959-497D-AFAF-69F1DFEC7EEA}" dt="2020-11-16T21:06:33.227" v="172" actId="113"/>
          <ac:spMkLst>
            <pc:docMk/>
            <pc:sldMk cId="266145556" sldId="260"/>
            <ac:spMk id="2" creationId="{AC787BFF-601B-4A71-BC43-CE493ECD5105}"/>
          </ac:spMkLst>
        </pc:spChg>
        <pc:spChg chg="mod">
          <ac:chgData name="Jesse Benjaman" userId="a70909ed-4e8d-461b-abb5-045959688f87" providerId="ADAL" clId="{5F96914D-A959-497D-AFAF-69F1DFEC7EEA}" dt="2020-11-16T21:06:46.312" v="175" actId="20577"/>
          <ac:spMkLst>
            <pc:docMk/>
            <pc:sldMk cId="266145556" sldId="260"/>
            <ac:spMk id="3" creationId="{DA50F665-EC5F-4AE3-B77A-F582B420474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67C8-D132-4D7B-8F13-768049A80B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8C03124-1134-4462-A0E3-47D7F5C6B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92180F9-9434-40F4-AE3F-52515CFDA5E1}"/>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5" name="Footer Placeholder 4">
            <a:extLst>
              <a:ext uri="{FF2B5EF4-FFF2-40B4-BE49-F238E27FC236}">
                <a16:creationId xmlns:a16="http://schemas.microsoft.com/office/drawing/2014/main" id="{70C1A972-8B47-4A06-9B87-789714BCD6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C5A6EAB-03D7-4DF7-9AE7-81E67F1DBD5D}"/>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4009143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1FC1F-5D70-4917-A9BD-EE7F8EBB899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9F78144-02F8-422B-9C64-B0AF0A41D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91AE4D3-99B0-44E5-A2BA-EAE11BA1A42A}"/>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5" name="Footer Placeholder 4">
            <a:extLst>
              <a:ext uri="{FF2B5EF4-FFF2-40B4-BE49-F238E27FC236}">
                <a16:creationId xmlns:a16="http://schemas.microsoft.com/office/drawing/2014/main" id="{9C521183-A736-45C7-B19A-A64598CEA8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9CC8B8E-5A89-49F3-ABDC-1AC26B2A85C3}"/>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259951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2A3BC-5B35-4F4E-BE7C-1E00521D84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75BE3D6-5214-4852-B1E0-6135F7B7F6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C78C33-8499-4183-AA36-D65138422BB3}"/>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5" name="Footer Placeholder 4">
            <a:extLst>
              <a:ext uri="{FF2B5EF4-FFF2-40B4-BE49-F238E27FC236}">
                <a16:creationId xmlns:a16="http://schemas.microsoft.com/office/drawing/2014/main" id="{9F9EC752-D16A-40BF-814B-1C5B894CF0E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55066C-6FCD-415D-A302-7C1E1314F0D3}"/>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149051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120A0-47A8-41DE-9363-F13CEAC36A3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AFB8182-319F-4A82-9A3F-F6BA921D5E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D769C3-3213-4A9F-8591-F1D44267EB48}"/>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5" name="Footer Placeholder 4">
            <a:extLst>
              <a:ext uri="{FF2B5EF4-FFF2-40B4-BE49-F238E27FC236}">
                <a16:creationId xmlns:a16="http://schemas.microsoft.com/office/drawing/2014/main" id="{ED8D66C2-5AB2-4817-AFE3-1FC45B062F5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2C638D7-919F-4703-8194-209C0B55A8B3}"/>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763345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C748-5B1A-4CDA-AD95-A6F8E3868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51E26B5-0850-46E0-A739-E65113C4E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04913C-D2C0-45BE-BF67-EDF3B9AD4533}"/>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5" name="Footer Placeholder 4">
            <a:extLst>
              <a:ext uri="{FF2B5EF4-FFF2-40B4-BE49-F238E27FC236}">
                <a16:creationId xmlns:a16="http://schemas.microsoft.com/office/drawing/2014/main" id="{DA2EF586-C6A9-4D2D-B69F-D802B89FF7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20763EC-FE84-4DA3-B27C-5B736E79DE75}"/>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97968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A4FE-02CF-4A11-8C2F-E8F4B46487A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CA5F809-47EF-4C4C-9C7E-361AE86CE6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9DFDD85-8860-4A08-85E9-2DEF8D1DD3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26AABCD-519B-4A83-9574-3E8B124AA2E9}"/>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6" name="Footer Placeholder 5">
            <a:extLst>
              <a:ext uri="{FF2B5EF4-FFF2-40B4-BE49-F238E27FC236}">
                <a16:creationId xmlns:a16="http://schemas.microsoft.com/office/drawing/2014/main" id="{E3F59664-03A7-4B25-8155-AD6FB8BB360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5328D73-FC83-492F-AEAA-B0496793633E}"/>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29265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6D942-BC3C-4C5A-9868-2E22E663FB1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2702C98-08E4-4490-A5F8-BEBED1FBE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02638-E44F-4660-A1A6-72F7C17E05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9ACF016-32BC-4D7A-A854-D2AA1980CB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E1A85-0B8B-45BC-8AF5-B93CB45CE8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6C5D8E4-E901-4F3A-BB6D-22272C0DAE14}"/>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8" name="Footer Placeholder 7">
            <a:extLst>
              <a:ext uri="{FF2B5EF4-FFF2-40B4-BE49-F238E27FC236}">
                <a16:creationId xmlns:a16="http://schemas.microsoft.com/office/drawing/2014/main" id="{5B0E5D33-0536-480A-BACD-DB6945CDE18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348987E-21DA-4C84-9987-07CE274FEB18}"/>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1507882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A0C2-8C9D-446E-92CC-196F07995B4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C7F5933-FAF1-43F5-95EF-4D357E8404F2}"/>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4" name="Footer Placeholder 3">
            <a:extLst>
              <a:ext uri="{FF2B5EF4-FFF2-40B4-BE49-F238E27FC236}">
                <a16:creationId xmlns:a16="http://schemas.microsoft.com/office/drawing/2014/main" id="{08FC4957-38DA-4DD2-892F-D6600559910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7E0F67E-A88E-4F5C-B645-37514AB194E0}"/>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63949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89F6F-9FA3-46DA-A098-05BFAEF58B8C}"/>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3" name="Footer Placeholder 2">
            <a:extLst>
              <a:ext uri="{FF2B5EF4-FFF2-40B4-BE49-F238E27FC236}">
                <a16:creationId xmlns:a16="http://schemas.microsoft.com/office/drawing/2014/main" id="{B27F4789-87E4-4B40-A85E-B0A52F3FA77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F082662-0D91-41D8-A262-2B7E1A9C4CF4}"/>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247931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4825-4C13-4AAF-9E82-0BCC45F8B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369A7AA-13B8-4160-820B-9CB9C7B557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2573A08-3F62-4BE8-A37F-DF1975B57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67CEC5-F711-48E0-9A95-B3A43C16642F}"/>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6" name="Footer Placeholder 5">
            <a:extLst>
              <a:ext uri="{FF2B5EF4-FFF2-40B4-BE49-F238E27FC236}">
                <a16:creationId xmlns:a16="http://schemas.microsoft.com/office/drawing/2014/main" id="{5FB5A61C-972C-4375-BAB8-FB8D6F90E17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66E8E43-4991-4835-8D31-731EAAAEF0DA}"/>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626663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E25A3-CC55-41DB-AD16-267E4F827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CF1CAFB-0C49-4179-A7A6-0813F7514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1057293-8BAF-49DF-99C6-23653C10C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D2C9E-CE00-417E-A498-2BE30E1F0CCA}"/>
              </a:ext>
            </a:extLst>
          </p:cNvPr>
          <p:cNvSpPr>
            <a:spLocks noGrp="1"/>
          </p:cNvSpPr>
          <p:nvPr>
            <p:ph type="dt" sz="half" idx="10"/>
          </p:nvPr>
        </p:nvSpPr>
        <p:spPr/>
        <p:txBody>
          <a:bodyPr/>
          <a:lstStyle/>
          <a:p>
            <a:fld id="{B3E07059-3580-4587-8B5C-762804DF7FBA}" type="datetimeFigureOut">
              <a:rPr lang="en-AU" smtClean="0"/>
              <a:t>17-Nov-20</a:t>
            </a:fld>
            <a:endParaRPr lang="en-AU"/>
          </a:p>
        </p:txBody>
      </p:sp>
      <p:sp>
        <p:nvSpPr>
          <p:cNvPr id="6" name="Footer Placeholder 5">
            <a:extLst>
              <a:ext uri="{FF2B5EF4-FFF2-40B4-BE49-F238E27FC236}">
                <a16:creationId xmlns:a16="http://schemas.microsoft.com/office/drawing/2014/main" id="{0A4989A8-5535-44FE-BD90-DD7186B4D40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053B1D1-0948-4E2B-960A-3E47E9917A5C}"/>
              </a:ext>
            </a:extLst>
          </p:cNvPr>
          <p:cNvSpPr>
            <a:spLocks noGrp="1"/>
          </p:cNvSpPr>
          <p:nvPr>
            <p:ph type="sldNum" sz="quarter" idx="12"/>
          </p:nvPr>
        </p:nvSpPr>
        <p:spPr/>
        <p:txBody>
          <a:bodyPr/>
          <a:lstStyle/>
          <a:p>
            <a:fld id="{A0A5C4E1-4052-4864-8493-A4C356736508}" type="slidenum">
              <a:rPr lang="en-AU" smtClean="0"/>
              <a:t>‹#›</a:t>
            </a:fld>
            <a:endParaRPr lang="en-AU"/>
          </a:p>
        </p:txBody>
      </p:sp>
    </p:spTree>
    <p:extLst>
      <p:ext uri="{BB962C8B-B14F-4D97-AF65-F5344CB8AC3E}">
        <p14:creationId xmlns:p14="http://schemas.microsoft.com/office/powerpoint/2010/main" val="37739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E2A555-28EF-42F0-A88B-E3DD87EF6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00BC90D-B561-4CBC-8EA8-31078DCA0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B5665DF-8018-4F54-BFE4-75AEC28B0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07059-3580-4587-8B5C-762804DF7FBA}" type="datetimeFigureOut">
              <a:rPr lang="en-AU" smtClean="0"/>
              <a:t>17-Nov-20</a:t>
            </a:fld>
            <a:endParaRPr lang="en-AU"/>
          </a:p>
        </p:txBody>
      </p:sp>
      <p:sp>
        <p:nvSpPr>
          <p:cNvPr id="5" name="Footer Placeholder 4">
            <a:extLst>
              <a:ext uri="{FF2B5EF4-FFF2-40B4-BE49-F238E27FC236}">
                <a16:creationId xmlns:a16="http://schemas.microsoft.com/office/drawing/2014/main" id="{35B826ED-5258-486B-B451-896CC2990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CE3AF5C-CA42-421B-9D7E-18432761E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5C4E1-4052-4864-8493-A4C356736508}" type="slidenum">
              <a:rPr lang="en-AU" smtClean="0"/>
              <a:t>‹#›</a:t>
            </a:fld>
            <a:endParaRPr lang="en-AU"/>
          </a:p>
        </p:txBody>
      </p:sp>
    </p:spTree>
    <p:extLst>
      <p:ext uri="{BB962C8B-B14F-4D97-AF65-F5344CB8AC3E}">
        <p14:creationId xmlns:p14="http://schemas.microsoft.com/office/powerpoint/2010/main" val="272596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7010A-5760-40B9-9D23-02E118607271}"/>
              </a:ext>
            </a:extLst>
          </p:cNvPr>
          <p:cNvSpPr>
            <a:spLocks noGrp="1"/>
          </p:cNvSpPr>
          <p:nvPr>
            <p:ph type="title"/>
          </p:nvPr>
        </p:nvSpPr>
        <p:spPr>
          <a:xfrm>
            <a:off x="838200" y="365125"/>
            <a:ext cx="10515600" cy="2429350"/>
          </a:xfrm>
        </p:spPr>
        <p:txBody>
          <a:bodyPr>
            <a:normAutofit fontScale="90000"/>
          </a:bodyPr>
          <a:lstStyle/>
          <a:p>
            <a:pPr algn="ctr"/>
            <a:r>
              <a:rPr lang="en-AU" sz="3200" b="1" spc="-1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AU" sz="3200" b="1" spc="-1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AU" sz="3200" b="1" spc="-1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PCREEE STEERING COMMITTEE (PSC) MEETING </a:t>
            </a:r>
            <a:r>
              <a:rPr lang="en-AU" sz="3200" spc="-1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AU" sz="3200" dirty="0">
                <a:effectLst/>
                <a:latin typeface="Times New Roman" panose="02020603050405020304" pitchFamily="18" charset="0"/>
                <a:ea typeface="Calibri" panose="020F0502020204030204" pitchFamily="34" charset="0"/>
                <a:cs typeface="Times New Roman" panose="02020603050405020304" pitchFamily="18" charset="0"/>
              </a:rPr>
            </a:br>
            <a:r>
              <a:rPr lang="en-AU" sz="32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a:t>
            </a:r>
            <a:r>
              <a:rPr lang="en-AU" sz="3200" spc="-1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AU" sz="32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NOVEMBER 2020</a:t>
            </a:r>
            <a:br>
              <a:rPr lang="en-AU" sz="32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br>
              <a:rPr lang="en-AU" sz="32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AU" sz="3200" dirty="0">
                <a:solidFill>
                  <a:srgbClr val="00B050"/>
                </a:solidFill>
                <a:effectLst/>
                <a:latin typeface="Times New Roman" panose="02020603050405020304" pitchFamily="18" charset="0"/>
                <a:ea typeface="Calibri" panose="020F0502020204030204" pitchFamily="34" charset="0"/>
              </a:rPr>
              <a:t>MODE: </a:t>
            </a:r>
            <a:r>
              <a:rPr lang="en-AU" sz="3200" spc="-10" dirty="0">
                <a:solidFill>
                  <a:srgbClr val="00B050"/>
                </a:solidFill>
                <a:effectLst/>
                <a:latin typeface="Times New Roman" panose="02020603050405020304" pitchFamily="18" charset="0"/>
                <a:ea typeface="Calibri" panose="020F0502020204030204" pitchFamily="34" charset="0"/>
              </a:rPr>
              <a:t>VIRTUAL</a:t>
            </a:r>
            <a:br>
              <a:rPr lang="en-AU"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AU" dirty="0"/>
          </a:p>
        </p:txBody>
      </p:sp>
      <p:sp>
        <p:nvSpPr>
          <p:cNvPr id="5" name="Content Placeholder 4">
            <a:extLst>
              <a:ext uri="{FF2B5EF4-FFF2-40B4-BE49-F238E27FC236}">
                <a16:creationId xmlns:a16="http://schemas.microsoft.com/office/drawing/2014/main" id="{C985DA89-50A8-4A1D-A2EA-B65E8B2402DC}"/>
              </a:ext>
            </a:extLst>
          </p:cNvPr>
          <p:cNvSpPr>
            <a:spLocks noGrp="1"/>
          </p:cNvSpPr>
          <p:nvPr>
            <p:ph idx="1"/>
          </p:nvPr>
        </p:nvSpPr>
        <p:spPr>
          <a:xfrm>
            <a:off x="838200" y="3008119"/>
            <a:ext cx="10515600" cy="3168843"/>
          </a:xfrm>
        </p:spPr>
        <p:txBody>
          <a:bodyPr>
            <a:normAutofit lnSpcReduction="10000"/>
          </a:bodyPr>
          <a:lstStyle/>
          <a:p>
            <a:pPr marL="0" indent="0">
              <a:buNone/>
            </a:pPr>
            <a:endParaRPr lang="en-AU"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AU" sz="18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en-AU" sz="3200" b="1" dirty="0">
                <a:effectLst/>
                <a:latin typeface="Times New Roman" panose="02020603050405020304" pitchFamily="18" charset="0"/>
                <a:ea typeface="Calibri" panose="020F0502020204030204" pitchFamily="34" charset="0"/>
                <a:cs typeface="Times New Roman" panose="02020603050405020304" pitchFamily="18" charset="0"/>
              </a:rPr>
              <a:t>AGENDA ITEM </a:t>
            </a:r>
            <a:r>
              <a:rPr lang="en-AU" sz="3200" b="1" dirty="0">
                <a:latin typeface="Times New Roman" panose="02020603050405020304" pitchFamily="18" charset="0"/>
                <a:cs typeface="Times New Roman" panose="02020603050405020304" pitchFamily="18" charset="0"/>
              </a:rPr>
              <a:t>6 – FINANCIAL STRUCTURE </a:t>
            </a:r>
          </a:p>
          <a:p>
            <a:pPr lvl="1"/>
            <a:endParaRPr lang="en-AU" sz="1500" dirty="0">
              <a:solidFill>
                <a:srgbClr val="0070C0"/>
              </a:solidFill>
              <a:effectLst/>
              <a:latin typeface="Times New Roman" panose="02020603050405020304" pitchFamily="18" charset="0"/>
              <a:ea typeface="Calibri" panose="020F0502020204030204" pitchFamily="34" charset="0"/>
            </a:endParaRPr>
          </a:p>
          <a:p>
            <a:pPr lvl="2"/>
            <a:r>
              <a:rPr lang="en-AU" sz="1800" dirty="0">
                <a:solidFill>
                  <a:srgbClr val="0070C0"/>
                </a:solidFill>
                <a:effectLst/>
                <a:latin typeface="Times New Roman" panose="02020603050405020304" pitchFamily="18" charset="0"/>
                <a:ea typeface="Calibri" panose="020F0502020204030204" pitchFamily="34" charset="0"/>
              </a:rPr>
              <a:t>To update the PSC on the Financial Structure of the PCREEE.</a:t>
            </a:r>
            <a:endParaRPr lang="en-AU" sz="1800" dirty="0">
              <a:solidFill>
                <a:srgbClr val="0070C0"/>
              </a:solidFill>
            </a:endParaRPr>
          </a:p>
          <a:p>
            <a:endParaRPr lang="en-AU" dirty="0"/>
          </a:p>
          <a:p>
            <a:endParaRPr lang="en-AU" dirty="0"/>
          </a:p>
          <a:p>
            <a:pPr marL="0" indent="0">
              <a:buNone/>
            </a:pPr>
            <a:r>
              <a:rPr lang="en-AU" sz="1800" dirty="0"/>
              <a:t>Jesse Benjamin – Programme Delivery Officer, PCREEE</a:t>
            </a:r>
          </a:p>
        </p:txBody>
      </p:sp>
      <p:pic>
        <p:nvPicPr>
          <p:cNvPr id="7" name="Imagen 9">
            <a:extLst>
              <a:ext uri="{FF2B5EF4-FFF2-40B4-BE49-F238E27FC236}">
                <a16:creationId xmlns:a16="http://schemas.microsoft.com/office/drawing/2014/main" id="{282B17A0-5C08-4715-B90D-753B34EE26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442954" y="5643706"/>
            <a:ext cx="2467467" cy="1066511"/>
          </a:xfrm>
          <a:prstGeom prst="rect">
            <a:avLst/>
          </a:prstGeom>
          <a:noFill/>
          <a:ln>
            <a:noFill/>
          </a:ln>
        </p:spPr>
      </p:pic>
    </p:spTree>
    <p:extLst>
      <p:ext uri="{BB962C8B-B14F-4D97-AF65-F5344CB8AC3E}">
        <p14:creationId xmlns:p14="http://schemas.microsoft.com/office/powerpoint/2010/main" val="383952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089CBB-6F2C-462A-B0F4-745DB0BCE29B}"/>
              </a:ext>
            </a:extLst>
          </p:cNvPr>
          <p:cNvSpPr>
            <a:spLocks noGrp="1"/>
          </p:cNvSpPr>
          <p:nvPr>
            <p:ph idx="1"/>
          </p:nvPr>
        </p:nvSpPr>
        <p:spPr>
          <a:xfrm>
            <a:off x="479277" y="376015"/>
            <a:ext cx="8297254" cy="5982056"/>
          </a:xfrm>
        </p:spPr>
        <p:txBody>
          <a:bodyPr>
            <a:normAutofit lnSpcReduction="10000"/>
          </a:bodyPr>
          <a:lstStyle/>
          <a:p>
            <a:pPr marL="0" indent="0">
              <a:buNone/>
            </a:pP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Background</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cornerstone to the effective operation of any organization is the effectiveness of its financial structure, ensuring that resources are effectively utilized and they are accounted for in a timely manner.  </a:t>
            </a:r>
          </a:p>
          <a:p>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The PCREEE operates under the Financial rules and policies of the SPC.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SPC is an accredited entity of the EU and the GCF and this is proof of the compliance of SPC’s financial structure with internationally accepted standards and norms.  </a:t>
            </a:r>
          </a:p>
          <a:p>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Funds received from PCREEE’s donors are deposited at a PCREEE account with SPC.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facilitate spending in Tonga, a SPC Project account was opened with ANZ Bank in Tonga. Funds are then transferred from Suva to Tonga based on PCREEE’s work plan. The signatories were the Manager of PCREEE, the Finance Manager and the Deputy Director General from SPC in Suva plus the Director of Energy and CEO of MEIDECC in Tonga. Two (2) signatories were needed for every payment of which one (1) must be from SPC. </a:t>
            </a:r>
          </a:p>
          <a:p>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the end of every month, PCREEE will submit a financial report to be cleared from SPC in Suva. Requests for advance / top up were also submitted to be cleared from Suva too.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U" dirty="0"/>
          </a:p>
        </p:txBody>
      </p:sp>
      <p:pic>
        <p:nvPicPr>
          <p:cNvPr id="13" name="Imagen 9">
            <a:extLst>
              <a:ext uri="{FF2B5EF4-FFF2-40B4-BE49-F238E27FC236}">
                <a16:creationId xmlns:a16="http://schemas.microsoft.com/office/drawing/2014/main" id="{4D243DE4-0FD0-4D59-BF48-1749E09CAD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39507" y="5968018"/>
            <a:ext cx="2467467" cy="780106"/>
          </a:xfrm>
          <a:prstGeom prst="rect">
            <a:avLst/>
          </a:prstGeom>
          <a:noFill/>
          <a:ln>
            <a:noFill/>
          </a:ln>
        </p:spPr>
      </p:pic>
      <p:pic>
        <p:nvPicPr>
          <p:cNvPr id="3" name="Picture 2">
            <a:extLst>
              <a:ext uri="{FF2B5EF4-FFF2-40B4-BE49-F238E27FC236}">
                <a16:creationId xmlns:a16="http://schemas.microsoft.com/office/drawing/2014/main" id="{8BCCD7A3-990D-400E-9AB2-A4DED49B4EE6}"/>
              </a:ext>
            </a:extLst>
          </p:cNvPr>
          <p:cNvPicPr>
            <a:picLocks noChangeAspect="1"/>
          </p:cNvPicPr>
          <p:nvPr/>
        </p:nvPicPr>
        <p:blipFill>
          <a:blip r:embed="rId3"/>
          <a:stretch>
            <a:fillRect/>
          </a:stretch>
        </p:blipFill>
        <p:spPr>
          <a:xfrm>
            <a:off x="8684524" y="1828798"/>
            <a:ext cx="3507476" cy="2604865"/>
          </a:xfrm>
          <a:prstGeom prst="rect">
            <a:avLst/>
          </a:prstGeom>
        </p:spPr>
      </p:pic>
    </p:spTree>
    <p:extLst>
      <p:ext uri="{BB962C8B-B14F-4D97-AF65-F5344CB8AC3E}">
        <p14:creationId xmlns:p14="http://schemas.microsoft.com/office/powerpoint/2010/main" val="364650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BD33-D9D7-416C-BDC6-270B708275FB}"/>
              </a:ext>
            </a:extLst>
          </p:cNvPr>
          <p:cNvSpPr>
            <a:spLocks noGrp="1"/>
          </p:cNvSpPr>
          <p:nvPr>
            <p:ph type="title"/>
          </p:nvPr>
        </p:nvSpPr>
        <p:spPr>
          <a:xfrm>
            <a:off x="838200" y="247987"/>
            <a:ext cx="10515600" cy="762920"/>
          </a:xfrm>
        </p:spPr>
        <p:txBody>
          <a:bodyPr>
            <a:normAutofit/>
          </a:bodyPr>
          <a:lstStyle/>
          <a:p>
            <a:r>
              <a:rPr lang="en-AU" sz="3200" b="1" dirty="0">
                <a:solidFill>
                  <a:srgbClr val="FF0000"/>
                </a:solidFill>
              </a:rPr>
              <a:t>Current Status</a:t>
            </a:r>
          </a:p>
        </p:txBody>
      </p:sp>
      <p:sp>
        <p:nvSpPr>
          <p:cNvPr id="3" name="Content Placeholder 2">
            <a:extLst>
              <a:ext uri="{FF2B5EF4-FFF2-40B4-BE49-F238E27FC236}">
                <a16:creationId xmlns:a16="http://schemas.microsoft.com/office/drawing/2014/main" id="{E5374CC1-E2F6-42AC-8C91-5FD204DBD1CF}"/>
              </a:ext>
            </a:extLst>
          </p:cNvPr>
          <p:cNvSpPr>
            <a:spLocks noGrp="1"/>
          </p:cNvSpPr>
          <p:nvPr>
            <p:ph idx="1"/>
          </p:nvPr>
        </p:nvSpPr>
        <p:spPr>
          <a:xfrm>
            <a:off x="838200" y="1010907"/>
            <a:ext cx="10515600" cy="4895094"/>
          </a:xfrm>
        </p:spPr>
        <p:txBody>
          <a:bodyPr>
            <a:normAutofit lnSpcReduction="10000"/>
          </a:bodyPr>
          <a:lstStyle/>
          <a:p>
            <a:pPr algn="just"/>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above arrangement proved to be too cumbersome, time consuming and delays were always experienced.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March 2020, SPC Finance introduced some changes whereby the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ANZ TOP account was added to a </a:t>
            </a:r>
            <a:r>
              <a:rPr lang="en-GB" sz="18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Transactive System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which then </a:t>
            </a:r>
            <a:r>
              <a:rPr lang="en-GB" sz="18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enabled SPC Finance to view the Tonga account online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do the top up and payments accordingly.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SPC account was therefore opened to all SPC payments in Tonga, regardless of programme and projects, and Suva Finance will record each payment in Tonga to the appropriate project and programme account in Suva. All payments are now done through internet banking.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This has proven to be more efficient and involve less work for all concerned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while maintaining and strictly complying with SPC’s Financial rules and procedures.</a:t>
            </a:r>
            <a:endParaRPr lang="en-AU" sz="18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To ensure PCREEE continues to operate efficiently, a </a:t>
            </a:r>
            <a:r>
              <a:rPr lang="en-GB" sz="18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Petty Cash has been set up to cater for small and urgent payments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needed by the office.  </a:t>
            </a:r>
            <a:endParaRPr lang="en-AU" sz="18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To strengthen PCREEE’s accountability, an </a:t>
            </a:r>
            <a:r>
              <a:rPr lang="en-GB" sz="18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Asset Register is maintained by the office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and is updated and submitted to Suva on a monthly basis and attached to the progress reports to donors.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U" dirty="0"/>
          </a:p>
        </p:txBody>
      </p:sp>
      <p:pic>
        <p:nvPicPr>
          <p:cNvPr id="6" name="Imagen 9">
            <a:extLst>
              <a:ext uri="{FF2B5EF4-FFF2-40B4-BE49-F238E27FC236}">
                <a16:creationId xmlns:a16="http://schemas.microsoft.com/office/drawing/2014/main" id="{16F9655E-B3C1-498D-AB41-E678B72CE6A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5788862"/>
            <a:ext cx="2467467" cy="1066511"/>
          </a:xfrm>
          <a:prstGeom prst="rect">
            <a:avLst/>
          </a:prstGeom>
          <a:noFill/>
          <a:ln>
            <a:noFill/>
          </a:ln>
        </p:spPr>
      </p:pic>
    </p:spTree>
    <p:extLst>
      <p:ext uri="{BB962C8B-B14F-4D97-AF65-F5344CB8AC3E}">
        <p14:creationId xmlns:p14="http://schemas.microsoft.com/office/powerpoint/2010/main" val="1411183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22B0-48D2-44B4-8053-F71040E52D06}"/>
              </a:ext>
            </a:extLst>
          </p:cNvPr>
          <p:cNvSpPr>
            <a:spLocks noGrp="1"/>
          </p:cNvSpPr>
          <p:nvPr>
            <p:ph type="title"/>
          </p:nvPr>
        </p:nvSpPr>
        <p:spPr>
          <a:xfrm>
            <a:off x="838200" y="365125"/>
            <a:ext cx="10515600" cy="720191"/>
          </a:xfrm>
        </p:spPr>
        <p:txBody>
          <a:bodyPr>
            <a:normAutofit/>
          </a:bodyPr>
          <a:lstStyle/>
          <a:p>
            <a:r>
              <a:rPr lang="en-AU" sz="3200" b="1" dirty="0">
                <a:solidFill>
                  <a:srgbClr val="FF0000"/>
                </a:solidFill>
              </a:rPr>
              <a:t>Issues</a:t>
            </a:r>
          </a:p>
        </p:txBody>
      </p:sp>
      <p:sp>
        <p:nvSpPr>
          <p:cNvPr id="3" name="Content Placeholder 2">
            <a:extLst>
              <a:ext uri="{FF2B5EF4-FFF2-40B4-BE49-F238E27FC236}">
                <a16:creationId xmlns:a16="http://schemas.microsoft.com/office/drawing/2014/main" id="{01BAF495-168E-4FEA-B452-12DFE5E31AB2}"/>
              </a:ext>
            </a:extLst>
          </p:cNvPr>
          <p:cNvSpPr>
            <a:spLocks noGrp="1"/>
          </p:cNvSpPr>
          <p:nvPr>
            <p:ph idx="1"/>
          </p:nvPr>
        </p:nvSpPr>
        <p:spPr>
          <a:xfrm>
            <a:off x="838200" y="1196411"/>
            <a:ext cx="5186585" cy="4980552"/>
          </a:xfrm>
        </p:spPr>
        <p:txBody>
          <a:bodyPr/>
          <a:lstStyle/>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PCREEE has experienced some delays to payments, particularly on the catering and venue costs for the conduct of national consultations on the Business Plan and e-mobility programme. This is an issue that is continuously raised through meetings of the Georesources and Energy Programme.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PCREEE plan to carry out its 2021 activities virtually and with the involvement of local consultants and coordinators, it is very important that delays to payments of local goods and services are minimized. In-country support are assured if payments are made quickly and received on time.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AU" dirty="0"/>
          </a:p>
        </p:txBody>
      </p:sp>
      <p:pic>
        <p:nvPicPr>
          <p:cNvPr id="5" name="Imagen 9">
            <a:extLst>
              <a:ext uri="{FF2B5EF4-FFF2-40B4-BE49-F238E27FC236}">
                <a16:creationId xmlns:a16="http://schemas.microsoft.com/office/drawing/2014/main" id="{DC296F93-0545-4245-84BF-0CB450FB5A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30962" y="5714792"/>
            <a:ext cx="2467467" cy="1066511"/>
          </a:xfrm>
          <a:prstGeom prst="rect">
            <a:avLst/>
          </a:prstGeom>
          <a:noFill/>
          <a:ln>
            <a:noFill/>
          </a:ln>
        </p:spPr>
      </p:pic>
      <p:pic>
        <p:nvPicPr>
          <p:cNvPr id="6" name="Picture 5">
            <a:extLst>
              <a:ext uri="{FF2B5EF4-FFF2-40B4-BE49-F238E27FC236}">
                <a16:creationId xmlns:a16="http://schemas.microsoft.com/office/drawing/2014/main" id="{3B16420F-D6E6-4A1D-A1C3-17CC1D84A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566" y="365125"/>
            <a:ext cx="4841961" cy="2532454"/>
          </a:xfrm>
          <a:prstGeom prst="rect">
            <a:avLst/>
          </a:prstGeom>
        </p:spPr>
      </p:pic>
      <p:pic>
        <p:nvPicPr>
          <p:cNvPr id="8" name="Picture 7">
            <a:extLst>
              <a:ext uri="{FF2B5EF4-FFF2-40B4-BE49-F238E27FC236}">
                <a16:creationId xmlns:a16="http://schemas.microsoft.com/office/drawing/2014/main" id="{5515E7A8-579C-4EA1-80A2-0D7AEAAFE069}"/>
              </a:ext>
            </a:extLst>
          </p:cNvPr>
          <p:cNvPicPr>
            <a:picLocks noChangeAspect="1"/>
          </p:cNvPicPr>
          <p:nvPr/>
        </p:nvPicPr>
        <p:blipFill>
          <a:blip r:embed="rId4"/>
          <a:stretch>
            <a:fillRect/>
          </a:stretch>
        </p:blipFill>
        <p:spPr>
          <a:xfrm>
            <a:off x="6888566" y="3086710"/>
            <a:ext cx="4742260" cy="2532454"/>
          </a:xfrm>
          <a:prstGeom prst="rect">
            <a:avLst/>
          </a:prstGeom>
        </p:spPr>
      </p:pic>
    </p:spTree>
    <p:extLst>
      <p:ext uri="{BB962C8B-B14F-4D97-AF65-F5344CB8AC3E}">
        <p14:creationId xmlns:p14="http://schemas.microsoft.com/office/powerpoint/2010/main" val="1472510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7BFF-601B-4A71-BC43-CE493ECD5105}"/>
              </a:ext>
            </a:extLst>
          </p:cNvPr>
          <p:cNvSpPr>
            <a:spLocks noGrp="1"/>
          </p:cNvSpPr>
          <p:nvPr>
            <p:ph type="title"/>
          </p:nvPr>
        </p:nvSpPr>
        <p:spPr>
          <a:xfrm>
            <a:off x="838200" y="365125"/>
            <a:ext cx="10515600" cy="651825"/>
          </a:xfrm>
        </p:spPr>
        <p:txBody>
          <a:bodyPr>
            <a:normAutofit/>
          </a:bodyPr>
          <a:lstStyle/>
          <a:p>
            <a:r>
              <a:rPr lang="en-AU" sz="3200" b="1" dirty="0">
                <a:solidFill>
                  <a:srgbClr val="FF0000"/>
                </a:solidFill>
              </a:rPr>
              <a:t>Recommendations</a:t>
            </a:r>
          </a:p>
        </p:txBody>
      </p:sp>
      <p:sp>
        <p:nvSpPr>
          <p:cNvPr id="3" name="Content Placeholder 2">
            <a:extLst>
              <a:ext uri="{FF2B5EF4-FFF2-40B4-BE49-F238E27FC236}">
                <a16:creationId xmlns:a16="http://schemas.microsoft.com/office/drawing/2014/main" id="{DA50F665-EC5F-4AE3-B77A-F582B4204748}"/>
              </a:ext>
            </a:extLst>
          </p:cNvPr>
          <p:cNvSpPr>
            <a:spLocks noGrp="1"/>
          </p:cNvSpPr>
          <p:nvPr>
            <p:ph idx="1"/>
          </p:nvPr>
        </p:nvSpPr>
        <p:spPr>
          <a:xfrm>
            <a:off x="838199" y="1253330"/>
            <a:ext cx="10929359" cy="2908471"/>
          </a:xfrm>
          <a:solidFill>
            <a:schemeClr val="accent1"/>
          </a:solidFill>
        </p:spPr>
        <p:txBody>
          <a:bodyPr>
            <a:normAutofit/>
          </a:bodyPr>
          <a:lstStyle/>
          <a:p>
            <a:pPr marL="0" lvl="0" indent="0" algn="just">
              <a:buNone/>
            </a:pPr>
            <a:r>
              <a:rPr lang="en-AU"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meeting is invited to:</a:t>
            </a:r>
          </a:p>
          <a:p>
            <a:pPr marL="0" lvl="0" indent="0" algn="just">
              <a:buNone/>
              <a:tabLst>
                <a:tab pos="810260" algn="l"/>
              </a:tabLst>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lvl="0" indent="0" algn="just">
              <a:buNone/>
              <a:tabLst>
                <a:tab pos="810260" algn="l"/>
              </a:tabLst>
            </a:pPr>
            <a:r>
              <a:rPr lang="en-AU" sz="2400" dirty="0">
                <a:solidFill>
                  <a:schemeClr val="bg1"/>
                </a:solidFill>
                <a:latin typeface="Times New Roman" panose="02020603050405020304" pitchFamily="18" charset="0"/>
                <a:cs typeface="Times New Roman" panose="02020603050405020304" pitchFamily="18" charset="0"/>
              </a:rPr>
              <a:t>	</a:t>
            </a:r>
            <a:r>
              <a:rPr lang="en-AU" sz="2400" b="1" dirty="0">
                <a:solidFill>
                  <a:schemeClr val="bg1"/>
                </a:solidFill>
                <a:latin typeface="Times New Roman" panose="02020603050405020304" pitchFamily="18" charset="0"/>
                <a:cs typeface="Times New Roman" panose="02020603050405020304" pitchFamily="18" charset="0"/>
              </a:rPr>
              <a:t>i. Note the change to the financial structure of the PCREEE.  </a:t>
            </a:r>
          </a:p>
          <a:p>
            <a:pPr marL="0" lvl="0" indent="0" algn="just">
              <a:buNone/>
              <a:tabLst>
                <a:tab pos="810260" algn="l"/>
              </a:tabLst>
            </a:pPr>
            <a:r>
              <a:rPr lang="en-AU" sz="2400" b="1" dirty="0">
                <a:solidFill>
                  <a:schemeClr val="bg1"/>
                </a:solidFill>
                <a:latin typeface="Times New Roman" panose="02020603050405020304" pitchFamily="18" charset="0"/>
                <a:cs typeface="Times New Roman" panose="02020603050405020304" pitchFamily="18" charset="0"/>
              </a:rPr>
              <a:t>	</a:t>
            </a:r>
          </a:p>
          <a:p>
            <a:pPr marL="0" lvl="0" indent="0" algn="just">
              <a:buNone/>
              <a:tabLst>
                <a:tab pos="810260" algn="l"/>
              </a:tabLst>
            </a:pPr>
            <a:r>
              <a:rPr lang="en-AU" sz="2400" b="1" dirty="0">
                <a:solidFill>
                  <a:schemeClr val="bg1"/>
                </a:solidFill>
                <a:latin typeface="Times New Roman" panose="02020603050405020304" pitchFamily="18" charset="0"/>
                <a:cs typeface="Times New Roman" panose="02020603050405020304" pitchFamily="18" charset="0"/>
              </a:rPr>
              <a:t>	ii. Request SPC Finance to address delays in the payments of local services 	and 	personnel to ensure efficient delivery of the PCREEE’s 2021 work 	plan.    </a:t>
            </a:r>
          </a:p>
          <a:p>
            <a:endParaRPr lang="en-AU" dirty="0"/>
          </a:p>
        </p:txBody>
      </p:sp>
      <p:pic>
        <p:nvPicPr>
          <p:cNvPr id="5" name="Imagen 9">
            <a:extLst>
              <a:ext uri="{FF2B5EF4-FFF2-40B4-BE49-F238E27FC236}">
                <a16:creationId xmlns:a16="http://schemas.microsoft.com/office/drawing/2014/main" id="{57A5039F-0904-49BE-AAA1-006335CE09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5791489"/>
            <a:ext cx="2467467" cy="1066511"/>
          </a:xfrm>
          <a:prstGeom prst="rect">
            <a:avLst/>
          </a:prstGeom>
          <a:noFill/>
          <a:ln>
            <a:noFill/>
          </a:ln>
        </p:spPr>
      </p:pic>
    </p:spTree>
    <p:extLst>
      <p:ext uri="{BB962C8B-B14F-4D97-AF65-F5344CB8AC3E}">
        <p14:creationId xmlns:p14="http://schemas.microsoft.com/office/powerpoint/2010/main" val="266145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602</Words>
  <Application>Microsoft Office PowerPoint</Application>
  <PresentationFormat>Widescreen</PresentationFormat>
  <Paragraphs>45</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5th PCREEE STEERING COMMITTEE (PSC) MEETING   18th NOVEMBER 2020  MODE: VIRTUAL </vt:lpstr>
      <vt:lpstr>PowerPoint Presentation</vt:lpstr>
      <vt:lpstr>Current Status</vt:lpstr>
      <vt:lpstr>Issues</vt:lpstr>
      <vt:lpstr>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5th PCREEE STEERING COMMITTEE (PSC) MEETING   18th NOVEMBER 2020  MODE: VIRTUAL</dc:title>
  <dc:creator>Jesse Benjaman</dc:creator>
  <cp:lastModifiedBy>Jesse Benjaman</cp:lastModifiedBy>
  <cp:revision>7</cp:revision>
  <dcterms:created xsi:type="dcterms:W3CDTF">2020-11-16T02:58:41Z</dcterms:created>
  <dcterms:modified xsi:type="dcterms:W3CDTF">2020-11-16T21:06:50Z</dcterms:modified>
</cp:coreProperties>
</file>