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3" r:id="rId6"/>
    <p:sldId id="264" r:id="rId7"/>
    <p:sldId id="265" r:id="rId8"/>
    <p:sldId id="267" r:id="rId9"/>
    <p:sldId id="268" r:id="rId10"/>
    <p:sldId id="262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147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3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e Benjaman" userId="a70909ed-4e8d-461b-abb5-045959688f87" providerId="ADAL" clId="{3F47497C-F06A-4FAD-A10C-5A5303C8DC39}"/>
    <pc:docChg chg="undo custSel modSld">
      <pc:chgData name="Jesse Benjaman" userId="a70909ed-4e8d-461b-abb5-045959688f87" providerId="ADAL" clId="{3F47497C-F06A-4FAD-A10C-5A5303C8DC39}" dt="2020-11-16T03:45:30.066" v="19" actId="5793"/>
      <pc:docMkLst>
        <pc:docMk/>
      </pc:docMkLst>
      <pc:sldChg chg="addSp delSp modSp mod">
        <pc:chgData name="Jesse Benjaman" userId="a70909ed-4e8d-461b-abb5-045959688f87" providerId="ADAL" clId="{3F47497C-F06A-4FAD-A10C-5A5303C8DC39}" dt="2020-11-16T03:45:07.976" v="11" actId="21"/>
        <pc:sldMkLst>
          <pc:docMk/>
          <pc:sldMk cId="3839523217" sldId="256"/>
        </pc:sldMkLst>
        <pc:spChg chg="mod">
          <ac:chgData name="Jesse Benjaman" userId="a70909ed-4e8d-461b-abb5-045959688f87" providerId="ADAL" clId="{3F47497C-F06A-4FAD-A10C-5A5303C8DC39}" dt="2020-11-16T03:42:48.301" v="1" actId="207"/>
          <ac:spMkLst>
            <pc:docMk/>
            <pc:sldMk cId="3839523217" sldId="256"/>
            <ac:spMk id="4" creationId="{8357010A-5760-40B9-9D23-02E118607271}"/>
          </ac:spMkLst>
        </pc:spChg>
        <pc:spChg chg="mod">
          <ac:chgData name="Jesse Benjaman" userId="a70909ed-4e8d-461b-abb5-045959688f87" providerId="ADAL" clId="{3F47497C-F06A-4FAD-A10C-5A5303C8DC39}" dt="2020-11-16T03:43:04.966" v="2" actId="207"/>
          <ac:spMkLst>
            <pc:docMk/>
            <pc:sldMk cId="3839523217" sldId="256"/>
            <ac:spMk id="5" creationId="{C985DA89-50A8-4A1D-A2EA-B65E8B2402DC}"/>
          </ac:spMkLst>
        </pc:spChg>
        <pc:picChg chg="add del mod">
          <ac:chgData name="Jesse Benjaman" userId="a70909ed-4e8d-461b-abb5-045959688f87" providerId="ADAL" clId="{3F47497C-F06A-4FAD-A10C-5A5303C8DC39}" dt="2020-11-16T03:45:07.976" v="11" actId="21"/>
          <ac:picMkLst>
            <pc:docMk/>
            <pc:sldMk cId="3839523217" sldId="256"/>
            <ac:picMk id="8" creationId="{85B1D6C7-14C3-485B-9287-76A7AF96F92C}"/>
          </ac:picMkLst>
        </pc:picChg>
      </pc:sldChg>
      <pc:sldChg chg="addSp modSp mod">
        <pc:chgData name="Jesse Benjaman" userId="a70909ed-4e8d-461b-abb5-045959688f87" providerId="ADAL" clId="{3F47497C-F06A-4FAD-A10C-5A5303C8DC39}" dt="2020-11-16T03:45:30.066" v="19" actId="5793"/>
        <pc:sldMkLst>
          <pc:docMk/>
          <pc:sldMk cId="1472510258" sldId="259"/>
        </pc:sldMkLst>
        <pc:spChg chg="mod">
          <ac:chgData name="Jesse Benjaman" userId="a70909ed-4e8d-461b-abb5-045959688f87" providerId="ADAL" clId="{3F47497C-F06A-4FAD-A10C-5A5303C8DC39}" dt="2020-11-16T03:45:30.066" v="19" actId="5793"/>
          <ac:spMkLst>
            <pc:docMk/>
            <pc:sldMk cId="1472510258" sldId="259"/>
            <ac:spMk id="3" creationId="{01BAF495-168E-4FEA-B452-12DFE5E31AB2}"/>
          </ac:spMkLst>
        </pc:spChg>
        <pc:picChg chg="add mod">
          <ac:chgData name="Jesse Benjaman" userId="a70909ed-4e8d-461b-abb5-045959688f87" providerId="ADAL" clId="{3F47497C-F06A-4FAD-A10C-5A5303C8DC39}" dt="2020-11-16T03:45:21.786" v="15" actId="14100"/>
          <ac:picMkLst>
            <pc:docMk/>
            <pc:sldMk cId="1472510258" sldId="259"/>
            <ac:picMk id="7" creationId="{877A038F-5367-42C6-80D1-FCD1DC7A2FB5}"/>
          </ac:picMkLst>
        </pc:picChg>
      </pc:sldChg>
    </pc:docChg>
  </pc:docChgLst>
  <pc:docChgLst>
    <pc:chgData name="Jesse Benjaman" userId="a70909ed-4e8d-461b-abb5-045959688f87" providerId="ADAL" clId="{6BDA8F46-9231-46A5-A19A-ED6FAC79C89D}"/>
    <pc:docChg chg="undo custSel modSld">
      <pc:chgData name="Jesse Benjaman" userId="a70909ed-4e8d-461b-abb5-045959688f87" providerId="ADAL" clId="{6BDA8F46-9231-46A5-A19A-ED6FAC79C89D}" dt="2020-11-16T21:13:41.515" v="18" actId="113"/>
      <pc:docMkLst>
        <pc:docMk/>
      </pc:docMkLst>
      <pc:sldChg chg="modSp mod">
        <pc:chgData name="Jesse Benjaman" userId="a70909ed-4e8d-461b-abb5-045959688f87" providerId="ADAL" clId="{6BDA8F46-9231-46A5-A19A-ED6FAC79C89D}" dt="2020-11-16T21:09:42.786" v="3" actId="207"/>
        <pc:sldMkLst>
          <pc:docMk/>
          <pc:sldMk cId="3646500028" sldId="257"/>
        </pc:sldMkLst>
        <pc:spChg chg="mod">
          <ac:chgData name="Jesse Benjaman" userId="a70909ed-4e8d-461b-abb5-045959688f87" providerId="ADAL" clId="{6BDA8F46-9231-46A5-A19A-ED6FAC79C89D}" dt="2020-11-16T21:09:42.786" v="3" actId="207"/>
          <ac:spMkLst>
            <pc:docMk/>
            <pc:sldMk cId="3646500028" sldId="257"/>
            <ac:spMk id="6" creationId="{6E089CBB-6F2C-462A-B0F4-745DB0BCE29B}"/>
          </ac:spMkLst>
        </pc:spChg>
        <pc:spChg chg="mod">
          <ac:chgData name="Jesse Benjaman" userId="a70909ed-4e8d-461b-abb5-045959688f87" providerId="ADAL" clId="{6BDA8F46-9231-46A5-A19A-ED6FAC79C89D}" dt="2020-11-16T21:08:17.607" v="0" actId="207"/>
          <ac:spMkLst>
            <pc:docMk/>
            <pc:sldMk cId="3646500028" sldId="257"/>
            <ac:spMk id="10" creationId="{68F22686-E0CF-447D-96D5-8C347FBE73EC}"/>
          </ac:spMkLst>
        </pc:spChg>
      </pc:sldChg>
      <pc:sldChg chg="modSp mod">
        <pc:chgData name="Jesse Benjaman" userId="a70909ed-4e8d-461b-abb5-045959688f87" providerId="ADAL" clId="{6BDA8F46-9231-46A5-A19A-ED6FAC79C89D}" dt="2020-11-16T21:13:41.515" v="18" actId="113"/>
        <pc:sldMkLst>
          <pc:docMk/>
          <pc:sldMk cId="1411183611" sldId="258"/>
        </pc:sldMkLst>
        <pc:spChg chg="mod">
          <ac:chgData name="Jesse Benjaman" userId="a70909ed-4e8d-461b-abb5-045959688f87" providerId="ADAL" clId="{6BDA8F46-9231-46A5-A19A-ED6FAC79C89D}" dt="2020-11-16T21:12:24.214" v="15" actId="14100"/>
          <ac:spMkLst>
            <pc:docMk/>
            <pc:sldMk cId="1411183611" sldId="258"/>
            <ac:spMk id="3" creationId="{E5374CC1-E2F6-42AC-8C91-5FD204DBD1CF}"/>
          </ac:spMkLst>
        </pc:spChg>
        <pc:graphicFrameChg chg="mod modGraphic">
          <ac:chgData name="Jesse Benjaman" userId="a70909ed-4e8d-461b-abb5-045959688f87" providerId="ADAL" clId="{6BDA8F46-9231-46A5-A19A-ED6FAC79C89D}" dt="2020-11-16T21:13:41.515" v="18" actId="113"/>
          <ac:graphicFrameMkLst>
            <pc:docMk/>
            <pc:sldMk cId="1411183611" sldId="258"/>
            <ac:graphicFrameMk id="4" creationId="{E732EEA7-4CA5-49EC-9AED-5CFCEA04D635}"/>
          </ac:graphicFrameMkLst>
        </pc:graphicFrameChg>
      </pc:sldChg>
      <pc:sldChg chg="modSp mod">
        <pc:chgData name="Jesse Benjaman" userId="a70909ed-4e8d-461b-abb5-045959688f87" providerId="ADAL" clId="{6BDA8F46-9231-46A5-A19A-ED6FAC79C89D}" dt="2020-11-16T21:11:32.716" v="8" actId="20577"/>
        <pc:sldMkLst>
          <pc:docMk/>
          <pc:sldMk cId="1472510258" sldId="259"/>
        </pc:sldMkLst>
        <pc:spChg chg="mod">
          <ac:chgData name="Jesse Benjaman" userId="a70909ed-4e8d-461b-abb5-045959688f87" providerId="ADAL" clId="{6BDA8F46-9231-46A5-A19A-ED6FAC79C89D}" dt="2020-11-16T21:11:32.716" v="8" actId="20577"/>
          <ac:spMkLst>
            <pc:docMk/>
            <pc:sldMk cId="1472510258" sldId="259"/>
            <ac:spMk id="3" creationId="{01BAF495-168E-4FEA-B452-12DFE5E31AB2}"/>
          </ac:spMkLst>
        </pc:spChg>
      </pc:sldChg>
      <pc:sldChg chg="modSp mod">
        <pc:chgData name="Jesse Benjaman" userId="a70909ed-4e8d-461b-abb5-045959688f87" providerId="ADAL" clId="{6BDA8F46-9231-46A5-A19A-ED6FAC79C89D}" dt="2020-11-16T21:11:47.151" v="11" actId="113"/>
        <pc:sldMkLst>
          <pc:docMk/>
          <pc:sldMk cId="266145556" sldId="260"/>
        </pc:sldMkLst>
        <pc:spChg chg="mod">
          <ac:chgData name="Jesse Benjaman" userId="a70909ed-4e8d-461b-abb5-045959688f87" providerId="ADAL" clId="{6BDA8F46-9231-46A5-A19A-ED6FAC79C89D}" dt="2020-11-16T21:11:47.151" v="11" actId="113"/>
          <ac:spMkLst>
            <pc:docMk/>
            <pc:sldMk cId="266145556" sldId="260"/>
            <ac:spMk id="2" creationId="{AC787BFF-601B-4A71-BC43-CE493ECD5105}"/>
          </ac:spMkLst>
        </pc:spChg>
        <pc:spChg chg="mod">
          <ac:chgData name="Jesse Benjaman" userId="a70909ed-4e8d-461b-abb5-045959688f87" providerId="ADAL" clId="{6BDA8F46-9231-46A5-A19A-ED6FAC79C89D}" dt="2020-11-16T21:11:43.234" v="10" actId="27636"/>
          <ac:spMkLst>
            <pc:docMk/>
            <pc:sldMk cId="266145556" sldId="260"/>
            <ac:spMk id="3" creationId="{DA50F665-EC5F-4AE3-B77A-F582B420474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B67C8-D132-4D7B-8F13-768049A80B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C03124-1134-4462-A0E3-47D7F5C6B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180F9-9434-40F4-AE3F-52515CFDA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7059-3580-4587-8B5C-762804DF7FBA}" type="datetimeFigureOut">
              <a:rPr lang="en-AU" smtClean="0"/>
              <a:t>17/11/2020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1A972-8B47-4A06-9B87-789714BCD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A6EAB-03D7-4DF7-9AE7-81E67F1DB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C4E1-4052-4864-8493-A4C3567365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9143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FC1F-5D70-4917-A9BD-EE7F8EBB8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F78144-02F8-422B-9C64-B0AF0A41D1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AE4D3-99B0-44E5-A2BA-EAE11BA1A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7059-3580-4587-8B5C-762804DF7FBA}" type="datetimeFigureOut">
              <a:rPr lang="en-AU" smtClean="0"/>
              <a:t>17/11/2020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21183-A736-45C7-B19A-A64598CEA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C8B8E-5A89-49F3-ABDC-1AC26B2A8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C4E1-4052-4864-8493-A4C3567365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9510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92A3BC-5B35-4F4E-BE7C-1E00521D84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5BE3D6-5214-4852-B1E0-6135F7B7F6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78C33-8499-4183-AA36-D65138422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7059-3580-4587-8B5C-762804DF7FBA}" type="datetimeFigureOut">
              <a:rPr lang="en-AU" smtClean="0"/>
              <a:t>17/11/2020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EC752-D16A-40BF-814B-1C5B894CF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5066C-6FCD-415D-A302-7C1E1314F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C4E1-4052-4864-8493-A4C3567365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0516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120A0-47A8-41DE-9363-F13CEAC36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B8182-319F-4A82-9A3F-F6BA921D5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769C3-3213-4A9F-8591-F1D44267E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7059-3580-4587-8B5C-762804DF7FBA}" type="datetimeFigureOut">
              <a:rPr lang="en-AU" smtClean="0"/>
              <a:t>17/11/2020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D66C2-5AB2-4817-AFE3-1FC45B06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638D7-919F-4703-8194-209C0B55A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C4E1-4052-4864-8493-A4C3567365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334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CC748-5B1A-4CDA-AD95-A6F8E3868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1E26B5-0850-46E0-A739-E65113C4E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4913C-D2C0-45BE-BF67-EDF3B9AD4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7059-3580-4587-8B5C-762804DF7FBA}" type="datetimeFigureOut">
              <a:rPr lang="en-AU" smtClean="0"/>
              <a:t>17/11/2020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EF586-C6A9-4D2D-B69F-D802B89FF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763EC-FE84-4DA3-B27C-5B736E79D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C4E1-4052-4864-8493-A4C3567365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9681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BA4FE-02CF-4A11-8C2F-E8F4B4648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5F809-47EF-4C4C-9C7E-361AE86CE6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DFDD85-8860-4A08-85E9-2DEF8D1DD3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6AABCD-519B-4A83-9574-3E8B124AA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7059-3580-4587-8B5C-762804DF7FBA}" type="datetimeFigureOut">
              <a:rPr lang="en-AU" smtClean="0"/>
              <a:t>17/11/2020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F59664-03A7-4B25-8155-AD6FB8BB3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328D73-FC83-492F-AEAA-B04967936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C4E1-4052-4864-8493-A4C3567365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656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6D942-BC3C-4C5A-9868-2E22E663F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702C98-08E4-4490-A5F8-BEBED1FBE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802638-E44F-4660-A1A6-72F7C17E0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ACF016-32BC-4D7A-A854-D2AA1980CB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0E1A85-0B8B-45BC-8AF5-B93CB45CE8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C5D8E4-E901-4F3A-BB6D-22272C0DA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7059-3580-4587-8B5C-762804DF7FBA}" type="datetimeFigureOut">
              <a:rPr lang="en-AU" smtClean="0"/>
              <a:t>17/11/2020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0E5D33-0536-480A-BACD-DB6945CDE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48987E-21DA-4C84-9987-07CE274FE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C4E1-4052-4864-8493-A4C3567365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7882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EA0C2-8C9D-446E-92CC-196F07995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7F5933-FAF1-43F5-95EF-4D357E840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7059-3580-4587-8B5C-762804DF7FBA}" type="datetimeFigureOut">
              <a:rPr lang="en-AU" smtClean="0"/>
              <a:t>17/11/2020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FC4957-38DA-4DD2-892F-D66005599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E0F67E-A88E-4F5C-B645-37514AB19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C4E1-4052-4864-8493-A4C3567365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9498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989F6F-9FA3-46DA-A098-05BFAEF58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7059-3580-4587-8B5C-762804DF7FBA}" type="datetimeFigureOut">
              <a:rPr lang="en-AU" smtClean="0"/>
              <a:t>17/11/2020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7F4789-87E4-4B40-A85E-B0A52F3FA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082662-0D91-41D8-A262-2B7E1A9C4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C4E1-4052-4864-8493-A4C3567365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9319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B4825-4C13-4AAF-9E82-0BCC45F8B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9A7AA-13B8-4160-820B-9CB9C7B55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573A08-3F62-4BE8-A37F-DF1975B570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67CEC5-F711-48E0-9A95-B3A43C166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7059-3580-4587-8B5C-762804DF7FBA}" type="datetimeFigureOut">
              <a:rPr lang="en-AU" smtClean="0"/>
              <a:t>17/11/2020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B5A61C-972C-4375-BAB8-FB8D6F90E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6E8E43-4991-4835-8D31-731EAAAEF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C4E1-4052-4864-8493-A4C3567365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666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E25A3-CC55-41DB-AD16-267E4F827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F1CAFB-0C49-4179-A7A6-0813F7514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57293-8BAF-49DF-99C6-23653C10C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ED2C9E-CE00-417E-A498-2BE30E1F0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7059-3580-4587-8B5C-762804DF7FBA}" type="datetimeFigureOut">
              <a:rPr lang="en-AU" smtClean="0"/>
              <a:t>17/11/2020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4989A8-5535-44FE-BD90-DD7186B4D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53B1D1-0948-4E2B-960A-3E47E9917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C4E1-4052-4864-8493-A4C3567365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392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E2A555-28EF-42F0-A88B-E3DD87EF6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0BC90D-B561-4CBC-8EA8-31078DCA0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665DF-8018-4F54-BFE4-75AEC28B0D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07059-3580-4587-8B5C-762804DF7FBA}" type="datetimeFigureOut">
              <a:rPr lang="en-AU" smtClean="0"/>
              <a:t>17/11/2020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826ED-5258-486B-B451-896CC29904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3AF5C-CA42-421B-9D7E-18432761EC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5C4E1-4052-4864-8493-A4C3567365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5967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57010A-5760-40B9-9D23-02E118607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29350"/>
          </a:xfrm>
        </p:spPr>
        <p:txBody>
          <a:bodyPr>
            <a:normAutofit fontScale="90000"/>
          </a:bodyPr>
          <a:lstStyle/>
          <a:p>
            <a:pPr algn="ctr"/>
            <a:r>
              <a:rPr lang="en-AU" sz="3200" b="1" spc="-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AU" sz="3200" b="1" spc="-10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AU" sz="3200" b="1" spc="-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PCREEE STEERING COMMITTEE (PSC) MEETING </a:t>
            </a:r>
            <a:r>
              <a:rPr lang="en-AU" sz="3200" spc="-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3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</a:t>
            </a:r>
            <a:r>
              <a:rPr lang="en-AU" sz="3200" spc="-1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AU" sz="3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NOVEMBER 2020</a:t>
            </a:r>
            <a:br>
              <a:rPr lang="en-AU" sz="3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3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3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3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MODE: </a:t>
            </a:r>
            <a:r>
              <a:rPr lang="en-AU" sz="3200" spc="-1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VIRTUAL</a:t>
            </a:r>
            <a:r>
              <a:rPr lang="en-A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985DA89-50A8-4A1D-A2EA-B65E8B240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08119"/>
            <a:ext cx="10515600" cy="31688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A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AGENDA ITEM </a:t>
            </a:r>
            <a:r>
              <a:rPr lang="en-A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A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A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MINUTES OF PSC 4 AND MATTERS ARISING   </a:t>
            </a:r>
          </a:p>
          <a:p>
            <a:pPr marL="0" indent="0" algn="ctr">
              <a:buNone/>
            </a:pPr>
            <a:endParaRPr lang="en-A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AU" dirty="0" smtClean="0"/>
              <a:t>To seek </a:t>
            </a:r>
            <a:r>
              <a:rPr lang="en-AU" dirty="0"/>
              <a:t>PSC’s </a:t>
            </a:r>
            <a:r>
              <a:rPr lang="en-AU" u="sng" dirty="0"/>
              <a:t>endorsement</a:t>
            </a:r>
            <a:r>
              <a:rPr lang="en-AU" dirty="0"/>
              <a:t> on the 4</a:t>
            </a:r>
            <a:r>
              <a:rPr lang="en-AU" baseline="30000" dirty="0"/>
              <a:t>th</a:t>
            </a:r>
            <a:r>
              <a:rPr lang="en-AU" dirty="0"/>
              <a:t> PSC Meeting Minutes </a:t>
            </a:r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</p:txBody>
      </p:sp>
      <p:pic>
        <p:nvPicPr>
          <p:cNvPr id="7" name="Imagen 9">
            <a:extLst>
              <a:ext uri="{FF2B5EF4-FFF2-40B4-BE49-F238E27FC236}">
                <a16:creationId xmlns:a16="http://schemas.microsoft.com/office/drawing/2014/main" id="{282B17A0-5C08-4715-B90D-753B34EE26A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2954" y="5643706"/>
            <a:ext cx="2467467" cy="10665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9523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022B0-48D2-44B4-8053-F71040E52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191"/>
          </a:xfrm>
        </p:spPr>
        <p:txBody>
          <a:bodyPr>
            <a:normAutofit/>
          </a:bodyPr>
          <a:lstStyle/>
          <a:p>
            <a:r>
              <a:rPr lang="en-AU" sz="3200" b="1" dirty="0">
                <a:solidFill>
                  <a:srgbClr val="FF0000"/>
                </a:solidFill>
              </a:rPr>
              <a:t>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AF495-168E-4FEA-B452-12DFE5E31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6411"/>
            <a:ext cx="6673553" cy="4980552"/>
          </a:xfrm>
        </p:spPr>
        <p:txBody>
          <a:bodyPr/>
          <a:lstStyle/>
          <a:p>
            <a:pPr algn="just"/>
            <a:r>
              <a:rPr lang="en-AU" sz="1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en-AU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restrictions affecting delivery on the outcomes of PSC 4</a:t>
            </a:r>
          </a:p>
          <a:p>
            <a:pPr algn="just"/>
            <a:r>
              <a:rPr lang="en-A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Time difference between Pacific &amp; Europe make it difficult for the donors to participate </a:t>
            </a:r>
            <a:endParaRPr lang="en-A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  <p:pic>
        <p:nvPicPr>
          <p:cNvPr id="5" name="Imagen 9">
            <a:extLst>
              <a:ext uri="{FF2B5EF4-FFF2-40B4-BE49-F238E27FC236}">
                <a16:creationId xmlns:a16="http://schemas.microsoft.com/office/drawing/2014/main" id="{DC296F93-0545-4245-84BF-0CB450FB5AB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0962" y="5714792"/>
            <a:ext cx="2467467" cy="10665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9352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87BFF-601B-4A71-BC43-CE493ECD5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1825"/>
          </a:xfrm>
        </p:spPr>
        <p:txBody>
          <a:bodyPr>
            <a:normAutofit/>
          </a:bodyPr>
          <a:lstStyle/>
          <a:p>
            <a:r>
              <a:rPr lang="en-AU" sz="3200" b="1" dirty="0">
                <a:solidFill>
                  <a:srgbClr val="FF0000"/>
                </a:solidFill>
              </a:rPr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0F665-EC5F-4AE3-B77A-F582B4204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53331"/>
            <a:ext cx="10929359" cy="2711918"/>
          </a:xfrm>
          <a:solidFill>
            <a:schemeClr val="accent1"/>
          </a:solidFill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en-A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meeting is invited to:</a:t>
            </a:r>
          </a:p>
          <a:p>
            <a:pPr marL="0" lvl="0" indent="0" algn="just">
              <a:buNone/>
            </a:pPr>
            <a:endParaRPr lang="en-AU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AU" dirty="0"/>
              <a:t>Note and endorse the 4th PSC meeting minutes.</a:t>
            </a:r>
          </a:p>
          <a:p>
            <a:pPr marL="0" indent="0">
              <a:buNone/>
            </a:pPr>
            <a:endParaRPr lang="en-AU" dirty="0"/>
          </a:p>
          <a:p>
            <a:pPr lvl="0"/>
            <a:r>
              <a:rPr lang="en-AU" dirty="0"/>
              <a:t>Note the progress with the implementation of matters arising from the minutes of PSC 4. </a:t>
            </a:r>
          </a:p>
          <a:p>
            <a:endParaRPr lang="en-AU" dirty="0"/>
          </a:p>
        </p:txBody>
      </p:sp>
      <p:pic>
        <p:nvPicPr>
          <p:cNvPr id="5" name="Imagen 9">
            <a:extLst>
              <a:ext uri="{FF2B5EF4-FFF2-40B4-BE49-F238E27FC236}">
                <a16:creationId xmlns:a16="http://schemas.microsoft.com/office/drawing/2014/main" id="{57A5039F-0904-49BE-AAA1-006335CE09C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4533" y="5791489"/>
            <a:ext cx="2467467" cy="10665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145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89CBB-6F2C-462A-B0F4-745DB0BCE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141" y="376015"/>
            <a:ext cx="11337559" cy="5982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Background</a:t>
            </a:r>
          </a:p>
          <a:p>
            <a:endParaRPr lang="en-US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PSC 4 was held on 4 Dec at Vava’u, Tonga</a:t>
            </a:r>
          </a:p>
          <a:p>
            <a:r>
              <a:rPr lang="en-US" sz="2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Back-to-back with the </a:t>
            </a:r>
            <a:r>
              <a:rPr lang="en-AU" sz="2400" dirty="0"/>
              <a:t>Tonga Energy </a:t>
            </a:r>
            <a:r>
              <a:rPr lang="en-AU" sz="2400" dirty="0" smtClean="0"/>
              <a:t>Sector</a:t>
            </a:r>
          </a:p>
          <a:p>
            <a:pPr marL="0" indent="0">
              <a:buNone/>
            </a:pPr>
            <a:r>
              <a:rPr lang="en-AU" sz="2400" dirty="0" smtClean="0"/>
              <a:t>Stakeholder &amp; Joint </a:t>
            </a:r>
            <a:r>
              <a:rPr lang="en-AU" sz="2400" dirty="0"/>
              <a:t>Development </a:t>
            </a:r>
            <a:endParaRPr lang="en-AU" sz="2400" dirty="0" smtClean="0"/>
          </a:p>
          <a:p>
            <a:pPr marL="0" indent="0">
              <a:buNone/>
            </a:pPr>
            <a:r>
              <a:rPr lang="en-AU" sz="2400" dirty="0" smtClean="0"/>
              <a:t>Partners Meeting </a:t>
            </a:r>
            <a:endParaRPr lang="en-AU" sz="2400" dirty="0"/>
          </a:p>
          <a:p>
            <a:r>
              <a:rPr lang="en-US" sz="2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American Samoa, Cook Is, Tonga (chair), Tuvalu and Vanuatu</a:t>
            </a:r>
          </a:p>
          <a:p>
            <a:r>
              <a:rPr 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EU, ADB &amp; WB 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A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  <p:pic>
        <p:nvPicPr>
          <p:cNvPr id="13" name="Imagen 9">
            <a:extLst>
              <a:ext uri="{FF2B5EF4-FFF2-40B4-BE49-F238E27FC236}">
                <a16:creationId xmlns:a16="http://schemas.microsoft.com/office/drawing/2014/main" id="{4D243DE4-0FD0-4D59-BF48-1749E09CAD6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9507" y="5968018"/>
            <a:ext cx="2467467" cy="7801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930" y="-14038"/>
            <a:ext cx="4573666" cy="32669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328700" y="2542082"/>
            <a:ext cx="4064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500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FBD33-D9D7-416C-BDC6-270B70827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62920"/>
          </a:xfrm>
        </p:spPr>
        <p:txBody>
          <a:bodyPr>
            <a:normAutofit/>
          </a:bodyPr>
          <a:lstStyle/>
          <a:p>
            <a:r>
              <a:rPr lang="en-AU" sz="3200" b="1" dirty="0">
                <a:solidFill>
                  <a:srgbClr val="FF0000"/>
                </a:solidFill>
              </a:rPr>
              <a:t>Current Status</a:t>
            </a:r>
          </a:p>
        </p:txBody>
      </p:sp>
      <p:pic>
        <p:nvPicPr>
          <p:cNvPr id="6" name="Imagen 9">
            <a:extLst>
              <a:ext uri="{FF2B5EF4-FFF2-40B4-BE49-F238E27FC236}">
                <a16:creationId xmlns:a16="http://schemas.microsoft.com/office/drawing/2014/main" id="{16F9655E-B3C1-498D-AB41-E678B72CE6A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4533" y="5788862"/>
            <a:ext cx="2467467" cy="106651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209225"/>
              </p:ext>
            </p:extLst>
          </p:nvPr>
        </p:nvGraphicFramePr>
        <p:xfrm>
          <a:off x="296574" y="1568897"/>
          <a:ext cx="11598852" cy="42465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67638">
                  <a:extLst>
                    <a:ext uri="{9D8B030D-6E8A-4147-A177-3AD203B41FA5}">
                      <a16:colId xmlns:a16="http://schemas.microsoft.com/office/drawing/2014/main" val="3155652356"/>
                    </a:ext>
                  </a:extLst>
                </a:gridCol>
                <a:gridCol w="6731214">
                  <a:extLst>
                    <a:ext uri="{9D8B030D-6E8A-4147-A177-3AD203B41FA5}">
                      <a16:colId xmlns:a16="http://schemas.microsoft.com/office/drawing/2014/main" val="4059008731"/>
                    </a:ext>
                  </a:extLst>
                </a:gridCol>
              </a:tblGrid>
              <a:tr h="329776">
                <a:tc>
                  <a:txBody>
                    <a:bodyPr/>
                    <a:lstStyle/>
                    <a:p>
                      <a:pPr marL="2921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2400" dirty="0" smtClean="0">
                          <a:effectLst/>
                        </a:rPr>
                        <a:t>Minutes of SC3</a:t>
                      </a:r>
                      <a:endParaRPr lang="en-A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Progress </a:t>
                      </a:r>
                      <a:endParaRPr lang="en-A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1018904"/>
                  </a:ext>
                </a:extLst>
              </a:tr>
              <a:tr h="3825947">
                <a:tc>
                  <a:txBody>
                    <a:bodyPr/>
                    <a:lstStyle/>
                    <a:p>
                      <a:r>
                        <a:rPr lang="en-US" sz="24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Endorsed the minutes of SC3, noted the progress with the implementation of matters arising from SC3  and acknowledged the highlights of PCREEE’s deliverables in 2019.</a:t>
                      </a:r>
                      <a:endParaRPr lang="en-AU" sz="24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96215" algn="l"/>
                        </a:tabLst>
                      </a:pPr>
                      <a:r>
                        <a:rPr lang="en-AU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2020 Progress Report will highlight progress on deliverables in 2019 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6816514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49283" y="663508"/>
            <a:ext cx="1111815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60363" marR="0" lvl="0" indent="-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	</a:t>
            </a:r>
            <a:r>
              <a:rPr kumimoji="0" lang="en-AU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Minutes of SC3</a:t>
            </a:r>
            <a:endParaRPr kumimoji="0" lang="en-AU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850" algn="l"/>
              </a:tabLst>
            </a:pPr>
            <a:endParaRPr kumimoji="0" lang="en-AU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183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FBD33-D9D7-416C-BDC6-270B70827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62920"/>
          </a:xfrm>
        </p:spPr>
        <p:txBody>
          <a:bodyPr>
            <a:normAutofit/>
          </a:bodyPr>
          <a:lstStyle/>
          <a:p>
            <a:r>
              <a:rPr lang="en-AU" sz="3200" b="1" dirty="0">
                <a:solidFill>
                  <a:srgbClr val="FF0000"/>
                </a:solidFill>
              </a:rPr>
              <a:t>Current Status</a:t>
            </a:r>
          </a:p>
        </p:txBody>
      </p:sp>
      <p:pic>
        <p:nvPicPr>
          <p:cNvPr id="6" name="Imagen 9">
            <a:extLst>
              <a:ext uri="{FF2B5EF4-FFF2-40B4-BE49-F238E27FC236}">
                <a16:creationId xmlns:a16="http://schemas.microsoft.com/office/drawing/2014/main" id="{16F9655E-B3C1-498D-AB41-E678B72CE6A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4533" y="5788862"/>
            <a:ext cx="2467467" cy="106651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397" y="1176996"/>
          <a:ext cx="11598852" cy="4809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67638">
                  <a:extLst>
                    <a:ext uri="{9D8B030D-6E8A-4147-A177-3AD203B41FA5}">
                      <a16:colId xmlns:a16="http://schemas.microsoft.com/office/drawing/2014/main" val="3155652356"/>
                    </a:ext>
                  </a:extLst>
                </a:gridCol>
                <a:gridCol w="6731214">
                  <a:extLst>
                    <a:ext uri="{9D8B030D-6E8A-4147-A177-3AD203B41FA5}">
                      <a16:colId xmlns:a16="http://schemas.microsoft.com/office/drawing/2014/main" val="4059008731"/>
                    </a:ext>
                  </a:extLst>
                </a:gridCol>
              </a:tblGrid>
              <a:tr h="329776">
                <a:tc>
                  <a:txBody>
                    <a:bodyPr/>
                    <a:lstStyle/>
                    <a:p>
                      <a:pPr marL="2921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2400">
                          <a:effectLst/>
                        </a:rPr>
                        <a:t>Strategic &amp; Future Direction </a:t>
                      </a:r>
                      <a:endParaRPr lang="en-A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Progress </a:t>
                      </a:r>
                      <a:endParaRPr lang="en-A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1018904"/>
                  </a:ext>
                </a:extLst>
              </a:tr>
              <a:tr h="3825947">
                <a:tc>
                  <a:txBody>
                    <a:bodyPr/>
                    <a:lstStyle/>
                    <a:p>
                      <a:pPr marL="457200" lvl="0" indent="-4572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2400" dirty="0">
                          <a:effectLst/>
                        </a:rPr>
                        <a:t>TA to the Energy Regulators </a:t>
                      </a:r>
                    </a:p>
                    <a:p>
                      <a:pPr marL="457200" lvl="0" indent="-4572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2400" dirty="0">
                          <a:effectLst/>
                        </a:rPr>
                        <a:t>Accreditation and adoption of national qualifications on RE and EE </a:t>
                      </a:r>
                    </a:p>
                    <a:p>
                      <a:pPr marL="457200" lvl="0" indent="-4572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2400" dirty="0">
                          <a:effectLst/>
                        </a:rPr>
                        <a:t>1 – 2 National Energy Dialogues &amp; Investment Forums  </a:t>
                      </a:r>
                    </a:p>
                    <a:p>
                      <a:pPr marL="457200" lvl="0" indent="-4572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2400" dirty="0">
                          <a:effectLst/>
                        </a:rPr>
                        <a:t>Support to the formation of SE industry associations  </a:t>
                      </a:r>
                    </a:p>
                    <a:p>
                      <a:pPr marL="457200" lvl="0" indent="-4572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2400" dirty="0">
                          <a:effectLst/>
                        </a:rPr>
                        <a:t>Design and seek funding for E-mobility, clean cooking &amp; solar heating and cooling </a:t>
                      </a:r>
                      <a:endParaRPr lang="en-A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lvl="0" indent="-4572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96215" algn="l"/>
                        </a:tabLst>
                      </a:pPr>
                      <a:r>
                        <a:rPr lang="en-US" sz="2400" dirty="0">
                          <a:effectLst/>
                        </a:rPr>
                        <a:t>Just about to complete TA to review TEC’s EEC  </a:t>
                      </a:r>
                      <a:endParaRPr lang="en-AU" sz="2400" dirty="0">
                        <a:effectLst/>
                      </a:endParaRPr>
                    </a:p>
                    <a:p>
                      <a:pPr marL="457200" lvl="0" indent="-4572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96215" algn="l"/>
                        </a:tabLst>
                      </a:pPr>
                      <a:r>
                        <a:rPr lang="en-US" sz="2400" dirty="0">
                          <a:effectLst/>
                        </a:rPr>
                        <a:t>Level 1 &amp; 2 are just about to be registered by the TNQAB </a:t>
                      </a:r>
                      <a:endParaRPr lang="en-AU" sz="2400" dirty="0">
                        <a:effectLst/>
                      </a:endParaRPr>
                    </a:p>
                    <a:p>
                      <a:pPr marL="457200" lvl="0" indent="-4572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96215" algn="l"/>
                        </a:tabLst>
                      </a:pPr>
                      <a:r>
                        <a:rPr lang="en-US" sz="2400" dirty="0">
                          <a:effectLst/>
                        </a:rPr>
                        <a:t>No national energy dialogues. </a:t>
                      </a:r>
                      <a:r>
                        <a:rPr lang="en-US" sz="2400" dirty="0" smtClean="0">
                          <a:effectLst/>
                        </a:rPr>
                        <a:t> Conducted </a:t>
                      </a:r>
                      <a:r>
                        <a:rPr lang="en-US" sz="2400" dirty="0">
                          <a:effectLst/>
                        </a:rPr>
                        <a:t>a series of 3 webinars on accelerating investments in RE, EE &amp; smart mobility in the </a:t>
                      </a:r>
                      <a:r>
                        <a:rPr lang="en-US" sz="2400" dirty="0" smtClean="0">
                          <a:effectLst/>
                        </a:rPr>
                        <a:t>PICs &amp;  Completed </a:t>
                      </a:r>
                      <a:r>
                        <a:rPr lang="en-US" sz="2400" dirty="0">
                          <a:effectLst/>
                        </a:rPr>
                        <a:t>two roundtables on energy access and private financing in Fiji </a:t>
                      </a:r>
                      <a:endParaRPr lang="en-AU" sz="2400" dirty="0">
                        <a:effectLst/>
                      </a:endParaRPr>
                    </a:p>
                    <a:p>
                      <a:pPr marL="457200" lvl="0" indent="-4572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96215" algn="l"/>
                        </a:tabLst>
                      </a:pPr>
                      <a:r>
                        <a:rPr lang="en-US" sz="2400" dirty="0">
                          <a:effectLst/>
                        </a:rPr>
                        <a:t>Established the </a:t>
                      </a:r>
                      <a:r>
                        <a:rPr lang="en-US" sz="2400" dirty="0" smtClean="0">
                          <a:effectLst/>
                        </a:rPr>
                        <a:t>SE Association </a:t>
                      </a:r>
                      <a:r>
                        <a:rPr lang="en-US" sz="2400" dirty="0">
                          <a:effectLst/>
                        </a:rPr>
                        <a:t>of Vanuatu in March </a:t>
                      </a:r>
                      <a:endParaRPr lang="en-AU" sz="2400" dirty="0">
                        <a:effectLst/>
                      </a:endParaRPr>
                    </a:p>
                    <a:p>
                      <a:pPr marL="457200" lvl="0" indent="-4572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96215" algn="l"/>
                        </a:tabLst>
                      </a:pPr>
                      <a:r>
                        <a:rPr lang="en-US" sz="2400" dirty="0">
                          <a:effectLst/>
                        </a:rPr>
                        <a:t>Completed developing the response plan for a low carbon transport proposal in Vanuatu</a:t>
                      </a:r>
                      <a:endParaRPr lang="en-A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6816514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49283" y="663508"/>
            <a:ext cx="1111815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ii) </a:t>
            </a:r>
            <a:r>
              <a:rPr lang="en-US" sz="2000" dirty="0" smtClean="0"/>
              <a:t>Endorsed </a:t>
            </a:r>
            <a:r>
              <a:rPr lang="en-US" sz="2000" dirty="0"/>
              <a:t>inter-alia the strategic emphasis of the PCREEE on the following 5 areas in 2020:</a:t>
            </a:r>
            <a:endParaRPr lang="en-AU" sz="2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850" algn="l"/>
              </a:tabLst>
            </a:pPr>
            <a:endParaRPr kumimoji="0" lang="en-AU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821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FBD33-D9D7-416C-BDC6-270B70827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62920"/>
          </a:xfrm>
        </p:spPr>
        <p:txBody>
          <a:bodyPr>
            <a:normAutofit/>
          </a:bodyPr>
          <a:lstStyle/>
          <a:p>
            <a:r>
              <a:rPr lang="en-AU" sz="3200" b="1" dirty="0">
                <a:solidFill>
                  <a:srgbClr val="FF0000"/>
                </a:solidFill>
              </a:rPr>
              <a:t>Current Status</a:t>
            </a:r>
          </a:p>
        </p:txBody>
      </p:sp>
      <p:pic>
        <p:nvPicPr>
          <p:cNvPr id="6" name="Imagen 9">
            <a:extLst>
              <a:ext uri="{FF2B5EF4-FFF2-40B4-BE49-F238E27FC236}">
                <a16:creationId xmlns:a16="http://schemas.microsoft.com/office/drawing/2014/main" id="{16F9655E-B3C1-498D-AB41-E678B72CE6A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4533" y="5788862"/>
            <a:ext cx="2467467" cy="106651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49283" y="663508"/>
            <a:ext cx="1111815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60363" marR="0" lvl="0" indent="-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ii) 	</a:t>
            </a:r>
            <a:r>
              <a:rPr kumimoji="0" lang="en-AU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Institutional Structure</a:t>
            </a:r>
            <a:endParaRPr kumimoji="0" lang="en-AU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850" algn="l"/>
              </a:tabLst>
            </a:pPr>
            <a:endParaRPr kumimoji="0" lang="en-AU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08679"/>
              </p:ext>
            </p:extLst>
          </p:nvPr>
        </p:nvGraphicFramePr>
        <p:xfrm>
          <a:off x="194872" y="1066800"/>
          <a:ext cx="11997128" cy="548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63798">
                  <a:extLst>
                    <a:ext uri="{9D8B030D-6E8A-4147-A177-3AD203B41FA5}">
                      <a16:colId xmlns:a16="http://schemas.microsoft.com/office/drawing/2014/main" val="2244146030"/>
                    </a:ext>
                  </a:extLst>
                </a:gridCol>
                <a:gridCol w="3633330">
                  <a:extLst>
                    <a:ext uri="{9D8B030D-6E8A-4147-A177-3AD203B41FA5}">
                      <a16:colId xmlns:a16="http://schemas.microsoft.com/office/drawing/2014/main" val="3435522381"/>
                    </a:ext>
                  </a:extLst>
                </a:gridCol>
              </a:tblGrid>
              <a:tr h="265243">
                <a:tc>
                  <a:txBody>
                    <a:bodyPr/>
                    <a:lstStyle/>
                    <a:p>
                      <a:pPr marL="292100" algn="just"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Meeting Outcome </a:t>
                      </a:r>
                      <a:endParaRPr lang="en-A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Progress </a:t>
                      </a:r>
                      <a:endParaRPr lang="en-A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0739365"/>
                  </a:ext>
                </a:extLst>
              </a:tr>
              <a:tr h="4973818">
                <a:tc>
                  <a:txBody>
                    <a:bodyPr/>
                    <a:lstStyle/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n-AU" sz="2000" dirty="0">
                          <a:effectLst/>
                        </a:rPr>
                        <a:t>Noted that SC 5 in 2020 will select new members of the SC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n-AU" sz="2000" dirty="0">
                          <a:effectLst/>
                        </a:rPr>
                        <a:t>Endorsed the amendments and updates to the PCREEE’s NFIs and THs contacts. 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n-AU" sz="2000" dirty="0">
                          <a:effectLst/>
                        </a:rPr>
                        <a:t>Encouraged PCREEE to strengthen and foster new partnerships through formalizing relationships with ISA, IEA and other partners by way of signing </a:t>
                      </a:r>
                      <a:r>
                        <a:rPr lang="en-AU" sz="2000" dirty="0" err="1">
                          <a:effectLst/>
                        </a:rPr>
                        <a:t>MoUs</a:t>
                      </a:r>
                      <a:r>
                        <a:rPr lang="en-AU" sz="2000" dirty="0">
                          <a:effectLst/>
                        </a:rPr>
                        <a:t> and similar official documents. 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n-AU" sz="2000" dirty="0">
                          <a:effectLst/>
                        </a:rPr>
                        <a:t>Acknowledged SPC’s current effort to modernise its Staff Regulations and Policies in order to achieve its Strategic Plan's organisational objective to enhance the capabilities of its  people systems and processes. 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n-AU" sz="2000" dirty="0">
                          <a:effectLst/>
                        </a:rPr>
                        <a:t>Noted the staffing structure and the recruitment of  the next PIJP has been advertised on the PCREEE/SPC website and encouraged member countries to apply. 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n-AU" sz="2000" dirty="0">
                          <a:effectLst/>
                        </a:rPr>
                        <a:t>Noted the 4</a:t>
                      </a:r>
                      <a:r>
                        <a:rPr lang="en-AU" sz="2000" baseline="30000" dirty="0">
                          <a:effectLst/>
                        </a:rPr>
                        <a:t>th</a:t>
                      </a:r>
                      <a:r>
                        <a:rPr lang="en-AU" sz="2000" dirty="0">
                          <a:effectLst/>
                        </a:rPr>
                        <a:t> Pacific Energy and Transport Ministers Meeting decision on PCREEE’s fund raising effort. 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n-AU" sz="2000" dirty="0">
                          <a:effectLst/>
                        </a:rPr>
                        <a:t>Noted PCREEE’s hosting of interns and encouraged member countries and partners to use the Centre as a base for training, research, internships and etc.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lvl="0" indent="-4572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96215" algn="l"/>
                        </a:tabLst>
                      </a:pPr>
                      <a:r>
                        <a:rPr lang="en-US" sz="2000" dirty="0">
                          <a:effectLst/>
                        </a:rPr>
                        <a:t>To be done during PSC 5</a:t>
                      </a:r>
                      <a:endParaRPr lang="en-AU" sz="2000" dirty="0">
                        <a:effectLst/>
                      </a:endParaRPr>
                    </a:p>
                    <a:p>
                      <a:pPr marL="457200" lvl="0" indent="-4572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96215" algn="l"/>
                        </a:tabLst>
                      </a:pPr>
                      <a:r>
                        <a:rPr lang="en-US" sz="2000" dirty="0">
                          <a:effectLst/>
                        </a:rPr>
                        <a:t>Updated and will be continuously updated</a:t>
                      </a:r>
                      <a:endParaRPr lang="en-AU" sz="2000" dirty="0">
                        <a:effectLst/>
                      </a:endParaRPr>
                    </a:p>
                    <a:p>
                      <a:pPr marL="457200" lvl="0" indent="-4572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96215" algn="l"/>
                        </a:tabLst>
                      </a:pPr>
                      <a:r>
                        <a:rPr lang="en-US" sz="2000" dirty="0">
                          <a:effectLst/>
                        </a:rPr>
                        <a:t>Signed MoU with </a:t>
                      </a:r>
                      <a:r>
                        <a:rPr lang="en-US" sz="2000" dirty="0" err="1">
                          <a:effectLst/>
                        </a:rPr>
                        <a:t>EcoCARE</a:t>
                      </a:r>
                      <a:r>
                        <a:rPr lang="en-US" sz="2000" dirty="0">
                          <a:effectLst/>
                        </a:rPr>
                        <a:t> Pacific Trust. Discussed joint workshops with ISA.</a:t>
                      </a:r>
                      <a:endParaRPr lang="en-AU" sz="2000" dirty="0">
                        <a:effectLst/>
                      </a:endParaRPr>
                    </a:p>
                    <a:p>
                      <a:pPr marL="457200" lvl="0" indent="-4572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96215" algn="l"/>
                        </a:tabLst>
                      </a:pPr>
                      <a:r>
                        <a:rPr lang="en-US" sz="2000" dirty="0">
                          <a:effectLst/>
                        </a:rPr>
                        <a:t>SPC staff can now appeal to the ILO Administrative Tribunal</a:t>
                      </a:r>
                      <a:endParaRPr lang="en-AU" sz="2000" dirty="0">
                        <a:effectLst/>
                      </a:endParaRPr>
                    </a:p>
                    <a:p>
                      <a:pPr marL="457200" lvl="0" indent="-4572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96215" algn="l"/>
                        </a:tabLst>
                      </a:pPr>
                      <a:r>
                        <a:rPr lang="en-US" sz="2000" dirty="0">
                          <a:effectLst/>
                        </a:rPr>
                        <a:t>PIJP from PNG has been with PCREEE since March 2020</a:t>
                      </a:r>
                      <a:endParaRPr lang="en-AU" sz="2000" dirty="0">
                        <a:effectLst/>
                      </a:endParaRPr>
                    </a:p>
                    <a:p>
                      <a:pPr marL="457200" lvl="0" indent="-4572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96215" algn="l"/>
                        </a:tabLst>
                      </a:pPr>
                      <a:r>
                        <a:rPr lang="en-US" sz="2000" dirty="0">
                          <a:effectLst/>
                        </a:rPr>
                        <a:t>Fund raising is continuing with consultancies work for PacTVET, MFAT, CTCN, </a:t>
                      </a:r>
                      <a:r>
                        <a:rPr lang="en-US" sz="2000" dirty="0" err="1">
                          <a:effectLst/>
                        </a:rPr>
                        <a:t>etc</a:t>
                      </a:r>
                      <a:r>
                        <a:rPr lang="en-US" sz="2000" dirty="0">
                          <a:effectLst/>
                        </a:rPr>
                        <a:t>  </a:t>
                      </a:r>
                      <a:endParaRPr lang="en-AU" sz="2000" dirty="0">
                        <a:effectLst/>
                      </a:endParaRPr>
                    </a:p>
                    <a:p>
                      <a:pPr marL="457200" lvl="0" indent="-4572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96215" algn="l"/>
                        </a:tabLst>
                      </a:pPr>
                      <a:r>
                        <a:rPr lang="en-US" sz="2000" dirty="0">
                          <a:effectLst/>
                        </a:rPr>
                        <a:t>No Interns this year due to COVID.</a:t>
                      </a:r>
                      <a:endParaRPr lang="en-A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6651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190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FBD33-D9D7-416C-BDC6-270B70827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62920"/>
          </a:xfrm>
        </p:spPr>
        <p:txBody>
          <a:bodyPr>
            <a:normAutofit/>
          </a:bodyPr>
          <a:lstStyle/>
          <a:p>
            <a:r>
              <a:rPr lang="en-AU" sz="3200" b="1" dirty="0">
                <a:solidFill>
                  <a:srgbClr val="FF0000"/>
                </a:solidFill>
              </a:rPr>
              <a:t>Current Status</a:t>
            </a:r>
          </a:p>
        </p:txBody>
      </p:sp>
      <p:pic>
        <p:nvPicPr>
          <p:cNvPr id="6" name="Imagen 9">
            <a:extLst>
              <a:ext uri="{FF2B5EF4-FFF2-40B4-BE49-F238E27FC236}">
                <a16:creationId xmlns:a16="http://schemas.microsoft.com/office/drawing/2014/main" id="{16F9655E-B3C1-498D-AB41-E678B72CE6A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4533" y="5788862"/>
            <a:ext cx="2467467" cy="106651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49283" y="663508"/>
            <a:ext cx="1111815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60363" marR="0" lvl="0" indent="-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iii) 	TECHNICAL STRUCTURE</a:t>
            </a:r>
            <a:endParaRPr kumimoji="0" lang="en-AU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850" algn="l"/>
              </a:tabLst>
            </a:pPr>
            <a:endParaRPr kumimoji="0" lang="en-AU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511309"/>
              </p:ext>
            </p:extLst>
          </p:nvPr>
        </p:nvGraphicFramePr>
        <p:xfrm>
          <a:off x="944380" y="1134425"/>
          <a:ext cx="11034142" cy="56211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79027">
                  <a:extLst>
                    <a:ext uri="{9D8B030D-6E8A-4147-A177-3AD203B41FA5}">
                      <a16:colId xmlns:a16="http://schemas.microsoft.com/office/drawing/2014/main" val="3571904597"/>
                    </a:ext>
                  </a:extLst>
                </a:gridCol>
                <a:gridCol w="4155115">
                  <a:extLst>
                    <a:ext uri="{9D8B030D-6E8A-4147-A177-3AD203B41FA5}">
                      <a16:colId xmlns:a16="http://schemas.microsoft.com/office/drawing/2014/main" val="3363961526"/>
                    </a:ext>
                  </a:extLst>
                </a:gridCol>
              </a:tblGrid>
              <a:tr h="279808">
                <a:tc>
                  <a:txBody>
                    <a:bodyPr/>
                    <a:lstStyle/>
                    <a:p>
                      <a:pPr marL="292100" algn="just"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Meeting Outcome </a:t>
                      </a:r>
                      <a:endParaRPr lang="en-A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Progress </a:t>
                      </a:r>
                      <a:endParaRPr lang="en-A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3093681"/>
                  </a:ext>
                </a:extLst>
              </a:tr>
              <a:tr h="5316351">
                <a:tc>
                  <a:txBody>
                    <a:bodyPr/>
                    <a:lstStyle/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n-AU" sz="2000" dirty="0">
                          <a:effectLst/>
                        </a:rPr>
                        <a:t>Noted the progress of the seven pipeline projects being developed and supported by the PCREEE</a:t>
                      </a:r>
                    </a:p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en-AU" sz="2000" dirty="0">
                          <a:effectLst/>
                        </a:rPr>
                        <a:t>Noted the progress on the national energy dialogues and entrepreneurship workshops </a:t>
                      </a:r>
                    </a:p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en-AU" sz="2000" dirty="0">
                          <a:effectLst/>
                        </a:rPr>
                        <a:t>Endorsed the conduct of an Energy Investment Forum in the Solomon Islands and the conduct of national energy dialogues in American Samoa and  in a country in the North Pacific either Palau, Marshall Islands or FSM in 2020</a:t>
                      </a:r>
                    </a:p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en-AU" sz="2000" dirty="0">
                          <a:effectLst/>
                        </a:rPr>
                        <a:t>Noted the Progress with the establishment of the Sustainable Energy Industry Associations in the Pacific and noted the effort to establish one in the Solomon Is and </a:t>
                      </a:r>
                      <a:r>
                        <a:rPr lang="en-AU" sz="2000" dirty="0" smtClean="0">
                          <a:effectLst/>
                        </a:rPr>
                        <a:t>Vanuatu</a:t>
                      </a:r>
                    </a:p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en-AU" sz="2000" dirty="0" smtClean="0">
                          <a:effectLst/>
                        </a:rPr>
                        <a:t>Noted </a:t>
                      </a:r>
                      <a:r>
                        <a:rPr lang="en-AU" sz="2000" dirty="0">
                          <a:effectLst/>
                        </a:rPr>
                        <a:t>the PCREEE three funding initiatives to promote awareness and private sector participation in Sustainable Energy and urged NFIs &amp; THs to disseminate and promote the three initiatives in Member Countries in the PICTs.</a:t>
                      </a:r>
                      <a:endParaRPr lang="en-A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lvl="0" indent="-4572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96215" algn="l"/>
                        </a:tabLst>
                      </a:pPr>
                      <a:r>
                        <a:rPr lang="en-US" sz="2000" dirty="0">
                          <a:effectLst/>
                        </a:rPr>
                        <a:t>Noted</a:t>
                      </a:r>
                      <a:endParaRPr lang="en-AU" sz="2000" dirty="0">
                        <a:effectLst/>
                      </a:endParaRPr>
                    </a:p>
                    <a:p>
                      <a:pPr marL="457200" lvl="0" indent="-4572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96215" algn="l"/>
                        </a:tabLst>
                      </a:pPr>
                      <a:r>
                        <a:rPr lang="en-US" sz="2000" dirty="0">
                          <a:effectLst/>
                        </a:rPr>
                        <a:t>Planned dialogues were postponed</a:t>
                      </a:r>
                      <a:endParaRPr lang="en-AU" sz="2000" dirty="0">
                        <a:effectLst/>
                      </a:endParaRPr>
                    </a:p>
                    <a:p>
                      <a:pPr marL="457200" lvl="0" indent="-4572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96215" algn="l"/>
                        </a:tabLst>
                      </a:pPr>
                      <a:r>
                        <a:rPr lang="en-US" sz="2000" dirty="0">
                          <a:effectLst/>
                        </a:rPr>
                        <a:t>Solomon Is wants investment forum postponed to 2021. A/Samoa and North Pacific events got postponed. Completed national consultation in Palau. </a:t>
                      </a:r>
                      <a:endParaRPr lang="en-AU" sz="2000" dirty="0">
                        <a:effectLst/>
                      </a:endParaRPr>
                    </a:p>
                    <a:p>
                      <a:pPr marL="457200" lvl="0" indent="-4572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96215" algn="l"/>
                        </a:tabLst>
                      </a:pPr>
                      <a:r>
                        <a:rPr lang="en-US" sz="2000" dirty="0">
                          <a:effectLst/>
                        </a:rPr>
                        <a:t>Established the SE association of Vanuatu. SI postponed to 2021.</a:t>
                      </a:r>
                      <a:endParaRPr lang="en-AU" sz="2000" dirty="0">
                        <a:effectLst/>
                      </a:endParaRPr>
                    </a:p>
                    <a:p>
                      <a:pPr marL="457200" lvl="0" indent="-4572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96215" algn="l"/>
                        </a:tabLst>
                      </a:pPr>
                      <a:r>
                        <a:rPr lang="en-US" sz="2000" dirty="0">
                          <a:effectLst/>
                        </a:rPr>
                        <a:t>No takers on the scholarships / research support. PSEEF interests from SI and Vanuatu but not deal signed yet.   </a:t>
                      </a:r>
                      <a:endParaRPr lang="en-A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6980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300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FBD33-D9D7-416C-BDC6-270B70827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62920"/>
          </a:xfrm>
        </p:spPr>
        <p:txBody>
          <a:bodyPr>
            <a:normAutofit/>
          </a:bodyPr>
          <a:lstStyle/>
          <a:p>
            <a:r>
              <a:rPr lang="en-AU" sz="3200" b="1" dirty="0">
                <a:solidFill>
                  <a:srgbClr val="FF0000"/>
                </a:solidFill>
              </a:rPr>
              <a:t>Current Status</a:t>
            </a:r>
          </a:p>
        </p:txBody>
      </p:sp>
      <p:pic>
        <p:nvPicPr>
          <p:cNvPr id="6" name="Imagen 9">
            <a:extLst>
              <a:ext uri="{FF2B5EF4-FFF2-40B4-BE49-F238E27FC236}">
                <a16:creationId xmlns:a16="http://schemas.microsoft.com/office/drawing/2014/main" id="{16F9655E-B3C1-498D-AB41-E678B72CE6A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4533" y="5788862"/>
            <a:ext cx="2467467" cy="106651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49283" y="663508"/>
            <a:ext cx="1111815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60363" marR="0" lvl="0" indent="-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iv) 	</a:t>
            </a:r>
            <a:r>
              <a:rPr kumimoji="0" lang="en-AU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Capacity Building</a:t>
            </a:r>
            <a:endParaRPr kumimoji="0" lang="en-AU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850" algn="l"/>
              </a:tabLst>
            </a:pPr>
            <a:endParaRPr kumimoji="0" lang="en-AU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561004"/>
              </p:ext>
            </p:extLst>
          </p:nvPr>
        </p:nvGraphicFramePr>
        <p:xfrm>
          <a:off x="1335805" y="1750646"/>
          <a:ext cx="10229106" cy="46138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46851">
                  <a:extLst>
                    <a:ext uri="{9D8B030D-6E8A-4147-A177-3AD203B41FA5}">
                      <a16:colId xmlns:a16="http://schemas.microsoft.com/office/drawing/2014/main" val="2330039593"/>
                    </a:ext>
                  </a:extLst>
                </a:gridCol>
                <a:gridCol w="4182255">
                  <a:extLst>
                    <a:ext uri="{9D8B030D-6E8A-4147-A177-3AD203B41FA5}">
                      <a16:colId xmlns:a16="http://schemas.microsoft.com/office/drawing/2014/main" val="477356570"/>
                    </a:ext>
                  </a:extLst>
                </a:gridCol>
              </a:tblGrid>
              <a:tr h="422877">
                <a:tc>
                  <a:txBody>
                    <a:bodyPr/>
                    <a:lstStyle/>
                    <a:p>
                      <a:pPr marL="292100" algn="just"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Meeting Outcome </a:t>
                      </a:r>
                      <a:endParaRPr lang="en-A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Progress </a:t>
                      </a:r>
                      <a:endParaRPr lang="en-A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8970709"/>
                  </a:ext>
                </a:extLst>
              </a:tr>
              <a:tr h="3425303">
                <a:tc>
                  <a:txBody>
                    <a:bodyPr/>
                    <a:lstStyle/>
                    <a:p>
                      <a:pPr marL="457200" lvl="0" indent="-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AU" sz="2000" dirty="0">
                          <a:effectLst/>
                        </a:rPr>
                        <a:t>Noted that the final date for the EU-PacTVET project implementation is 30 August 2020.</a:t>
                      </a:r>
                    </a:p>
                    <a:p>
                      <a:pPr marL="457200" lvl="0" indent="-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AU" sz="2000" dirty="0">
                          <a:effectLst/>
                        </a:rPr>
                        <a:t>Noted the rather slow progress of the EU-PacTVET project in Tonga and the required urgency for project deliveries</a:t>
                      </a:r>
                    </a:p>
                    <a:p>
                      <a:pPr marL="457200" lvl="0" indent="-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AU" sz="2000" dirty="0">
                          <a:effectLst/>
                        </a:rPr>
                        <a:t>Acknowledged the PCREEE’s support to  the implementation of the PacTVET project in Tonga and the possible continuation of the technical assistance after the end of the PacTVET in September </a:t>
                      </a:r>
                      <a:r>
                        <a:rPr lang="en-AU" sz="2000" dirty="0" smtClean="0">
                          <a:solidFill>
                            <a:srgbClr val="FF0000"/>
                          </a:solidFill>
                          <a:effectLst/>
                        </a:rPr>
                        <a:t>/ Dec </a:t>
                      </a:r>
                      <a:r>
                        <a:rPr lang="en-AU" sz="2000" dirty="0" smtClean="0">
                          <a:effectLst/>
                        </a:rPr>
                        <a:t>2020</a:t>
                      </a:r>
                      <a:r>
                        <a:rPr lang="en-AU" sz="2000" dirty="0">
                          <a:effectLst/>
                        </a:rPr>
                        <a:t>.  </a:t>
                      </a:r>
                    </a:p>
                    <a:p>
                      <a:pPr marL="475615" algn="just"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 </a:t>
                      </a:r>
                      <a:endParaRPr lang="en-A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lvl="0" indent="-4572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96215" algn="l"/>
                        </a:tabLst>
                      </a:pPr>
                      <a:r>
                        <a:rPr lang="en-US" sz="2000" dirty="0">
                          <a:effectLst/>
                        </a:rPr>
                        <a:t>Noted</a:t>
                      </a:r>
                      <a:endParaRPr lang="en-AU" sz="2000" dirty="0">
                        <a:effectLst/>
                      </a:endParaRPr>
                    </a:p>
                    <a:p>
                      <a:pPr marL="457200" lvl="0" indent="-4572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96215" algn="l"/>
                        </a:tabLst>
                      </a:pPr>
                      <a:r>
                        <a:rPr lang="en-US" sz="2000" dirty="0">
                          <a:effectLst/>
                        </a:rPr>
                        <a:t>PacTVET ICC has speed up implementation </a:t>
                      </a:r>
                      <a:endParaRPr lang="en-AU" sz="2000" dirty="0">
                        <a:effectLst/>
                      </a:endParaRPr>
                    </a:p>
                    <a:p>
                      <a:pPr marL="457200" lvl="0" indent="-4572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96215" algn="l"/>
                        </a:tabLst>
                      </a:pPr>
                      <a:r>
                        <a:rPr lang="en-US" sz="2000" dirty="0">
                          <a:effectLst/>
                        </a:rPr>
                        <a:t>Planning of continuing on assisting PICs to have NQs on SE in 2021 </a:t>
                      </a:r>
                      <a:endParaRPr lang="en-A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0423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5120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FBD33-D9D7-416C-BDC6-270B70827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62920"/>
          </a:xfrm>
        </p:spPr>
        <p:txBody>
          <a:bodyPr>
            <a:normAutofit/>
          </a:bodyPr>
          <a:lstStyle/>
          <a:p>
            <a:r>
              <a:rPr lang="en-AU" sz="3200" b="1" dirty="0">
                <a:solidFill>
                  <a:srgbClr val="FF0000"/>
                </a:solidFill>
              </a:rPr>
              <a:t>Current Status</a:t>
            </a:r>
          </a:p>
        </p:txBody>
      </p:sp>
      <p:pic>
        <p:nvPicPr>
          <p:cNvPr id="6" name="Imagen 9">
            <a:extLst>
              <a:ext uri="{FF2B5EF4-FFF2-40B4-BE49-F238E27FC236}">
                <a16:creationId xmlns:a16="http://schemas.microsoft.com/office/drawing/2014/main" id="{16F9655E-B3C1-498D-AB41-E678B72CE6A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4533" y="5788862"/>
            <a:ext cx="2467467" cy="106651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49283" y="663508"/>
            <a:ext cx="1111815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60363" marR="0" lvl="0" indent="-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v) 	</a:t>
            </a:r>
            <a:r>
              <a:rPr kumimoji="0" lang="en-AU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Global Network of Sustainable Energy Centres</a:t>
            </a:r>
            <a:endParaRPr kumimoji="0" lang="en-AU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850" algn="l"/>
              </a:tabLst>
            </a:pPr>
            <a:endParaRPr kumimoji="0" lang="en-AU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176915"/>
              </p:ext>
            </p:extLst>
          </p:nvPr>
        </p:nvGraphicFramePr>
        <p:xfrm>
          <a:off x="1335805" y="1750646"/>
          <a:ext cx="10229106" cy="3848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46851">
                  <a:extLst>
                    <a:ext uri="{9D8B030D-6E8A-4147-A177-3AD203B41FA5}">
                      <a16:colId xmlns:a16="http://schemas.microsoft.com/office/drawing/2014/main" val="2330039593"/>
                    </a:ext>
                  </a:extLst>
                </a:gridCol>
                <a:gridCol w="4182255">
                  <a:extLst>
                    <a:ext uri="{9D8B030D-6E8A-4147-A177-3AD203B41FA5}">
                      <a16:colId xmlns:a16="http://schemas.microsoft.com/office/drawing/2014/main" val="477356570"/>
                    </a:ext>
                  </a:extLst>
                </a:gridCol>
              </a:tblGrid>
              <a:tr h="422877">
                <a:tc>
                  <a:txBody>
                    <a:bodyPr/>
                    <a:lstStyle/>
                    <a:p>
                      <a:pPr marL="292100" algn="just"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Meeting Outcome </a:t>
                      </a:r>
                      <a:endParaRPr lang="en-A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Progress </a:t>
                      </a:r>
                      <a:endParaRPr lang="en-A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8970709"/>
                  </a:ext>
                </a:extLst>
              </a:tr>
              <a:tr h="3425303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acknowledged UNIDO’s effort to establish the global network of regional sustainable energy centres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AU" sz="2400" b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noted the mission, vision and functions of the GN-SEC platform </a:t>
                      </a:r>
                      <a:endParaRPr lang="en-AU" sz="2400" b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75615" algn="just"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 </a:t>
                      </a:r>
                      <a:endParaRPr lang="en-A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96215" algn="l"/>
                        </a:tabLst>
                      </a:pPr>
                      <a:r>
                        <a:rPr lang="en-A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UNIDO will provide the update on Agenda Item 8.</a:t>
                      </a:r>
                      <a:endParaRPr lang="en-A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0423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5607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FBD33-D9D7-416C-BDC6-270B70827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62920"/>
          </a:xfrm>
        </p:spPr>
        <p:txBody>
          <a:bodyPr>
            <a:normAutofit/>
          </a:bodyPr>
          <a:lstStyle/>
          <a:p>
            <a:r>
              <a:rPr lang="en-AU" sz="3200" b="1" dirty="0">
                <a:solidFill>
                  <a:srgbClr val="FF0000"/>
                </a:solidFill>
              </a:rPr>
              <a:t>Current Status</a:t>
            </a:r>
          </a:p>
        </p:txBody>
      </p:sp>
      <p:pic>
        <p:nvPicPr>
          <p:cNvPr id="6" name="Imagen 9">
            <a:extLst>
              <a:ext uri="{FF2B5EF4-FFF2-40B4-BE49-F238E27FC236}">
                <a16:creationId xmlns:a16="http://schemas.microsoft.com/office/drawing/2014/main" id="{16F9655E-B3C1-498D-AB41-E678B72CE6A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4533" y="5788862"/>
            <a:ext cx="2467467" cy="106651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49283" y="663508"/>
            <a:ext cx="1111815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96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60363" marR="0" lvl="0" indent="-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lang="en-US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i) 	</a:t>
            </a:r>
            <a:r>
              <a:rPr kumimoji="0" lang="en-AU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Annual Work</a:t>
            </a:r>
            <a:r>
              <a:rPr kumimoji="0" lang="en-AU" alt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Plan &amp; Budget</a:t>
            </a:r>
            <a:endParaRPr kumimoji="0" lang="en-AU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850" algn="l"/>
              </a:tabLst>
            </a:pPr>
            <a:endParaRPr kumimoji="0" lang="en-AU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908588"/>
              </p:ext>
            </p:extLst>
          </p:nvPr>
        </p:nvGraphicFramePr>
        <p:xfrm>
          <a:off x="1335805" y="1750646"/>
          <a:ext cx="10229106" cy="3848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46851">
                  <a:extLst>
                    <a:ext uri="{9D8B030D-6E8A-4147-A177-3AD203B41FA5}">
                      <a16:colId xmlns:a16="http://schemas.microsoft.com/office/drawing/2014/main" val="2330039593"/>
                    </a:ext>
                  </a:extLst>
                </a:gridCol>
                <a:gridCol w="4182255">
                  <a:extLst>
                    <a:ext uri="{9D8B030D-6E8A-4147-A177-3AD203B41FA5}">
                      <a16:colId xmlns:a16="http://schemas.microsoft.com/office/drawing/2014/main" val="477356570"/>
                    </a:ext>
                  </a:extLst>
                </a:gridCol>
              </a:tblGrid>
              <a:tr h="422877">
                <a:tc>
                  <a:txBody>
                    <a:bodyPr/>
                    <a:lstStyle/>
                    <a:p>
                      <a:pPr marL="292100" algn="just"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Meeting Outcome </a:t>
                      </a:r>
                      <a:endParaRPr lang="en-A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Progress </a:t>
                      </a:r>
                      <a:endParaRPr lang="en-A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8970709"/>
                  </a:ext>
                </a:extLst>
              </a:tr>
              <a:tr h="3425303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Welcomed the private sector-focused </a:t>
                      </a:r>
                      <a:r>
                        <a:rPr lang="en-US" sz="1800" b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workplan</a:t>
                      </a:r>
                      <a:r>
                        <a:rPr lang="en-US" sz="18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budget for 2020.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AU" sz="1800" b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Endorsed the PCREEE 2020 </a:t>
                      </a:r>
                      <a:r>
                        <a:rPr lang="en-US" sz="1800" b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Workplan</a:t>
                      </a:r>
                      <a:r>
                        <a:rPr lang="en-US" sz="18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Budget to the amount of Euro 692,218 [418,500 for operations plus 273,718 for personnel].  </a:t>
                      </a:r>
                      <a:endParaRPr lang="en-AU" sz="1800" b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75615" algn="just"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 </a:t>
                      </a:r>
                      <a:endParaRPr lang="en-A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69875" algn="l"/>
                        </a:tabLst>
                      </a:pPr>
                      <a:r>
                        <a:rPr lang="en-US" sz="2000" dirty="0" smtClean="0">
                          <a:effectLst/>
                        </a:rPr>
                        <a:t>Delivery was affected by COVID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69875" algn="l"/>
                        </a:tabLst>
                      </a:pPr>
                      <a:endParaRPr lang="en-AU" sz="2000" dirty="0" smtClean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69875" algn="l"/>
                        </a:tabLst>
                      </a:pPr>
                      <a:endParaRPr lang="en-AU" sz="20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69875" algn="l"/>
                        </a:tabLst>
                      </a:pPr>
                      <a:r>
                        <a:rPr lang="en-US" sz="2000" dirty="0" smtClean="0">
                          <a:effectLst/>
                        </a:rPr>
                        <a:t>2. </a:t>
                      </a:r>
                      <a:r>
                        <a:rPr lang="en-US" sz="2000" baseline="0" dirty="0" smtClean="0">
                          <a:effectLst/>
                        </a:rPr>
                        <a:t>Funding agreement for 600,000 was signed with UNIDO and 80% has been transferred to SPC  </a:t>
                      </a:r>
                      <a:endParaRPr lang="en-A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0423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747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987</Words>
  <Application>Microsoft Office PowerPoint</Application>
  <PresentationFormat>Widescreen</PresentationFormat>
  <Paragraphs>110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5th PCREEE STEERING COMMITTEE (PSC) MEETING   18th NOVEMBER 2020  MODE: VIRTUAL </vt:lpstr>
      <vt:lpstr>PowerPoint Presentation</vt:lpstr>
      <vt:lpstr>Current Status</vt:lpstr>
      <vt:lpstr>Current Status</vt:lpstr>
      <vt:lpstr>Current Status</vt:lpstr>
      <vt:lpstr>Current Status</vt:lpstr>
      <vt:lpstr>Current Status</vt:lpstr>
      <vt:lpstr>Current Status</vt:lpstr>
      <vt:lpstr>Current Status</vt:lpstr>
      <vt:lpstr>Issues</vt:lpstr>
      <vt:lpstr>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5th PCREEE STEERING COMMITTEE (PSC) MEETING   18th NOVEMBER 2020  MODE: VIRTUAL</dc:title>
  <dc:creator>Jesse Benjaman</dc:creator>
  <cp:lastModifiedBy>Solomone Fifita</cp:lastModifiedBy>
  <cp:revision>16</cp:revision>
  <dcterms:created xsi:type="dcterms:W3CDTF">2020-11-16T02:58:41Z</dcterms:created>
  <dcterms:modified xsi:type="dcterms:W3CDTF">2020-11-17T16:26:10Z</dcterms:modified>
</cp:coreProperties>
</file>