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515" r:id="rId6"/>
    <p:sldId id="522" r:id="rId7"/>
    <p:sldId id="517" r:id="rId8"/>
    <p:sldId id="521" r:id="rId9"/>
    <p:sldId id="523" r:id="rId10"/>
    <p:sldId id="520" r:id="rId11"/>
    <p:sldId id="519" r:id="rId12"/>
    <p:sldId id="524" r:id="rId13"/>
  </p:sldIdLst>
  <p:sldSz cx="12192000" cy="6858000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450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mI7Osupp6bIUVwkJudd50sSXU9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Madrid Irazabal" initials="FMI" lastIdx="1" clrIdx="0">
    <p:extLst>
      <p:ext uri="{19B8F6BF-5375-455C-9EA6-DF929625EA0E}">
        <p15:presenceInfo xmlns:p15="http://schemas.microsoft.com/office/powerpoint/2012/main" userId="S::frank.madridirazabal@dfat.gov.au::7c49b448-ba93-4553-9ea0-5c4197548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0F51F-5117-4D24-B9AE-56882DB2AEA2}" v="4650" dt="2023-06-22T00:06:16.170"/>
    <p1510:client id="{CDAE422B-9479-4162-A04A-B368552402F7}" v="100" dt="2023-06-22T00:10:15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52" autoAdjust="0"/>
  </p:normalViewPr>
  <p:slideViewPr>
    <p:cSldViewPr snapToGrid="0">
      <p:cViewPr varScale="1">
        <p:scale>
          <a:sx n="72" d="100"/>
          <a:sy n="72" d="100"/>
        </p:scale>
        <p:origin x="1062" y="54"/>
      </p:cViewPr>
      <p:guideLst>
        <p:guide pos="745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CBA785-4E79-46AA-8226-3296A59DEB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03662-8942-4BA9-A5B0-BB5E4A271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6FC9-E5AF-47A6-9473-0F2A7AD9DA74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FC3C0-EC5B-4FAD-A1C0-207A1DE8A5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75665-34E9-4008-B81C-53A64EA33F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2EE2-2508-4C0E-A7A6-7A61290EF3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603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CC6AA-74D7-46BA-A2C0-EE090984D0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6555918-7AA0-42E5-BF15-AE0E8006BA1E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371532" indent="-371532">
              <a:lnSpc>
                <a:spcPct val="115000"/>
              </a:lnSpc>
              <a:spcBef>
                <a:spcPts val="650"/>
              </a:spcBef>
              <a:spcAft>
                <a:spcPts val="650"/>
              </a:spcAft>
              <a:buSzPts val="1600"/>
              <a:buFont typeface="Symbol" panose="05050102010706020507" pitchFamily="18" charset="2"/>
              <a:buChar char=""/>
            </a:pPr>
            <a:endParaRPr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BEB6AF-5A90-4DC2-B42D-AFBBEF09C5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32F2E96-1694-412E-A789-3A559D51FAA0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36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0144-A392-F89C-E31D-C925825C1F4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996A290-E5BA-236E-1A51-6EED15BCCACA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494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BEB6AF-5A90-4DC2-B42D-AFBBEF09C52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32F2E96-1694-412E-A789-3A559D51FAA0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10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AU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2C55E-1D1E-4A30-8923-E6C6215C4B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8756881-152F-4E6E-A573-5C9AF702E809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15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AU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2C55E-1D1E-4A30-8923-E6C6215C4B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8756881-152F-4E6E-A573-5C9AF702E809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87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AU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2C55E-1D1E-4A30-8923-E6C6215C4B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8756881-152F-4E6E-A573-5C9AF702E809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</p:spPr>
        <p:txBody>
          <a:bodyPr/>
          <a:lstStyle/>
          <a:p>
            <a:pPr marL="0" marR="0" lvl="0" indent="0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AU" strike="noStrike" kern="0" cap="none" spc="0" normalizeH="0" baseline="0" noProof="0">
              <a:ln>
                <a:noFill/>
              </a:ln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28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80AF-EA3B-48DB-AF66-B2BF588A1DA6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15A5-BFB1-736A-725E-1855221C34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21BF9CD-E3F4-7177-4E42-3BF13D7422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685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A80AF-EA3B-48DB-AF66-B2BF588A1DA6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15A5-BFB1-736A-725E-1855221C34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21BF9CD-E3F4-7177-4E42-3BF13D7422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64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742384" y="1222218"/>
            <a:ext cx="6771991" cy="358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742386" y="4942925"/>
            <a:ext cx="6771990" cy="1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8B1339-8145-4FCE-9BCF-6595C0FAF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106114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6BEC0-7EFE-4BA2-B9A5-2D14C96D4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Content">
  <p:cSld name="Standar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611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106114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AD4D6-9D6D-4045-9763-DE73D4889C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ext with image">
  <p:cSld name="Green text with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742375" y="365125"/>
            <a:ext cx="535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46247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97253-6E32-46E9-A777-D09D0449C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">
          <p15:clr>
            <a:srgbClr val="FA7B17"/>
          </p15:clr>
        </p15:guide>
        <p15:guide id="2" orient="horz" pos="4090">
          <p15:clr>
            <a:srgbClr val="FA7B17"/>
          </p15:clr>
        </p15:guide>
        <p15:guide id="3" pos="3840">
          <p15:clr>
            <a:srgbClr val="FA7B17"/>
          </p15:clr>
        </p15:guide>
        <p15:guide id="4" pos="745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611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742384" y="1825625"/>
            <a:ext cx="106114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800"/>
              <a:buChar char="•"/>
              <a:defRPr sz="180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JS SlideHeader">
            <a:extLst>
              <a:ext uri="{FF2B5EF4-FFF2-40B4-BE49-F238E27FC236}">
                <a16:creationId xmlns:a16="http://schemas.microsoft.com/office/drawing/2014/main" id="{B19827D7-98FA-458F-835D-C5315839F685}"/>
              </a:ext>
            </a:extLst>
          </p:cNvPr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10">
          <p15:clr>
            <a:srgbClr val="EA4335"/>
          </p15:clr>
        </p15:guide>
        <p15:guide id="2" orient="horz" pos="454">
          <p15:clr>
            <a:srgbClr val="EA4335"/>
          </p15:clr>
        </p15:guide>
        <p15:guide id="3" orient="horz" pos="3891">
          <p15:clr>
            <a:srgbClr val="EA4335"/>
          </p15:clr>
        </p15:guide>
        <p15:guide id="4" pos="7178">
          <p15:clr>
            <a:srgbClr val="EA4335"/>
          </p15:clr>
        </p15:guide>
        <p15:guide id="5" orient="horz" pos="115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742375" y="1825625"/>
            <a:ext cx="7570352" cy="203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AU" sz="2200" dirty="0"/>
              <a:t>Australian Infrastructure Financing Facility for the Pacific</a:t>
            </a:r>
            <a:br>
              <a:rPr lang="en-AU" sz="2200" dirty="0"/>
            </a:br>
            <a:br>
              <a:rPr lang="en-AU" dirty="0"/>
            </a:br>
            <a:r>
              <a:rPr lang="en-AU" dirty="0"/>
              <a:t>Off-Grid Program</a:t>
            </a:r>
            <a:endParaRPr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subTitle" idx="1"/>
          </p:nvPr>
        </p:nvSpPr>
        <p:spPr>
          <a:xfrm>
            <a:off x="742386" y="4942925"/>
            <a:ext cx="6771990" cy="1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lt1"/>
              </a:buClr>
              <a:buSzPts val="1800"/>
              <a:buNone/>
            </a:pPr>
            <a:r>
              <a:rPr lang="en-AU" sz="2000" dirty="0"/>
              <a:t>Enabling quality, climate-resilient renewable energy across the Pacific and Timor-Leste</a:t>
            </a:r>
            <a:endParaRPr sz="2000" dirty="0"/>
          </a:p>
        </p:txBody>
      </p:sp>
      <p:sp>
        <p:nvSpPr>
          <p:cNvPr id="4" name="Google Shape;40;p1">
            <a:extLst>
              <a:ext uri="{FF2B5EF4-FFF2-40B4-BE49-F238E27FC236}">
                <a16:creationId xmlns:a16="http://schemas.microsoft.com/office/drawing/2014/main" id="{18171551-FBEA-49F5-9BDB-796CDAF91448}"/>
              </a:ext>
            </a:extLst>
          </p:cNvPr>
          <p:cNvSpPr txBox="1">
            <a:spLocks/>
          </p:cNvSpPr>
          <p:nvPr/>
        </p:nvSpPr>
        <p:spPr>
          <a:xfrm>
            <a:off x="10852602" y="6540077"/>
            <a:ext cx="1656390" cy="44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13D5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13D5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</a:pPr>
            <a:r>
              <a:rPr lang="en-AU" sz="2000" dirty="0"/>
              <a:t>aiffp.gov.au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611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4400"/>
              <a:buFont typeface="Arial"/>
              <a:buNone/>
            </a:pPr>
            <a:r>
              <a:rPr lang="en-AU" dirty="0"/>
              <a:t>AIFFP Climate Partnerships</a:t>
            </a:r>
            <a:endParaRPr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42375" y="1825625"/>
            <a:ext cx="5475545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905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Char char="•"/>
            </a:pPr>
            <a:r>
              <a:rPr lang="en-AU" sz="1800" dirty="0"/>
              <a:t>The Australian Government took a commitment to establish the Pacific Climate Infrastructure Financing Partnership (PCIFP) within the AIFFP to the recent federal election.</a:t>
            </a:r>
            <a:endParaRPr sz="1800" dirty="0"/>
          </a:p>
          <a:p>
            <a:pPr marL="228600" lvl="0" indent="-190500" algn="l" rtl="0">
              <a:lnSpc>
                <a:spcPct val="110000"/>
              </a:lnSpc>
              <a:spcBef>
                <a:spcPts val="1500"/>
              </a:spcBef>
              <a:spcAft>
                <a:spcPts val="1500"/>
              </a:spcAft>
              <a:buClr>
                <a:srgbClr val="013D54"/>
              </a:buClr>
              <a:buSzPts val="2200"/>
              <a:buChar char="•"/>
            </a:pPr>
            <a:r>
              <a:rPr lang="en-AU" sz="1800" dirty="0"/>
              <a:t>Three core components:</a:t>
            </a:r>
          </a:p>
          <a:p>
            <a:pPr marL="838200" lvl="1">
              <a:lnSpc>
                <a:spcPct val="110000"/>
              </a:lnSpc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en-AU" sz="1800" dirty="0"/>
              <a:t>Increasing the number of medium to large scale climate projects</a:t>
            </a:r>
          </a:p>
          <a:p>
            <a:pPr marL="838200" lvl="1">
              <a:lnSpc>
                <a:spcPct val="110000"/>
              </a:lnSpc>
              <a:spcAft>
                <a:spcPts val="1500"/>
              </a:spcAft>
              <a:buSzPts val="2200"/>
              <a:buFont typeface="+mj-lt"/>
              <a:buAutoNum type="arabicPeriod"/>
            </a:pPr>
            <a:r>
              <a:rPr lang="en-AU" sz="1800" dirty="0"/>
              <a:t>Greening AIFFP investments with dedicated grant finance</a:t>
            </a:r>
          </a:p>
          <a:p>
            <a:pPr marL="838200" lvl="1">
              <a:lnSpc>
                <a:spcPct val="110000"/>
              </a:lnSpc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en-AU" sz="1800" dirty="0"/>
              <a:t>Supporting the small scale, off grid and community-based renewable energy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1B90BD-8633-439A-B809-03F1DDE5E4F5}"/>
              </a:ext>
            </a:extLst>
          </p:cNvPr>
          <p:cNvSpPr txBox="1"/>
          <p:nvPr/>
        </p:nvSpPr>
        <p:spPr>
          <a:xfrm>
            <a:off x="7056186" y="5306795"/>
            <a:ext cx="3466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Construction of solar panels, Palau Solar Investment</a:t>
            </a:r>
          </a:p>
        </p:txBody>
      </p:sp>
      <p:pic>
        <p:nvPicPr>
          <p:cNvPr id="8" name="Picture 7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E9A8D0E2-8C05-4F88-981A-214672B0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55" y="1721371"/>
            <a:ext cx="4553677" cy="34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0B73-25C3-B854-4E34-70C4D800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1C75-9CEF-C88A-26CF-534BA2E3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476491"/>
            <a:ext cx="10611416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AU" dirty="0"/>
          </a:p>
          <a:p>
            <a:r>
              <a:rPr lang="en-AU" dirty="0"/>
              <a:t>Improve remote energy access in the Pacific while mitigating/avoiding carbon emissions</a:t>
            </a:r>
          </a:p>
          <a:p>
            <a:r>
              <a:rPr lang="en-AU" dirty="0"/>
              <a:t>Utilise new energy access for adaptation and development in remote areas of the Pacific</a:t>
            </a:r>
          </a:p>
          <a:p>
            <a:r>
              <a:rPr lang="en-AU" dirty="0"/>
              <a:t>Leverage private and climate financing for Pacific climate infrastructure</a:t>
            </a:r>
          </a:p>
          <a:p>
            <a:r>
              <a:rPr lang="en-AU" dirty="0"/>
              <a:t>Demonstrate Australia’s commitment to global climate action</a:t>
            </a:r>
          </a:p>
          <a:p>
            <a:r>
              <a:rPr lang="en-AU" dirty="0"/>
              <a:t>Develop new partnerships with Pacific countries in renewable energy</a:t>
            </a:r>
          </a:p>
          <a:p>
            <a:pPr marL="11430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624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742384" y="365125"/>
            <a:ext cx="106114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4400"/>
              <a:buFont typeface="Arial"/>
              <a:buNone/>
            </a:pPr>
            <a:r>
              <a:rPr lang="en-AU" dirty="0"/>
              <a:t>Off-Grid Program: Rural and remote access to renewable energy</a:t>
            </a:r>
            <a:endParaRPr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42374" y="1825625"/>
            <a:ext cx="5432515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None/>
            </a:pPr>
            <a:r>
              <a:rPr lang="en-AU" sz="1800" b="1" dirty="0"/>
              <a:t>Program is intended to deliver small-scale, off-grid and community-based renewable energy projects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Char char="•"/>
            </a:pPr>
            <a:endParaRPr lang="en-AU" sz="1800" dirty="0"/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Char char="•"/>
            </a:pPr>
            <a:r>
              <a:rPr lang="en-AU" sz="1800" dirty="0"/>
              <a:t>A substantial program to help deliver renewable energy access to rural and remote communities in the Pacific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Char char="•"/>
            </a:pPr>
            <a:endParaRPr lang="en-AU" sz="1800" dirty="0"/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Char char="•"/>
            </a:pPr>
            <a:r>
              <a:rPr lang="en-AU" sz="1800" dirty="0"/>
              <a:t>Significant opportunity for NGOs, philanthropic and church-based organisations and the private sector to engage and leverage resources, knowledge, and connections across the Pacific</a:t>
            </a:r>
          </a:p>
          <a:p>
            <a:pPr marL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None/>
            </a:pPr>
            <a:endParaRPr lang="en-AU" sz="1800" dirty="0"/>
          </a:p>
          <a:p>
            <a:pPr marL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D54"/>
              </a:buClr>
              <a:buSzPts val="2200"/>
              <a:buNone/>
            </a:pPr>
            <a:endParaRPr lang="en-AU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0F641-6E06-7F5E-EF63-B186D7C0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69" y="1690688"/>
            <a:ext cx="4411209" cy="29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0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BAD2-D439-4E81-BF94-A7813856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45" y="327418"/>
            <a:ext cx="11107109" cy="1325563"/>
          </a:xfrm>
        </p:spPr>
        <p:txBody>
          <a:bodyPr/>
          <a:lstStyle/>
          <a:p>
            <a:r>
              <a:rPr lang="en-AU" dirty="0"/>
              <a:t>Off-Grid Program – Stakeholder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B2322-713D-42C6-A26C-B7F1889D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526367"/>
            <a:ext cx="11034647" cy="4492048"/>
          </a:xfrm>
        </p:spPr>
        <p:txBody>
          <a:bodyPr>
            <a:normAutofit fontScale="92500" lnSpcReduction="20000"/>
          </a:bodyPr>
          <a:lstStyle/>
          <a:p>
            <a:endParaRPr lang="en-AU" sz="2000" dirty="0"/>
          </a:p>
          <a:p>
            <a:r>
              <a:rPr lang="en-AU" sz="2000" b="1" dirty="0"/>
              <a:t>Pacific stakeholders: </a:t>
            </a:r>
          </a:p>
          <a:p>
            <a:pPr lvl="1"/>
            <a:r>
              <a:rPr lang="en-AU" sz="1600" dirty="0"/>
              <a:t>Australian Government representatives in the Pacific</a:t>
            </a:r>
          </a:p>
          <a:p>
            <a:pPr lvl="1"/>
            <a:r>
              <a:rPr lang="en-AU" sz="1600" dirty="0"/>
              <a:t>Pacific Governments </a:t>
            </a:r>
          </a:p>
          <a:p>
            <a:pPr lvl="1"/>
            <a:r>
              <a:rPr lang="en-AU" sz="1600" dirty="0"/>
              <a:t>Regional organisations and bodies (SPREP, PRIF, SPC, PIF)</a:t>
            </a:r>
          </a:p>
          <a:p>
            <a:pPr lvl="1"/>
            <a:r>
              <a:rPr lang="en-AU" sz="1600" dirty="0"/>
              <a:t>Key small-scale renewable energy sector proponents </a:t>
            </a:r>
          </a:p>
          <a:p>
            <a:pPr marL="114300" indent="0">
              <a:buNone/>
            </a:pPr>
            <a:endParaRPr lang="en-AU" sz="2000" dirty="0"/>
          </a:p>
          <a:p>
            <a:r>
              <a:rPr lang="en-AU" sz="2000" b="1" dirty="0"/>
              <a:t>Australian stakeholders: </a:t>
            </a:r>
          </a:p>
          <a:p>
            <a:pPr lvl="1"/>
            <a:r>
              <a:rPr lang="en-AU" sz="1600" dirty="0"/>
              <a:t>Government (DFAT, AIFFP Board, First Nations Taskforce, </a:t>
            </a:r>
            <a:r>
              <a:rPr lang="en-AU" sz="1600" dirty="0" err="1"/>
              <a:t>DoF</a:t>
            </a:r>
            <a:r>
              <a:rPr lang="en-AU" sz="1600" dirty="0"/>
              <a:t>, Treasury, PM&amp;C, DCCEEW), </a:t>
            </a:r>
          </a:p>
          <a:p>
            <a:pPr lvl="1"/>
            <a:r>
              <a:rPr lang="en-AU" sz="1600" dirty="0"/>
              <a:t>Not-for profit organisations and representative bodies (ACFID, ANCP)</a:t>
            </a:r>
          </a:p>
          <a:p>
            <a:pPr lvl="1"/>
            <a:r>
              <a:rPr lang="en-AU" sz="1600" dirty="0"/>
              <a:t>Private sector and industry</a:t>
            </a:r>
          </a:p>
          <a:p>
            <a:pPr lvl="1"/>
            <a:r>
              <a:rPr lang="en-AU" sz="1600" dirty="0"/>
              <a:t>First Nations groups</a:t>
            </a:r>
          </a:p>
          <a:p>
            <a:pPr lvl="1"/>
            <a:r>
              <a:rPr lang="en-AU" sz="1600" dirty="0"/>
              <a:t>Philanthropic organisations</a:t>
            </a:r>
          </a:p>
          <a:p>
            <a:pPr lvl="1"/>
            <a:r>
              <a:rPr lang="en-AU" sz="1600" dirty="0"/>
              <a:t>Academia</a:t>
            </a:r>
          </a:p>
        </p:txBody>
      </p:sp>
    </p:spTree>
    <p:extLst>
      <p:ext uri="{BB962C8B-B14F-4D97-AF65-F5344CB8AC3E}">
        <p14:creationId xmlns:p14="http://schemas.microsoft.com/office/powerpoint/2010/main" val="344874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BAD2-D439-4E81-BF94-A7813856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45" y="327418"/>
            <a:ext cx="11107109" cy="1325563"/>
          </a:xfrm>
        </p:spPr>
        <p:txBody>
          <a:bodyPr>
            <a:normAutofit/>
          </a:bodyPr>
          <a:lstStyle/>
          <a:p>
            <a:r>
              <a:rPr lang="en-AU" dirty="0"/>
              <a:t>Market Study – ITP Renewables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B2322-713D-42C6-A26C-B7F1889D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07" y="1208314"/>
            <a:ext cx="11034647" cy="5004215"/>
          </a:xfrm>
        </p:spPr>
        <p:txBody>
          <a:bodyPr>
            <a:normAutofit lnSpcReduction="10000"/>
          </a:bodyPr>
          <a:lstStyle/>
          <a:p>
            <a:endParaRPr lang="en-AU" sz="2000" dirty="0"/>
          </a:p>
          <a:p>
            <a:r>
              <a:rPr lang="en-AU" sz="2000" b="1" dirty="0"/>
              <a:t>Demand – key findings: </a:t>
            </a:r>
          </a:p>
          <a:p>
            <a:pPr lvl="1"/>
            <a:r>
              <a:rPr lang="en-AU" sz="1600" dirty="0"/>
              <a:t>Demand for mini-grids and SHS is significant in countries with lower levels of electrification and a more dispersed population. Key countries are Solomon Islands, Vanuatu, the FSM, and PNG.</a:t>
            </a:r>
          </a:p>
          <a:p>
            <a:pPr lvl="1"/>
            <a:r>
              <a:rPr lang="en-AU" sz="1600" dirty="0"/>
              <a:t>Want to better understand needs for off grid reach in all Pacific countries</a:t>
            </a:r>
          </a:p>
          <a:p>
            <a:pPr lvl="1"/>
            <a:r>
              <a:rPr lang="en-AU" sz="1600" dirty="0"/>
              <a:t>Donor finance is a key to project delivery in many contexts</a:t>
            </a:r>
          </a:p>
          <a:p>
            <a:pPr lvl="1"/>
            <a:r>
              <a:rPr lang="en-AU" sz="1600" dirty="0"/>
              <a:t>Small scale RE program could achieve social and economic development outcomes </a:t>
            </a:r>
          </a:p>
          <a:p>
            <a:endParaRPr lang="en-AU" sz="1600" b="1" dirty="0"/>
          </a:p>
          <a:p>
            <a:r>
              <a:rPr lang="en-AU" sz="2000" b="1" dirty="0"/>
              <a:t>Supply – key findings:</a:t>
            </a:r>
          </a:p>
          <a:p>
            <a:pPr lvl="1"/>
            <a:r>
              <a:rPr lang="en-AU" sz="1600" dirty="0"/>
              <a:t>Solar a stand-out technical solution (wind, biomass, hydro have specific challenges but are applicable in certain contexts)</a:t>
            </a:r>
          </a:p>
          <a:p>
            <a:pPr lvl="1"/>
            <a:r>
              <a:rPr lang="en-AU" sz="1600" dirty="0"/>
              <a:t>Cost competitiveness a key issue for some international suppliers – quality and supply chains are a key consideration for the Australian Government</a:t>
            </a:r>
          </a:p>
          <a:p>
            <a:pPr lvl="1"/>
            <a:r>
              <a:rPr lang="en-AU" sz="1600" dirty="0"/>
              <a:t>Opportunities for local contractors to partner with international contractors to deliver projects</a:t>
            </a:r>
          </a:p>
          <a:p>
            <a:pPr lvl="1"/>
            <a:r>
              <a:rPr lang="en-AU" sz="1600" dirty="0"/>
              <a:t>Could be opportunities to partner with large private sector firms and corporations </a:t>
            </a:r>
          </a:p>
        </p:txBody>
      </p:sp>
    </p:spTree>
    <p:extLst>
      <p:ext uri="{BB962C8B-B14F-4D97-AF65-F5344CB8AC3E}">
        <p14:creationId xmlns:p14="http://schemas.microsoft.com/office/powerpoint/2010/main" val="388647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BAD2-D439-4E81-BF94-A7813856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B2322-713D-42C6-A26C-B7F1889D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384" y="1825625"/>
            <a:ext cx="11034647" cy="3803994"/>
          </a:xfrm>
        </p:spPr>
        <p:txBody>
          <a:bodyPr>
            <a:normAutofit/>
          </a:bodyPr>
          <a:lstStyle/>
          <a:p>
            <a:endParaRPr lang="en-AU" sz="2000" b="1" dirty="0"/>
          </a:p>
          <a:p>
            <a:r>
              <a:rPr lang="en-AU" sz="2000" b="1" dirty="0"/>
              <a:t>Consultation (domestic and Pacific) – </a:t>
            </a:r>
            <a:r>
              <a:rPr lang="en-AU" sz="2000" dirty="0"/>
              <a:t>series of meetings, roundtables, private briefings, and visits to the region to promote the PCIFP. </a:t>
            </a:r>
          </a:p>
          <a:p>
            <a:pPr marL="114300" indent="0">
              <a:buNone/>
            </a:pPr>
            <a:endParaRPr lang="en-AU" sz="2000" dirty="0"/>
          </a:p>
          <a:p>
            <a:r>
              <a:rPr lang="en-AU" sz="2000" b="1" dirty="0"/>
              <a:t>Call for proposals in 2023 – </a:t>
            </a:r>
            <a:r>
              <a:rPr lang="en-AU" sz="2000" dirty="0"/>
              <a:t>prospective partners to submit proposals for delivering small-scale renewable energy projects in remote and rural areas in the Pacific. </a:t>
            </a:r>
          </a:p>
          <a:p>
            <a:pPr marL="114300" indent="0">
              <a:buNone/>
            </a:pPr>
            <a:endParaRPr lang="en-AU" sz="2000" dirty="0"/>
          </a:p>
          <a:p>
            <a:r>
              <a:rPr lang="en-AU" sz="2000" b="1" dirty="0"/>
              <a:t>Dedicated program launch in 2024 </a:t>
            </a:r>
            <a:r>
              <a:rPr lang="en-AU" sz="2000" dirty="0"/>
              <a:t>– drawing on lessons learnt from CfP1 to enable scale-out across the Pacific.</a:t>
            </a:r>
          </a:p>
          <a:p>
            <a:pPr marL="114300" indent="0">
              <a:buNone/>
            </a:pPr>
            <a:endParaRPr lang="en-AU" sz="2000" dirty="0"/>
          </a:p>
          <a:p>
            <a:r>
              <a:rPr lang="en-AU" sz="2000" dirty="0"/>
              <a:t>Reach out to us – we want to work with capable Pacific partners</a:t>
            </a:r>
          </a:p>
        </p:txBody>
      </p:sp>
    </p:spTree>
    <p:extLst>
      <p:ext uri="{BB962C8B-B14F-4D97-AF65-F5344CB8AC3E}">
        <p14:creationId xmlns:p14="http://schemas.microsoft.com/office/powerpoint/2010/main" val="156584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B6AC-A0F5-E162-CB11-9482619E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7" y="2313194"/>
            <a:ext cx="6712489" cy="1325563"/>
          </a:xfrm>
        </p:spPr>
        <p:txBody>
          <a:bodyPr/>
          <a:lstStyle/>
          <a:p>
            <a:pPr algn="ctr"/>
            <a:r>
              <a:rPr lang="en-AU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1216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B6AC-A0F5-E162-CB11-9482619E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Prompts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77E81-3AF7-A4A3-B2EA-78863095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50" y="1558486"/>
            <a:ext cx="7531284" cy="476519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AU" sz="4000" dirty="0">
                <a:solidFill>
                  <a:schemeClr val="bg1"/>
                </a:solidFill>
              </a:rPr>
              <a:t>What are the strengths and weaknesses of our support for climate action in your country?  Does the action on the ground meet our rhetoric?</a:t>
            </a:r>
          </a:p>
          <a:p>
            <a:pPr marL="50800" indent="0" algn="just">
              <a:lnSpc>
                <a:spcPct val="120000"/>
              </a:lnSpc>
              <a:buNone/>
            </a:pPr>
            <a:endParaRPr lang="en-AU" sz="40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AU" sz="4000" dirty="0">
                <a:solidFill>
                  <a:schemeClr val="bg1"/>
                </a:solidFill>
              </a:rPr>
              <a:t>What do you know about access to energy in rural or remote parts of the country? Which parts have the worst access at present?</a:t>
            </a:r>
          </a:p>
          <a:p>
            <a:pPr marL="50800" indent="0" algn="just">
              <a:lnSpc>
                <a:spcPct val="120000"/>
              </a:lnSpc>
              <a:buNone/>
            </a:pPr>
            <a:endParaRPr lang="en-AU" sz="40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AU" sz="4000" dirty="0">
                <a:solidFill>
                  <a:schemeClr val="bg1"/>
                </a:solidFill>
              </a:rPr>
              <a:t>Are you aware of proponents working in small-scale renewable energy projects in-country?  Which organisations/enterprises are involved?  Any successes or failures you can point to? </a:t>
            </a:r>
          </a:p>
          <a:p>
            <a:pPr marL="50800" indent="0" algn="just">
              <a:lnSpc>
                <a:spcPct val="120000"/>
              </a:lnSpc>
              <a:buNone/>
            </a:pPr>
            <a:endParaRPr lang="en-AU" sz="40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AU" sz="4000" dirty="0">
                <a:solidFill>
                  <a:schemeClr val="bg1"/>
                </a:solidFill>
              </a:rPr>
              <a:t>Do you see value in DFAT supporting remote small-scale renewable energy projects in your country and if so where would you like to see it roll out?</a:t>
            </a:r>
          </a:p>
          <a:p>
            <a:pPr marL="50800" indent="0" algn="just">
              <a:lnSpc>
                <a:spcPct val="120000"/>
              </a:lnSpc>
              <a:buNone/>
            </a:pPr>
            <a:endParaRPr lang="en-AU" sz="40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AU" sz="4000" dirty="0">
                <a:solidFill>
                  <a:schemeClr val="bg1"/>
                </a:solidFill>
              </a:rPr>
              <a:t>Are there any existing proposals for renewable access that you would advocate for early PCIFP financing as we set the program up?</a:t>
            </a:r>
          </a:p>
          <a:p>
            <a:pPr marL="50800" indent="0" algn="just">
              <a:lnSpc>
                <a:spcPct val="120000"/>
              </a:lnSpc>
              <a:buNone/>
            </a:pPr>
            <a:endParaRPr lang="en-AU" sz="4000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AU" sz="4000" dirty="0">
                <a:solidFill>
                  <a:schemeClr val="bg1"/>
                </a:solidFill>
              </a:rPr>
              <a:t>What are your preferences or views on engagement with government and non-government stakeholders in your country? </a:t>
            </a:r>
          </a:p>
          <a:p>
            <a:pPr>
              <a:lnSpc>
                <a:spcPct val="120000"/>
              </a:lnSpc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9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FFP">
      <a:dk1>
        <a:srgbClr val="000000"/>
      </a:dk1>
      <a:lt1>
        <a:srgbClr val="FFFFFF"/>
      </a:lt1>
      <a:dk2>
        <a:srgbClr val="013C54"/>
      </a:dk2>
      <a:lt2>
        <a:srgbClr val="E7E6E6"/>
      </a:lt2>
      <a:accent1>
        <a:srgbClr val="2FBCB2"/>
      </a:accent1>
      <a:accent2>
        <a:srgbClr val="28632E"/>
      </a:accent2>
      <a:accent3>
        <a:srgbClr val="8FA938"/>
      </a:accent3>
      <a:accent4>
        <a:srgbClr val="834D28"/>
      </a:accent4>
      <a:accent5>
        <a:srgbClr val="E6CCB6"/>
      </a:accent5>
      <a:accent6>
        <a:srgbClr val="919191"/>
      </a:accent6>
      <a:hlink>
        <a:srgbClr val="2EBCB2"/>
      </a:hlink>
      <a:folHlink>
        <a:srgbClr val="1A6A6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86e50019-0267-40fb-87f9-3f4eba0f3afb" xsi:nil="true"/>
    <TaxCatchAll xmlns="b9c53862-c4a5-479d-b075-a8afcffe6068" xsi:nil="true"/>
    <lcf76f155ced4ddcb4097134ff3c332f xmlns="86e50019-0267-40fb-87f9-3f4eba0f3afb">
      <Terms xmlns="http://schemas.microsoft.com/office/infopath/2007/PartnerControls"/>
    </lcf76f155ced4ddcb4097134ff3c332f>
    <_Flow_SignoffStatus xmlns="86e50019-0267-40fb-87f9-3f4eba0f3a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AC6B43DAF9843885DFD8F2E402DB0" ma:contentTypeVersion="19" ma:contentTypeDescription="Create a new document." ma:contentTypeScope="" ma:versionID="d64476e7f5f34a8949c842fb6d1833fd">
  <xsd:schema xmlns:xsd="http://www.w3.org/2001/XMLSchema" xmlns:xs="http://www.w3.org/2001/XMLSchema" xmlns:p="http://schemas.microsoft.com/office/2006/metadata/properties" xmlns:ns2="86e50019-0267-40fb-87f9-3f4eba0f3afb" xmlns:ns3="b9c53862-c4a5-479d-b075-a8afcffe6068" targetNamespace="http://schemas.microsoft.com/office/2006/metadata/properties" ma:root="true" ma:fieldsID="8de6473e05c3c2a7b83cd6b7813fa774" ns2:_="" ns3:_="">
    <xsd:import namespace="86e50019-0267-40fb-87f9-3f4eba0f3afb"/>
    <xsd:import namespace="b9c53862-c4a5-479d-b075-a8afcffe6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test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50019-0267-40fb-87f9-3f4eba0f3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est" ma:index="19" nillable="true" ma:displayName="test" ma:format="Thumbnail" ma:internalName="test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53862-c4a5-479d-b075-a8afcffe6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9c77463-a911-4dd4-bf9a-b8d80b5adea1}" ma:internalName="TaxCatchAll" ma:showField="CatchAllData" ma:web="b9c53862-c4a5-479d-b075-a8afcffe60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93E921-BCF5-4DA7-AE37-F63A1364F9C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9c53862-c4a5-479d-b075-a8afcffe6068"/>
    <ds:schemaRef ds:uri="http://purl.org/dc/elements/1.1/"/>
    <ds:schemaRef ds:uri="86e50019-0267-40fb-87f9-3f4eba0f3af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8B9F8C-BE5A-457C-B5FD-9D95AC0406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882C4-5C80-4511-828E-3D968B66C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50019-0267-40fb-87f9-3f4eba0f3afb"/>
    <ds:schemaRef ds:uri="b9c53862-c4a5-479d-b075-a8afcffe6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16039</TotalTime>
  <Words>694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Australian Infrastructure Financing Facility for the Pacific  Off-Grid Program</vt:lpstr>
      <vt:lpstr>AIFFP Climate Partnerships</vt:lpstr>
      <vt:lpstr>Objectives </vt:lpstr>
      <vt:lpstr>Off-Grid Program: Rural and remote access to renewable energy</vt:lpstr>
      <vt:lpstr>Off-Grid Program – Stakeholder Engagement</vt:lpstr>
      <vt:lpstr>Market Study – ITP Renewables</vt:lpstr>
      <vt:lpstr>Key Steps</vt:lpstr>
      <vt:lpstr>Q&amp;A</vt:lpstr>
      <vt:lpstr>Prompts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Infrastructure Financing Facility  for the Pacific</dc:title>
  <dc:creator>Cameron Tidy</dc:creator>
  <cp:keywords>[SEC=OFFICIAL]</cp:keywords>
  <cp:lastModifiedBy>Nicholas Murphy</cp:lastModifiedBy>
  <cp:revision>25</cp:revision>
  <cp:lastPrinted>2022-09-19T06:36:02Z</cp:lastPrinted>
  <dcterms:created xsi:type="dcterms:W3CDTF">2020-08-11T05:31:21Z</dcterms:created>
  <dcterms:modified xsi:type="dcterms:W3CDTF">2023-06-22T00:10:18Z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f1580198-ab5a-4bc1-85cc-c670620b5de7</vt:lpwstr>
  </property>
  <property fmtid="{D5CDD505-2E9C-101B-9397-08002B2CF9AE}" pid="3" name="SEC">
    <vt:lpwstr>OFFICIAL</vt:lpwstr>
  </property>
  <property fmtid="{D5CDD505-2E9C-101B-9397-08002B2CF9AE}" pid="4" name="ContentTypeId">
    <vt:lpwstr>0x010100FD0AC6B43DAF9843885DFD8F2E402DB0</vt:lpwstr>
  </property>
  <property fmtid="{D5CDD505-2E9C-101B-9397-08002B2CF9AE}" pid="5" name="MediaServiceImageTags">
    <vt:lpwstr/>
  </property>
  <property fmtid="{D5CDD505-2E9C-101B-9397-08002B2CF9AE}" pid="6" name="PM_ProtectiveMarkingImage_Header">
    <vt:lpwstr>C:\Program Files (x86)\Common Files\janusNET Shared\janusSEAL\Images\DocumentSlashBlue.png</vt:lpwstr>
  </property>
  <property fmtid="{D5CDD505-2E9C-101B-9397-08002B2CF9AE}" pid="7" name="PM_Caveats_Count">
    <vt:lpwstr>0</vt:lpwstr>
  </property>
  <property fmtid="{D5CDD505-2E9C-101B-9397-08002B2CF9AE}" pid="8" name="PM_DisplayValueSecClassificationWithQualifier">
    <vt:lpwstr>OFFICIAL</vt:lpwstr>
  </property>
  <property fmtid="{D5CDD505-2E9C-101B-9397-08002B2CF9AE}" pid="9" name="PM_Qualifier">
    <vt:lpwstr/>
  </property>
  <property fmtid="{D5CDD505-2E9C-101B-9397-08002B2CF9AE}" pid="10" name="PM_SecurityClassification">
    <vt:lpwstr>OFFICIAL</vt:lpwstr>
  </property>
  <property fmtid="{D5CDD505-2E9C-101B-9397-08002B2CF9AE}" pid="11" name="PM_InsertionValue">
    <vt:lpwstr>OFFICIAL</vt:lpwstr>
  </property>
  <property fmtid="{D5CDD505-2E9C-101B-9397-08002B2CF9AE}" pid="12" name="PM_Originating_FileId">
    <vt:lpwstr>5886CF30F6B241549627D93A8A92620C</vt:lpwstr>
  </property>
  <property fmtid="{D5CDD505-2E9C-101B-9397-08002B2CF9AE}" pid="13" name="PM_ProtectiveMarkingValue_Footer">
    <vt:lpwstr>OFFICIAL</vt:lpwstr>
  </property>
  <property fmtid="{D5CDD505-2E9C-101B-9397-08002B2CF9AE}" pid="14" name="PM_Originator_Hash_SHA1">
    <vt:lpwstr>5F870E53EE164E9E3760F80841321E50B09F7520</vt:lpwstr>
  </property>
  <property fmtid="{D5CDD505-2E9C-101B-9397-08002B2CF9AE}" pid="15" name="PM_OriginationTimeStamp">
    <vt:lpwstr>2023-06-22T00:10:15Z</vt:lpwstr>
  </property>
  <property fmtid="{D5CDD505-2E9C-101B-9397-08002B2CF9AE}" pid="16" name="PM_ProtectiveMarkingValue_Header">
    <vt:lpwstr>OFFICIAL</vt:lpwstr>
  </property>
  <property fmtid="{D5CDD505-2E9C-101B-9397-08002B2CF9AE}" pid="17" name="PM_ProtectiveMarkingImage_Footer">
    <vt:lpwstr>C:\Program Files (x86)\Common Files\janusNET Shared\janusSEAL\Images\DocumentSlashBlue.png</vt:lpwstr>
  </property>
  <property fmtid="{D5CDD505-2E9C-101B-9397-08002B2CF9AE}" pid="18" name="PM_Namespace">
    <vt:lpwstr>gov.au</vt:lpwstr>
  </property>
  <property fmtid="{D5CDD505-2E9C-101B-9397-08002B2CF9AE}" pid="19" name="PM_Version">
    <vt:lpwstr>2018.4</vt:lpwstr>
  </property>
  <property fmtid="{D5CDD505-2E9C-101B-9397-08002B2CF9AE}" pid="20" name="PM_Note">
    <vt:lpwstr/>
  </property>
  <property fmtid="{D5CDD505-2E9C-101B-9397-08002B2CF9AE}" pid="21" name="PM_Markers">
    <vt:lpwstr/>
  </property>
  <property fmtid="{D5CDD505-2E9C-101B-9397-08002B2CF9AE}" pid="22" name="PM_Hash_Version">
    <vt:lpwstr>2018.0</vt:lpwstr>
  </property>
  <property fmtid="{D5CDD505-2E9C-101B-9397-08002B2CF9AE}" pid="23" name="PM_Hash_Salt_Prev">
    <vt:lpwstr>949B029709274126EE2CE00FCBA55CD0</vt:lpwstr>
  </property>
  <property fmtid="{D5CDD505-2E9C-101B-9397-08002B2CF9AE}" pid="24" name="PM_Hash_Salt">
    <vt:lpwstr>53E98F7E79F919E48E386F628B51A92D</vt:lpwstr>
  </property>
  <property fmtid="{D5CDD505-2E9C-101B-9397-08002B2CF9AE}" pid="25" name="PM_Hash_SHA1">
    <vt:lpwstr>DF8FF7D1408D69DA2E085ACFB9ABB17AA7BB5CB5</vt:lpwstr>
  </property>
  <property fmtid="{D5CDD505-2E9C-101B-9397-08002B2CF9AE}" pid="26" name="PM_PrintOutPlacement_PPT">
    <vt:lpwstr/>
  </property>
  <property fmtid="{D5CDD505-2E9C-101B-9397-08002B2CF9AE}" pid="27" name="PM_SecurityClassification_Prev">
    <vt:lpwstr>OFFICIAL</vt:lpwstr>
  </property>
  <property fmtid="{D5CDD505-2E9C-101B-9397-08002B2CF9AE}" pid="28" name="PM_Qualifier_Prev">
    <vt:lpwstr/>
  </property>
  <property fmtid="{D5CDD505-2E9C-101B-9397-08002B2CF9AE}" pid="29" name="PM_Display">
    <vt:lpwstr>OFFICIAL</vt:lpwstr>
  </property>
  <property fmtid="{D5CDD505-2E9C-101B-9397-08002B2CF9AE}" pid="30" name="PMUuid">
    <vt:lpwstr>ABBFF5E2-9674-55C9-B08D-C9980002FD58</vt:lpwstr>
  </property>
  <property fmtid="{D5CDD505-2E9C-101B-9397-08002B2CF9AE}" pid="31" name="PMUuidVer">
    <vt:lpwstr>2022.1</vt:lpwstr>
  </property>
  <property fmtid="{D5CDD505-2E9C-101B-9397-08002B2CF9AE}" pid="32" name="PM_OriginatorUserAccountName_SHA256">
    <vt:lpwstr>9CFC2E800ED29974599550D7C300F15454213DB60056546B889D9DF469850481</vt:lpwstr>
  </property>
  <property fmtid="{D5CDD505-2E9C-101B-9397-08002B2CF9AE}" pid="33" name="PM_OriginatorDomainName_SHA256">
    <vt:lpwstr>6F3591835F3B2A8A025B00B5BA6418010DA3A17C9C26EA9C049FFD28039489A2</vt:lpwstr>
  </property>
</Properties>
</file>