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6" r:id="rId9"/>
    <p:sldId id="263" r:id="rId10"/>
    <p:sldId id="267" r:id="rId11"/>
    <p:sldId id="265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F41E0-6408-4525-A890-9576D5FE2AF1}" type="doc">
      <dgm:prSet loTypeId="urn:microsoft.com/office/officeart/2005/8/layout/process1" loCatId="process" qsTypeId="urn:microsoft.com/office/officeart/2005/8/quickstyle/simple5" qsCatId="simple" csTypeId="urn:microsoft.com/office/officeart/2005/8/colors/accent1_1" csCatId="accent1" phldr="1"/>
      <dgm:spPr/>
    </dgm:pt>
    <dgm:pt modelId="{BACEE08F-9268-4908-9572-F91DCA86B81F}">
      <dgm:prSet phldrT="[Text]" custT="1"/>
      <dgm:spPr/>
      <dgm:t>
        <a:bodyPr/>
        <a:lstStyle/>
        <a:p>
          <a:r>
            <a:rPr lang="en-US" sz="1200" dirty="0" smtClean="0"/>
            <a:t>1. Conduct data collection, benchmarking and baseline study and develop baseline</a:t>
          </a:r>
          <a:endParaRPr lang="en-US" sz="1200" dirty="0"/>
        </a:p>
      </dgm:t>
    </dgm:pt>
    <dgm:pt modelId="{2DBE0FA4-230A-4F24-B05B-CBFEE5BBD792}" type="parTrans" cxnId="{B1766F97-437C-416C-BE86-17AD05464544}">
      <dgm:prSet/>
      <dgm:spPr/>
      <dgm:t>
        <a:bodyPr/>
        <a:lstStyle/>
        <a:p>
          <a:endParaRPr lang="en-US"/>
        </a:p>
      </dgm:t>
    </dgm:pt>
    <dgm:pt modelId="{C9DBA6EA-C72D-444F-AF30-293E0A9D87B6}" type="sibTrans" cxnId="{B1766F97-437C-416C-BE86-17AD05464544}">
      <dgm:prSet/>
      <dgm:spPr/>
      <dgm:t>
        <a:bodyPr/>
        <a:lstStyle/>
        <a:p>
          <a:endParaRPr lang="en-US"/>
        </a:p>
      </dgm:t>
    </dgm:pt>
    <dgm:pt modelId="{7769A3B0-FF4C-46E6-8B38-B765D9EC0F3B}">
      <dgm:prSet custT="1"/>
      <dgm:spPr/>
      <dgm:t>
        <a:bodyPr/>
        <a:lstStyle/>
        <a:p>
          <a:r>
            <a:rPr lang="en-US" sz="1300" dirty="0" smtClean="0"/>
            <a:t>2. Identify potential least cost options with supporting enabling environment options</a:t>
          </a:r>
        </a:p>
      </dgm:t>
    </dgm:pt>
    <dgm:pt modelId="{88D8C620-886B-4495-A82C-0B782F9494FB}" type="parTrans" cxnId="{C424B083-3992-4081-8C99-1DE5A1F56F8C}">
      <dgm:prSet/>
      <dgm:spPr/>
      <dgm:t>
        <a:bodyPr/>
        <a:lstStyle/>
        <a:p>
          <a:endParaRPr lang="en-US"/>
        </a:p>
      </dgm:t>
    </dgm:pt>
    <dgm:pt modelId="{FACF90FB-F7C8-4F01-BCE3-7A7271C7BC7C}" type="sibTrans" cxnId="{C424B083-3992-4081-8C99-1DE5A1F56F8C}">
      <dgm:prSet/>
      <dgm:spPr/>
      <dgm:t>
        <a:bodyPr/>
        <a:lstStyle/>
        <a:p>
          <a:endParaRPr lang="en-US"/>
        </a:p>
      </dgm:t>
    </dgm:pt>
    <dgm:pt modelId="{167294E6-18A5-41D5-9F4D-65442DD6407B}">
      <dgm:prSet custT="1"/>
      <dgm:spPr/>
      <dgm:t>
        <a:bodyPr/>
        <a:lstStyle/>
        <a:p>
          <a:r>
            <a:rPr lang="en-US" sz="1300" dirty="0" smtClean="0"/>
            <a:t>3. Development of EE master plan with GHG and EE targets</a:t>
          </a:r>
        </a:p>
      </dgm:t>
    </dgm:pt>
    <dgm:pt modelId="{EEDE1BED-7952-4100-AE6E-824ECDADF8D4}" type="parTrans" cxnId="{B2A94A4F-F8D3-4A4A-8C69-DCFD6F5E2F98}">
      <dgm:prSet/>
      <dgm:spPr/>
      <dgm:t>
        <a:bodyPr/>
        <a:lstStyle/>
        <a:p>
          <a:endParaRPr lang="en-US"/>
        </a:p>
      </dgm:t>
    </dgm:pt>
    <dgm:pt modelId="{63958D17-F7DF-4CA0-B104-9E5BD3F17861}" type="sibTrans" cxnId="{B2A94A4F-F8D3-4A4A-8C69-DCFD6F5E2F98}">
      <dgm:prSet/>
      <dgm:spPr/>
      <dgm:t>
        <a:bodyPr/>
        <a:lstStyle/>
        <a:p>
          <a:endParaRPr lang="en-US"/>
        </a:p>
      </dgm:t>
    </dgm:pt>
    <dgm:pt modelId="{3E226274-5055-400D-B4A2-6171B7B39241}">
      <dgm:prSet custT="1"/>
      <dgm:spPr/>
      <dgm:t>
        <a:bodyPr/>
        <a:lstStyle/>
        <a:p>
          <a:r>
            <a:rPr lang="en-US" sz="1300" dirty="0" smtClean="0"/>
            <a:t>4. Identify EE projects in TEEMP with software to monitor the TEEMP progress</a:t>
          </a:r>
        </a:p>
      </dgm:t>
    </dgm:pt>
    <dgm:pt modelId="{9EE90A70-8C59-4080-8F40-C413373D0E8D}" type="parTrans" cxnId="{64422D10-1C4E-4D41-93A5-B031B1FD2B63}">
      <dgm:prSet/>
      <dgm:spPr/>
      <dgm:t>
        <a:bodyPr/>
        <a:lstStyle/>
        <a:p>
          <a:endParaRPr lang="en-US"/>
        </a:p>
      </dgm:t>
    </dgm:pt>
    <dgm:pt modelId="{2518F4C3-4AC4-4E68-A744-C36817D8B92A}" type="sibTrans" cxnId="{64422D10-1C4E-4D41-93A5-B031B1FD2B63}">
      <dgm:prSet/>
      <dgm:spPr/>
      <dgm:t>
        <a:bodyPr/>
        <a:lstStyle/>
        <a:p>
          <a:endParaRPr lang="en-US"/>
        </a:p>
      </dgm:t>
    </dgm:pt>
    <dgm:pt modelId="{90C3B219-102C-4964-AAEB-D7BB9FD3F08C}">
      <dgm:prSet custT="1"/>
      <dgm:spPr/>
      <dgm:t>
        <a:bodyPr/>
        <a:lstStyle/>
        <a:p>
          <a:r>
            <a:rPr lang="en-US" sz="1250" dirty="0" smtClean="0"/>
            <a:t>5. Develop and conduct capacity building and training for MEIDECC staff and stakeholders. </a:t>
          </a:r>
          <a:endParaRPr lang="en-US" sz="1250" dirty="0"/>
        </a:p>
      </dgm:t>
    </dgm:pt>
    <dgm:pt modelId="{0D69FE61-D1FC-4A8D-8071-38727E59AD62}" type="parTrans" cxnId="{C991562E-5AD8-44C5-A710-40BC2D93902B}">
      <dgm:prSet/>
      <dgm:spPr/>
      <dgm:t>
        <a:bodyPr/>
        <a:lstStyle/>
        <a:p>
          <a:endParaRPr lang="en-US"/>
        </a:p>
      </dgm:t>
    </dgm:pt>
    <dgm:pt modelId="{CF31078D-B328-4C9C-A047-DD92598BFE1B}" type="sibTrans" cxnId="{C991562E-5AD8-44C5-A710-40BC2D93902B}">
      <dgm:prSet/>
      <dgm:spPr/>
      <dgm:t>
        <a:bodyPr/>
        <a:lstStyle/>
        <a:p>
          <a:endParaRPr lang="en-US"/>
        </a:p>
      </dgm:t>
    </dgm:pt>
    <dgm:pt modelId="{E15D4C13-1CFF-4BCF-90DE-44EF77C43BA0}" type="pres">
      <dgm:prSet presAssocID="{CCFF41E0-6408-4525-A890-9576D5FE2AF1}" presName="Name0" presStyleCnt="0">
        <dgm:presLayoutVars>
          <dgm:dir/>
          <dgm:resizeHandles val="exact"/>
        </dgm:presLayoutVars>
      </dgm:prSet>
      <dgm:spPr/>
    </dgm:pt>
    <dgm:pt modelId="{044E32BB-CBBB-4956-BAD2-64E1486BF745}" type="pres">
      <dgm:prSet presAssocID="{BACEE08F-9268-4908-9572-F91DCA86B81F}" presName="node" presStyleLbl="node1" presStyleIdx="0" presStyleCnt="5" custScaleY="82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172D0-A527-46BF-8233-18FB7169015E}" type="pres">
      <dgm:prSet presAssocID="{C9DBA6EA-C72D-444F-AF30-293E0A9D87B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83DFD2B-4F56-4828-B42C-AD5293C28336}" type="pres">
      <dgm:prSet presAssocID="{C9DBA6EA-C72D-444F-AF30-293E0A9D87B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B13DD08-ABAB-4C00-A986-D6852328B478}" type="pres">
      <dgm:prSet presAssocID="{7769A3B0-FF4C-46E6-8B38-B765D9EC0F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F90DE-4B7F-424B-8003-89005B23C91A}" type="pres">
      <dgm:prSet presAssocID="{FACF90FB-F7C8-4F01-BCE3-7A7271C7BC7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E9A4BE6-1A25-4930-AF6B-0EA7462D6B6A}" type="pres">
      <dgm:prSet presAssocID="{FACF90FB-F7C8-4F01-BCE3-7A7271C7BC7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B37DA0-DFD0-4400-A1CB-8F336D917BA0}" type="pres">
      <dgm:prSet presAssocID="{167294E6-18A5-41D5-9F4D-65442DD6407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F8F5B-AC00-44E7-B80F-0C3179984E69}" type="pres">
      <dgm:prSet presAssocID="{63958D17-F7DF-4CA0-B104-9E5BD3F1786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9835C34-CD0C-46C3-9F0F-322DFC38BEF9}" type="pres">
      <dgm:prSet presAssocID="{63958D17-F7DF-4CA0-B104-9E5BD3F1786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3D6F427-8A75-4700-BCD7-6B661CD1F922}" type="pres">
      <dgm:prSet presAssocID="{3E226274-5055-400D-B4A2-6171B7B392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BBB03-5B1E-4A37-8135-CF7C8D50864D}" type="pres">
      <dgm:prSet presAssocID="{2518F4C3-4AC4-4E68-A744-C36817D8B92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EF812EC0-1703-42EB-ABB0-A0D3EA6388A7}" type="pres">
      <dgm:prSet presAssocID="{2518F4C3-4AC4-4E68-A744-C36817D8B92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3F92C5C-039E-45A9-833C-4C3F0737488B}" type="pres">
      <dgm:prSet presAssocID="{90C3B219-102C-4964-AAEB-D7BB9FD3F0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2F20B-87B6-419A-8307-5313AD9FB0F1}" type="presOf" srcId="{FACF90FB-F7C8-4F01-BCE3-7A7271C7BC7C}" destId="{BE9A4BE6-1A25-4930-AF6B-0EA7462D6B6A}" srcOrd="1" destOrd="0" presId="urn:microsoft.com/office/officeart/2005/8/layout/process1"/>
    <dgm:cxn modelId="{AA3E60CF-6365-4644-B302-40AB2E6020A8}" type="presOf" srcId="{C9DBA6EA-C72D-444F-AF30-293E0A9D87B6}" destId="{1E3172D0-A527-46BF-8233-18FB7169015E}" srcOrd="0" destOrd="0" presId="urn:microsoft.com/office/officeart/2005/8/layout/process1"/>
    <dgm:cxn modelId="{64422D10-1C4E-4D41-93A5-B031B1FD2B63}" srcId="{CCFF41E0-6408-4525-A890-9576D5FE2AF1}" destId="{3E226274-5055-400D-B4A2-6171B7B39241}" srcOrd="3" destOrd="0" parTransId="{9EE90A70-8C59-4080-8F40-C413373D0E8D}" sibTransId="{2518F4C3-4AC4-4E68-A744-C36817D8B92A}"/>
    <dgm:cxn modelId="{C7CF225D-1BF9-4A1C-A38D-5CC4D984D97E}" type="presOf" srcId="{167294E6-18A5-41D5-9F4D-65442DD6407B}" destId="{AEB37DA0-DFD0-4400-A1CB-8F336D917BA0}" srcOrd="0" destOrd="0" presId="urn:microsoft.com/office/officeart/2005/8/layout/process1"/>
    <dgm:cxn modelId="{D8F57A18-174F-4BDC-A21A-9F2A94D84133}" type="presOf" srcId="{63958D17-F7DF-4CA0-B104-9E5BD3F17861}" destId="{2E0F8F5B-AC00-44E7-B80F-0C3179984E69}" srcOrd="0" destOrd="0" presId="urn:microsoft.com/office/officeart/2005/8/layout/process1"/>
    <dgm:cxn modelId="{C991562E-5AD8-44C5-A710-40BC2D93902B}" srcId="{CCFF41E0-6408-4525-A890-9576D5FE2AF1}" destId="{90C3B219-102C-4964-AAEB-D7BB9FD3F08C}" srcOrd="4" destOrd="0" parTransId="{0D69FE61-D1FC-4A8D-8071-38727E59AD62}" sibTransId="{CF31078D-B328-4C9C-A047-DD92598BFE1B}"/>
    <dgm:cxn modelId="{0F6C3EA0-73DE-43F8-9FF3-11BE96F16145}" type="presOf" srcId="{FACF90FB-F7C8-4F01-BCE3-7A7271C7BC7C}" destId="{9CDF90DE-4B7F-424B-8003-89005B23C91A}" srcOrd="0" destOrd="0" presId="urn:microsoft.com/office/officeart/2005/8/layout/process1"/>
    <dgm:cxn modelId="{46BA69F7-AF62-43F0-856D-DA54248497A8}" type="presOf" srcId="{7769A3B0-FF4C-46E6-8B38-B765D9EC0F3B}" destId="{9B13DD08-ABAB-4C00-A986-D6852328B478}" srcOrd="0" destOrd="0" presId="urn:microsoft.com/office/officeart/2005/8/layout/process1"/>
    <dgm:cxn modelId="{4B807507-23E7-4607-AD40-C84889BD5CFB}" type="presOf" srcId="{90C3B219-102C-4964-AAEB-D7BB9FD3F08C}" destId="{13F92C5C-039E-45A9-833C-4C3F0737488B}" srcOrd="0" destOrd="0" presId="urn:microsoft.com/office/officeart/2005/8/layout/process1"/>
    <dgm:cxn modelId="{E7F5C274-4B67-4E37-BF1A-8E51AE090680}" type="presOf" srcId="{2518F4C3-4AC4-4E68-A744-C36817D8B92A}" destId="{195BBB03-5B1E-4A37-8135-CF7C8D50864D}" srcOrd="0" destOrd="0" presId="urn:microsoft.com/office/officeart/2005/8/layout/process1"/>
    <dgm:cxn modelId="{FAE61544-BCCF-40CE-8924-73616F7391E3}" type="presOf" srcId="{C9DBA6EA-C72D-444F-AF30-293E0A9D87B6}" destId="{C83DFD2B-4F56-4828-B42C-AD5293C28336}" srcOrd="1" destOrd="0" presId="urn:microsoft.com/office/officeart/2005/8/layout/process1"/>
    <dgm:cxn modelId="{6C0E4C8C-7857-4D67-90D1-69537DCBC550}" type="presOf" srcId="{3E226274-5055-400D-B4A2-6171B7B39241}" destId="{33D6F427-8A75-4700-BCD7-6B661CD1F922}" srcOrd="0" destOrd="0" presId="urn:microsoft.com/office/officeart/2005/8/layout/process1"/>
    <dgm:cxn modelId="{57DC2F37-81EE-4C03-B3A6-F95AC656133E}" type="presOf" srcId="{CCFF41E0-6408-4525-A890-9576D5FE2AF1}" destId="{E15D4C13-1CFF-4BCF-90DE-44EF77C43BA0}" srcOrd="0" destOrd="0" presId="urn:microsoft.com/office/officeart/2005/8/layout/process1"/>
    <dgm:cxn modelId="{0F2354C7-79F1-4147-9420-795018380D7F}" type="presOf" srcId="{BACEE08F-9268-4908-9572-F91DCA86B81F}" destId="{044E32BB-CBBB-4956-BAD2-64E1486BF745}" srcOrd="0" destOrd="0" presId="urn:microsoft.com/office/officeart/2005/8/layout/process1"/>
    <dgm:cxn modelId="{C424B083-3992-4081-8C99-1DE5A1F56F8C}" srcId="{CCFF41E0-6408-4525-A890-9576D5FE2AF1}" destId="{7769A3B0-FF4C-46E6-8B38-B765D9EC0F3B}" srcOrd="1" destOrd="0" parTransId="{88D8C620-886B-4495-A82C-0B782F9494FB}" sibTransId="{FACF90FB-F7C8-4F01-BCE3-7A7271C7BC7C}"/>
    <dgm:cxn modelId="{B079E375-EFD1-4F42-84DA-F4EF8CF2AA81}" type="presOf" srcId="{2518F4C3-4AC4-4E68-A744-C36817D8B92A}" destId="{EF812EC0-1703-42EB-ABB0-A0D3EA6388A7}" srcOrd="1" destOrd="0" presId="urn:microsoft.com/office/officeart/2005/8/layout/process1"/>
    <dgm:cxn modelId="{B1766F97-437C-416C-BE86-17AD05464544}" srcId="{CCFF41E0-6408-4525-A890-9576D5FE2AF1}" destId="{BACEE08F-9268-4908-9572-F91DCA86B81F}" srcOrd="0" destOrd="0" parTransId="{2DBE0FA4-230A-4F24-B05B-CBFEE5BBD792}" sibTransId="{C9DBA6EA-C72D-444F-AF30-293E0A9D87B6}"/>
    <dgm:cxn modelId="{ACCC4554-414F-40A0-B3C7-9BF2C1BE4EAB}" type="presOf" srcId="{63958D17-F7DF-4CA0-B104-9E5BD3F17861}" destId="{89835C34-CD0C-46C3-9F0F-322DFC38BEF9}" srcOrd="1" destOrd="0" presId="urn:microsoft.com/office/officeart/2005/8/layout/process1"/>
    <dgm:cxn modelId="{B2A94A4F-F8D3-4A4A-8C69-DCFD6F5E2F98}" srcId="{CCFF41E0-6408-4525-A890-9576D5FE2AF1}" destId="{167294E6-18A5-41D5-9F4D-65442DD6407B}" srcOrd="2" destOrd="0" parTransId="{EEDE1BED-7952-4100-AE6E-824ECDADF8D4}" sibTransId="{63958D17-F7DF-4CA0-B104-9E5BD3F17861}"/>
    <dgm:cxn modelId="{6DA681F4-527A-4212-ABEB-6A3F834DA304}" type="presParOf" srcId="{E15D4C13-1CFF-4BCF-90DE-44EF77C43BA0}" destId="{044E32BB-CBBB-4956-BAD2-64E1486BF745}" srcOrd="0" destOrd="0" presId="urn:microsoft.com/office/officeart/2005/8/layout/process1"/>
    <dgm:cxn modelId="{7D1CA12E-B78B-47E4-9630-AEE1FD03767A}" type="presParOf" srcId="{E15D4C13-1CFF-4BCF-90DE-44EF77C43BA0}" destId="{1E3172D0-A527-46BF-8233-18FB7169015E}" srcOrd="1" destOrd="0" presId="urn:microsoft.com/office/officeart/2005/8/layout/process1"/>
    <dgm:cxn modelId="{304168F0-0C0E-4978-94B5-76503C81EEC8}" type="presParOf" srcId="{1E3172D0-A527-46BF-8233-18FB7169015E}" destId="{C83DFD2B-4F56-4828-B42C-AD5293C28336}" srcOrd="0" destOrd="0" presId="urn:microsoft.com/office/officeart/2005/8/layout/process1"/>
    <dgm:cxn modelId="{0D6D3939-3673-4C57-AF95-56CA40B157B2}" type="presParOf" srcId="{E15D4C13-1CFF-4BCF-90DE-44EF77C43BA0}" destId="{9B13DD08-ABAB-4C00-A986-D6852328B478}" srcOrd="2" destOrd="0" presId="urn:microsoft.com/office/officeart/2005/8/layout/process1"/>
    <dgm:cxn modelId="{D432B274-528F-4D5E-83E2-B18C64B0279D}" type="presParOf" srcId="{E15D4C13-1CFF-4BCF-90DE-44EF77C43BA0}" destId="{9CDF90DE-4B7F-424B-8003-89005B23C91A}" srcOrd="3" destOrd="0" presId="urn:microsoft.com/office/officeart/2005/8/layout/process1"/>
    <dgm:cxn modelId="{07D05B3D-F7F2-4496-AD11-E20609D4A1B4}" type="presParOf" srcId="{9CDF90DE-4B7F-424B-8003-89005B23C91A}" destId="{BE9A4BE6-1A25-4930-AF6B-0EA7462D6B6A}" srcOrd="0" destOrd="0" presId="urn:microsoft.com/office/officeart/2005/8/layout/process1"/>
    <dgm:cxn modelId="{52517035-AC50-49D9-BE27-9FD3F74E3B64}" type="presParOf" srcId="{E15D4C13-1CFF-4BCF-90DE-44EF77C43BA0}" destId="{AEB37DA0-DFD0-4400-A1CB-8F336D917BA0}" srcOrd="4" destOrd="0" presId="urn:microsoft.com/office/officeart/2005/8/layout/process1"/>
    <dgm:cxn modelId="{BE47CE5C-D5D6-45FF-9C6C-F7E3E3BDF210}" type="presParOf" srcId="{E15D4C13-1CFF-4BCF-90DE-44EF77C43BA0}" destId="{2E0F8F5B-AC00-44E7-B80F-0C3179984E69}" srcOrd="5" destOrd="0" presId="urn:microsoft.com/office/officeart/2005/8/layout/process1"/>
    <dgm:cxn modelId="{3914381B-F390-4362-B388-7DEB22787B6B}" type="presParOf" srcId="{2E0F8F5B-AC00-44E7-B80F-0C3179984E69}" destId="{89835C34-CD0C-46C3-9F0F-322DFC38BEF9}" srcOrd="0" destOrd="0" presId="urn:microsoft.com/office/officeart/2005/8/layout/process1"/>
    <dgm:cxn modelId="{CDE355EC-F17E-4A26-AC7C-3DC0A93761C1}" type="presParOf" srcId="{E15D4C13-1CFF-4BCF-90DE-44EF77C43BA0}" destId="{33D6F427-8A75-4700-BCD7-6B661CD1F922}" srcOrd="6" destOrd="0" presId="urn:microsoft.com/office/officeart/2005/8/layout/process1"/>
    <dgm:cxn modelId="{0BEE8C21-C5AA-476D-AC1B-8CC4D92F14AC}" type="presParOf" srcId="{E15D4C13-1CFF-4BCF-90DE-44EF77C43BA0}" destId="{195BBB03-5B1E-4A37-8135-CF7C8D50864D}" srcOrd="7" destOrd="0" presId="urn:microsoft.com/office/officeart/2005/8/layout/process1"/>
    <dgm:cxn modelId="{D5196F9D-33F8-4D87-AC38-3436D6179799}" type="presParOf" srcId="{195BBB03-5B1E-4A37-8135-CF7C8D50864D}" destId="{EF812EC0-1703-42EB-ABB0-A0D3EA6388A7}" srcOrd="0" destOrd="0" presId="urn:microsoft.com/office/officeart/2005/8/layout/process1"/>
    <dgm:cxn modelId="{6783B252-9808-4B63-8AA1-6F2DA11355A9}" type="presParOf" srcId="{E15D4C13-1CFF-4BCF-90DE-44EF77C43BA0}" destId="{13F92C5C-039E-45A9-833C-4C3F0737488B}" srcOrd="8" destOrd="0" presId="urn:microsoft.com/office/officeart/2005/8/layout/process1"/>
  </dgm:cxnLst>
  <dgm:bg>
    <a:solidFill>
      <a:schemeClr val="accent2">
        <a:lumMod val="20000"/>
        <a:lumOff val="80000"/>
      </a:schemeClr>
    </a:solidFill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CFBF2-DCEC-4931-8BB2-5DE5C9AEA54C}" type="doc">
      <dgm:prSet loTypeId="urn:microsoft.com/office/officeart/2005/8/layout/process2" loCatId="process" qsTypeId="urn:microsoft.com/office/officeart/2005/8/quickstyle/3d1" qsCatId="3D" csTypeId="urn:microsoft.com/office/officeart/2005/8/colors/accent0_1" csCatId="mainScheme" phldr="1"/>
      <dgm:spPr/>
    </dgm:pt>
    <dgm:pt modelId="{F904FE0E-5784-4D82-8E0C-D634B4E6F02A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Baseline and resource assessment to support industry scale biogas plant in Tonga</a:t>
          </a:r>
          <a:endParaRPr lang="en-US" sz="2000" dirty="0">
            <a:solidFill>
              <a:srgbClr val="FF0000"/>
            </a:solidFill>
          </a:endParaRPr>
        </a:p>
      </dgm:t>
    </dgm:pt>
    <dgm:pt modelId="{A559B498-ABC4-4515-9A74-0B2D13F7B93F}" type="parTrans" cxnId="{74197F3B-BB7D-465E-889C-C97E8880819C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60A013A1-A98E-43B5-9573-62BC51367E5D}" type="sibTrans" cxnId="{74197F3B-BB7D-465E-889C-C97E8880819C}">
      <dgm:prSet custT="1"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1EF2720F-CC3A-475D-846E-C0A72EBDB2D2}">
      <dgm:prSet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Undertake feasibility study and technical designing for biogas-based energy plant at an industrial scale in Tonga</a:t>
          </a:r>
        </a:p>
      </dgm:t>
    </dgm:pt>
    <dgm:pt modelId="{B9A4E252-F43A-443B-B0D6-616EBBE9AF0C}" type="parTrans" cxnId="{D8C0CBFC-519A-4F33-AA38-8C0F246D8032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50EC0E61-434C-43C4-9029-E8B1C262607C}" type="sibTrans" cxnId="{D8C0CBFC-519A-4F33-AA38-8C0F246D8032}">
      <dgm:prSet custT="1"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A2509B13-6549-46CA-806F-A6FEE19D4A30}">
      <dgm:prSet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Biogas technologies at industrial scale will be identified</a:t>
          </a:r>
        </a:p>
      </dgm:t>
    </dgm:pt>
    <dgm:pt modelId="{816A2890-5F0E-47EC-9F0E-2F147CC8BD45}" type="parTrans" cxnId="{9E2859AC-6FD1-4376-ADBB-38E7D9C0E7C0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D3FBC02A-7B6B-4E3F-9EE4-D7B19FB659D5}" type="sibTrans" cxnId="{9E2859AC-6FD1-4376-ADBB-38E7D9C0E7C0}">
      <dgm:prSet custT="1"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6D11C3BC-BBD6-467F-81AB-ABDB02CB28B0}">
      <dgm:prSet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Capacity development on biogas technologies. </a:t>
          </a:r>
        </a:p>
      </dgm:t>
    </dgm:pt>
    <dgm:pt modelId="{F51DA5A6-6BCF-46A1-A5B8-B9903037E433}" type="parTrans" cxnId="{88AFCA2B-CD55-4B51-AEB4-8DA7CB1B5CF3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0BBE5159-9B43-4AFA-BB16-7E3D3756B58F}" type="sibTrans" cxnId="{88AFCA2B-CD55-4B51-AEB4-8DA7CB1B5CF3}">
      <dgm:prSet custT="1"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D777B2C1-E2AC-496E-A43E-3EFDE4C6E26D}">
      <dgm:prSet custT="1"/>
      <dgm:spPr/>
      <dgm:t>
        <a:bodyPr/>
        <a:lstStyle/>
        <a:p>
          <a:r>
            <a:rPr lang="en-US" sz="2000" dirty="0" smtClean="0">
              <a:solidFill>
                <a:srgbClr val="FF0000"/>
              </a:solidFill>
            </a:rPr>
            <a:t>Support provided for GCF proposal development </a:t>
          </a:r>
        </a:p>
      </dgm:t>
    </dgm:pt>
    <dgm:pt modelId="{59BA5669-ABF0-4332-92AE-36815416F41B}" type="parTrans" cxnId="{65CE4EC0-6486-4B79-A2E5-961C09C50D58}">
      <dgm:prSet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06DA5421-3A4F-46B0-8DB1-9D3389A8C143}" type="sibTrans" cxnId="{65CE4EC0-6486-4B79-A2E5-961C09C50D58}">
      <dgm:prSet custT="1"/>
      <dgm:spPr/>
      <dgm:t>
        <a:bodyPr/>
        <a:lstStyle/>
        <a:p>
          <a:endParaRPr lang="en-US" sz="2000">
            <a:solidFill>
              <a:srgbClr val="FF0000"/>
            </a:solidFill>
          </a:endParaRPr>
        </a:p>
      </dgm:t>
    </dgm:pt>
    <dgm:pt modelId="{2A59CE59-7474-47C0-8BC2-F9BF68E30484}" type="pres">
      <dgm:prSet presAssocID="{3DFCFBF2-DCEC-4931-8BB2-5DE5C9AEA54C}" presName="linearFlow" presStyleCnt="0">
        <dgm:presLayoutVars>
          <dgm:resizeHandles val="exact"/>
        </dgm:presLayoutVars>
      </dgm:prSet>
      <dgm:spPr/>
    </dgm:pt>
    <dgm:pt modelId="{759CDDA3-EB60-404D-9B64-909BA004A440}" type="pres">
      <dgm:prSet presAssocID="{F904FE0E-5784-4D82-8E0C-D634B4E6F02A}" presName="node" presStyleLbl="node1" presStyleIdx="0" presStyleCnt="5" custScaleX="240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B677E-0774-4D2C-8DD3-3A65CA87280D}" type="pres">
      <dgm:prSet presAssocID="{60A013A1-A98E-43B5-9573-62BC51367E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70B2F1D-26BB-416F-87CB-D2C75228F07F}" type="pres">
      <dgm:prSet presAssocID="{60A013A1-A98E-43B5-9573-62BC51367E5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F9CAF65-CA6E-4CBD-9210-EE56CDAED633}" type="pres">
      <dgm:prSet presAssocID="{1EF2720F-CC3A-475D-846E-C0A72EBDB2D2}" presName="node" presStyleLbl="node1" presStyleIdx="1" presStyleCnt="5" custScaleX="221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976D-3260-45C1-8791-988CE690B5CB}" type="pres">
      <dgm:prSet presAssocID="{50EC0E61-434C-43C4-9029-E8B1C262607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C0CDE72-EBFD-4CDF-95F3-85B997555064}" type="pres">
      <dgm:prSet presAssocID="{50EC0E61-434C-43C4-9029-E8B1C262607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0B319F3-501A-453B-AE54-CE237F8E18C0}" type="pres">
      <dgm:prSet presAssocID="{A2509B13-6549-46CA-806F-A6FEE19D4A30}" presName="node" presStyleLbl="node1" presStyleIdx="2" presStyleCnt="5" custScaleX="228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708F4-C3BC-4DB8-801E-9259823CDF97}" type="pres">
      <dgm:prSet presAssocID="{D3FBC02A-7B6B-4E3F-9EE4-D7B19FB659D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7933AD4-606F-4B84-A29B-E0B00A7ADF64}" type="pres">
      <dgm:prSet presAssocID="{D3FBC02A-7B6B-4E3F-9EE4-D7B19FB659D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D318339-3FEA-410B-9CDC-469AC7F76E03}" type="pres">
      <dgm:prSet presAssocID="{6D11C3BC-BBD6-467F-81AB-ABDB02CB28B0}" presName="node" presStyleLbl="node1" presStyleIdx="3" presStyleCnt="5" custScaleX="2111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1D5E1-B273-43C8-9015-4287AD9DBC08}" type="pres">
      <dgm:prSet presAssocID="{0BBE5159-9B43-4AFA-BB16-7E3D3756B58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BCF3C8B-BDE2-49F2-ABDC-39A5B2A72FAD}" type="pres">
      <dgm:prSet presAssocID="{0BBE5159-9B43-4AFA-BB16-7E3D3756B58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B46472B-5E2C-422F-AA8D-4B1B063B8F2E}" type="pres">
      <dgm:prSet presAssocID="{D777B2C1-E2AC-496E-A43E-3EFDE4C6E26D}" presName="node" presStyleLbl="node1" presStyleIdx="4" presStyleCnt="5" custScaleX="217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72A542-FA2C-4179-AB17-109D2D6E227A}" type="presOf" srcId="{50EC0E61-434C-43C4-9029-E8B1C262607C}" destId="{DC0CDE72-EBFD-4CDF-95F3-85B997555064}" srcOrd="1" destOrd="0" presId="urn:microsoft.com/office/officeart/2005/8/layout/process2"/>
    <dgm:cxn modelId="{504D5BD8-C315-4C30-9598-9317DF5B15AB}" type="presOf" srcId="{50EC0E61-434C-43C4-9029-E8B1C262607C}" destId="{5F04976D-3260-45C1-8791-988CE690B5CB}" srcOrd="0" destOrd="0" presId="urn:microsoft.com/office/officeart/2005/8/layout/process2"/>
    <dgm:cxn modelId="{D8C0CBFC-519A-4F33-AA38-8C0F246D8032}" srcId="{3DFCFBF2-DCEC-4931-8BB2-5DE5C9AEA54C}" destId="{1EF2720F-CC3A-475D-846E-C0A72EBDB2D2}" srcOrd="1" destOrd="0" parTransId="{B9A4E252-F43A-443B-B0D6-616EBBE9AF0C}" sibTransId="{50EC0E61-434C-43C4-9029-E8B1C262607C}"/>
    <dgm:cxn modelId="{9E2859AC-6FD1-4376-ADBB-38E7D9C0E7C0}" srcId="{3DFCFBF2-DCEC-4931-8BB2-5DE5C9AEA54C}" destId="{A2509B13-6549-46CA-806F-A6FEE19D4A30}" srcOrd="2" destOrd="0" parTransId="{816A2890-5F0E-47EC-9F0E-2F147CC8BD45}" sibTransId="{D3FBC02A-7B6B-4E3F-9EE4-D7B19FB659D5}"/>
    <dgm:cxn modelId="{65CE4EC0-6486-4B79-A2E5-961C09C50D58}" srcId="{3DFCFBF2-DCEC-4931-8BB2-5DE5C9AEA54C}" destId="{D777B2C1-E2AC-496E-A43E-3EFDE4C6E26D}" srcOrd="4" destOrd="0" parTransId="{59BA5669-ABF0-4332-92AE-36815416F41B}" sibTransId="{06DA5421-3A4F-46B0-8DB1-9D3389A8C143}"/>
    <dgm:cxn modelId="{74197F3B-BB7D-465E-889C-C97E8880819C}" srcId="{3DFCFBF2-DCEC-4931-8BB2-5DE5C9AEA54C}" destId="{F904FE0E-5784-4D82-8E0C-D634B4E6F02A}" srcOrd="0" destOrd="0" parTransId="{A559B498-ABC4-4515-9A74-0B2D13F7B93F}" sibTransId="{60A013A1-A98E-43B5-9573-62BC51367E5D}"/>
    <dgm:cxn modelId="{961DDD78-8E97-438A-AAB1-20502EC9A319}" type="presOf" srcId="{0BBE5159-9B43-4AFA-BB16-7E3D3756B58F}" destId="{4BCF3C8B-BDE2-49F2-ABDC-39A5B2A72FAD}" srcOrd="1" destOrd="0" presId="urn:microsoft.com/office/officeart/2005/8/layout/process2"/>
    <dgm:cxn modelId="{32037378-8C68-474E-82FE-C1C734174DA9}" type="presOf" srcId="{6D11C3BC-BBD6-467F-81AB-ABDB02CB28B0}" destId="{5D318339-3FEA-410B-9CDC-469AC7F76E03}" srcOrd="0" destOrd="0" presId="urn:microsoft.com/office/officeart/2005/8/layout/process2"/>
    <dgm:cxn modelId="{DC54A45E-6D4C-4229-B19D-772EA391A034}" type="presOf" srcId="{60A013A1-A98E-43B5-9573-62BC51367E5D}" destId="{170B2F1D-26BB-416F-87CB-D2C75228F07F}" srcOrd="1" destOrd="0" presId="urn:microsoft.com/office/officeart/2005/8/layout/process2"/>
    <dgm:cxn modelId="{D20D57E9-93EF-4040-9EAA-980B66001E49}" type="presOf" srcId="{0BBE5159-9B43-4AFA-BB16-7E3D3756B58F}" destId="{E8C1D5E1-B273-43C8-9015-4287AD9DBC08}" srcOrd="0" destOrd="0" presId="urn:microsoft.com/office/officeart/2005/8/layout/process2"/>
    <dgm:cxn modelId="{88AFCA2B-CD55-4B51-AEB4-8DA7CB1B5CF3}" srcId="{3DFCFBF2-DCEC-4931-8BB2-5DE5C9AEA54C}" destId="{6D11C3BC-BBD6-467F-81AB-ABDB02CB28B0}" srcOrd="3" destOrd="0" parTransId="{F51DA5A6-6BCF-46A1-A5B8-B9903037E433}" sibTransId="{0BBE5159-9B43-4AFA-BB16-7E3D3756B58F}"/>
    <dgm:cxn modelId="{7A1C3689-A49B-4662-A95E-37F851E23E5B}" type="presOf" srcId="{3DFCFBF2-DCEC-4931-8BB2-5DE5C9AEA54C}" destId="{2A59CE59-7474-47C0-8BC2-F9BF68E30484}" srcOrd="0" destOrd="0" presId="urn:microsoft.com/office/officeart/2005/8/layout/process2"/>
    <dgm:cxn modelId="{C5FDF52F-0E66-40DB-AC0D-78E5959BB154}" type="presOf" srcId="{A2509B13-6549-46CA-806F-A6FEE19D4A30}" destId="{90B319F3-501A-453B-AE54-CE237F8E18C0}" srcOrd="0" destOrd="0" presId="urn:microsoft.com/office/officeart/2005/8/layout/process2"/>
    <dgm:cxn modelId="{9976A044-176C-4AB8-B816-664656B43D4F}" type="presOf" srcId="{60A013A1-A98E-43B5-9573-62BC51367E5D}" destId="{0F8B677E-0774-4D2C-8DD3-3A65CA87280D}" srcOrd="0" destOrd="0" presId="urn:microsoft.com/office/officeart/2005/8/layout/process2"/>
    <dgm:cxn modelId="{16DD25D7-C9A3-460D-9689-9B022BE4A23A}" type="presOf" srcId="{1EF2720F-CC3A-475D-846E-C0A72EBDB2D2}" destId="{3F9CAF65-CA6E-4CBD-9210-EE56CDAED633}" srcOrd="0" destOrd="0" presId="urn:microsoft.com/office/officeart/2005/8/layout/process2"/>
    <dgm:cxn modelId="{7D1FED89-941F-4305-8A33-EA6ED14057A2}" type="presOf" srcId="{F904FE0E-5784-4D82-8E0C-D634B4E6F02A}" destId="{759CDDA3-EB60-404D-9B64-909BA004A440}" srcOrd="0" destOrd="0" presId="urn:microsoft.com/office/officeart/2005/8/layout/process2"/>
    <dgm:cxn modelId="{619DB549-7AF7-4CB3-9FC1-9EA7837BEC3B}" type="presOf" srcId="{D3FBC02A-7B6B-4E3F-9EE4-D7B19FB659D5}" destId="{57933AD4-606F-4B84-A29B-E0B00A7ADF64}" srcOrd="1" destOrd="0" presId="urn:microsoft.com/office/officeart/2005/8/layout/process2"/>
    <dgm:cxn modelId="{B6CB2C51-B06D-4F13-8B06-941C72069FBF}" type="presOf" srcId="{D3FBC02A-7B6B-4E3F-9EE4-D7B19FB659D5}" destId="{B51708F4-C3BC-4DB8-801E-9259823CDF97}" srcOrd="0" destOrd="0" presId="urn:microsoft.com/office/officeart/2005/8/layout/process2"/>
    <dgm:cxn modelId="{373CF123-8566-4774-8129-8D6CCB6C6216}" type="presOf" srcId="{D777B2C1-E2AC-496E-A43E-3EFDE4C6E26D}" destId="{4B46472B-5E2C-422F-AA8D-4B1B063B8F2E}" srcOrd="0" destOrd="0" presId="urn:microsoft.com/office/officeart/2005/8/layout/process2"/>
    <dgm:cxn modelId="{DC360C24-F58D-4CB9-95EC-05BA4984EA81}" type="presParOf" srcId="{2A59CE59-7474-47C0-8BC2-F9BF68E30484}" destId="{759CDDA3-EB60-404D-9B64-909BA004A440}" srcOrd="0" destOrd="0" presId="urn:microsoft.com/office/officeart/2005/8/layout/process2"/>
    <dgm:cxn modelId="{22D879E7-25C6-4788-8255-0CCD6D824B60}" type="presParOf" srcId="{2A59CE59-7474-47C0-8BC2-F9BF68E30484}" destId="{0F8B677E-0774-4D2C-8DD3-3A65CA87280D}" srcOrd="1" destOrd="0" presId="urn:microsoft.com/office/officeart/2005/8/layout/process2"/>
    <dgm:cxn modelId="{41F9728F-547D-4C36-9527-A519303911C3}" type="presParOf" srcId="{0F8B677E-0774-4D2C-8DD3-3A65CA87280D}" destId="{170B2F1D-26BB-416F-87CB-D2C75228F07F}" srcOrd="0" destOrd="0" presId="urn:microsoft.com/office/officeart/2005/8/layout/process2"/>
    <dgm:cxn modelId="{DCA1871E-3FB6-4A57-9946-34BDF86656F3}" type="presParOf" srcId="{2A59CE59-7474-47C0-8BC2-F9BF68E30484}" destId="{3F9CAF65-CA6E-4CBD-9210-EE56CDAED633}" srcOrd="2" destOrd="0" presId="urn:microsoft.com/office/officeart/2005/8/layout/process2"/>
    <dgm:cxn modelId="{D162D442-B903-47A8-935B-7460BE7B673E}" type="presParOf" srcId="{2A59CE59-7474-47C0-8BC2-F9BF68E30484}" destId="{5F04976D-3260-45C1-8791-988CE690B5CB}" srcOrd="3" destOrd="0" presId="urn:microsoft.com/office/officeart/2005/8/layout/process2"/>
    <dgm:cxn modelId="{5EC88FE7-80A7-409B-B750-3B3A62C29603}" type="presParOf" srcId="{5F04976D-3260-45C1-8791-988CE690B5CB}" destId="{DC0CDE72-EBFD-4CDF-95F3-85B997555064}" srcOrd="0" destOrd="0" presId="urn:microsoft.com/office/officeart/2005/8/layout/process2"/>
    <dgm:cxn modelId="{D835DF00-5927-437A-B7DB-A1E4A1536264}" type="presParOf" srcId="{2A59CE59-7474-47C0-8BC2-F9BF68E30484}" destId="{90B319F3-501A-453B-AE54-CE237F8E18C0}" srcOrd="4" destOrd="0" presId="urn:microsoft.com/office/officeart/2005/8/layout/process2"/>
    <dgm:cxn modelId="{1294DDDE-0A6A-4E8F-ACDE-E9C169B1209C}" type="presParOf" srcId="{2A59CE59-7474-47C0-8BC2-F9BF68E30484}" destId="{B51708F4-C3BC-4DB8-801E-9259823CDF97}" srcOrd="5" destOrd="0" presId="urn:microsoft.com/office/officeart/2005/8/layout/process2"/>
    <dgm:cxn modelId="{2931DAAB-75D1-4C43-B1C1-31C087FF17BB}" type="presParOf" srcId="{B51708F4-C3BC-4DB8-801E-9259823CDF97}" destId="{57933AD4-606F-4B84-A29B-E0B00A7ADF64}" srcOrd="0" destOrd="0" presId="urn:microsoft.com/office/officeart/2005/8/layout/process2"/>
    <dgm:cxn modelId="{B8128789-EB9D-40B0-A203-6572ECDF28AB}" type="presParOf" srcId="{2A59CE59-7474-47C0-8BC2-F9BF68E30484}" destId="{5D318339-3FEA-410B-9CDC-469AC7F76E03}" srcOrd="6" destOrd="0" presId="urn:microsoft.com/office/officeart/2005/8/layout/process2"/>
    <dgm:cxn modelId="{8B7BAB43-5A5F-4C89-B320-846348799FEA}" type="presParOf" srcId="{2A59CE59-7474-47C0-8BC2-F9BF68E30484}" destId="{E8C1D5E1-B273-43C8-9015-4287AD9DBC08}" srcOrd="7" destOrd="0" presId="urn:microsoft.com/office/officeart/2005/8/layout/process2"/>
    <dgm:cxn modelId="{49CCC720-28F4-4833-A7B9-8799BBDD66E2}" type="presParOf" srcId="{E8C1D5E1-B273-43C8-9015-4287AD9DBC08}" destId="{4BCF3C8B-BDE2-49F2-ABDC-39A5B2A72FAD}" srcOrd="0" destOrd="0" presId="urn:microsoft.com/office/officeart/2005/8/layout/process2"/>
    <dgm:cxn modelId="{52B41FC7-4A72-46AB-9433-0980B7B208D7}" type="presParOf" srcId="{2A59CE59-7474-47C0-8BC2-F9BF68E30484}" destId="{4B46472B-5E2C-422F-AA8D-4B1B063B8F2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E32BB-CBBB-4956-BAD2-64E1486BF745}">
      <dsp:nvSpPr>
        <dsp:cNvPr id="0" name=""/>
        <dsp:cNvSpPr/>
      </dsp:nvSpPr>
      <dsp:spPr>
        <a:xfrm>
          <a:off x="5804" y="284666"/>
          <a:ext cx="1799332" cy="8866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1. Conduct data collection, benchmarking and baseline study and develop baseline</a:t>
          </a:r>
          <a:endParaRPr lang="en-US" sz="1200" kern="1200" dirty="0"/>
        </a:p>
      </dsp:txBody>
      <dsp:txXfrm>
        <a:off x="31774" y="310636"/>
        <a:ext cx="1747392" cy="834756"/>
      </dsp:txXfrm>
    </dsp:sp>
    <dsp:sp modelId="{1E3172D0-A527-46BF-8233-18FB7169015E}">
      <dsp:nvSpPr>
        <dsp:cNvPr id="0" name=""/>
        <dsp:cNvSpPr/>
      </dsp:nvSpPr>
      <dsp:spPr>
        <a:xfrm>
          <a:off x="1985069" y="504897"/>
          <a:ext cx="381458" cy="4462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985069" y="594144"/>
        <a:ext cx="267021" cy="267740"/>
      </dsp:txXfrm>
    </dsp:sp>
    <dsp:sp modelId="{9B13DD08-ABAB-4C00-A986-D6852328B478}">
      <dsp:nvSpPr>
        <dsp:cNvPr id="0" name=""/>
        <dsp:cNvSpPr/>
      </dsp:nvSpPr>
      <dsp:spPr>
        <a:xfrm>
          <a:off x="2524869" y="188214"/>
          <a:ext cx="1799332" cy="1079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2. Identify potential least cost options with supporting enabling environment options</a:t>
          </a:r>
        </a:p>
      </dsp:txBody>
      <dsp:txXfrm>
        <a:off x="2556489" y="219834"/>
        <a:ext cx="1736092" cy="1016359"/>
      </dsp:txXfrm>
    </dsp:sp>
    <dsp:sp modelId="{9CDF90DE-4B7F-424B-8003-89005B23C91A}">
      <dsp:nvSpPr>
        <dsp:cNvPr id="0" name=""/>
        <dsp:cNvSpPr/>
      </dsp:nvSpPr>
      <dsp:spPr>
        <a:xfrm>
          <a:off x="4504134" y="504897"/>
          <a:ext cx="381458" cy="4462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504134" y="594144"/>
        <a:ext cx="267021" cy="267740"/>
      </dsp:txXfrm>
    </dsp:sp>
    <dsp:sp modelId="{AEB37DA0-DFD0-4400-A1CB-8F336D917BA0}">
      <dsp:nvSpPr>
        <dsp:cNvPr id="0" name=""/>
        <dsp:cNvSpPr/>
      </dsp:nvSpPr>
      <dsp:spPr>
        <a:xfrm>
          <a:off x="5043933" y="188214"/>
          <a:ext cx="1799332" cy="1079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3. Development of EE master plan with GHG and EE targets</a:t>
          </a:r>
        </a:p>
      </dsp:txBody>
      <dsp:txXfrm>
        <a:off x="5075553" y="219834"/>
        <a:ext cx="1736092" cy="1016359"/>
      </dsp:txXfrm>
    </dsp:sp>
    <dsp:sp modelId="{2E0F8F5B-AC00-44E7-B80F-0C3179984E69}">
      <dsp:nvSpPr>
        <dsp:cNvPr id="0" name=""/>
        <dsp:cNvSpPr/>
      </dsp:nvSpPr>
      <dsp:spPr>
        <a:xfrm>
          <a:off x="7023199" y="504897"/>
          <a:ext cx="381458" cy="4462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023199" y="594144"/>
        <a:ext cx="267021" cy="267740"/>
      </dsp:txXfrm>
    </dsp:sp>
    <dsp:sp modelId="{33D6F427-8A75-4700-BCD7-6B661CD1F922}">
      <dsp:nvSpPr>
        <dsp:cNvPr id="0" name=""/>
        <dsp:cNvSpPr/>
      </dsp:nvSpPr>
      <dsp:spPr>
        <a:xfrm>
          <a:off x="7562998" y="188214"/>
          <a:ext cx="1799332" cy="1079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4. Identify EE projects in TEEMP with software to monitor the TEEMP progress</a:t>
          </a:r>
        </a:p>
      </dsp:txBody>
      <dsp:txXfrm>
        <a:off x="7594618" y="219834"/>
        <a:ext cx="1736092" cy="1016359"/>
      </dsp:txXfrm>
    </dsp:sp>
    <dsp:sp modelId="{195BBB03-5B1E-4A37-8135-CF7C8D50864D}">
      <dsp:nvSpPr>
        <dsp:cNvPr id="0" name=""/>
        <dsp:cNvSpPr/>
      </dsp:nvSpPr>
      <dsp:spPr>
        <a:xfrm>
          <a:off x="9542264" y="504897"/>
          <a:ext cx="381458" cy="4462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9542264" y="594144"/>
        <a:ext cx="267021" cy="267740"/>
      </dsp:txXfrm>
    </dsp:sp>
    <dsp:sp modelId="{13F92C5C-039E-45A9-833C-4C3F0737488B}">
      <dsp:nvSpPr>
        <dsp:cNvPr id="0" name=""/>
        <dsp:cNvSpPr/>
      </dsp:nvSpPr>
      <dsp:spPr>
        <a:xfrm>
          <a:off x="10082063" y="188214"/>
          <a:ext cx="1799332" cy="10795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50" kern="1200" dirty="0" smtClean="0"/>
            <a:t>5. Develop and conduct capacity building and training for MEIDECC staff and stakeholders. </a:t>
          </a:r>
          <a:endParaRPr lang="en-US" sz="1250" kern="1200" dirty="0"/>
        </a:p>
      </dsp:txBody>
      <dsp:txXfrm>
        <a:off x="10113683" y="219834"/>
        <a:ext cx="1736092" cy="1016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CDDA3-EB60-404D-9B64-909BA004A440}">
      <dsp:nvSpPr>
        <dsp:cNvPr id="0" name=""/>
        <dsp:cNvSpPr/>
      </dsp:nvSpPr>
      <dsp:spPr>
        <a:xfrm>
          <a:off x="1717623" y="3617"/>
          <a:ext cx="8123087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Baseline and resource assessment to support industry scale biogas plant in Tonga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1742396" y="28390"/>
        <a:ext cx="8073541" cy="796260"/>
      </dsp:txXfrm>
    </dsp:sp>
    <dsp:sp modelId="{0F8B677E-0774-4D2C-8DD3-3A65CA87280D}">
      <dsp:nvSpPr>
        <dsp:cNvPr id="0" name=""/>
        <dsp:cNvSpPr/>
      </dsp:nvSpPr>
      <dsp:spPr>
        <a:xfrm rot="5400000">
          <a:off x="5620578" y="870568"/>
          <a:ext cx="317177" cy="380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0000"/>
            </a:solidFill>
          </a:endParaRPr>
        </a:p>
      </dsp:txBody>
      <dsp:txXfrm rot="-5400000">
        <a:off x="5664983" y="902286"/>
        <a:ext cx="228368" cy="222024"/>
      </dsp:txXfrm>
    </dsp:sp>
    <dsp:sp modelId="{3F9CAF65-CA6E-4CBD-9210-EE56CDAED633}">
      <dsp:nvSpPr>
        <dsp:cNvPr id="0" name=""/>
        <dsp:cNvSpPr/>
      </dsp:nvSpPr>
      <dsp:spPr>
        <a:xfrm>
          <a:off x="2029692" y="1272326"/>
          <a:ext cx="7498950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Undertake feasibility study and technical designing for biogas-based energy plant at an industrial scale in Tonga</a:t>
          </a:r>
        </a:p>
      </dsp:txBody>
      <dsp:txXfrm>
        <a:off x="2054465" y="1297099"/>
        <a:ext cx="7449404" cy="796260"/>
      </dsp:txXfrm>
    </dsp:sp>
    <dsp:sp modelId="{5F04976D-3260-45C1-8791-988CE690B5CB}">
      <dsp:nvSpPr>
        <dsp:cNvPr id="0" name=""/>
        <dsp:cNvSpPr/>
      </dsp:nvSpPr>
      <dsp:spPr>
        <a:xfrm rot="5400000">
          <a:off x="5620578" y="2139277"/>
          <a:ext cx="317177" cy="380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0000"/>
            </a:solidFill>
          </a:endParaRPr>
        </a:p>
      </dsp:txBody>
      <dsp:txXfrm rot="-5400000">
        <a:off x="5664983" y="2170995"/>
        <a:ext cx="228368" cy="222024"/>
      </dsp:txXfrm>
    </dsp:sp>
    <dsp:sp modelId="{90B319F3-501A-453B-AE54-CE237F8E18C0}">
      <dsp:nvSpPr>
        <dsp:cNvPr id="0" name=""/>
        <dsp:cNvSpPr/>
      </dsp:nvSpPr>
      <dsp:spPr>
        <a:xfrm>
          <a:off x="1908336" y="2541035"/>
          <a:ext cx="7741662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Biogas technologies at industrial scale will be identified</a:t>
          </a:r>
        </a:p>
      </dsp:txBody>
      <dsp:txXfrm>
        <a:off x="1933109" y="2565808"/>
        <a:ext cx="7692116" cy="796260"/>
      </dsp:txXfrm>
    </dsp:sp>
    <dsp:sp modelId="{B51708F4-C3BC-4DB8-801E-9259823CDF97}">
      <dsp:nvSpPr>
        <dsp:cNvPr id="0" name=""/>
        <dsp:cNvSpPr/>
      </dsp:nvSpPr>
      <dsp:spPr>
        <a:xfrm rot="5400000">
          <a:off x="5620578" y="3407986"/>
          <a:ext cx="317177" cy="380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0000"/>
            </a:solidFill>
          </a:endParaRPr>
        </a:p>
      </dsp:txBody>
      <dsp:txXfrm rot="-5400000">
        <a:off x="5664983" y="3439704"/>
        <a:ext cx="228368" cy="222024"/>
      </dsp:txXfrm>
    </dsp:sp>
    <dsp:sp modelId="{5D318339-3FEA-410B-9CDC-469AC7F76E03}">
      <dsp:nvSpPr>
        <dsp:cNvPr id="0" name=""/>
        <dsp:cNvSpPr/>
      </dsp:nvSpPr>
      <dsp:spPr>
        <a:xfrm>
          <a:off x="2207886" y="3809744"/>
          <a:ext cx="7142561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Capacity development on biogas technologies. </a:t>
          </a:r>
        </a:p>
      </dsp:txBody>
      <dsp:txXfrm>
        <a:off x="2232659" y="3834517"/>
        <a:ext cx="7093015" cy="796260"/>
      </dsp:txXfrm>
    </dsp:sp>
    <dsp:sp modelId="{E8C1D5E1-B273-43C8-9015-4287AD9DBC08}">
      <dsp:nvSpPr>
        <dsp:cNvPr id="0" name=""/>
        <dsp:cNvSpPr/>
      </dsp:nvSpPr>
      <dsp:spPr>
        <a:xfrm rot="5400000">
          <a:off x="5620578" y="4676695"/>
          <a:ext cx="317177" cy="380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rgbClr val="FF0000"/>
            </a:solidFill>
          </a:endParaRPr>
        </a:p>
      </dsp:txBody>
      <dsp:txXfrm rot="-5400000">
        <a:off x="5664983" y="4708413"/>
        <a:ext cx="228368" cy="222024"/>
      </dsp:txXfrm>
    </dsp:sp>
    <dsp:sp modelId="{4B46472B-5E2C-422F-AA8D-4B1B063B8F2E}">
      <dsp:nvSpPr>
        <dsp:cNvPr id="0" name=""/>
        <dsp:cNvSpPr/>
      </dsp:nvSpPr>
      <dsp:spPr>
        <a:xfrm>
          <a:off x="2107997" y="5078453"/>
          <a:ext cx="7342340" cy="845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00"/>
              </a:solidFill>
            </a:rPr>
            <a:t>Support provided for GCF proposal development </a:t>
          </a:r>
        </a:p>
      </dsp:txBody>
      <dsp:txXfrm>
        <a:off x="2132770" y="5103226"/>
        <a:ext cx="7292794" cy="796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5F9EC-D6C6-4B44-AA04-5856E595EA06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44A5-1A27-48B1-AE29-6B5013721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63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3949-11A8-48F6-866A-D81DE07D0CC5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BE344-3165-42AE-A41B-85E75D25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C490-E335-4966-A322-B903E5360EE6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E4D74-11CB-47DD-8FE9-EE3169EDA995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0A79-E877-4CD6-B668-490FD1CDFFEA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4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5CBE1-4F20-4372-89FF-17966B45A86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B84B-14AD-45D4-BC3C-9F2B5FBCA347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107A-054E-4EB0-8E4E-8AEE2C814A8E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8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CB9-5A44-40D0-94A6-113356D32F24}" type="datetime1">
              <a:rPr lang="en-US" smtClean="0"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8592E-DC38-409F-8A36-FB37E8FD96E0}" type="datetime1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3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F7B8-500E-4B6E-96BB-9B40F2F25875}" type="datetime1">
              <a:rPr lang="en-US" smtClean="0"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7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175C-FDF4-4F4E-B863-BB81D8EF9F21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251D2-8B0C-48B3-BFCF-F05D9B385BCD}" type="datetime1">
              <a:rPr lang="en-US" smtClean="0"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82BF5-6821-4671-912C-EA53F82D0A91}" type="datetime1">
              <a:rPr lang="en-US" smtClean="0"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8091-4D91-4E18-9839-9805B435D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87" y="190346"/>
            <a:ext cx="2750156" cy="22101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" y="404403"/>
            <a:ext cx="2229161" cy="148610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73" y="190345"/>
            <a:ext cx="3048425" cy="1914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H="1" flipV="1">
            <a:off x="986589" y="2400454"/>
            <a:ext cx="11766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Tonga Energy Sector Stakeholders and Joint Development Partners Meeting</a:t>
            </a: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2611" y="3104147"/>
            <a:ext cx="4375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 – 6 Dec 2019 | </a:t>
            </a:r>
            <a:r>
              <a:rPr lang="en-US" sz="2000" dirty="0" err="1" smtClean="0"/>
              <a:t>Puataukanave</a:t>
            </a:r>
            <a:r>
              <a:rPr lang="en-US" sz="2000" dirty="0" smtClean="0"/>
              <a:t>, </a:t>
            </a:r>
            <a:r>
              <a:rPr lang="en-US" sz="2000" dirty="0" err="1" smtClean="0"/>
              <a:t>Vava’u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045368" y="4090736"/>
            <a:ext cx="942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“Tonga Energy Pipeline Projects”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9952" y="5521146"/>
            <a:ext cx="3469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Mr. Sosefo Tofu. </a:t>
            </a:r>
          </a:p>
          <a:p>
            <a:r>
              <a:rPr lang="en-US" sz="2400" i="1" dirty="0" smtClean="0"/>
              <a:t>Department of Energy.</a:t>
            </a:r>
          </a:p>
          <a:p>
            <a:r>
              <a:rPr lang="en-US" sz="2400" i="1" dirty="0" smtClean="0"/>
              <a:t>Ministry of MEIDECC</a:t>
            </a:r>
            <a:endParaRPr lang="en-US" sz="2400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z="1400" smtClean="0"/>
              <a:t>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04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146" y="0"/>
            <a:ext cx="2486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Electricity Generation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301" y="727469"/>
            <a:ext cx="11763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Tonga’s electricity consumption is driven by building design, appliance use, and energy consumption behavior.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Given Tonga’s tropical climate, cooling commercial, government and non-governmental buildings with air conditioning is widespread and increasing.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Proposed initiatives for Electricity Generation were considered these: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/>
              <a:t>Increased deployment of RE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/>
              <a:t>Implementation of Minimum Energy Performance Standards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/>
              <a:t>Implement buildings standards for resilience and energy efficiency (incorporated Energy efficiency measures into Tonga existing building code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146" y="3830439"/>
            <a:ext cx="1833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 smtClean="0">
                <a:solidFill>
                  <a:srgbClr val="FF0000"/>
                </a:solidFill>
              </a:rPr>
              <a:t>Land Transport 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660" y="4614435"/>
            <a:ext cx="1176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Key policy options are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/>
              <a:t>Vehicle import tariffs or registration fees aimed at improving fuel economy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/>
              <a:t>Restrictions in heavy-duty vehicle idle time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2000" dirty="0" smtClean="0"/>
              <a:t>Deployment of electric vehicles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64"/>
            <a:ext cx="5919537" cy="6396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884" y="0"/>
            <a:ext cx="5173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STATUS of TEEMP………..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8295" y="2117557"/>
            <a:ext cx="5775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TEEMP (Final draft) submitted from NREL to MEIDECC on August 2018.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Additional funding from CTCN secured by early 2019, to further revise the TEEMP before submitting to Cabinet.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PCREEE was officially contracted to conduct the revision exercise for two months. 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DOE and PCREEE agreed to host the 1</a:t>
            </a:r>
            <a:r>
              <a:rPr lang="en-US" baseline="30000" dirty="0" smtClean="0"/>
              <a:t>st</a:t>
            </a:r>
            <a:r>
              <a:rPr lang="en-US" dirty="0" smtClean="0"/>
              <a:t> national consultation workshop towards end of this year.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084" y="0"/>
            <a:ext cx="10343515" cy="649705"/>
          </a:xfrm>
        </p:spPr>
        <p:txBody>
          <a:bodyPr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2. Tonga Circular Economy Project – Biogas Feasibility Study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4" y="649705"/>
            <a:ext cx="7624379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6463" y="649705"/>
            <a:ext cx="416292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August, 2018 Minister for MEIDECC and Director for Energy as well as 2 representatives from the SPC visited biogas plants in Germany.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brings interest to Tonga to seek financial resources to conduct feasibility study for a commercial biogas plant in Tonga to assist in reducing power tariff.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Proposal submitted to CTCN in early 2019 – min industrial scale of 0.5MW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Funding secured </a:t>
            </a:r>
            <a:r>
              <a:rPr lang="en-US" sz="2000" b="1" dirty="0" smtClean="0"/>
              <a:t>179,100USD</a:t>
            </a:r>
            <a:r>
              <a:rPr lang="en-US" sz="2000" dirty="0" smtClean="0"/>
              <a:t> from CTCN  by mid-2019 and response plan signed on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November, 2019.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Contractor to Implement the signed Response Plan  is currently tendered. 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1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47" y="88991"/>
            <a:ext cx="117187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solidFill>
                  <a:srgbClr val="002060"/>
                </a:solidFill>
              </a:rPr>
              <a:t>Project Deliverables:</a:t>
            </a:r>
          </a:p>
          <a:p>
            <a:endParaRPr lang="en-US" sz="2600" u="sng" dirty="0"/>
          </a:p>
          <a:p>
            <a:endParaRPr lang="en-US" sz="26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32347" y="950766"/>
            <a:ext cx="11454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2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5661925"/>
              </p:ext>
            </p:extLst>
          </p:nvPr>
        </p:nvGraphicFramePr>
        <p:xfrm>
          <a:off x="132347" y="719666"/>
          <a:ext cx="11558335" cy="5927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07"/>
            <a:ext cx="5774862" cy="434475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87" y="1760207"/>
            <a:ext cx="6015318" cy="43447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6518" y="726141"/>
            <a:ext cx="420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EXISTING BIOGAS SYSTEM IN TONGA (Tupou College)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00581" y="726141"/>
            <a:ext cx="4208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Proposed BIOGAS SYSTEM for TONGA (min of 0.5MW)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923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526" y="2506746"/>
            <a:ext cx="10515600" cy="1325563"/>
          </a:xfrm>
        </p:spPr>
        <p:txBody>
          <a:bodyPr/>
          <a:lstStyle/>
          <a:p>
            <a:r>
              <a:rPr lang="en-US" dirty="0" smtClean="0"/>
              <a:t>MALO ‘AUPITO – Q&amp;A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074" y="336883"/>
            <a:ext cx="6946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Outline of the Presentation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43600"/>
            <a:ext cx="12192000" cy="6055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smtClean="0">
                <a:solidFill>
                  <a:srgbClr val="002060"/>
                </a:solidFill>
              </a:rPr>
              <a:t>Linkage of the national energy initiatives to Global/International framework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smtClean="0">
                <a:solidFill>
                  <a:srgbClr val="002060"/>
                </a:solidFill>
              </a:rPr>
              <a:t>Tonga Energy Efficiency Master Plans Project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Background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Project Deliverables/Output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Project’s status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500" dirty="0" smtClean="0">
                <a:solidFill>
                  <a:srgbClr val="002060"/>
                </a:solidFill>
              </a:rPr>
              <a:t>Tonga Circular Economy Project – Biogas Feasibility Study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Background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Project Deliverables/Output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Project’s status</a:t>
            </a:r>
          </a:p>
          <a:p>
            <a:pPr lvl="1"/>
            <a:endParaRPr lang="en-US" sz="25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884" y="842210"/>
            <a:ext cx="928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Sustainable Development Goals (2015-2030)</a:t>
            </a:r>
            <a:endParaRPr lang="en-US" b="1" u="sng" dirty="0"/>
          </a:p>
        </p:txBody>
      </p:sp>
      <p:pic>
        <p:nvPicPr>
          <p:cNvPr id="6" name="Content Placeholder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884" y="1450222"/>
            <a:ext cx="7610328" cy="482955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8216153" y="2362276"/>
            <a:ext cx="3707141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68275" lvl="1"/>
            <a:r>
              <a:rPr lang="en-US" sz="1600" u="sng" dirty="0" smtClean="0"/>
              <a:t>Goal 7: Affordable and Clean Energy</a:t>
            </a:r>
            <a:endParaRPr lang="en-US" sz="1600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By </a:t>
            </a:r>
            <a:r>
              <a:rPr lang="en-US" sz="1600" dirty="0"/>
              <a:t>2030, ensure universal access to affordable, reliable and modern energy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By 2030, increase substantially the share of renewable energy in the global energy mix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By 2030, double the global rate of improvement in energy efficiency</a:t>
            </a:r>
          </a:p>
          <a:p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344706" y="2554941"/>
            <a:ext cx="7046259" cy="115644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3140" y="761417"/>
            <a:ext cx="11502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Central Aim: to Strengthen the global response to the threat of Climate Change by keeping the global temperature rise this century well below 2 degree </a:t>
            </a:r>
            <a:r>
              <a:rPr lang="en-US" i="1" dirty="0" err="1" smtClean="0"/>
              <a:t>celcius</a:t>
            </a:r>
            <a:r>
              <a:rPr lang="en-US" i="1" dirty="0" smtClean="0"/>
              <a:t> above pre-industrial levels and to pursue efforts to limit the temperature increase even further to 1.5 degrees Celsius</a:t>
            </a:r>
          </a:p>
        </p:txBody>
      </p:sp>
      <p:sp>
        <p:nvSpPr>
          <p:cNvPr id="2" name="Rectangle 1"/>
          <p:cNvSpPr/>
          <p:nvPr/>
        </p:nvSpPr>
        <p:spPr>
          <a:xfrm>
            <a:off x="689811" y="272534"/>
            <a:ext cx="1853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Paris Agreements</a:t>
            </a: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0" y="1804298"/>
            <a:ext cx="10904856" cy="45047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6886" y="6468050"/>
            <a:ext cx="1075693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68275" lvl="1"/>
            <a:r>
              <a:rPr lang="en-US" sz="1600" dirty="0" smtClean="0"/>
              <a:t>During COP21 in Paris, on 12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December 2015. a landmark agreement to address climate change and its negative impacts</a:t>
            </a:r>
            <a:endParaRPr lang="en-US" sz="16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41294"/>
            <a:ext cx="11013141" cy="5459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14027"/>
            <a:ext cx="111476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1"/>
            <a:r>
              <a:rPr lang="en-US" sz="2500" dirty="0" smtClean="0"/>
              <a:t>Kingdom of Tonga </a:t>
            </a:r>
            <a:r>
              <a:rPr lang="en-US" sz="2500" dirty="0" err="1" smtClean="0"/>
              <a:t>ractified</a:t>
            </a:r>
            <a:r>
              <a:rPr lang="en-US" sz="2500" dirty="0" smtClean="0"/>
              <a:t> the Paris Agreement on the 21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September, 2016</a:t>
            </a:r>
            <a:endParaRPr lang="en-US" sz="2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884" y="492475"/>
            <a:ext cx="1150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How Tonga contributes to Paris Agreement?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 smtClean="0"/>
              <a:t>* Paris Agreement requires all Parties to put forward their best effort through “Nationally Determined Contribution” 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491037" y="1138806"/>
            <a:ext cx="517711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1600" dirty="0" smtClean="0"/>
              <a:t>*Tonga submitted the Intended Nationally Determined Contributions (NDC) to the UNFCCC Secretariat on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December, 2015. </a:t>
            </a:r>
          </a:p>
          <a:p>
            <a:r>
              <a:rPr lang="en-US" sz="1600" dirty="0" smtClean="0"/>
              <a:t>*Same document was endorsed and submitted as 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Nationally Determined Contributions on 21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September 2016.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50% of electricity generation from renewable sources by 2020. In 2015 renewable energy accounts for approximately 9% of total electricity generation, with confirmed and funded investments taking this to 13% in 2016.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70% of electricity generation from renewable sources by 2030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Improve Energy efficiency through reduction of electricity line losses to 9 percent by 2020 (from a baseline of 18 percent in 2010)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smtClean="0"/>
              <a:t>Sector Emission Reduction Targets: Transport, Agriculture, Environmental Friendly waste Management and Reforestation</a:t>
            </a:r>
            <a:endParaRPr lang="en-AU" sz="3600" dirty="0" smtClean="0"/>
          </a:p>
          <a:p>
            <a:endParaRPr lang="en-US" sz="16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1138806"/>
            <a:ext cx="5983234" cy="53814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35080" y="731063"/>
            <a:ext cx="285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Paris Agreement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 flipH="1">
            <a:off x="9477829" y="708087"/>
            <a:ext cx="1364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SDG7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80220" y="2827429"/>
            <a:ext cx="186465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Tonga NDC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9635" y="2827429"/>
            <a:ext cx="43523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Tonga Energy </a:t>
            </a:r>
            <a:r>
              <a:rPr lang="en-US" sz="2500" dirty="0" err="1" smtClean="0"/>
              <a:t>RoadMap</a:t>
            </a:r>
            <a:r>
              <a:rPr lang="en-US" sz="2500" dirty="0" smtClean="0"/>
              <a:t> (TERM)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1118" y="5784449"/>
            <a:ext cx="3099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Tonga Energy Efficiency Master Plan Project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25334" y="5851697"/>
            <a:ext cx="3778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Tonga Circular Economy Project – Biogas Feasibility Study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39544" y="931349"/>
            <a:ext cx="3338285" cy="1514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90565" y="1192729"/>
            <a:ext cx="0" cy="1523577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10835" y="3012095"/>
            <a:ext cx="18288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Left Bracket 24"/>
          <p:cNvSpPr/>
          <p:nvPr/>
        </p:nvSpPr>
        <p:spPr>
          <a:xfrm rot="5400000">
            <a:off x="6707397" y="3221014"/>
            <a:ext cx="534288" cy="4634754"/>
          </a:xfrm>
          <a:prstGeom prst="leftBracket">
            <a:avLst/>
          </a:prstGeom>
          <a:ln w="762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965576" y="3012095"/>
            <a:ext cx="26895" cy="1896081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916706" y="4908176"/>
            <a:ext cx="289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i="1" dirty="0" smtClean="0">
                <a:solidFill>
                  <a:srgbClr val="FF0000"/>
                </a:solidFill>
              </a:rPr>
              <a:t>ocus of this Presentation!!!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9183" y="869563"/>
            <a:ext cx="2684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GCF</a:t>
            </a:r>
          </a:p>
          <a:p>
            <a:r>
              <a:rPr lang="en-US" sz="1200" i="1" dirty="0" smtClean="0">
                <a:solidFill>
                  <a:srgbClr val="00B050"/>
                </a:solidFill>
              </a:rPr>
              <a:t>*</a:t>
            </a:r>
            <a:r>
              <a:rPr lang="en-US" sz="1400" i="1" dirty="0" smtClean="0">
                <a:solidFill>
                  <a:srgbClr val="00B050"/>
                </a:solidFill>
              </a:rPr>
              <a:t>Green Climate Fund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3753" y="3980702"/>
            <a:ext cx="3043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CTCN </a:t>
            </a:r>
          </a:p>
          <a:p>
            <a:r>
              <a:rPr lang="en-US" sz="1200" i="1" dirty="0"/>
              <a:t>*</a:t>
            </a:r>
            <a:r>
              <a:rPr lang="en-US" sz="1300" i="1" dirty="0" smtClean="0">
                <a:solidFill>
                  <a:schemeClr val="accent1">
                    <a:lumMod val="75000"/>
                  </a:schemeClr>
                </a:solidFill>
              </a:rPr>
              <a:t>Climate Technology Center &amp; Network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248229" y="1515894"/>
            <a:ext cx="29028" cy="233039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11086" y="4180580"/>
            <a:ext cx="5181600" cy="140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404" y="1924820"/>
            <a:ext cx="1333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Provide Readiness and Preparatory Support </a:t>
            </a:r>
            <a:r>
              <a:rPr lang="en-US" i="1" dirty="0" err="1" smtClean="0"/>
              <a:t>Programme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301253" y="3810667"/>
            <a:ext cx="316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TECHNICAL ASSISTANCE ($)</a:t>
            </a:r>
            <a:endParaRPr lang="en-US" i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2084" y="0"/>
            <a:ext cx="10343515" cy="649705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Tonga Energy Efficiency  Master Plan Project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../Documents/Energy%20Department/COP22/Press%20Release/CTCN/image-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" y="649705"/>
            <a:ext cx="7046862" cy="5751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391031" y="702405"/>
            <a:ext cx="4592422" cy="624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19075"/>
            <a:r>
              <a:rPr lang="en-US" sz="2000" b="1" dirty="0" smtClean="0"/>
              <a:t>Background</a:t>
            </a:r>
          </a:p>
          <a:p>
            <a:pPr marL="504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Dec 2016, Director of the CTCN and CEO for MEIDECC signed the TEEMP’s response plan during the COP22 in Marrakesh, Morocco. </a:t>
            </a:r>
          </a:p>
          <a:p>
            <a:pPr marL="504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Sealed the agreement of 177, 000USD</a:t>
            </a:r>
          </a:p>
          <a:p>
            <a:pPr marL="504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Project Duration: 9 months (Nov 2017 – July 2018)</a:t>
            </a:r>
          </a:p>
          <a:p>
            <a:pPr marL="504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Implementers: National Renewable Energy Laboratory (NREL)</a:t>
            </a:r>
          </a:p>
          <a:p>
            <a:pPr marL="504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TEEMP targeted all energy efficiency related sectors (Power, Transport, Infrastructure, Tourism, Agriculture) to identify most appropriate energy efficiency intervention activities and solutions;</a:t>
            </a:r>
          </a:p>
          <a:p>
            <a:pPr marL="504825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Achieve TERM’s target but also to achieve Tonga’s NDC and other energy related targets. 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58" y="649705"/>
            <a:ext cx="11674642" cy="6015790"/>
          </a:xfrm>
        </p:spPr>
        <p:txBody>
          <a:bodyPr/>
          <a:lstStyle/>
          <a:p>
            <a:pPr marL="0" indent="0">
              <a:buNone/>
            </a:pPr>
            <a:r>
              <a:rPr lang="en-US" sz="1600" b="1" i="1" dirty="0" smtClean="0"/>
              <a:t>Specific Objectives of the activities in Tonga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90102753"/>
              </p:ext>
            </p:extLst>
          </p:nvPr>
        </p:nvGraphicFramePr>
        <p:xfrm>
          <a:off x="0" y="900600"/>
          <a:ext cx="11887200" cy="145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01429" y="3646128"/>
            <a:ext cx="4525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/>
              <a:t>TEEMP focus on two sectors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Electricity Generation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900" dirty="0" smtClean="0"/>
              <a:t>Ground Transportation/Lands Transport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4" y="2574758"/>
            <a:ext cx="6468035" cy="430886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9705"/>
          </a:xfrm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Con’t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111454" y="2574758"/>
            <a:ext cx="1289975" cy="32244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8091-4D91-4E18-9839-9805B435D0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514</TotalTime>
  <Words>963</Words>
  <Application>Microsoft Office PowerPoint</Application>
  <PresentationFormat>Widescreen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Tonga Energy Efficiency  Master Plan Project</vt:lpstr>
      <vt:lpstr>Con’t</vt:lpstr>
      <vt:lpstr>PowerPoint Presentation</vt:lpstr>
      <vt:lpstr>PowerPoint Presentation</vt:lpstr>
      <vt:lpstr>2. Tonga Circular Economy Project – Biogas Feasibility Study</vt:lpstr>
      <vt:lpstr>PowerPoint Presentation</vt:lpstr>
      <vt:lpstr>PowerPoint Presentation</vt:lpstr>
      <vt:lpstr>MALO ‘AUPITO –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Sosefo Tofu</dc:creator>
  <cp:lastModifiedBy>Sosefo Tofu</cp:lastModifiedBy>
  <cp:revision>56</cp:revision>
  <dcterms:created xsi:type="dcterms:W3CDTF">2019-12-01T11:42:16Z</dcterms:created>
  <dcterms:modified xsi:type="dcterms:W3CDTF">2019-12-04T19:52:14Z</dcterms:modified>
</cp:coreProperties>
</file>