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4"/>
  </p:sldMasterIdLst>
  <p:notesMasterIdLst>
    <p:notesMasterId r:id="rId24"/>
  </p:notesMasterIdLst>
  <p:handoutMasterIdLst>
    <p:handoutMasterId r:id="rId25"/>
  </p:handoutMasterIdLst>
  <p:sldIdLst>
    <p:sldId id="701" r:id="rId5"/>
    <p:sldId id="320" r:id="rId6"/>
    <p:sldId id="918" r:id="rId7"/>
    <p:sldId id="923" r:id="rId8"/>
    <p:sldId id="704" r:id="rId9"/>
    <p:sldId id="988" r:id="rId10"/>
    <p:sldId id="987" r:id="rId11"/>
    <p:sldId id="989" r:id="rId12"/>
    <p:sldId id="991" r:id="rId13"/>
    <p:sldId id="986" r:id="rId14"/>
    <p:sldId id="992" r:id="rId15"/>
    <p:sldId id="993" r:id="rId16"/>
    <p:sldId id="994" r:id="rId17"/>
    <p:sldId id="995" r:id="rId18"/>
    <p:sldId id="996" r:id="rId19"/>
    <p:sldId id="997" r:id="rId20"/>
    <p:sldId id="928" r:id="rId21"/>
    <p:sldId id="998" r:id="rId22"/>
    <p:sldId id="641" r:id="rId23"/>
  </p:sldIdLst>
  <p:sldSz cx="12192000" cy="6858000"/>
  <p:notesSz cx="7104063" cy="10234613"/>
  <p:defaultTextStyle>
    <a:defPPr>
      <a:defRPr lang="es-ES"/>
    </a:defPPr>
    <a:lvl1pPr marL="0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9816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9631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9447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9262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9078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8893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28709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18524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D9671A-1347-36E9-DE6F-5C2760080BB2}" name="Trama Tecnoambiental 4" initials="TT4" userId="S::tta4@tramatecnoambiental.onmicrosoft.com::fa701be3-10b5-461a-88e6-f6954f18c74d" providerId="AD"/>
  <p188:author id="{6A94581E-93C1-6193-945B-702A5E540F71}" name="Trama Tecnoambiental 5" initials="TT5" userId="S::tta5@tramatecnoambiental.onmicrosoft.com::cc5ea49d-96f3-44b7-be37-990ba57149cd" providerId="AD"/>
  <p188:author id="{79EB5B49-F28D-9DE3-DA95-AC91841131F4}" name="Manu Rawali" initials="MR" userId="S::z3039873@ad.unsw.edu.au::68a384a6-f019-4103-b41b-82f6423dfd6d" providerId="AD"/>
  <p188:author id="{6525886E-D668-D6B1-BB9A-9998128EF454}" name="Elena Adamopoulou" initials="EA" userId="S::eleni.adamopoulou@eca-uk.com::a1cf3cc9-b064-4a6b-8253-7593484cd07e" providerId="AD"/>
  <p188:author id="{4A683299-DF65-E355-7F4B-49AADD48D216}" name="Tommaso Diani - TTA" initials="TDT" userId="Tommaso Diani - TT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55A"/>
    <a:srgbClr val="000000"/>
    <a:srgbClr val="FFFFFF"/>
    <a:srgbClr val="679E2A"/>
    <a:srgbClr val="FF33CC"/>
    <a:srgbClr val="9EA159"/>
    <a:srgbClr val="D9D9D9"/>
    <a:srgbClr val="F8F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75033" autoAdjust="0"/>
  </p:normalViewPr>
  <p:slideViewPr>
    <p:cSldViewPr>
      <p:cViewPr varScale="1">
        <p:scale>
          <a:sx n="50" d="100"/>
          <a:sy n="50" d="100"/>
        </p:scale>
        <p:origin x="141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18436-A064-40ED-9671-4F08CE625CA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AA9B5E-7E5B-41CE-A9E0-ECC7B82BE2CE}">
      <dgm:prSet phldrT="[Text]" custT="1"/>
      <dgm:spPr>
        <a:solidFill>
          <a:srgbClr val="4B655A"/>
        </a:solidFill>
      </dgm:spPr>
      <dgm:t>
        <a:bodyPr/>
        <a:lstStyle/>
        <a:p>
          <a:r>
            <a:rPr lang="en-GB" sz="2200" dirty="0"/>
            <a:t>First-category subsidies: </a:t>
          </a:r>
          <a:r>
            <a:rPr lang="en-GB" sz="2200" b="1" dirty="0"/>
            <a:t>Helping developers and </a:t>
          </a:r>
          <a:r>
            <a:rPr lang="en-US" sz="2200" b="1" dirty="0"/>
            <a:t>customers finance their costs</a:t>
          </a:r>
        </a:p>
      </dgm:t>
    </dgm:pt>
    <dgm:pt modelId="{3BB78DB9-CAE7-4368-9AED-2D6531275B3E}" type="parTrans" cxnId="{81E275D5-7127-4A52-8546-F5CA6799E25B}">
      <dgm:prSet/>
      <dgm:spPr/>
      <dgm:t>
        <a:bodyPr/>
        <a:lstStyle/>
        <a:p>
          <a:endParaRPr lang="en-US" sz="2200"/>
        </a:p>
      </dgm:t>
    </dgm:pt>
    <dgm:pt modelId="{33FEC02A-0C56-43BE-8698-C9936EB2C061}" type="sibTrans" cxnId="{81E275D5-7127-4A52-8546-F5CA6799E25B}">
      <dgm:prSet/>
      <dgm:spPr/>
      <dgm:t>
        <a:bodyPr/>
        <a:lstStyle/>
        <a:p>
          <a:endParaRPr lang="en-US" sz="2200"/>
        </a:p>
      </dgm:t>
    </dgm:pt>
    <dgm:pt modelId="{85020545-4D8B-4F13-908B-FB71BC93DCEF}">
      <dgm:prSet phldrT="[Text]" custT="1"/>
      <dgm:spPr/>
      <dgm:t>
        <a:bodyPr/>
        <a:lstStyle/>
        <a:p>
          <a:r>
            <a:rPr lang="en-US" sz="2200" dirty="0" err="1"/>
            <a:t>Preinvestment</a:t>
          </a:r>
          <a:r>
            <a:rPr lang="en-US" sz="2200" dirty="0"/>
            <a:t> subsidies</a:t>
          </a:r>
        </a:p>
      </dgm:t>
    </dgm:pt>
    <dgm:pt modelId="{88E11C73-3ECC-4233-952B-E4B76A82993F}" type="parTrans" cxnId="{D50BAAEB-5BC2-4411-9D23-47BA9AB8130B}">
      <dgm:prSet/>
      <dgm:spPr/>
      <dgm:t>
        <a:bodyPr/>
        <a:lstStyle/>
        <a:p>
          <a:endParaRPr lang="en-US" sz="2200"/>
        </a:p>
      </dgm:t>
    </dgm:pt>
    <dgm:pt modelId="{0710233D-06CF-4155-8D6E-DE3D162F6E26}" type="sibTrans" cxnId="{D50BAAEB-5BC2-4411-9D23-47BA9AB8130B}">
      <dgm:prSet/>
      <dgm:spPr/>
      <dgm:t>
        <a:bodyPr/>
        <a:lstStyle/>
        <a:p>
          <a:endParaRPr lang="en-US" sz="2200"/>
        </a:p>
      </dgm:t>
    </dgm:pt>
    <dgm:pt modelId="{EC821D9A-FC93-443A-993D-232C5F514E31}">
      <dgm:prSet phldrT="[Text]" custT="1"/>
      <dgm:spPr/>
      <dgm:t>
        <a:bodyPr/>
        <a:lstStyle/>
        <a:p>
          <a:r>
            <a:rPr lang="en-US" sz="2200" dirty="0"/>
            <a:t>Capital cost subsidies</a:t>
          </a:r>
        </a:p>
      </dgm:t>
    </dgm:pt>
    <dgm:pt modelId="{424E0788-1C69-4811-8051-C58AE70B17ED}" type="parTrans" cxnId="{5F264999-B170-4CD5-9050-1FA7A70C0B08}">
      <dgm:prSet/>
      <dgm:spPr/>
      <dgm:t>
        <a:bodyPr/>
        <a:lstStyle/>
        <a:p>
          <a:endParaRPr lang="en-US" sz="2200"/>
        </a:p>
      </dgm:t>
    </dgm:pt>
    <dgm:pt modelId="{B894B3B7-9D4F-4D5D-B83B-52160EEF4E70}" type="sibTrans" cxnId="{5F264999-B170-4CD5-9050-1FA7A70C0B08}">
      <dgm:prSet/>
      <dgm:spPr/>
      <dgm:t>
        <a:bodyPr/>
        <a:lstStyle/>
        <a:p>
          <a:endParaRPr lang="en-US" sz="2200"/>
        </a:p>
      </dgm:t>
    </dgm:pt>
    <dgm:pt modelId="{C136BFB0-E577-4F02-85B4-3F6B32FD08FE}">
      <dgm:prSet phldrT="[Text]" custT="1"/>
      <dgm:spPr>
        <a:solidFill>
          <a:srgbClr val="4B655A"/>
        </a:solidFill>
      </dgm:spPr>
      <dgm:t>
        <a:bodyPr/>
        <a:lstStyle/>
        <a:p>
          <a:r>
            <a:rPr lang="en-GB" sz="2200" dirty="0"/>
            <a:t>Second-category subsidies: </a:t>
          </a:r>
          <a:r>
            <a:rPr lang="en-GB" sz="2200" b="1" dirty="0"/>
            <a:t>Reducing the financial costs of mini grid developers</a:t>
          </a:r>
          <a:endParaRPr lang="en-US" sz="2200" b="1" dirty="0"/>
        </a:p>
      </dgm:t>
    </dgm:pt>
    <dgm:pt modelId="{BC45B5F1-2ABE-4808-9C3F-E64F0CDD5955}" type="parTrans" cxnId="{B8755136-6E0C-4CEA-B437-1829CEFB35A0}">
      <dgm:prSet/>
      <dgm:spPr/>
      <dgm:t>
        <a:bodyPr/>
        <a:lstStyle/>
        <a:p>
          <a:endParaRPr lang="en-US" sz="2200"/>
        </a:p>
      </dgm:t>
    </dgm:pt>
    <dgm:pt modelId="{787FF030-0F92-4C83-AF0F-14F238409951}" type="sibTrans" cxnId="{B8755136-6E0C-4CEA-B437-1829CEFB35A0}">
      <dgm:prSet/>
      <dgm:spPr/>
      <dgm:t>
        <a:bodyPr/>
        <a:lstStyle/>
        <a:p>
          <a:endParaRPr lang="en-US" sz="2200"/>
        </a:p>
      </dgm:t>
    </dgm:pt>
    <dgm:pt modelId="{25FC768C-FED8-41B3-9BF5-DA8D2DC7DAD2}">
      <dgm:prSet phldrT="[Text]" custT="1"/>
      <dgm:spPr/>
      <dgm:t>
        <a:bodyPr/>
        <a:lstStyle/>
        <a:p>
          <a:r>
            <a:rPr lang="en-US" sz="2200" dirty="0"/>
            <a:t>Absorption of some costs by government</a:t>
          </a:r>
        </a:p>
      </dgm:t>
    </dgm:pt>
    <dgm:pt modelId="{F48BA15D-A592-4343-94D4-FB3FA0CC9636}" type="parTrans" cxnId="{12C456AB-A132-4612-A7AE-8E0EFDA86BBD}">
      <dgm:prSet/>
      <dgm:spPr/>
      <dgm:t>
        <a:bodyPr/>
        <a:lstStyle/>
        <a:p>
          <a:endParaRPr lang="en-US" sz="2200"/>
        </a:p>
      </dgm:t>
    </dgm:pt>
    <dgm:pt modelId="{00F7D683-D1FE-41B4-9EC6-7443CF91167E}" type="sibTrans" cxnId="{12C456AB-A132-4612-A7AE-8E0EFDA86BBD}">
      <dgm:prSet/>
      <dgm:spPr/>
      <dgm:t>
        <a:bodyPr/>
        <a:lstStyle/>
        <a:p>
          <a:endParaRPr lang="en-US" sz="2200"/>
        </a:p>
      </dgm:t>
    </dgm:pt>
    <dgm:pt modelId="{2D5FB4CA-B7EE-4825-9728-1FC1F17AC87B}">
      <dgm:prSet phldrT="[Text]" custT="1"/>
      <dgm:spPr/>
      <dgm:t>
        <a:bodyPr/>
        <a:lstStyle/>
        <a:p>
          <a:r>
            <a:rPr lang="en-US" sz="2200" dirty="0"/>
            <a:t>Wage, employment, and training subsidies</a:t>
          </a:r>
        </a:p>
      </dgm:t>
    </dgm:pt>
    <dgm:pt modelId="{98985D9A-321F-4369-A2B5-8B7ABDEF72C9}" type="parTrans" cxnId="{FB118E21-1CBE-4568-8324-F72F3189DD55}">
      <dgm:prSet/>
      <dgm:spPr/>
      <dgm:t>
        <a:bodyPr/>
        <a:lstStyle/>
        <a:p>
          <a:endParaRPr lang="en-US" sz="2200"/>
        </a:p>
      </dgm:t>
    </dgm:pt>
    <dgm:pt modelId="{5848E3E1-2F13-48B1-8BF8-2940B0BDC081}" type="sibTrans" cxnId="{FB118E21-1CBE-4568-8324-F72F3189DD55}">
      <dgm:prSet/>
      <dgm:spPr/>
      <dgm:t>
        <a:bodyPr/>
        <a:lstStyle/>
        <a:p>
          <a:endParaRPr lang="en-US" sz="2200"/>
        </a:p>
      </dgm:t>
    </dgm:pt>
    <dgm:pt modelId="{0C02E744-3B17-413C-9FD5-57C601A75089}">
      <dgm:prSet phldrT="[Text]" custT="1"/>
      <dgm:spPr/>
      <dgm:t>
        <a:bodyPr/>
        <a:lstStyle/>
        <a:p>
          <a:r>
            <a:rPr lang="en-US" sz="2200" dirty="0"/>
            <a:t>Connection cost subsidies</a:t>
          </a:r>
        </a:p>
      </dgm:t>
    </dgm:pt>
    <dgm:pt modelId="{ADAAC07E-5367-4A44-AD95-64F0F5105174}" type="parTrans" cxnId="{BEE047D2-475A-4E81-BC06-FA792F43D8C9}">
      <dgm:prSet/>
      <dgm:spPr/>
      <dgm:t>
        <a:bodyPr/>
        <a:lstStyle/>
        <a:p>
          <a:endParaRPr lang="en-US" sz="2200"/>
        </a:p>
      </dgm:t>
    </dgm:pt>
    <dgm:pt modelId="{F4FB6B6A-593C-4DC5-B055-7BA76119C141}" type="sibTrans" cxnId="{BEE047D2-475A-4E81-BC06-FA792F43D8C9}">
      <dgm:prSet/>
      <dgm:spPr/>
      <dgm:t>
        <a:bodyPr/>
        <a:lstStyle/>
        <a:p>
          <a:endParaRPr lang="en-US" sz="2200"/>
        </a:p>
      </dgm:t>
    </dgm:pt>
    <dgm:pt modelId="{B5FA0923-68A7-4DF5-A31E-001262824163}">
      <dgm:prSet phldrT="[Text]" custT="1"/>
      <dgm:spPr/>
      <dgm:t>
        <a:bodyPr/>
        <a:lstStyle/>
        <a:p>
          <a:r>
            <a:rPr lang="en-US" sz="2200" dirty="0"/>
            <a:t>Usage subsidies</a:t>
          </a:r>
        </a:p>
      </dgm:t>
    </dgm:pt>
    <dgm:pt modelId="{A8D8BB6A-5D24-475C-B731-91784ABDF8D9}" type="parTrans" cxnId="{10D36221-78B6-4A0A-8719-C4806AAF8344}">
      <dgm:prSet/>
      <dgm:spPr/>
      <dgm:t>
        <a:bodyPr/>
        <a:lstStyle/>
        <a:p>
          <a:endParaRPr lang="en-US" sz="2200"/>
        </a:p>
      </dgm:t>
    </dgm:pt>
    <dgm:pt modelId="{DD3D79CF-31B1-43E0-83F5-1FD72B866478}" type="sibTrans" cxnId="{10D36221-78B6-4A0A-8719-C4806AAF8344}">
      <dgm:prSet/>
      <dgm:spPr/>
      <dgm:t>
        <a:bodyPr/>
        <a:lstStyle/>
        <a:p>
          <a:endParaRPr lang="en-US" sz="2200"/>
        </a:p>
      </dgm:t>
    </dgm:pt>
    <dgm:pt modelId="{1223EF99-4F83-46A1-9B0A-270D3B16421C}">
      <dgm:prSet phldrT="[Text]" custT="1"/>
      <dgm:spPr/>
      <dgm:t>
        <a:bodyPr/>
        <a:lstStyle/>
        <a:p>
          <a:r>
            <a:rPr lang="en-US" sz="2200" dirty="0"/>
            <a:t>Reducing subsidies over time</a:t>
          </a:r>
        </a:p>
      </dgm:t>
    </dgm:pt>
    <dgm:pt modelId="{5371F7DC-77EF-4D1A-90C2-1196068985D7}" type="parTrans" cxnId="{22DB2BC1-E19D-4FBF-AAB9-340FD6295766}">
      <dgm:prSet/>
      <dgm:spPr/>
      <dgm:t>
        <a:bodyPr/>
        <a:lstStyle/>
        <a:p>
          <a:endParaRPr lang="en-US" sz="2200"/>
        </a:p>
      </dgm:t>
    </dgm:pt>
    <dgm:pt modelId="{24E54E9F-4816-41D1-A07D-D6AB45EDF3B0}" type="sibTrans" cxnId="{22DB2BC1-E19D-4FBF-AAB9-340FD6295766}">
      <dgm:prSet/>
      <dgm:spPr/>
      <dgm:t>
        <a:bodyPr/>
        <a:lstStyle/>
        <a:p>
          <a:endParaRPr lang="en-US" sz="2200"/>
        </a:p>
      </dgm:t>
    </dgm:pt>
    <dgm:pt modelId="{69AA3655-606C-43BD-8D35-B52EEFD57EBF}" type="pres">
      <dgm:prSet presAssocID="{8E318436-A064-40ED-9671-4F08CE625CAF}" presName="Name0" presStyleCnt="0">
        <dgm:presLayoutVars>
          <dgm:dir/>
          <dgm:animLvl val="lvl"/>
          <dgm:resizeHandles val="exact"/>
        </dgm:presLayoutVars>
      </dgm:prSet>
      <dgm:spPr/>
    </dgm:pt>
    <dgm:pt modelId="{745C42A0-C7E6-4B54-ABD6-D5D145911B5F}" type="pres">
      <dgm:prSet presAssocID="{D9AA9B5E-7E5B-41CE-A9E0-ECC7B82BE2CE}" presName="composite" presStyleCnt="0"/>
      <dgm:spPr/>
    </dgm:pt>
    <dgm:pt modelId="{3CF43886-8070-4718-8958-0ABC45394584}" type="pres">
      <dgm:prSet presAssocID="{D9AA9B5E-7E5B-41CE-A9E0-ECC7B82BE2C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35C1DFB-2AC9-4B90-8B20-40434D8059AA}" type="pres">
      <dgm:prSet presAssocID="{D9AA9B5E-7E5B-41CE-A9E0-ECC7B82BE2CE}" presName="desTx" presStyleLbl="alignAccFollowNode1" presStyleIdx="0" presStyleCnt="2">
        <dgm:presLayoutVars>
          <dgm:bulletEnabled val="1"/>
        </dgm:presLayoutVars>
      </dgm:prSet>
      <dgm:spPr/>
    </dgm:pt>
    <dgm:pt modelId="{29256F16-3BA2-4C83-9D4E-27A6938E234C}" type="pres">
      <dgm:prSet presAssocID="{33FEC02A-0C56-43BE-8698-C9936EB2C061}" presName="space" presStyleCnt="0"/>
      <dgm:spPr/>
    </dgm:pt>
    <dgm:pt modelId="{25EEC0A7-3BF9-4096-B5C3-0DB0951E7678}" type="pres">
      <dgm:prSet presAssocID="{C136BFB0-E577-4F02-85B4-3F6B32FD08FE}" presName="composite" presStyleCnt="0"/>
      <dgm:spPr/>
    </dgm:pt>
    <dgm:pt modelId="{1D93A317-CC65-4B07-A4CD-B1AFC5AF861C}" type="pres">
      <dgm:prSet presAssocID="{C136BFB0-E577-4F02-85B4-3F6B32FD08F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C943459-BB91-4415-A98D-4D9FF2B37E17}" type="pres">
      <dgm:prSet presAssocID="{C136BFB0-E577-4F02-85B4-3F6B32FD08F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0D36221-78B6-4A0A-8719-C4806AAF8344}" srcId="{D9AA9B5E-7E5B-41CE-A9E0-ECC7B82BE2CE}" destId="{B5FA0923-68A7-4DF5-A31E-001262824163}" srcOrd="3" destOrd="0" parTransId="{A8D8BB6A-5D24-475C-B731-91784ABDF8D9}" sibTransId="{DD3D79CF-31B1-43E0-83F5-1FD72B866478}"/>
    <dgm:cxn modelId="{FB118E21-1CBE-4568-8324-F72F3189DD55}" srcId="{C136BFB0-E577-4F02-85B4-3F6B32FD08FE}" destId="{2D5FB4CA-B7EE-4825-9728-1FC1F17AC87B}" srcOrd="1" destOrd="0" parTransId="{98985D9A-321F-4369-A2B5-8B7ABDEF72C9}" sibTransId="{5848E3E1-2F13-48B1-8BF8-2940B0BDC081}"/>
    <dgm:cxn modelId="{B8755136-6E0C-4CEA-B437-1829CEFB35A0}" srcId="{8E318436-A064-40ED-9671-4F08CE625CAF}" destId="{C136BFB0-E577-4F02-85B4-3F6B32FD08FE}" srcOrd="1" destOrd="0" parTransId="{BC45B5F1-2ABE-4808-9C3F-E64F0CDD5955}" sibTransId="{787FF030-0F92-4C83-AF0F-14F238409951}"/>
    <dgm:cxn modelId="{BE2B1B3F-1170-48D0-AD3A-246DC202DE18}" type="presOf" srcId="{1223EF99-4F83-46A1-9B0A-270D3B16421C}" destId="{BC943459-BB91-4415-A98D-4D9FF2B37E17}" srcOrd="0" destOrd="2" presId="urn:microsoft.com/office/officeart/2005/8/layout/hList1"/>
    <dgm:cxn modelId="{16C3186A-9C89-41A3-BB70-8CACBD6AA013}" type="presOf" srcId="{D9AA9B5E-7E5B-41CE-A9E0-ECC7B82BE2CE}" destId="{3CF43886-8070-4718-8958-0ABC45394584}" srcOrd="0" destOrd="0" presId="urn:microsoft.com/office/officeart/2005/8/layout/hList1"/>
    <dgm:cxn modelId="{10E3FE77-C073-4DE5-A8A3-DD87481EBDE9}" type="presOf" srcId="{8E318436-A064-40ED-9671-4F08CE625CAF}" destId="{69AA3655-606C-43BD-8D35-B52EEFD57EBF}" srcOrd="0" destOrd="0" presId="urn:microsoft.com/office/officeart/2005/8/layout/hList1"/>
    <dgm:cxn modelId="{D9824E59-3623-475D-B40B-43654FA47B4D}" type="presOf" srcId="{EC821D9A-FC93-443A-993D-232C5F514E31}" destId="{435C1DFB-2AC9-4B90-8B20-40434D8059AA}" srcOrd="0" destOrd="1" presId="urn:microsoft.com/office/officeart/2005/8/layout/hList1"/>
    <dgm:cxn modelId="{CAFB698D-5B0B-4834-90CE-229A0D116B62}" type="presOf" srcId="{85020545-4D8B-4F13-908B-FB71BC93DCEF}" destId="{435C1DFB-2AC9-4B90-8B20-40434D8059AA}" srcOrd="0" destOrd="0" presId="urn:microsoft.com/office/officeart/2005/8/layout/hList1"/>
    <dgm:cxn modelId="{5F264999-B170-4CD5-9050-1FA7A70C0B08}" srcId="{D9AA9B5E-7E5B-41CE-A9E0-ECC7B82BE2CE}" destId="{EC821D9A-FC93-443A-993D-232C5F514E31}" srcOrd="1" destOrd="0" parTransId="{424E0788-1C69-4811-8051-C58AE70B17ED}" sibTransId="{B894B3B7-9D4F-4D5D-B83B-52160EEF4E70}"/>
    <dgm:cxn modelId="{604B60AB-EE06-4A32-8C23-B71BB69DC8B6}" type="presOf" srcId="{0C02E744-3B17-413C-9FD5-57C601A75089}" destId="{435C1DFB-2AC9-4B90-8B20-40434D8059AA}" srcOrd="0" destOrd="2" presId="urn:microsoft.com/office/officeart/2005/8/layout/hList1"/>
    <dgm:cxn modelId="{12C456AB-A132-4612-A7AE-8E0EFDA86BBD}" srcId="{C136BFB0-E577-4F02-85B4-3F6B32FD08FE}" destId="{25FC768C-FED8-41B3-9BF5-DA8D2DC7DAD2}" srcOrd="0" destOrd="0" parTransId="{F48BA15D-A592-4343-94D4-FB3FA0CC9636}" sibTransId="{00F7D683-D1FE-41B4-9EC6-7443CF91167E}"/>
    <dgm:cxn modelId="{253655AC-83A8-4AF8-83AB-73086D9EF4ED}" type="presOf" srcId="{25FC768C-FED8-41B3-9BF5-DA8D2DC7DAD2}" destId="{BC943459-BB91-4415-A98D-4D9FF2B37E17}" srcOrd="0" destOrd="0" presId="urn:microsoft.com/office/officeart/2005/8/layout/hList1"/>
    <dgm:cxn modelId="{3A04E6B2-A1D4-420D-9702-BED6E025487E}" type="presOf" srcId="{C136BFB0-E577-4F02-85B4-3F6B32FD08FE}" destId="{1D93A317-CC65-4B07-A4CD-B1AFC5AF861C}" srcOrd="0" destOrd="0" presId="urn:microsoft.com/office/officeart/2005/8/layout/hList1"/>
    <dgm:cxn modelId="{22DB2BC1-E19D-4FBF-AAB9-340FD6295766}" srcId="{C136BFB0-E577-4F02-85B4-3F6B32FD08FE}" destId="{1223EF99-4F83-46A1-9B0A-270D3B16421C}" srcOrd="2" destOrd="0" parTransId="{5371F7DC-77EF-4D1A-90C2-1196068985D7}" sibTransId="{24E54E9F-4816-41D1-A07D-D6AB45EDF3B0}"/>
    <dgm:cxn modelId="{BEE047D2-475A-4E81-BC06-FA792F43D8C9}" srcId="{D9AA9B5E-7E5B-41CE-A9E0-ECC7B82BE2CE}" destId="{0C02E744-3B17-413C-9FD5-57C601A75089}" srcOrd="2" destOrd="0" parTransId="{ADAAC07E-5367-4A44-AD95-64F0F5105174}" sibTransId="{F4FB6B6A-593C-4DC5-B055-7BA76119C141}"/>
    <dgm:cxn modelId="{81E275D5-7127-4A52-8546-F5CA6799E25B}" srcId="{8E318436-A064-40ED-9671-4F08CE625CAF}" destId="{D9AA9B5E-7E5B-41CE-A9E0-ECC7B82BE2CE}" srcOrd="0" destOrd="0" parTransId="{3BB78DB9-CAE7-4368-9AED-2D6531275B3E}" sibTransId="{33FEC02A-0C56-43BE-8698-C9936EB2C061}"/>
    <dgm:cxn modelId="{D9A06CD9-CFAB-461E-A970-FBB7B0665678}" type="presOf" srcId="{B5FA0923-68A7-4DF5-A31E-001262824163}" destId="{435C1DFB-2AC9-4B90-8B20-40434D8059AA}" srcOrd="0" destOrd="3" presId="urn:microsoft.com/office/officeart/2005/8/layout/hList1"/>
    <dgm:cxn modelId="{D50BAAEB-5BC2-4411-9D23-47BA9AB8130B}" srcId="{D9AA9B5E-7E5B-41CE-A9E0-ECC7B82BE2CE}" destId="{85020545-4D8B-4F13-908B-FB71BC93DCEF}" srcOrd="0" destOrd="0" parTransId="{88E11C73-3ECC-4233-952B-E4B76A82993F}" sibTransId="{0710233D-06CF-4155-8D6E-DE3D162F6E26}"/>
    <dgm:cxn modelId="{6D8954F5-E0BB-4294-9A49-6D5E9A9CB543}" type="presOf" srcId="{2D5FB4CA-B7EE-4825-9728-1FC1F17AC87B}" destId="{BC943459-BB91-4415-A98D-4D9FF2B37E17}" srcOrd="0" destOrd="1" presId="urn:microsoft.com/office/officeart/2005/8/layout/hList1"/>
    <dgm:cxn modelId="{82562299-BB06-4FDD-B799-E4B09BF2961D}" type="presParOf" srcId="{69AA3655-606C-43BD-8D35-B52EEFD57EBF}" destId="{745C42A0-C7E6-4B54-ABD6-D5D145911B5F}" srcOrd="0" destOrd="0" presId="urn:microsoft.com/office/officeart/2005/8/layout/hList1"/>
    <dgm:cxn modelId="{27C3E0B7-E5FD-4B7B-8C15-E936DBF92111}" type="presParOf" srcId="{745C42A0-C7E6-4B54-ABD6-D5D145911B5F}" destId="{3CF43886-8070-4718-8958-0ABC45394584}" srcOrd="0" destOrd="0" presId="urn:microsoft.com/office/officeart/2005/8/layout/hList1"/>
    <dgm:cxn modelId="{BF1F052A-5A77-4B99-9208-1D899AA2BF20}" type="presParOf" srcId="{745C42A0-C7E6-4B54-ABD6-D5D145911B5F}" destId="{435C1DFB-2AC9-4B90-8B20-40434D8059AA}" srcOrd="1" destOrd="0" presId="urn:microsoft.com/office/officeart/2005/8/layout/hList1"/>
    <dgm:cxn modelId="{20FDEF2F-A60A-4798-A1AD-43E5CDFE7BB8}" type="presParOf" srcId="{69AA3655-606C-43BD-8D35-B52EEFD57EBF}" destId="{29256F16-3BA2-4C83-9D4E-27A6938E234C}" srcOrd="1" destOrd="0" presId="urn:microsoft.com/office/officeart/2005/8/layout/hList1"/>
    <dgm:cxn modelId="{D72B78EE-3CBA-46A6-B8BE-C3F3670E7D6F}" type="presParOf" srcId="{69AA3655-606C-43BD-8D35-B52EEFD57EBF}" destId="{25EEC0A7-3BF9-4096-B5C3-0DB0951E7678}" srcOrd="2" destOrd="0" presId="urn:microsoft.com/office/officeart/2005/8/layout/hList1"/>
    <dgm:cxn modelId="{BDA73B0B-D111-4CCD-B86D-EDCED6ACB1C7}" type="presParOf" srcId="{25EEC0A7-3BF9-4096-B5C3-0DB0951E7678}" destId="{1D93A317-CC65-4B07-A4CD-B1AFC5AF861C}" srcOrd="0" destOrd="0" presId="urn:microsoft.com/office/officeart/2005/8/layout/hList1"/>
    <dgm:cxn modelId="{15C495FA-90BF-4DF8-995B-FD6C7594665E}" type="presParOf" srcId="{25EEC0A7-3BF9-4096-B5C3-0DB0951E7678}" destId="{BC943459-BB91-4415-A98D-4D9FF2B37E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43886-8070-4718-8958-0ABC45394584}">
      <dsp:nvSpPr>
        <dsp:cNvPr id="0" name=""/>
        <dsp:cNvSpPr/>
      </dsp:nvSpPr>
      <dsp:spPr>
        <a:xfrm>
          <a:off x="39" y="18915"/>
          <a:ext cx="3798093" cy="1382400"/>
        </a:xfrm>
        <a:prstGeom prst="rect">
          <a:avLst/>
        </a:prstGeom>
        <a:solidFill>
          <a:srgbClr val="4B655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First-category subsidies: </a:t>
          </a:r>
          <a:r>
            <a:rPr lang="en-GB" sz="2200" b="1" kern="1200" dirty="0"/>
            <a:t>Helping developers and </a:t>
          </a:r>
          <a:r>
            <a:rPr lang="en-US" sz="2200" b="1" kern="1200" dirty="0"/>
            <a:t>customers finance their costs</a:t>
          </a:r>
        </a:p>
      </dsp:txBody>
      <dsp:txXfrm>
        <a:off x="39" y="18915"/>
        <a:ext cx="3798093" cy="1382400"/>
      </dsp:txXfrm>
    </dsp:sp>
    <dsp:sp modelId="{435C1DFB-2AC9-4B90-8B20-40434D8059AA}">
      <dsp:nvSpPr>
        <dsp:cNvPr id="0" name=""/>
        <dsp:cNvSpPr/>
      </dsp:nvSpPr>
      <dsp:spPr>
        <a:xfrm>
          <a:off x="39" y="1401316"/>
          <a:ext cx="3798093" cy="2108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Preinvestment</a:t>
          </a:r>
          <a:r>
            <a:rPr lang="en-US" sz="2200" kern="1200" dirty="0"/>
            <a:t> subsidies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Capital cost subsidies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Connection cost subsidies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Usage subsidies</a:t>
          </a:r>
        </a:p>
      </dsp:txBody>
      <dsp:txXfrm>
        <a:off x="39" y="1401316"/>
        <a:ext cx="3798093" cy="2108160"/>
      </dsp:txXfrm>
    </dsp:sp>
    <dsp:sp modelId="{1D93A317-CC65-4B07-A4CD-B1AFC5AF861C}">
      <dsp:nvSpPr>
        <dsp:cNvPr id="0" name=""/>
        <dsp:cNvSpPr/>
      </dsp:nvSpPr>
      <dsp:spPr>
        <a:xfrm>
          <a:off x="4329866" y="18915"/>
          <a:ext cx="3798093" cy="1382400"/>
        </a:xfrm>
        <a:prstGeom prst="rect">
          <a:avLst/>
        </a:prstGeom>
        <a:solidFill>
          <a:srgbClr val="4B655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Second-category subsidies: </a:t>
          </a:r>
          <a:r>
            <a:rPr lang="en-GB" sz="2200" b="1" kern="1200" dirty="0"/>
            <a:t>Reducing the financial costs of mini grid developers</a:t>
          </a:r>
          <a:endParaRPr lang="en-US" sz="2200" b="1" kern="1200" dirty="0"/>
        </a:p>
      </dsp:txBody>
      <dsp:txXfrm>
        <a:off x="4329866" y="18915"/>
        <a:ext cx="3798093" cy="1382400"/>
      </dsp:txXfrm>
    </dsp:sp>
    <dsp:sp modelId="{BC943459-BB91-4415-A98D-4D9FF2B37E17}">
      <dsp:nvSpPr>
        <dsp:cNvPr id="0" name=""/>
        <dsp:cNvSpPr/>
      </dsp:nvSpPr>
      <dsp:spPr>
        <a:xfrm>
          <a:off x="4329866" y="1401316"/>
          <a:ext cx="3798093" cy="2108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Absorption of some costs by government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Wage, employment, and training subsidies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Reducing subsidies over time</a:t>
          </a:r>
        </a:p>
      </dsp:txBody>
      <dsp:txXfrm>
        <a:off x="4329866" y="1401316"/>
        <a:ext cx="3798093" cy="210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EB0A3874-43F6-47D9-9BDA-46D4DBA2C754}" type="datetimeFigureOut">
              <a:rPr lang="es-ES" smtClean="0"/>
              <a:pPr/>
              <a:t>25/06/2023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8DBB0DE-90D2-417F-AF1F-9E447C3D42C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473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1FC0D27F-FE40-4DD5-9988-0C53E0C72E88}" type="datetimeFigureOut">
              <a:rPr lang="es-ES" smtClean="0"/>
              <a:pPr/>
              <a:t>25/06/2023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9A18623D-F42B-4D29-A988-8C055F070A9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31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374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495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886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227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753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648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145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741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361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670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24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87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22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12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01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656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57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75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22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-22955" y="761446"/>
            <a:ext cx="5974939" cy="2379522"/>
          </a:xfrm>
          <a:prstGeom prst="rect">
            <a:avLst/>
          </a:prstGeom>
          <a:noFill/>
        </p:spPr>
        <p:txBody>
          <a:bodyPr wrap="square" lIns="576000" bIns="1036800" anchor="b">
            <a:noAutofit/>
          </a:bodyPr>
          <a:lstStyle>
            <a:lvl1pPr algn="l" defTabSz="0">
              <a:defRPr sz="3600" b="1">
                <a:solidFill>
                  <a:srgbClr val="4B655A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3186" y="3671409"/>
            <a:ext cx="5519152" cy="1155620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350"/>
              </a:spcBef>
              <a:spcAft>
                <a:spcPts val="0"/>
              </a:spcAft>
              <a:buNone/>
              <a:defRPr sz="1688">
                <a:solidFill>
                  <a:schemeClr val="tx1"/>
                </a:solidFill>
              </a:defRPr>
            </a:lvl1pPr>
          </a:lstStyle>
          <a:p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Name</a:t>
            </a:r>
            <a:b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Position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email@email.com</a:t>
            </a:r>
            <a:endParaRPr lang="en-GB" dirty="0"/>
          </a:p>
        </p:txBody>
      </p:sp>
      <p:pic>
        <p:nvPicPr>
          <p:cNvPr id="24" name="6 Imagen" descr="2013-06-18_logo TTA HD transparente.png">
            <a:extLst>
              <a:ext uri="{FF2B5EF4-FFF2-40B4-BE49-F238E27FC236}">
                <a16:creationId xmlns:a16="http://schemas.microsoft.com/office/drawing/2014/main" id="{BEA18745-39DC-4214-8669-DA0C563C3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22003" y="5877273"/>
            <a:ext cx="1869414" cy="644515"/>
          </a:xfrm>
          <a:prstGeom prst="rect">
            <a:avLst/>
          </a:prstGeom>
        </p:spPr>
      </p:pic>
      <p:sp>
        <p:nvSpPr>
          <p:cNvPr id="27" name="12 Rectángulo">
            <a:extLst>
              <a:ext uri="{FF2B5EF4-FFF2-40B4-BE49-F238E27FC236}">
                <a16:creationId xmlns:a16="http://schemas.microsoft.com/office/drawing/2014/main" id="{8860D24D-61BF-47A6-B9A2-6C41C774A595}"/>
              </a:ext>
            </a:extLst>
          </p:cNvPr>
          <p:cNvSpPr/>
          <p:nvPr userDrawn="1"/>
        </p:nvSpPr>
        <p:spPr>
          <a:xfrm>
            <a:off x="0" y="6525344"/>
            <a:ext cx="5242572" cy="338554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i="1" kern="1200" baseline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The information contained in these documents is confidential, privileged and only for the information of the intended recipient and may not be used, published or redistributed</a:t>
            </a:r>
            <a:endParaRPr lang="es-ES" sz="8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15ED1F75-A157-39C3-1AF7-2BD720A207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74939" y="762000"/>
            <a:ext cx="5882099" cy="4406900"/>
          </a:xfrm>
        </p:spPr>
        <p:txBody>
          <a:bodyPr/>
          <a:lstStyle/>
          <a:p>
            <a:endParaRPr lang="es-ES"/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DD06DB6D-B7E4-EDC5-5154-5DD869E01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1400" y="5694363"/>
            <a:ext cx="1943100" cy="827087"/>
          </a:xfrm>
        </p:spPr>
        <p:txBody>
          <a:bodyPr/>
          <a:lstStyle/>
          <a:p>
            <a:endParaRPr lang="es-E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0C024348-102E-B366-C01B-B7B822E6AD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28188" y="5694363"/>
            <a:ext cx="1943100" cy="827087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CE4E62B4-AEF3-F433-9AFA-32092906A3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186" y="2271209"/>
            <a:ext cx="5500276" cy="871537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rgbClr val="9EA159"/>
                </a:solidFill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80355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bg>
      <p:bgPr>
        <a:solidFill>
          <a:srgbClr val="4B65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95400" y="2852936"/>
            <a:ext cx="8534400" cy="1752600"/>
          </a:xfrm>
        </p:spPr>
        <p:txBody>
          <a:bodyPr>
            <a:noAutofit/>
          </a:bodyPr>
          <a:lstStyle>
            <a:lvl1pPr marL="0" indent="0" algn="l" defTabSz="979631" rtl="0" eaLnBrk="1" latinLnBrk="0" hangingPunct="1">
              <a:spcBef>
                <a:spcPct val="0"/>
              </a:spcBef>
              <a:buNone/>
              <a:defRPr lang="es-ES" sz="4000" b="0" kern="1200" cap="all" baseline="0" dirty="0">
                <a:solidFill>
                  <a:srgbClr val="FFFFFF"/>
                </a:solidFill>
                <a:latin typeface="+mj-lt"/>
                <a:ea typeface="+mj-ea"/>
                <a:cs typeface="Lucida Sans Unicode" pitchFamily="34" charset="0"/>
              </a:defRPr>
            </a:lvl1pPr>
            <a:lvl2pPr marL="48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1111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0" y="6642580"/>
            <a:ext cx="1219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The information contained in these documents is confidential, privileged and only for the information of the intended recipient and may not be used, published or redistributed</a:t>
            </a:r>
            <a:endParaRPr lang="es-ES" sz="800" i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92688" y="6453336"/>
            <a:ext cx="1962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0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en-US" sz="1100" b="0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www.tta.com.es</a:t>
            </a:r>
            <a:endParaRPr lang="es-ES" sz="1100" b="0" spc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C5566-AB23-45F4-80BD-DFA81FD81F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1268414"/>
            <a:ext cx="10972800" cy="5041844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pic>
        <p:nvPicPr>
          <p:cNvPr id="2" name="22 Imagen" descr="2013-06-18_logo TTA HD transparente.png">
            <a:extLst>
              <a:ext uri="{FF2B5EF4-FFF2-40B4-BE49-F238E27FC236}">
                <a16:creationId xmlns:a16="http://schemas.microsoft.com/office/drawing/2014/main" id="{F54BC868-6472-4036-27B8-92CA32892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9336" y="5877273"/>
            <a:ext cx="1869414" cy="644515"/>
          </a:xfrm>
          <a:prstGeom prst="rect">
            <a:avLst/>
          </a:prstGeom>
        </p:spPr>
      </p:pic>
      <p:sp>
        <p:nvSpPr>
          <p:cNvPr id="3" name="26 Rectángulo">
            <a:extLst>
              <a:ext uri="{FF2B5EF4-FFF2-40B4-BE49-F238E27FC236}">
                <a16:creationId xmlns:a16="http://schemas.microsoft.com/office/drawing/2014/main" id="{BBB9428A-3117-0A2A-13E5-6B133316F5E1}"/>
              </a:ext>
            </a:extLst>
          </p:cNvPr>
          <p:cNvSpPr/>
          <p:nvPr userDrawn="1"/>
        </p:nvSpPr>
        <p:spPr>
          <a:xfrm>
            <a:off x="0" y="6642580"/>
            <a:ext cx="1219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The information contained in these documents is confidential, privileged and only for the information of the intended recipient and may not be used, published or redistributed</a:t>
            </a:r>
            <a:endParaRPr lang="es-ES" sz="800" i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27 Rectángulo">
            <a:extLst>
              <a:ext uri="{FF2B5EF4-FFF2-40B4-BE49-F238E27FC236}">
                <a16:creationId xmlns:a16="http://schemas.microsoft.com/office/drawing/2014/main" id="{997B7467-9727-80CB-F33B-607B8EC82874}"/>
              </a:ext>
            </a:extLst>
          </p:cNvPr>
          <p:cNvSpPr/>
          <p:nvPr userDrawn="1"/>
        </p:nvSpPr>
        <p:spPr>
          <a:xfrm>
            <a:off x="292688" y="6453336"/>
            <a:ext cx="1962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0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en-US" sz="1100" b="0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www.tta.com.es</a:t>
            </a:r>
            <a:endParaRPr lang="es-ES" sz="1100" b="0" spc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1BF89-5683-D485-3D0F-0C4B66E5F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10972800" cy="706090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045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0" y="6642580"/>
            <a:ext cx="1219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The information contained in these documents is confidential, privileged and only for the information of the intended recipient and may not be used, published or redistributed</a:t>
            </a:r>
            <a:endParaRPr lang="es-ES" sz="800" i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92688" y="6453336"/>
            <a:ext cx="1962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0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en-US" sz="1100" b="0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www.tta.com.es</a:t>
            </a:r>
            <a:endParaRPr lang="es-ES" sz="1100" b="0" spc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2" name="22 Imagen" descr="2013-06-18_logo TTA HD transparente.png">
            <a:extLst>
              <a:ext uri="{FF2B5EF4-FFF2-40B4-BE49-F238E27FC236}">
                <a16:creationId xmlns:a16="http://schemas.microsoft.com/office/drawing/2014/main" id="{F54BC868-6472-4036-27B8-92CA32892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9336" y="5877273"/>
            <a:ext cx="1869414" cy="644515"/>
          </a:xfrm>
          <a:prstGeom prst="rect">
            <a:avLst/>
          </a:prstGeom>
        </p:spPr>
      </p:pic>
      <p:sp>
        <p:nvSpPr>
          <p:cNvPr id="3" name="26 Rectángulo">
            <a:extLst>
              <a:ext uri="{FF2B5EF4-FFF2-40B4-BE49-F238E27FC236}">
                <a16:creationId xmlns:a16="http://schemas.microsoft.com/office/drawing/2014/main" id="{BBB9428A-3117-0A2A-13E5-6B133316F5E1}"/>
              </a:ext>
            </a:extLst>
          </p:cNvPr>
          <p:cNvSpPr/>
          <p:nvPr userDrawn="1"/>
        </p:nvSpPr>
        <p:spPr>
          <a:xfrm>
            <a:off x="0" y="6642580"/>
            <a:ext cx="1219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The information contained in these documents is confidential, privileged and only for the information of the intended recipient and may not be used, published or redistributed</a:t>
            </a:r>
            <a:endParaRPr lang="es-ES" sz="800" i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27 Rectángulo">
            <a:extLst>
              <a:ext uri="{FF2B5EF4-FFF2-40B4-BE49-F238E27FC236}">
                <a16:creationId xmlns:a16="http://schemas.microsoft.com/office/drawing/2014/main" id="{997B7467-9727-80CB-F33B-607B8EC82874}"/>
              </a:ext>
            </a:extLst>
          </p:cNvPr>
          <p:cNvSpPr/>
          <p:nvPr userDrawn="1"/>
        </p:nvSpPr>
        <p:spPr>
          <a:xfrm>
            <a:off x="292688" y="6453336"/>
            <a:ext cx="1962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0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en-US" sz="1100" b="0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www.tta.com.es</a:t>
            </a:r>
            <a:endParaRPr lang="es-ES" sz="1100" b="0" spc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1BF89-5683-D485-3D0F-0C4B66E5F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10972800" cy="706090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0670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bg>
      <p:bgPr>
        <a:blipFill dpi="0" rotWithShape="1">
          <a:blip r:embed="rId2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ura.Monteagudo\Downloads\TTA_logo_EN(1)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69" y="197633"/>
            <a:ext cx="5829339" cy="5509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357562"/>
            <a:ext cx="8534400" cy="1752600"/>
          </a:xfrm>
        </p:spPr>
        <p:txBody>
          <a:bodyPr>
            <a:noAutofit/>
          </a:bodyPr>
          <a:lstStyle>
            <a:lvl1pPr marL="0" indent="0" algn="ctr" defTabSz="979631" rtl="0" eaLnBrk="1" latinLnBrk="0" hangingPunct="1">
              <a:spcBef>
                <a:spcPct val="0"/>
              </a:spcBef>
              <a:buNone/>
              <a:defRPr lang="es-ES" sz="4800" b="1" kern="1200" cap="all" baseline="0" dirty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marL="48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357562"/>
            <a:ext cx="8534400" cy="1752600"/>
          </a:xfrm>
        </p:spPr>
        <p:txBody>
          <a:bodyPr>
            <a:noAutofit/>
          </a:bodyPr>
          <a:lstStyle>
            <a:lvl1pPr marL="0" indent="0" algn="ctr" defTabSz="979631" rtl="0" eaLnBrk="1" latinLnBrk="0" hangingPunct="1">
              <a:spcBef>
                <a:spcPct val="0"/>
              </a:spcBef>
              <a:buNone/>
              <a:defRPr lang="es-ES" sz="4800" b="1" kern="1200" cap="all" baseline="0" dirty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marL="48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pic>
        <p:nvPicPr>
          <p:cNvPr id="5" name="Picture 2" descr="C:\Users\Laura.Monteagudo\Downloads\TTA_logo_EN(1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69" y="197632"/>
            <a:ext cx="11514705" cy="108822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7963" tIns="48982" rIns="97963" bIns="48982" rtlCol="0" anchor="ctr">
            <a:normAutofit/>
          </a:bodyPr>
          <a:lstStyle/>
          <a:p>
            <a:r>
              <a:rPr lang="en-GB" noProof="0" dirty="0" err="1"/>
              <a:t>Haga</a:t>
            </a:r>
            <a:r>
              <a:rPr lang="en-GB" noProof="0" dirty="0"/>
              <a:t> </a:t>
            </a:r>
            <a:r>
              <a:rPr lang="en-GB" noProof="0" dirty="0" err="1"/>
              <a:t>clic</a:t>
            </a:r>
            <a:r>
              <a:rPr lang="en-GB" noProof="0" dirty="0"/>
              <a:t> para </a:t>
            </a:r>
            <a:r>
              <a:rPr lang="en-GB" noProof="0" dirty="0" err="1"/>
              <a:t>modificar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estilo</a:t>
            </a:r>
            <a:r>
              <a:rPr lang="en-GB" noProof="0" dirty="0"/>
              <a:t> de </a:t>
            </a:r>
            <a:r>
              <a:rPr lang="en-GB" noProof="0" dirty="0" err="1"/>
              <a:t>título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7963" tIns="48982" rIns="97963" bIns="48982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7963" tIns="48982" rIns="97963" bIns="489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7963" tIns="48982" rIns="97963" bIns="489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7963" tIns="48982" rIns="97963" bIns="489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B128-84B6-4F1E-8E5B-83802323B4D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767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9" r:id="rId2"/>
    <p:sldLayoutId id="2147483670" r:id="rId3"/>
    <p:sldLayoutId id="2147483674" r:id="rId4"/>
    <p:sldLayoutId id="2147483649" r:id="rId5"/>
    <p:sldLayoutId id="2147483661" r:id="rId6"/>
    <p:sldLayoutId id="2147483662" r:id="rId7"/>
  </p:sldLayoutIdLst>
  <p:hf hdr="0" dt="0"/>
  <p:txStyles>
    <p:titleStyle>
      <a:lvl1pPr algn="ctr" defTabSz="97963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7362" indent="-367362" algn="l" defTabSz="97963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5950" indent="-306135" algn="l" defTabSz="97963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539" indent="-244908" algn="l" defTabSz="97963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54" indent="-244908" algn="l" defTabSz="97963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4170" indent="-244908" algn="l" defTabSz="97963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93985" indent="-244908" algn="l" defTabSz="9796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83801" indent="-244908" algn="l" defTabSz="9796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73616" indent="-244908" algn="l" defTabSz="9796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432" indent="-244908" algn="l" defTabSz="9796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816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9631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447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262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9078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893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9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8524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roger.sallent@tta.com.es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map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oger.sallent@tta.com.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32">
            <a:extLst>
              <a:ext uri="{FF2B5EF4-FFF2-40B4-BE49-F238E27FC236}">
                <a16:creationId xmlns:a16="http://schemas.microsoft.com/office/drawing/2014/main" id="{5DC1239C-6BBB-48A1-88E4-ACF7052E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05" y="2298585"/>
            <a:ext cx="7184217" cy="1199253"/>
          </a:xfrm>
          <a:solidFill>
            <a:schemeClr val="bg1">
              <a:alpha val="48000"/>
            </a:schemeClr>
          </a:solidFill>
        </p:spPr>
        <p:txBody>
          <a:bodyPr anchor="t"/>
          <a:lstStyle/>
          <a:p>
            <a:pPr algn="ctr"/>
            <a:r>
              <a:rPr lang="en-US" sz="4000" dirty="0">
                <a:solidFill>
                  <a:srgbClr val="4B655A"/>
                </a:solidFill>
                <a:latin typeface="Tw Cen MT" panose="020B0602020104020603" pitchFamily="34" charset="0"/>
              </a:rPr>
              <a:t>3.2. </a:t>
            </a:r>
            <a:r>
              <a:rPr lang="es-ES" sz="4000" dirty="0">
                <a:solidFill>
                  <a:srgbClr val="4B655A"/>
                </a:solidFill>
                <a:latin typeface="Tw Cen MT" panose="020B0602020104020603" pitchFamily="34" charset="0"/>
              </a:rPr>
              <a:t>Subsidies </a:t>
            </a:r>
            <a:r>
              <a:rPr lang="es-ES" sz="4000" dirty="0" err="1">
                <a:solidFill>
                  <a:srgbClr val="4B655A"/>
                </a:solidFill>
                <a:latin typeface="Tw Cen MT" panose="020B0602020104020603" pitchFamily="34" charset="0"/>
              </a:rPr>
              <a:t>for</a:t>
            </a:r>
            <a:r>
              <a:rPr lang="es-ES" sz="4000" dirty="0">
                <a:solidFill>
                  <a:srgbClr val="4B655A"/>
                </a:solidFill>
                <a:latin typeface="Tw Cen MT" panose="020B0602020104020603" pitchFamily="34" charset="0"/>
              </a:rPr>
              <a:t> MG</a:t>
            </a:r>
            <a:endParaRPr lang="en-GB" sz="2000" i="1" dirty="0">
              <a:highlight>
                <a:srgbClr val="FFFF00"/>
              </a:highlight>
            </a:endParaRP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3B9C861F-3E62-4673-9120-5C202535A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683185"/>
            <a:ext cx="7178312" cy="1418769"/>
          </a:xfrm>
        </p:spPr>
        <p:txBody>
          <a:bodyPr/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Roger SALLENT</a:t>
            </a:r>
            <a:b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Regional Team Leader for Asia – Pacific 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Trama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TecnoAmbiental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, S.L.</a:t>
            </a:r>
          </a:p>
          <a:p>
            <a:pPr algn="ctr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hlinkClick r:id="rId3"/>
              </a:rPr>
              <a:t>roger.sallent@tta.com.es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F7F9E894-520A-597B-DA76-A004C1E588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916832"/>
            <a:ext cx="7178312" cy="871537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Unlocking MG for sustainable development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2BCEA4B1-DB5B-E953-4ABC-27DACC666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217" y="502462"/>
            <a:ext cx="4379058" cy="31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13" descr="A solar panels on a roof&#10;&#10;Description automatically generated with low confidence">
            <a:extLst>
              <a:ext uri="{FF2B5EF4-FFF2-40B4-BE49-F238E27FC236}">
                <a16:creationId xmlns:a16="http://schemas.microsoft.com/office/drawing/2014/main" id="{A8AE21BE-950F-ADA3-BF8A-FFC557337B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312" y="4126359"/>
            <a:ext cx="4390213" cy="197559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D9E7E2FB-5064-AA5E-DDDE-D61B56640A3A}"/>
              </a:ext>
            </a:extLst>
          </p:cNvPr>
          <p:cNvSpPr txBox="1"/>
          <p:nvPr/>
        </p:nvSpPr>
        <p:spPr>
          <a:xfrm>
            <a:off x="7178312" y="559600"/>
            <a:ext cx="1418017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s-ES" sz="1200" b="1" dirty="0"/>
              <a:t>MG in Bolivia </a:t>
            </a:r>
            <a:r>
              <a:rPr lang="es-ES" sz="1200" b="1" dirty="0" err="1"/>
              <a:t>by</a:t>
            </a:r>
            <a:r>
              <a:rPr lang="es-ES" sz="1200" b="1" dirty="0"/>
              <a:t> TTA</a:t>
            </a:r>
            <a:endParaRPr lang="en-GB" sz="1200" b="1" dirty="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619CAA4C-32FF-FB55-EEFE-5DB910A60658}"/>
              </a:ext>
            </a:extLst>
          </p:cNvPr>
          <p:cNvSpPr txBox="1"/>
          <p:nvPr/>
        </p:nvSpPr>
        <p:spPr>
          <a:xfrm>
            <a:off x="7169710" y="4145475"/>
            <a:ext cx="1517531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200" b="1"/>
            </a:lvl1pPr>
          </a:lstStyle>
          <a:p>
            <a:r>
              <a:rPr lang="es-ES" dirty="0"/>
              <a:t>MG </a:t>
            </a:r>
            <a:r>
              <a:rPr lang="es-ES"/>
              <a:t>in Ethiopia by TTA</a:t>
            </a:r>
            <a:endParaRPr lang="en-GB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AC2E404-EE08-3E81-A81F-A2712A664B2C}"/>
              </a:ext>
            </a:extLst>
          </p:cNvPr>
          <p:cNvSpPr txBox="1"/>
          <p:nvPr/>
        </p:nvSpPr>
        <p:spPr>
          <a:xfrm>
            <a:off x="0" y="3501008"/>
            <a:ext cx="7178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Suva, Fiji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June 26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-30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2023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0E8A9-FA1E-1204-3269-DD0C139D0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6" y="440263"/>
            <a:ext cx="18648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UNIDO - UN Industrial Development Organization - BPW and United Nations">
            <a:extLst>
              <a:ext uri="{FF2B5EF4-FFF2-40B4-BE49-F238E27FC236}">
                <a16:creationId xmlns:a16="http://schemas.microsoft.com/office/drawing/2014/main" id="{B7C94FBF-0F42-FBDC-476B-CFFAF4B45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505" b="32103"/>
          <a:stretch/>
        </p:blipFill>
        <p:spPr bwMode="auto">
          <a:xfrm>
            <a:off x="2562393" y="404263"/>
            <a:ext cx="286937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 picture containing silhouette, blur, night sky&#10;&#10;Description automatically generated">
            <a:extLst>
              <a:ext uri="{FF2B5EF4-FFF2-40B4-BE49-F238E27FC236}">
                <a16:creationId xmlns:a16="http://schemas.microsoft.com/office/drawing/2014/main" id="{8663343C-87BA-B2D1-0549-B604E7958D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536" y="368263"/>
            <a:ext cx="112898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08B73C88-7C63-3706-5D5C-65485573F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3. Types of subsidies</a:t>
            </a:r>
          </a:p>
        </p:txBody>
      </p:sp>
    </p:spTree>
    <p:extLst>
      <p:ext uri="{BB962C8B-B14F-4D97-AF65-F5344CB8AC3E}">
        <p14:creationId xmlns:p14="http://schemas.microsoft.com/office/powerpoint/2010/main" val="239416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F479D-24F2-9ACE-A3C8-EDADDACC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B655A"/>
                </a:solidFill>
                <a:latin typeface="Tw Cen MT" panose="020B0602020104020603" pitchFamily="34" charset="0"/>
              </a:rPr>
              <a:t>TYPES OF SUBSIDIES. </a:t>
            </a:r>
            <a:r>
              <a:rPr lang="es-ES" dirty="0" err="1">
                <a:solidFill>
                  <a:schemeClr val="tx1"/>
                </a:solidFill>
                <a:latin typeface="Tw Cen MT" panose="020B0602020104020603" pitchFamily="34" charset="0"/>
              </a:rPr>
              <a:t>Categorization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48F2B0-B007-D859-995A-C572F9504757}"/>
              </a:ext>
            </a:extLst>
          </p:cNvPr>
          <p:cNvSpPr txBox="1"/>
          <p:nvPr/>
        </p:nvSpPr>
        <p:spPr>
          <a:xfrm>
            <a:off x="609601" y="1147707"/>
            <a:ext cx="11303767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en-US" sz="2400" dirty="0"/>
              <a:t>The WB </a:t>
            </a:r>
            <a:r>
              <a:rPr lang="es-ES" sz="2400" dirty="0"/>
              <a:t>ESMAP </a:t>
            </a:r>
            <a:r>
              <a:rPr lang="es-ES" sz="2400" dirty="0" err="1"/>
              <a:t>suggests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following</a:t>
            </a:r>
            <a:r>
              <a:rPr lang="es-ES" sz="2400" dirty="0"/>
              <a:t> </a:t>
            </a:r>
            <a:r>
              <a:rPr lang="es-ES" sz="2400" dirty="0" err="1"/>
              <a:t>categorization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subsidies</a:t>
            </a:r>
            <a:r>
              <a:rPr lang="en-US" sz="2400" dirty="0"/>
              <a:t>*: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endParaRPr lang="en-GB" sz="2400" b="1" dirty="0"/>
          </a:p>
          <a:p>
            <a:pPr>
              <a:spcAft>
                <a:spcPts val="600"/>
              </a:spcAft>
              <a:buClr>
                <a:srgbClr val="000000"/>
              </a:buClr>
            </a:pPr>
            <a:endParaRPr lang="en-GB" sz="2400" b="1" dirty="0"/>
          </a:p>
          <a:p>
            <a:pPr>
              <a:spcAft>
                <a:spcPts val="600"/>
              </a:spcAft>
              <a:buClr>
                <a:srgbClr val="000000"/>
              </a:buClr>
            </a:pPr>
            <a:endParaRPr lang="en-GB" sz="2400" b="1" dirty="0"/>
          </a:p>
          <a:p>
            <a:pPr>
              <a:spcAft>
                <a:spcPts val="600"/>
              </a:spcAft>
              <a:buClr>
                <a:srgbClr val="000000"/>
              </a:buClr>
            </a:pPr>
            <a:endParaRPr lang="en-GB" sz="2400" b="1" dirty="0"/>
          </a:p>
          <a:p>
            <a:pPr>
              <a:spcAft>
                <a:spcPts val="600"/>
              </a:spcAft>
              <a:buClr>
                <a:srgbClr val="000000"/>
              </a:buClr>
            </a:pPr>
            <a:endParaRPr lang="en-GB" sz="2400" b="1" dirty="0"/>
          </a:p>
          <a:p>
            <a:pPr>
              <a:spcAft>
                <a:spcPts val="600"/>
              </a:spcAft>
              <a:buClr>
                <a:srgbClr val="000000"/>
              </a:buClr>
            </a:pPr>
            <a:endParaRPr lang="en-GB" sz="2400" b="1" dirty="0"/>
          </a:p>
          <a:p>
            <a:pPr lvl="3"/>
            <a:endParaRPr lang="en-US" sz="1800" dirty="0"/>
          </a:p>
          <a:p>
            <a:pPr lvl="3"/>
            <a:endParaRPr lang="en-US" sz="1800" dirty="0"/>
          </a:p>
          <a:p>
            <a:pPr lvl="3"/>
            <a:endParaRPr lang="en-US" sz="1800" dirty="0"/>
          </a:p>
          <a:p>
            <a:pPr lvl="3"/>
            <a:endParaRPr lang="en-US" sz="1800" dirty="0"/>
          </a:p>
          <a:p>
            <a:pPr lvl="3"/>
            <a:endParaRPr lang="en-US" sz="1800" dirty="0"/>
          </a:p>
          <a:p>
            <a:pPr lvl="3"/>
            <a:r>
              <a:rPr lang="en-US" sz="1800" dirty="0"/>
              <a:t>(*) </a:t>
            </a:r>
            <a:r>
              <a:rPr lang="en-GB" sz="1800" dirty="0"/>
              <a:t>Energy Sector Management Assistance Program. 2022. Mini Grids for Half a Billion People:</a:t>
            </a:r>
          </a:p>
          <a:p>
            <a:pPr lvl="3"/>
            <a:r>
              <a:rPr lang="en-GB" sz="1800" dirty="0"/>
              <a:t>Market Outlook and Handbook for Decision Makers. Washington, DC: World Bank. www.esmap.org/</a:t>
            </a:r>
          </a:p>
          <a:p>
            <a:pPr lvl="3"/>
            <a:r>
              <a:rPr lang="en-GB" sz="1800" dirty="0" err="1"/>
              <a:t>mini_grids_for_half_a_billion_people</a:t>
            </a:r>
            <a:r>
              <a:rPr lang="en-GB" sz="1800" dirty="0"/>
              <a:t>.</a:t>
            </a:r>
            <a:endParaRPr lang="en-US" sz="1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6359920-425F-6FBB-421E-217603AE68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291273"/>
              </p:ext>
            </p:extLst>
          </p:nvPr>
        </p:nvGraphicFramePr>
        <p:xfrm>
          <a:off x="2032000" y="1844824"/>
          <a:ext cx="81280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477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F479D-24F2-9ACE-A3C8-EDADDACC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B655A"/>
                </a:solidFill>
                <a:latin typeface="Tw Cen MT" panose="020B0602020104020603" pitchFamily="34" charset="0"/>
              </a:rPr>
              <a:t>TYPES OF SUBSIDIES. </a:t>
            </a:r>
            <a:r>
              <a:rPr lang="en-GB" sz="2800" b="1" dirty="0"/>
              <a:t>Helping developers and </a:t>
            </a:r>
            <a:r>
              <a:rPr lang="en-US" sz="2800" b="1" dirty="0"/>
              <a:t>customers finance costs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07D0AB-251E-8991-DA70-F0C7B47673CC}"/>
              </a:ext>
            </a:extLst>
          </p:cNvPr>
          <p:cNvSpPr/>
          <p:nvPr/>
        </p:nvSpPr>
        <p:spPr>
          <a:xfrm>
            <a:off x="414914" y="1340767"/>
            <a:ext cx="5594659" cy="4469729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PREINVESTMENT SUBSIDIES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These costs are incurred before the developers deciding whether they will build a mini-grid at the site being considered.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The main elements of pre-investment subsidies include the following: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General market and resource assessments, including geospatial planning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Governments can undertake these assessments for potential mini-grid sites and provide the relevant information to interested developers.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Prefeasibility and feasibility studies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  <a:sym typeface="Wingdings" panose="05000000000000000000" pitchFamily="2" charset="2"/>
              </a:rPr>
              <a:t> 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he costs can be shared among firms shortlisted by the relevant government agency.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Technical and financial information assistance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  <a:sym typeface="Wingdings" panose="05000000000000000000" pitchFamily="2" charset="2"/>
              </a:rPr>
              <a:t> this can help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local developers in the early years to develop bankable business plans.</a:t>
            </a:r>
            <a:endParaRPr kumimoji="0" lang="en-KE" sz="1600" b="0" i="0" u="none" strike="noStrike" kern="1200" cap="none" spc="0" normalizeH="0" baseline="0" noProof="0" dirty="0">
              <a:ln>
                <a:noFill/>
              </a:ln>
              <a:solidFill>
                <a:srgbClr val="24282B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13BF20-7ADD-DEEA-39DD-8168AE278C7F}"/>
              </a:ext>
            </a:extLst>
          </p:cNvPr>
          <p:cNvSpPr/>
          <p:nvPr/>
        </p:nvSpPr>
        <p:spPr>
          <a:xfrm>
            <a:off x="6182429" y="1340766"/>
            <a:ext cx="5594659" cy="4469729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4282B"/>
                </a:solidFill>
                <a:latin typeface="+mn-lt"/>
              </a:rPr>
              <a:t>CAPITAL COST SUBSIDIES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4282B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Capital cost subsidies can be preset as a share of “reasonable” capital costs in contexts where the tariff is not pre-defined or is based on lowest-subsidy bids in cases where the tariff is predefined.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24282B"/>
                </a:solidFill>
                <a:latin typeface="+mn-lt"/>
              </a:rPr>
              <a:t>R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esults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-based capital cost subsidies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: relying exclusively on final output makes it difficult for developers to finance the initial, up-front capital costs.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Thus, designing some “intermediate” results as a basis for some of the subsidy payments, such as when goods arrive on site, is important.</a:t>
            </a:r>
          </a:p>
        </p:txBody>
      </p:sp>
    </p:spTree>
    <p:extLst>
      <p:ext uri="{BB962C8B-B14F-4D97-AF65-F5344CB8AC3E}">
        <p14:creationId xmlns:p14="http://schemas.microsoft.com/office/powerpoint/2010/main" val="22460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F479D-24F2-9ACE-A3C8-EDADDACC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B655A"/>
                </a:solidFill>
                <a:latin typeface="Tw Cen MT" panose="020B0602020104020603" pitchFamily="34" charset="0"/>
              </a:rPr>
              <a:t>TYPES OF SUBSIDIES. </a:t>
            </a:r>
            <a:r>
              <a:rPr lang="en-GB" sz="2800" b="1" dirty="0"/>
              <a:t>Helping developers and </a:t>
            </a:r>
            <a:r>
              <a:rPr lang="en-US" sz="2800" b="1" dirty="0"/>
              <a:t>customers finance costs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E7F0A9-A3DC-2A68-DD5D-43102DE82678}"/>
              </a:ext>
            </a:extLst>
          </p:cNvPr>
          <p:cNvSpPr/>
          <p:nvPr/>
        </p:nvSpPr>
        <p:spPr>
          <a:xfrm>
            <a:off x="414914" y="1340767"/>
            <a:ext cx="5594659" cy="468052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CONNECTION COST SUBSIDIES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Significant up-front connection and internal wiring costs might make the connection to a mini-grid unaffordable.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The subsidy should include all the costs to connect, which can vary depending on the service tier.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>
                <a:solidFill>
                  <a:srgbClr val="24282B"/>
                </a:solidFill>
                <a:latin typeface="+mn-lt"/>
              </a:rPr>
              <a:t>Interest-free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loan programs can be made available to low-income households to help them cover the costs of connecting to the mini-grid.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24282B"/>
                </a:solidFill>
                <a:latin typeface="+mn-lt"/>
              </a:rPr>
              <a:t>S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hould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the subsidy be paid to the household or the developer?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Typically, it is administratively easier to make a single subsidy payment to the developer, which covers the payment of the contractor who does the internal household wiring.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KE" sz="1600" b="0" i="0" u="none" strike="noStrike" kern="1200" cap="none" spc="0" normalizeH="0" baseline="0" noProof="0" dirty="0">
              <a:ln>
                <a:noFill/>
              </a:ln>
              <a:solidFill>
                <a:srgbClr val="24282B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A1ABDD-C38B-BE41-02E1-E4B4F2816F1D}"/>
              </a:ext>
            </a:extLst>
          </p:cNvPr>
          <p:cNvSpPr/>
          <p:nvPr/>
        </p:nvSpPr>
        <p:spPr>
          <a:xfrm>
            <a:off x="6182429" y="1340766"/>
            <a:ext cx="5594659" cy="468052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4282B"/>
                </a:solidFill>
                <a:latin typeface="+mn-lt"/>
              </a:rPr>
              <a:t>USAGE SUBSIDIES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4282B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Although mini-grid customers may initially agree to pay higher tariffs, they may later change their minds and ask to pay a lower tariff.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This can threaten the financial viability of the mini-grid and deter future private investments.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Thus, the government must be prepared to increase the subsidies provided to the private developers.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Regardless of the tariff scheme applied, ensuring that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lifeline rates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can be provided </a:t>
            </a:r>
            <a:r>
              <a:rPr lang="en-US" sz="1600" b="0" dirty="0">
                <a:solidFill>
                  <a:srgbClr val="24282B"/>
                </a:solidFill>
                <a:latin typeface="+mn-lt"/>
              </a:rPr>
              <a:t>for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poorer households is crucial. Such rates charge a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low fee for the first few kilowatt-hours used per month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Caveat: this </a:t>
            </a:r>
            <a:r>
              <a:rPr lang="en-US" sz="1600" b="0" dirty="0">
                <a:solidFill>
                  <a:srgbClr val="24282B"/>
                </a:solidFill>
                <a:latin typeface="+mn-lt"/>
              </a:rPr>
              <a:t>may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reduce their incentives to limit energy consumption, leading to the purchase of energy-inefficient appliances.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A potential solution is to provide subsidies for the most efficient appliances and end-use equipment.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282B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0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F479D-24F2-9ACE-A3C8-EDADDACC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B655A"/>
                </a:solidFill>
                <a:latin typeface="Tw Cen MT" panose="020B0602020104020603" pitchFamily="34" charset="0"/>
              </a:rPr>
              <a:t>TYPES OF SUBSIDIES. </a:t>
            </a:r>
            <a:r>
              <a:rPr lang="en-GB" sz="2800" b="1" dirty="0"/>
              <a:t>Helping developers and </a:t>
            </a:r>
            <a:r>
              <a:rPr lang="en-US" sz="2800" b="1" dirty="0"/>
              <a:t>customers finance costs</a:t>
            </a:r>
            <a:endParaRPr lang="es-ES" b="0" dirty="0">
              <a:solidFill>
                <a:schemeClr val="tx1"/>
              </a:solidFill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1D6261AF-97E3-97E0-BF17-D93E868D4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3011372"/>
            <a:ext cx="6358697" cy="3571990"/>
          </a:xfrm>
          <a:prstGeom prst="rect">
            <a:avLst/>
          </a:prstGeom>
        </p:spPr>
      </p:pic>
      <p:sp>
        <p:nvSpPr>
          <p:cNvPr id="5" name="CuadroTexto 2">
            <a:extLst>
              <a:ext uri="{FF2B5EF4-FFF2-40B4-BE49-F238E27FC236}">
                <a16:creationId xmlns:a16="http://schemas.microsoft.com/office/drawing/2014/main" id="{8A571652-672C-0B66-3832-5C2AB30CC186}"/>
              </a:ext>
            </a:extLst>
          </p:cNvPr>
          <p:cNvSpPr txBox="1"/>
          <p:nvPr/>
        </p:nvSpPr>
        <p:spPr>
          <a:xfrm>
            <a:off x="609600" y="1200103"/>
            <a:ext cx="1139105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Calibri" panose="020F0502020204030204" pitchFamily="34" charset="0"/>
              </a:rPr>
              <a:t>Options for funding these subsidies include: subsidies from operator’s other customer categories (cross-subsidies) and external sources (development partners).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External subsidies can target either consumers or producers and be either recurrent or one-off expenses but are often difficult to administer and implement.</a:t>
            </a:r>
          </a:p>
          <a:p>
            <a:pPr marL="34290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61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F479D-24F2-9ACE-A3C8-EDADDACC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08" y="274638"/>
            <a:ext cx="10972800" cy="70609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4B655A"/>
                </a:solidFill>
                <a:latin typeface="Tw Cen MT" panose="020B0602020104020603" pitchFamily="34" charset="0"/>
              </a:rPr>
              <a:t>TYPES OF SUBSIDIES. </a:t>
            </a:r>
            <a:r>
              <a:rPr lang="en-US" dirty="0"/>
              <a:t>Reducing the financial </a:t>
            </a:r>
            <a:r>
              <a:rPr lang="en-GB" dirty="0"/>
              <a:t>costs of MG developers</a:t>
            </a:r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E7F0A9-A3DC-2A68-DD5D-43102DE82678}"/>
              </a:ext>
            </a:extLst>
          </p:cNvPr>
          <p:cNvSpPr/>
          <p:nvPr/>
        </p:nvSpPr>
        <p:spPr>
          <a:xfrm>
            <a:off x="414914" y="1340767"/>
            <a:ext cx="5594659" cy="4392489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ABSORPTION OF SOME COSTS BY THE GOVERNMENT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latin typeface="+mn-lt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Governments can reduce some of the capital costs of developers by owning part of the mini-grid.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Example: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split-asset business model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  <a:sym typeface="Wingdings" panose="05000000000000000000" pitchFamily="2" charset="2"/>
              </a:rPr>
              <a:t> 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he entrepreneur finances and owns the generation facility.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>
                <a:solidFill>
                  <a:srgbClr val="24282B"/>
                </a:solidFill>
                <a:latin typeface="+mn-lt"/>
              </a:rPr>
              <a:t>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he government (potentially using a grant by a DFI) pays to build the distribution grid, which is owned by the government.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The government then leases the distribution grid to the entrepreneur, with the lease payment possibly subsidized.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A second way governments could absorb some of the financial costs is through such schemes as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tax breaks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,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import-tax waivers, and tax holidays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. Although these schemes are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Disadvantage:</a:t>
            </a:r>
            <a:r>
              <a:rPr lang="en-US" sz="1600" b="0" dirty="0">
                <a:solidFill>
                  <a:srgbClr val="24282B"/>
                </a:solidFill>
                <a:latin typeface="+mn-lt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4282B"/>
                </a:solidFill>
                <a:effectLst/>
                <a:uLnTx/>
                <a:uFillTx/>
                <a:latin typeface="+mn-lt"/>
                <a:cs typeface="Arial" pitchFamily="34" charset="0"/>
              </a:rPr>
              <a:t>these schemes are subject to change because of competing priorities in a country’s budget.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282B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KE" sz="1600" b="0" i="0" u="none" strike="noStrike" kern="1200" cap="none" spc="0" normalizeH="0" baseline="0" noProof="0" dirty="0">
              <a:ln>
                <a:noFill/>
              </a:ln>
              <a:solidFill>
                <a:srgbClr val="24282B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A1ABDD-C38B-BE41-02E1-E4B4F2816F1D}"/>
              </a:ext>
            </a:extLst>
          </p:cNvPr>
          <p:cNvSpPr/>
          <p:nvPr/>
        </p:nvSpPr>
        <p:spPr>
          <a:xfrm>
            <a:off x="6182429" y="1340766"/>
            <a:ext cx="5594659" cy="4392489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24282B"/>
                </a:solidFill>
                <a:effectLst/>
                <a:uFillTx/>
                <a:latin typeface="Proxima Nova Medium"/>
                <a:ea typeface="Proxima Nova Medium"/>
                <a:cs typeface="Proxima Nova Medium"/>
                <a:sym typeface="Proxima Nova Medium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itchFamily="34" charset="0"/>
              </a:rPr>
              <a:t>WAGE</a:t>
            </a:r>
            <a:r>
              <a:rPr lang="en-GB" sz="1600" b="1" dirty="0">
                <a:latin typeface="+mn-lt"/>
                <a:cs typeface="Arial" pitchFamily="34" charset="0"/>
              </a:rPr>
              <a:t>, EMPLOYMENT AND TRAINING SUBSIDIES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4282B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latin typeface="+mn-lt"/>
              <a:cs typeface="Arial" pitchFamily="34" charset="0"/>
            </a:endParaRPr>
          </a:p>
          <a:p>
            <a:pPr marL="285750" indent="-285750" algn="l" defTabSz="914400" fontAlgn="base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  <a:cs typeface="Arial" pitchFamily="34" charset="0"/>
              </a:rPr>
              <a:t>Rural employment opportunities are created when new technologies are introduced on a large scale.</a:t>
            </a:r>
          </a:p>
          <a:p>
            <a:pPr marL="285750" indent="-285750" algn="l" defTabSz="914400" fontAlgn="base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  <a:cs typeface="Arial" pitchFamily="34" charset="0"/>
              </a:rPr>
              <a:t>Subsidy schemes that incentivize or support new employment created by mini-grids are crucial. </a:t>
            </a:r>
          </a:p>
          <a:p>
            <a:pPr marL="285750" indent="-285750" algn="l" defTabSz="914400" fontAlgn="base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  <a:cs typeface="Arial" pitchFamily="34" charset="0"/>
              </a:rPr>
              <a:t>These would support firms and entrepreneurs engaged in productive uses of electricity, which in turn creates jobs. </a:t>
            </a:r>
          </a:p>
          <a:p>
            <a:pPr marL="285750" indent="-285750" algn="l" defTabSz="914400" fontAlgn="base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  <a:cs typeface="Arial" pitchFamily="34" charset="0"/>
              </a:rPr>
              <a:t>Support would also be given to individuals for training that is relevant to the mini-grid project cycle.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282B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282B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9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F479D-24F2-9ACE-A3C8-EDADDACC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08" y="274638"/>
            <a:ext cx="10972800" cy="70609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4B655A"/>
                </a:solidFill>
                <a:latin typeface="Tw Cen MT" panose="020B0602020104020603" pitchFamily="34" charset="0"/>
              </a:rPr>
              <a:t>TYPES OF SUBSIDIES. </a:t>
            </a:r>
            <a:r>
              <a:rPr lang="es-ES" dirty="0" err="1"/>
              <a:t>Recomendations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CD81AD-914F-D748-9A0E-5DC9F279E5A8}"/>
              </a:ext>
            </a:extLst>
          </p:cNvPr>
          <p:cNvSpPr txBox="1"/>
          <p:nvPr/>
        </p:nvSpPr>
        <p:spPr>
          <a:xfrm>
            <a:off x="624880" y="1189925"/>
            <a:ext cx="11303767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endParaRPr lang="es-ES" sz="2400" dirty="0"/>
          </a:p>
          <a:p>
            <a:pPr marL="34290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Capital rather than recurrent subsidies </a:t>
            </a:r>
            <a:r>
              <a:rPr lang="en-US" sz="2400" dirty="0"/>
              <a:t>– non discriminatory one-off grants to enable more mini-grid users to benefit from lower tariffs</a:t>
            </a:r>
          </a:p>
          <a:p>
            <a:pPr marL="34290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i="0" dirty="0"/>
              <a:t>Subsidies to </a:t>
            </a:r>
            <a:r>
              <a:rPr lang="en-US" sz="2400" b="1" i="0" dirty="0" err="1"/>
              <a:t>catalyse</a:t>
            </a:r>
            <a:r>
              <a:rPr lang="en-US" sz="2400" b="1" i="0" dirty="0"/>
              <a:t> complementary financing </a:t>
            </a:r>
            <a:r>
              <a:rPr lang="en-US" sz="2400" dirty="0"/>
              <a:t>– leverage capital contributions from project promoters to support more mini-grid projects</a:t>
            </a:r>
          </a:p>
          <a:p>
            <a:pPr marL="34290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Incentive-based subsidies </a:t>
            </a:r>
            <a:r>
              <a:rPr lang="en-US" sz="2400" dirty="0"/>
              <a:t>through competitive selection (number of connections or subsidy level) and RBF</a:t>
            </a:r>
          </a:p>
          <a:p>
            <a:pPr marL="34290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Subsidies for Productive Uses of Energy </a:t>
            </a:r>
            <a:r>
              <a:rPr lang="en-GB" sz="2400" dirty="0"/>
              <a:t>to facilitate demand stimulation</a:t>
            </a:r>
          </a:p>
          <a:p>
            <a:pPr marL="34290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Subsidies adopted and evolve </a:t>
            </a:r>
            <a:r>
              <a:rPr lang="en-GB" sz="2400" dirty="0"/>
              <a:t>in syntony with the market development  </a:t>
            </a:r>
          </a:p>
        </p:txBody>
      </p:sp>
    </p:spTree>
    <p:extLst>
      <p:ext uri="{BB962C8B-B14F-4D97-AF65-F5344CB8AC3E}">
        <p14:creationId xmlns:p14="http://schemas.microsoft.com/office/powerpoint/2010/main" val="3339052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08B73C88-7C63-3706-5D5C-65485573F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5. ADDITIONAL RESOURCES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2387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F479D-24F2-9ACE-A3C8-EDADDACC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08" y="274638"/>
            <a:ext cx="10972800" cy="70609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4B655A"/>
                </a:solidFill>
                <a:latin typeface="Tw Cen MT" panose="020B0602020104020603" pitchFamily="34" charset="0"/>
              </a:rPr>
              <a:t>ADDITIONAL RESOURCES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CD81AD-914F-D748-9A0E-5DC9F279E5A8}"/>
              </a:ext>
            </a:extLst>
          </p:cNvPr>
          <p:cNvSpPr txBox="1"/>
          <p:nvPr/>
        </p:nvSpPr>
        <p:spPr>
          <a:xfrm>
            <a:off x="624880" y="1189925"/>
            <a:ext cx="113037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Energy Sector Management Assistance Program. 2022. </a:t>
            </a:r>
            <a:r>
              <a:rPr lang="en-GB" sz="2400" b="1" dirty="0"/>
              <a:t>Mini Grids for Half a Billion People: Market Outlook and Handbook for Decision Makers</a:t>
            </a:r>
            <a:r>
              <a:rPr lang="en-GB" sz="2400" dirty="0"/>
              <a:t>. Washington, DC: World Bank. </a:t>
            </a:r>
            <a:r>
              <a:rPr lang="en-GB" sz="2400" dirty="0">
                <a:hlinkClick r:id="rId3"/>
              </a:rPr>
              <a:t>www.esmap.org/</a:t>
            </a:r>
            <a:r>
              <a:rPr lang="en-GB" sz="2400" dirty="0"/>
              <a:t> </a:t>
            </a:r>
            <a:r>
              <a:rPr lang="en-GB" sz="2400" dirty="0" err="1"/>
              <a:t>mini_grids_for_half_a_billion_people</a:t>
            </a:r>
            <a:r>
              <a:rPr lang="en-GB" sz="2400" dirty="0"/>
              <a:t>.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4295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3A7A27-F750-4988-8050-9492AE584DB9}"/>
              </a:ext>
            </a:extLst>
          </p:cNvPr>
          <p:cNvSpPr txBox="1"/>
          <p:nvPr/>
        </p:nvSpPr>
        <p:spPr>
          <a:xfrm>
            <a:off x="6063" y="301350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4B655A"/>
                </a:solidFill>
                <a:latin typeface="Tw Cen MT" panose="020B0602020104020603" pitchFamily="34" charset="0"/>
              </a:rPr>
              <a:t>Vinaka!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C2A61-B62A-41F2-A490-E5BEDDB3201E}"/>
              </a:ext>
            </a:extLst>
          </p:cNvPr>
          <p:cNvSpPr txBox="1"/>
          <p:nvPr/>
        </p:nvSpPr>
        <p:spPr>
          <a:xfrm>
            <a:off x="0" y="501870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latin typeface="+mj-lt"/>
              </a:rPr>
              <a:t>Roger SALLENT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Regional Team Leader for Asia – Pacific </a:t>
            </a:r>
            <a:r>
              <a:rPr lang="en-US" sz="2000" dirty="0" err="1">
                <a:latin typeface="+mj-lt"/>
              </a:rPr>
              <a:t>Trama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TecnoAmbiental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solidFill>
                  <a:srgbClr val="9EA159"/>
                </a:solidFill>
                <a:latin typeface="+mj-lt"/>
                <a:hlinkClick r:id="rId3"/>
              </a:rPr>
              <a:t>roger.sallent@tta.com.es</a:t>
            </a:r>
            <a:r>
              <a:rPr lang="en-US" sz="2000" dirty="0">
                <a:solidFill>
                  <a:srgbClr val="9EA159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514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B39176BF-8126-9458-5E8F-428ABD13AF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1268414"/>
            <a:ext cx="10972800" cy="4536850"/>
          </a:xfrm>
        </p:spPr>
        <p:txBody>
          <a:bodyPr>
            <a:normAutofit/>
          </a:bodyPr>
          <a:lstStyle/>
          <a:p>
            <a:pPr marL="889866" lvl="1" indent="-400050">
              <a:spcAft>
                <a:spcPts val="600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9EA159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Session objectives</a:t>
            </a:r>
          </a:p>
          <a:p>
            <a:pPr marL="889866" lvl="1" indent="-400050">
              <a:spcAft>
                <a:spcPts val="600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9EA159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Why do mini-grid need subsidies?</a:t>
            </a:r>
          </a:p>
          <a:p>
            <a:pPr marL="889866" lvl="1" indent="-400050">
              <a:spcAft>
                <a:spcPts val="600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9EA159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Types of subsidies</a:t>
            </a:r>
          </a:p>
          <a:p>
            <a:pPr marL="947016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9EA159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Additional Resources</a:t>
            </a: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68617709-103D-B6DD-2299-38CD5AE4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CONTENTS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08B73C88-7C63-3706-5D5C-65485573F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1. </a:t>
            </a:r>
            <a:r>
              <a:rPr lang="es-CL" dirty="0" err="1"/>
              <a:t>Session</a:t>
            </a:r>
            <a:r>
              <a:rPr lang="es-CL" dirty="0"/>
              <a:t> </a:t>
            </a:r>
            <a:r>
              <a:rPr lang="es-CL" dirty="0" err="1"/>
              <a:t>objectives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767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F479D-24F2-9ACE-A3C8-EDADDACC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B655A"/>
                </a:solidFill>
                <a:latin typeface="Tw Cen MT" panose="020B0602020104020603" pitchFamily="34" charset="0"/>
              </a:rPr>
              <a:t>SESSION OBJECTIVES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48F2B0-B007-D859-995A-C572F9504757}"/>
              </a:ext>
            </a:extLst>
          </p:cNvPr>
          <p:cNvSpPr txBox="1"/>
          <p:nvPr/>
        </p:nvSpPr>
        <p:spPr>
          <a:xfrm>
            <a:off x="2495600" y="2120078"/>
            <a:ext cx="943304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000000"/>
              </a:buClr>
              <a:buFont typeface="+mj-lt"/>
              <a:buAutoNum type="romanLcParenR"/>
            </a:pPr>
            <a:r>
              <a:rPr lang="en-US" sz="2400" u="none" strike="noStrike" dirty="0">
                <a:effectLst/>
                <a:ea typeface="Calibri" panose="020F0502020204030204" pitchFamily="34" charset="0"/>
              </a:rPr>
              <a:t>Understand the need of subsidies for mini-grid projects</a:t>
            </a:r>
          </a:p>
          <a:p>
            <a:pPr marL="342900" lvl="0" indent="-342900">
              <a:spcAft>
                <a:spcPts val="600"/>
              </a:spcAft>
              <a:buClr>
                <a:srgbClr val="000000"/>
              </a:buClr>
              <a:buFont typeface="+mj-lt"/>
              <a:buAutoNum type="romanLcParenR"/>
            </a:pPr>
            <a:endParaRPr lang="en-US" sz="2400" u="none" strike="noStrike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00000"/>
              </a:buClr>
              <a:buFont typeface="+mj-lt"/>
              <a:buAutoNum type="romanLcParenR"/>
            </a:pPr>
            <a:r>
              <a:rPr lang="en-US" sz="2400" dirty="0"/>
              <a:t>Distinguish the types of subsidies commonly used in mini-grid projects and understand their differences</a:t>
            </a:r>
          </a:p>
        </p:txBody>
      </p:sp>
      <p:pic>
        <p:nvPicPr>
          <p:cNvPr id="2050" name="Picture 2" descr="Objective - Free marketing icons">
            <a:extLst>
              <a:ext uri="{FF2B5EF4-FFF2-40B4-BE49-F238E27FC236}">
                <a16:creationId xmlns:a16="http://schemas.microsoft.com/office/drawing/2014/main" id="{30FA27A6-7793-4080-D506-0EDB15F2F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2204864"/>
            <a:ext cx="1553979" cy="155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8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08B73C88-7C63-3706-5D5C-65485573F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2. Why do minigrid need subsidies?</a:t>
            </a:r>
          </a:p>
        </p:txBody>
      </p:sp>
    </p:spTree>
    <p:extLst>
      <p:ext uri="{BB962C8B-B14F-4D97-AF65-F5344CB8AC3E}">
        <p14:creationId xmlns:p14="http://schemas.microsoft.com/office/powerpoint/2010/main" val="426457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F479D-24F2-9ACE-A3C8-EDADDACC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B655A"/>
                </a:solidFill>
                <a:latin typeface="Tw Cen MT" panose="020B0602020104020603" pitchFamily="34" charset="0"/>
              </a:rPr>
              <a:t>WHY DO MG NEED SUBSIDIES. </a:t>
            </a:r>
            <a:r>
              <a:rPr lang="es-ES" dirty="0" err="1">
                <a:solidFill>
                  <a:schemeClr val="tx1"/>
                </a:solidFill>
                <a:latin typeface="Tw Cen MT" panose="020B0602020104020603" pitchFamily="34" charset="0"/>
              </a:rPr>
              <a:t>Cost</a:t>
            </a:r>
            <a:r>
              <a:rPr lang="es-ES" dirty="0">
                <a:solidFill>
                  <a:schemeClr val="tx1"/>
                </a:solidFill>
                <a:latin typeface="Tw Cen MT" panose="020B0602020104020603" pitchFamily="34" charset="0"/>
              </a:rPr>
              <a:t>-reflective </a:t>
            </a:r>
            <a:r>
              <a:rPr lang="es-ES" dirty="0" err="1">
                <a:solidFill>
                  <a:schemeClr val="tx1"/>
                </a:solidFill>
                <a:latin typeface="Tw Cen MT" panose="020B0602020104020603" pitchFamily="34" charset="0"/>
              </a:rPr>
              <a:t>tariffs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084BCE72-54EB-5795-B5BD-54684A7F06C7}"/>
              </a:ext>
            </a:extLst>
          </p:cNvPr>
          <p:cNvSpPr txBox="1"/>
          <p:nvPr/>
        </p:nvSpPr>
        <p:spPr>
          <a:xfrm>
            <a:off x="609601" y="1400145"/>
            <a:ext cx="1074298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0000"/>
              </a:buClr>
            </a:pPr>
            <a:r>
              <a:rPr lang="en-US" sz="2400" b="1" u="none" strike="noStrike" dirty="0">
                <a:effectLst/>
                <a:ea typeface="Calibri" panose="020F0502020204030204" pitchFamily="34" charset="0"/>
              </a:rPr>
              <a:t>Why are cost-reflective tariffs important?</a:t>
            </a:r>
          </a:p>
          <a:p>
            <a:pPr marL="34290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To ensure the long-term sustainability of the project (be able to offer good service, conduct proper maintenance, secure spare parts, </a:t>
            </a:r>
            <a:r>
              <a:rPr lang="en-US" sz="2400" dirty="0" err="1">
                <a:latin typeface="Calibri" panose="020F0502020204030204" pitchFamily="34" charset="0"/>
              </a:rPr>
              <a:t>etc</a:t>
            </a:r>
            <a:r>
              <a:rPr lang="en-US" sz="2400" dirty="0">
                <a:latin typeface="Calibri" panose="020F0502020204030204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To ensure the financial viability of the operator (public or private)</a:t>
            </a:r>
          </a:p>
          <a:p>
            <a:pPr marL="34290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To promote efficient use of energy amongst consumers</a:t>
            </a:r>
          </a:p>
          <a:p>
            <a:pPr marL="34290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To incentivize the expansion of the service to unconnected customers</a:t>
            </a:r>
          </a:p>
        </p:txBody>
      </p:sp>
    </p:spTree>
    <p:extLst>
      <p:ext uri="{BB962C8B-B14F-4D97-AF65-F5344CB8AC3E}">
        <p14:creationId xmlns:p14="http://schemas.microsoft.com/office/powerpoint/2010/main" val="374947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F479D-24F2-9ACE-A3C8-EDADDACC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B655A"/>
                </a:solidFill>
                <a:latin typeface="Tw Cen MT" panose="020B0602020104020603" pitchFamily="34" charset="0"/>
              </a:rPr>
              <a:t>WHY DO MG NEED SUBSIDIES. </a:t>
            </a:r>
            <a:r>
              <a:rPr lang="es-ES" dirty="0" err="1">
                <a:solidFill>
                  <a:schemeClr val="tx1"/>
                </a:solidFill>
                <a:latin typeface="Tw Cen MT" panose="020B0602020104020603" pitchFamily="34" charset="0"/>
              </a:rPr>
              <a:t>Viability</a:t>
            </a:r>
            <a:r>
              <a:rPr lang="es-ES" dirty="0">
                <a:solidFill>
                  <a:schemeClr val="tx1"/>
                </a:solidFill>
                <a:latin typeface="Tw Cen MT" panose="020B0602020104020603" pitchFamily="34" charset="0"/>
              </a:rPr>
              <a:t> gap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48F2B0-B007-D859-995A-C572F9504757}"/>
              </a:ext>
            </a:extLst>
          </p:cNvPr>
          <p:cNvSpPr txBox="1"/>
          <p:nvPr/>
        </p:nvSpPr>
        <p:spPr>
          <a:xfrm>
            <a:off x="609600" y="1268760"/>
            <a:ext cx="1074298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0000"/>
              </a:buClr>
            </a:pPr>
            <a:r>
              <a:rPr lang="en-US" sz="2400" b="1" u="none" strike="noStrike" dirty="0">
                <a:effectLst/>
                <a:ea typeface="Calibri" panose="020F0502020204030204" pitchFamily="34" charset="0"/>
              </a:rPr>
              <a:t>The LCOE of minigrids is typically above the ATP/WTP:</a:t>
            </a:r>
          </a:p>
          <a:p>
            <a:pPr marL="342900" lvl="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b="1" u="none" strike="noStrike" dirty="0">
              <a:effectLst/>
              <a:ea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Cost side:</a:t>
            </a:r>
            <a:r>
              <a:rPr lang="en-US" sz="2400" dirty="0"/>
              <a:t> Rural electrification is costly even if mini-grid is the least cost electrification option. That is why the candidate locations for mini-grids are typically not electrified by the main grid in the first place. Candidate communities are often remote and small.</a:t>
            </a:r>
          </a:p>
          <a:p>
            <a:pPr marL="832716" lvl="1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ATP/WTP side</a:t>
            </a:r>
            <a:r>
              <a:rPr lang="en-US" sz="2400" dirty="0"/>
              <a:t>: In general terms, mini-grid projects are developed in rural and remote communities, where the economic capacity is often limited.</a:t>
            </a:r>
          </a:p>
        </p:txBody>
      </p:sp>
    </p:spTree>
    <p:extLst>
      <p:ext uri="{BB962C8B-B14F-4D97-AF65-F5344CB8AC3E}">
        <p14:creationId xmlns:p14="http://schemas.microsoft.com/office/powerpoint/2010/main" val="417709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F479D-24F2-9ACE-A3C8-EDADDACC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B655A"/>
                </a:solidFill>
                <a:latin typeface="Tw Cen MT" panose="020B0602020104020603" pitchFamily="34" charset="0"/>
              </a:rPr>
              <a:t>WHY DO MG NEED SUBSIDIES. </a:t>
            </a:r>
            <a:r>
              <a:rPr lang="es-ES" dirty="0">
                <a:solidFill>
                  <a:schemeClr val="tx1"/>
                </a:solidFill>
                <a:latin typeface="Tw Cen MT" panose="020B0602020104020603" pitchFamily="34" charset="0"/>
              </a:rPr>
              <a:t>Diesel vs RE-</a:t>
            </a:r>
            <a:r>
              <a:rPr lang="es-ES" dirty="0" err="1">
                <a:solidFill>
                  <a:schemeClr val="tx1"/>
                </a:solidFill>
                <a:latin typeface="Tw Cen MT" panose="020B0602020104020603" pitchFamily="34" charset="0"/>
              </a:rPr>
              <a:t>based</a:t>
            </a:r>
            <a:r>
              <a:rPr lang="es-ES" dirty="0">
                <a:solidFill>
                  <a:schemeClr val="tx1"/>
                </a:solidFill>
                <a:latin typeface="Tw Cen MT" panose="020B0602020104020603" pitchFamily="34" charset="0"/>
              </a:rPr>
              <a:t> MG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48F2B0-B007-D859-995A-C572F9504757}"/>
              </a:ext>
            </a:extLst>
          </p:cNvPr>
          <p:cNvSpPr txBox="1"/>
          <p:nvPr/>
        </p:nvSpPr>
        <p:spPr>
          <a:xfrm>
            <a:off x="263352" y="3192061"/>
            <a:ext cx="5486400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u="none" strike="noStrike" dirty="0">
                <a:effectLst/>
                <a:ea typeface="Calibri" panose="020F0502020204030204" pitchFamily="34" charset="0"/>
              </a:rPr>
              <a:t>Diesel mini-grids</a:t>
            </a:r>
            <a:r>
              <a:rPr lang="en-US" sz="2400" u="none" strike="noStrike" dirty="0">
                <a:effectLst/>
                <a:ea typeface="Calibri" panose="020F0502020204030204" pitchFamily="34" charset="0"/>
              </a:rPr>
              <a:t> are characterized by lower upfront capital costs, but higher operational costs due to the cost of fuel.</a:t>
            </a:r>
          </a:p>
          <a:p>
            <a:pPr lvl="1">
              <a:spcAft>
                <a:spcPts val="600"/>
              </a:spcAft>
              <a:buClr>
                <a:srgbClr val="000000"/>
              </a:buClr>
            </a:pPr>
            <a:r>
              <a:rPr lang="en-US" sz="2400" i="1" dirty="0">
                <a:ea typeface="Calibri" panose="020F0502020204030204" pitchFamily="34" charset="0"/>
              </a:rPr>
              <a:t>→ Recurrent subsidies might be needed. Long-term financial sustainability is at risk</a:t>
            </a:r>
            <a:endParaRPr lang="en-US" sz="2400" i="1" u="none" strike="noStrike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56DC8403-1ED9-620D-39DA-A0382488986B}"/>
              </a:ext>
            </a:extLst>
          </p:cNvPr>
          <p:cNvSpPr txBox="1"/>
          <p:nvPr/>
        </p:nvSpPr>
        <p:spPr>
          <a:xfrm>
            <a:off x="5591944" y="3170729"/>
            <a:ext cx="6442248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 panose="020F0502020204030204" pitchFamily="34" charset="0"/>
              </a:rPr>
              <a:t>Renewable energy –based minigrids</a:t>
            </a:r>
            <a:r>
              <a:rPr lang="en-US" sz="2400" dirty="0">
                <a:ea typeface="Calibri" panose="020F0502020204030204" pitchFamily="34" charset="0"/>
              </a:rPr>
              <a:t>, on the contrary, require higher capital costs, but limited operational costs, as there is little or no fuel costs at all.</a:t>
            </a:r>
            <a:endParaRPr lang="en-US" sz="2400" u="none" strike="noStrike" dirty="0">
              <a:effectLst/>
              <a:ea typeface="Calibri" panose="020F0502020204030204" pitchFamily="34" charset="0"/>
            </a:endParaRPr>
          </a:p>
          <a:p>
            <a:pPr lvl="1">
              <a:spcAft>
                <a:spcPts val="600"/>
              </a:spcAft>
              <a:buClr>
                <a:srgbClr val="000000"/>
              </a:buClr>
            </a:pPr>
            <a:r>
              <a:rPr lang="en-US" sz="2400" i="1" dirty="0">
                <a:ea typeface="Calibri" panose="020F0502020204030204" pitchFamily="34" charset="0"/>
              </a:rPr>
              <a:t>→ If capital costs are supported through subsidies or other financial support mechanisms, the ATP/WTP might be sufficient to cover the operational expenditures </a:t>
            </a:r>
            <a:endParaRPr lang="en-US" sz="2400" i="1" u="none" strike="noStrike" dirty="0">
              <a:effectLst/>
              <a:ea typeface="Calibri" panose="020F0502020204030204" pitchFamily="34" charset="0"/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</a:pPr>
            <a:endParaRPr lang="en-US" sz="2400" b="1" u="none" strike="noStrike" dirty="0">
              <a:effectLst/>
              <a:ea typeface="Calibri" panose="020F0502020204030204" pitchFamily="34" charset="0"/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</a:pPr>
            <a:endParaRPr lang="en-US" sz="2400" b="1" u="none" strike="noStrike" dirty="0">
              <a:effectLst/>
              <a:ea typeface="Calibri" panose="020F0502020204030204" pitchFamily="34" charset="0"/>
            </a:endParaRPr>
          </a:p>
        </p:txBody>
      </p:sp>
      <p:pic>
        <p:nvPicPr>
          <p:cNvPr id="1026" name="Picture 2" descr="Open Type Industrial Electric Diesel Genset with Cummins Generator - China Diesel  Generator Set, Diesel Genset | Made-in-China.com">
            <a:extLst>
              <a:ext uri="{FF2B5EF4-FFF2-40B4-BE49-F238E27FC236}">
                <a16:creationId xmlns:a16="http://schemas.microsoft.com/office/drawing/2014/main" id="{67729CE2-7D1C-7CA0-953D-95C0AB38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289" y="1280671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does a PV system produce electricity? | Aurora Solar">
            <a:extLst>
              <a:ext uri="{FF2B5EF4-FFF2-40B4-BE49-F238E27FC236}">
                <a16:creationId xmlns:a16="http://schemas.microsoft.com/office/drawing/2014/main" id="{3DF0F8E0-BA8F-A482-12B5-F26606A96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380" y="117256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52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F479D-24F2-9ACE-A3C8-EDADDACC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B655A"/>
                </a:solidFill>
                <a:latin typeface="Tw Cen MT" panose="020B0602020104020603" pitchFamily="34" charset="0"/>
              </a:rPr>
              <a:t>WHY DO MG NEED SUBSIDIES. </a:t>
            </a:r>
            <a:r>
              <a:rPr lang="es-ES" dirty="0" err="1">
                <a:solidFill>
                  <a:schemeClr val="tx1"/>
                </a:solidFill>
                <a:latin typeface="Tw Cen MT" panose="020B0602020104020603" pitchFamily="34" charset="0"/>
              </a:rPr>
              <a:t>How</a:t>
            </a:r>
            <a:r>
              <a:rPr lang="es-ES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Tw Cen MT" panose="020B0602020104020603" pitchFamily="34" charset="0"/>
              </a:rPr>
              <a:t>should</a:t>
            </a:r>
            <a:r>
              <a:rPr lang="es-ES" dirty="0">
                <a:solidFill>
                  <a:schemeClr val="tx1"/>
                </a:solidFill>
                <a:latin typeface="Tw Cen MT" panose="020B0602020104020603" pitchFamily="34" charset="0"/>
              </a:rPr>
              <a:t> subsidies be?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48F2B0-B007-D859-995A-C572F9504757}"/>
              </a:ext>
            </a:extLst>
          </p:cNvPr>
          <p:cNvSpPr txBox="1"/>
          <p:nvPr/>
        </p:nvSpPr>
        <p:spPr>
          <a:xfrm>
            <a:off x="624880" y="1189925"/>
            <a:ext cx="11303767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en-US" sz="2400" dirty="0"/>
              <a:t>The subsidy </a:t>
            </a:r>
            <a:r>
              <a:rPr lang="en-GB" sz="2400" dirty="0"/>
              <a:t>amounts and design should respond to the needs of the </a:t>
            </a:r>
            <a:r>
              <a:rPr lang="en-US" sz="2400" dirty="0"/>
              <a:t>following three groups*: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en-GB" sz="2400" b="1" dirty="0"/>
              <a:t>• Households and firms</a:t>
            </a:r>
            <a:r>
              <a:rPr lang="en-GB" sz="2400" dirty="0"/>
              <a:t>, which want an affordable combination of initial (connection and internal wiring) costs </a:t>
            </a:r>
            <a:r>
              <a:rPr lang="en-US" sz="2400" dirty="0"/>
              <a:t>and usage charges;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en-GB" sz="2400" b="1" dirty="0"/>
              <a:t>• Mini grid developers</a:t>
            </a:r>
            <a:r>
              <a:rPr lang="en-GB" sz="2400" dirty="0"/>
              <a:t>, who are looking for financial viability;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en-GB" sz="2400" b="1" dirty="0"/>
              <a:t>• Subsidy fund providers</a:t>
            </a:r>
            <a:r>
              <a:rPr lang="en-GB" sz="2400" dirty="0"/>
              <a:t>, who want subsidies to be properly targeted, easy to administer, and not be a financial </a:t>
            </a:r>
            <a:r>
              <a:rPr lang="en-US" sz="2400" dirty="0"/>
              <a:t>Burden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endParaRPr lang="en-US" sz="2400" dirty="0"/>
          </a:p>
          <a:p>
            <a:pPr lvl="3"/>
            <a:endParaRPr lang="en-US" sz="1800" dirty="0"/>
          </a:p>
          <a:p>
            <a:pPr lvl="3"/>
            <a:endParaRPr lang="en-US" sz="1800" dirty="0"/>
          </a:p>
          <a:p>
            <a:pPr lvl="3"/>
            <a:endParaRPr lang="en-US" sz="1800" dirty="0"/>
          </a:p>
          <a:p>
            <a:pPr lvl="3"/>
            <a:endParaRPr lang="en-US" sz="1800" dirty="0"/>
          </a:p>
          <a:p>
            <a:pPr lvl="3"/>
            <a:r>
              <a:rPr lang="en-US" sz="1800" dirty="0"/>
              <a:t>(*) </a:t>
            </a:r>
            <a:r>
              <a:rPr lang="en-GB" sz="1800" dirty="0"/>
              <a:t>Energy Sector Management Assistance Program. 2022. Mini Grids for Half a Billion People:</a:t>
            </a:r>
          </a:p>
          <a:p>
            <a:pPr lvl="3"/>
            <a:r>
              <a:rPr lang="en-GB" sz="1800" dirty="0"/>
              <a:t>Market Outlook and Handbook for Decision Makers. Washington, DC: World Bank. www.esmap.org/</a:t>
            </a:r>
          </a:p>
          <a:p>
            <a:pPr lvl="3"/>
            <a:r>
              <a:rPr lang="en-GB" sz="1800" dirty="0" err="1"/>
              <a:t>mini_grids_for_half_a_billion_people</a:t>
            </a:r>
            <a:r>
              <a:rPr lang="en-GB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3123992"/>
      </p:ext>
    </p:extLst>
  </p:cSld>
  <p:clrMapOvr>
    <a:masterClrMapping/>
  </p:clrMapOvr>
</p:sld>
</file>

<file path=ppt/theme/theme1.xml><?xml version="1.0" encoding="utf-8"?>
<a:theme xmlns:a="http://schemas.openxmlformats.org/drawingml/2006/main" name="TTA">
  <a:themeElements>
    <a:clrScheme name="Trama Tecnoambiental">
      <a:dk1>
        <a:srgbClr val="595959"/>
      </a:dk1>
      <a:lt1>
        <a:sysClr val="window" lastClr="FFFFFF"/>
      </a:lt1>
      <a:dk2>
        <a:srgbClr val="4B655A"/>
      </a:dk2>
      <a:lt2>
        <a:srgbClr val="FFFFFF"/>
      </a:lt2>
      <a:accent1>
        <a:srgbClr val="9EA159"/>
      </a:accent1>
      <a:accent2>
        <a:srgbClr val="F8F196"/>
      </a:accent2>
      <a:accent3>
        <a:srgbClr val="D9D9D9"/>
      </a:accent3>
      <a:accent4>
        <a:srgbClr val="5C4967"/>
      </a:accent4>
      <a:accent5>
        <a:srgbClr val="6E96A4"/>
      </a:accent5>
      <a:accent6>
        <a:srgbClr val="F79646"/>
      </a:accent6>
      <a:hlink>
        <a:srgbClr val="1F497D"/>
      </a:hlink>
      <a:folHlink>
        <a:srgbClr val="5F497A"/>
      </a:folHlink>
    </a:clrScheme>
    <a:fontScheme name="Trama Tecnoambiental">
      <a:majorFont>
        <a:latin typeface="Tw Cen M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TA" id="{37417170-509D-4CF8-9ED9-60862D70C67B}" vid="{E8B40637-1994-4F64-A2A9-50F38C7846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CFA1EBAB7EF4D8C461AD259E6E05C" ma:contentTypeVersion="4" ma:contentTypeDescription="Create a new document." ma:contentTypeScope="" ma:versionID="d76ab4d85f3ec126655b939c0efc6fdb">
  <xsd:schema xmlns:xsd="http://www.w3.org/2001/XMLSchema" xmlns:xs="http://www.w3.org/2001/XMLSchema" xmlns:p="http://schemas.microsoft.com/office/2006/metadata/properties" xmlns:ns2="915b3f3d-3a68-4300-989b-8ece10152101" targetNamespace="http://schemas.microsoft.com/office/2006/metadata/properties" ma:root="true" ma:fieldsID="62b99639609934780d1cab07f3d80d8d" ns2:_="">
    <xsd:import namespace="915b3f3d-3a68-4300-989b-8ece101521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b3f3d-3a68-4300-989b-8ece10152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D2610B-B918-4F7F-AC2B-443B5B14E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87E9D0-E10A-4257-9C2C-8350D9D9C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5b3f3d-3a68-4300-989b-8ece101521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C27E79-A73B-44F9-A436-5879550C560F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915b3f3d-3a68-4300-989b-8ece10152101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12011</TotalTime>
  <Words>1516</Words>
  <Application>Microsoft Office PowerPoint</Application>
  <PresentationFormat>Widescreen</PresentationFormat>
  <Paragraphs>151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Lucida Sans Unicode</vt:lpstr>
      <vt:lpstr>Tw Cen MT</vt:lpstr>
      <vt:lpstr>TTA</vt:lpstr>
      <vt:lpstr>3.2. Subsidies for MG</vt:lpstr>
      <vt:lpstr>CONTENTS</vt:lpstr>
      <vt:lpstr>PowerPoint Presentation</vt:lpstr>
      <vt:lpstr>SESSION OBJECTIVES</vt:lpstr>
      <vt:lpstr>PowerPoint Presentation</vt:lpstr>
      <vt:lpstr>WHY DO MG NEED SUBSIDIES. Cost-reflective tariffs</vt:lpstr>
      <vt:lpstr>WHY DO MG NEED SUBSIDIES. Viability gap</vt:lpstr>
      <vt:lpstr>WHY DO MG NEED SUBSIDIES. Diesel vs RE-based MG</vt:lpstr>
      <vt:lpstr>WHY DO MG NEED SUBSIDIES. How should subsidies be?</vt:lpstr>
      <vt:lpstr>PowerPoint Presentation</vt:lpstr>
      <vt:lpstr>TYPES OF SUBSIDIES. Categorization</vt:lpstr>
      <vt:lpstr>TYPES OF SUBSIDIES. Helping developers and customers finance costs</vt:lpstr>
      <vt:lpstr>TYPES OF SUBSIDIES. Helping developers and customers finance costs</vt:lpstr>
      <vt:lpstr>TYPES OF SUBSIDIES. Helping developers and customers finance costs</vt:lpstr>
      <vt:lpstr>TYPES OF SUBSIDIES. Reducing the financial costs of MG developers</vt:lpstr>
      <vt:lpstr>TYPES OF SUBSIDIES. Recomendations</vt:lpstr>
      <vt:lpstr>PowerPoint Presentation</vt:lpstr>
      <vt:lpstr>ADDITIONAL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Trama TecnoAmbiental</dc:creator>
  <cp:lastModifiedBy>Trama Tecnoambiental 4</cp:lastModifiedBy>
  <cp:revision>883</cp:revision>
  <cp:lastPrinted>2017-06-01T11:36:15Z</cp:lastPrinted>
  <dcterms:created xsi:type="dcterms:W3CDTF">2017-04-06T14:13:24Z</dcterms:created>
  <dcterms:modified xsi:type="dcterms:W3CDTF">2023-06-25T18:41:03Z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0x0101001BDCFA1EBAB7EF4D8C461AD259E6E05C</vt:lpwstr>
  </property>
</Properties>
</file>