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5" r:id="rId4"/>
  </p:sldMasterIdLst>
  <p:notesMasterIdLst>
    <p:notesMasterId r:id="rId41"/>
  </p:notesMasterIdLst>
  <p:handoutMasterIdLst>
    <p:handoutMasterId r:id="rId42"/>
  </p:handoutMasterIdLst>
  <p:sldIdLst>
    <p:sldId id="701" r:id="rId5"/>
    <p:sldId id="320" r:id="rId6"/>
    <p:sldId id="918" r:id="rId7"/>
    <p:sldId id="923" r:id="rId8"/>
    <p:sldId id="704" r:id="rId9"/>
    <p:sldId id="944" r:id="rId10"/>
    <p:sldId id="999" r:id="rId11"/>
    <p:sldId id="948" r:id="rId12"/>
    <p:sldId id="1000" r:id="rId13"/>
    <p:sldId id="946" r:id="rId14"/>
    <p:sldId id="945" r:id="rId15"/>
    <p:sldId id="949" r:id="rId16"/>
    <p:sldId id="950" r:id="rId17"/>
    <p:sldId id="969" r:id="rId18"/>
    <p:sldId id="952" r:id="rId19"/>
    <p:sldId id="953" r:id="rId20"/>
    <p:sldId id="955" r:id="rId21"/>
    <p:sldId id="963" r:id="rId22"/>
    <p:sldId id="956" r:id="rId23"/>
    <p:sldId id="957" r:id="rId24"/>
    <p:sldId id="960" r:id="rId25"/>
    <p:sldId id="959" r:id="rId26"/>
    <p:sldId id="938" r:id="rId27"/>
    <p:sldId id="958" r:id="rId28"/>
    <p:sldId id="966" r:id="rId29"/>
    <p:sldId id="967" r:id="rId30"/>
    <p:sldId id="968" r:id="rId31"/>
    <p:sldId id="964" r:id="rId32"/>
    <p:sldId id="928" r:id="rId33"/>
    <p:sldId id="998" r:id="rId34"/>
    <p:sldId id="641" r:id="rId35"/>
    <p:sldId id="397" r:id="rId36"/>
    <p:sldId id="399" r:id="rId37"/>
    <p:sldId id="930" r:id="rId38"/>
    <p:sldId id="400" r:id="rId39"/>
    <p:sldId id="931" r:id="rId40"/>
  </p:sldIdLst>
  <p:sldSz cx="12192000" cy="6858000"/>
  <p:notesSz cx="7104063" cy="10234613"/>
  <p:defaultTextStyle>
    <a:defPPr>
      <a:defRPr lang="es-ES"/>
    </a:defPPr>
    <a:lvl1pPr marL="0" algn="l" defTabSz="979631" rtl="0" eaLnBrk="1" latinLnBrk="0" hangingPunct="1">
      <a:defRPr sz="1900" kern="1200">
        <a:solidFill>
          <a:schemeClr val="tx1"/>
        </a:solidFill>
        <a:latin typeface="+mn-lt"/>
        <a:ea typeface="+mn-ea"/>
        <a:cs typeface="+mn-cs"/>
      </a:defRPr>
    </a:lvl1pPr>
    <a:lvl2pPr marL="489816" algn="l" defTabSz="979631" rtl="0" eaLnBrk="1" latinLnBrk="0" hangingPunct="1">
      <a:defRPr sz="1900" kern="1200">
        <a:solidFill>
          <a:schemeClr val="tx1"/>
        </a:solidFill>
        <a:latin typeface="+mn-lt"/>
        <a:ea typeface="+mn-ea"/>
        <a:cs typeface="+mn-cs"/>
      </a:defRPr>
    </a:lvl2pPr>
    <a:lvl3pPr marL="979631" algn="l" defTabSz="979631" rtl="0" eaLnBrk="1" latinLnBrk="0" hangingPunct="1">
      <a:defRPr sz="1900" kern="1200">
        <a:solidFill>
          <a:schemeClr val="tx1"/>
        </a:solidFill>
        <a:latin typeface="+mn-lt"/>
        <a:ea typeface="+mn-ea"/>
        <a:cs typeface="+mn-cs"/>
      </a:defRPr>
    </a:lvl3pPr>
    <a:lvl4pPr marL="1469447" algn="l" defTabSz="979631" rtl="0" eaLnBrk="1" latinLnBrk="0" hangingPunct="1">
      <a:defRPr sz="1900" kern="1200">
        <a:solidFill>
          <a:schemeClr val="tx1"/>
        </a:solidFill>
        <a:latin typeface="+mn-lt"/>
        <a:ea typeface="+mn-ea"/>
        <a:cs typeface="+mn-cs"/>
      </a:defRPr>
    </a:lvl4pPr>
    <a:lvl5pPr marL="1959262" algn="l" defTabSz="979631" rtl="0" eaLnBrk="1" latinLnBrk="0" hangingPunct="1">
      <a:defRPr sz="1900" kern="1200">
        <a:solidFill>
          <a:schemeClr val="tx1"/>
        </a:solidFill>
        <a:latin typeface="+mn-lt"/>
        <a:ea typeface="+mn-ea"/>
        <a:cs typeface="+mn-cs"/>
      </a:defRPr>
    </a:lvl5pPr>
    <a:lvl6pPr marL="2449078" algn="l" defTabSz="979631" rtl="0" eaLnBrk="1" latinLnBrk="0" hangingPunct="1">
      <a:defRPr sz="1900" kern="1200">
        <a:solidFill>
          <a:schemeClr val="tx1"/>
        </a:solidFill>
        <a:latin typeface="+mn-lt"/>
        <a:ea typeface="+mn-ea"/>
        <a:cs typeface="+mn-cs"/>
      </a:defRPr>
    </a:lvl6pPr>
    <a:lvl7pPr marL="2938893" algn="l" defTabSz="979631" rtl="0" eaLnBrk="1" latinLnBrk="0" hangingPunct="1">
      <a:defRPr sz="1900" kern="1200">
        <a:solidFill>
          <a:schemeClr val="tx1"/>
        </a:solidFill>
        <a:latin typeface="+mn-lt"/>
        <a:ea typeface="+mn-ea"/>
        <a:cs typeface="+mn-cs"/>
      </a:defRPr>
    </a:lvl7pPr>
    <a:lvl8pPr marL="3428709" algn="l" defTabSz="979631" rtl="0" eaLnBrk="1" latinLnBrk="0" hangingPunct="1">
      <a:defRPr sz="1900" kern="1200">
        <a:solidFill>
          <a:schemeClr val="tx1"/>
        </a:solidFill>
        <a:latin typeface="+mn-lt"/>
        <a:ea typeface="+mn-ea"/>
        <a:cs typeface="+mn-cs"/>
      </a:defRPr>
    </a:lvl8pPr>
    <a:lvl9pPr marL="3918524" algn="l" defTabSz="979631"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D9671A-1347-36E9-DE6F-5C2760080BB2}" name="Trama Tecnoambiental 4" initials="TT4" userId="S::tta4@tramatecnoambiental.onmicrosoft.com::fa701be3-10b5-461a-88e6-f6954f18c74d" providerId="AD"/>
  <p188:author id="{6A94581E-93C1-6193-945B-702A5E540F71}" name="Trama Tecnoambiental 5" initials="TT5" userId="S::tta5@tramatecnoambiental.onmicrosoft.com::cc5ea49d-96f3-44b7-be37-990ba57149cd" providerId="AD"/>
  <p188:author id="{79EB5B49-F28D-9DE3-DA95-AC91841131F4}" name="Manu Rawali" initials="MR" userId="S::z3039873@ad.unsw.edu.au::68a384a6-f019-4103-b41b-82f6423dfd6d" providerId="AD"/>
  <p188:author id="{6525886E-D668-D6B1-BB9A-9998128EF454}" name="Elena Adamopoulou" initials="EA" userId="S::eleni.adamopoulou@eca-uk.com::a1cf3cc9-b064-4a6b-8253-7593484cd07e" providerId="AD"/>
  <p188:author id="{4A683299-DF65-E355-7F4B-49AADD48D216}" name="Tommaso Diani - TTA" initials="TDT" userId="Tommaso Diani - TT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655A"/>
    <a:srgbClr val="000000"/>
    <a:srgbClr val="FFFFFF"/>
    <a:srgbClr val="679E2A"/>
    <a:srgbClr val="FF33CC"/>
    <a:srgbClr val="9EA159"/>
    <a:srgbClr val="D9D9D9"/>
    <a:srgbClr val="F8F1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2DE63D5-997A-4646-A377-4702673A728D}">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71614" autoAdjust="0"/>
  </p:normalViewPr>
  <p:slideViewPr>
    <p:cSldViewPr>
      <p:cViewPr varScale="1">
        <p:scale>
          <a:sx n="48" d="100"/>
          <a:sy n="48" d="100"/>
        </p:scale>
        <p:origin x="1488" y="4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77" d="100"/>
          <a:sy n="77" d="100"/>
        </p:scale>
        <p:origin x="4002" y="114"/>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418DA1-1977-4B32-AE17-2BAC3AE75A78}" type="doc">
      <dgm:prSet loTypeId="urn:microsoft.com/office/officeart/2005/8/layout/hProcess4" loCatId="process" qsTypeId="urn:microsoft.com/office/officeart/2005/8/quickstyle/simple1" qsCatId="simple" csTypeId="urn:microsoft.com/office/officeart/2005/8/colors/accent2_1" csCatId="accent2" phldr="1"/>
      <dgm:spPr/>
      <dgm:t>
        <a:bodyPr/>
        <a:lstStyle/>
        <a:p>
          <a:endParaRPr lang="es-ES"/>
        </a:p>
      </dgm:t>
    </dgm:pt>
    <dgm:pt modelId="{761C2879-48F2-45BE-823F-C72D323BCBF4}">
      <dgm:prSet custT="1"/>
      <dgm:spPr>
        <a:xfrm>
          <a:off x="2783520" y="344074"/>
          <a:ext cx="1785493" cy="700842"/>
        </a:xfrm>
        <a:prstGeom prst="roundRect">
          <a:avLst>
            <a:gd name="adj" fmla="val 10000"/>
          </a:avLst>
        </a:prstGeom>
        <a:solidFill>
          <a:schemeClr val="tx2"/>
        </a:solidFill>
        <a:ln w="25400" cap="flat" cmpd="sng" algn="ctr">
          <a:noFill/>
          <a:prstDash val="solid"/>
        </a:ln>
        <a:effectLst/>
      </dgm:spPr>
      <dgm:t>
        <a:bodyPr/>
        <a:lstStyle/>
        <a:p>
          <a:pPr rtl="0"/>
          <a:r>
            <a:rPr lang="en-US" sz="1800" b="1" i="1" noProof="0" dirty="0">
              <a:solidFill>
                <a:schemeClr val="bg1"/>
              </a:solidFill>
              <a:latin typeface="Calibri" pitchFamily="34" charset="0"/>
              <a:ea typeface="+mn-ea"/>
              <a:cs typeface="+mn-cs"/>
            </a:rPr>
            <a:t>Costs Estimation</a:t>
          </a:r>
        </a:p>
      </dgm:t>
    </dgm:pt>
    <dgm:pt modelId="{6D334B70-B143-4CCB-B478-41DD2CEA6918}" type="parTrans" cxnId="{42103023-4200-482C-95B5-212639561D4E}">
      <dgm:prSet/>
      <dgm:spPr/>
      <dgm:t>
        <a:bodyPr/>
        <a:lstStyle/>
        <a:p>
          <a:endParaRPr lang="en-US" sz="1600" noProof="0"/>
        </a:p>
      </dgm:t>
    </dgm:pt>
    <dgm:pt modelId="{8EF052E1-2ED8-4458-A9F7-FA063754554D}" type="sibTrans" cxnId="{42103023-4200-482C-95B5-212639561D4E}">
      <dgm:prSet/>
      <dgm:spPr>
        <a:xfrm>
          <a:off x="3395478" y="-375690"/>
          <a:ext cx="2695603" cy="2695603"/>
        </a:xfrm>
        <a:prstGeom prst="circularArrow">
          <a:avLst>
            <a:gd name="adj1" fmla="val 3756"/>
            <a:gd name="adj2" fmla="val 468879"/>
            <a:gd name="adj3" fmla="val 19408947"/>
            <a:gd name="adj4" fmla="val 12628848"/>
            <a:gd name="adj5" fmla="val 4382"/>
          </a:avLst>
        </a:prstGeom>
        <a:solidFill>
          <a:schemeClr val="tx2"/>
        </a:solidFill>
        <a:ln>
          <a:noFill/>
        </a:ln>
        <a:effectLst/>
      </dgm:spPr>
      <dgm:t>
        <a:bodyPr/>
        <a:lstStyle/>
        <a:p>
          <a:endParaRPr lang="en-US" sz="1600" noProof="0"/>
        </a:p>
      </dgm:t>
    </dgm:pt>
    <dgm:pt modelId="{D6A7612A-7A6A-4DAA-88BB-1064226F257A}">
      <dgm:prSet custT="1"/>
      <dgm:spPr>
        <a:xfrm>
          <a:off x="7999261" y="321908"/>
          <a:ext cx="1679766" cy="789507"/>
        </a:xfrm>
        <a:prstGeom prst="roundRect">
          <a:avLst>
            <a:gd name="adj" fmla="val 10000"/>
          </a:avLst>
        </a:prstGeom>
        <a:solidFill>
          <a:schemeClr val="tx2"/>
        </a:solidFill>
        <a:ln w="25400" cap="flat" cmpd="sng" algn="ctr">
          <a:noFill/>
          <a:prstDash val="solid"/>
        </a:ln>
        <a:effectLst/>
      </dgm:spPr>
      <dgm:t>
        <a:bodyPr/>
        <a:lstStyle/>
        <a:p>
          <a:pPr rtl="0"/>
          <a:r>
            <a:rPr lang="en-US" sz="1800" b="1" i="1" noProof="0" dirty="0">
              <a:solidFill>
                <a:schemeClr val="bg1"/>
              </a:solidFill>
              <a:latin typeface="Calibri" pitchFamily="34" charset="0"/>
              <a:ea typeface="+mn-ea"/>
              <a:cs typeface="+mn-cs"/>
            </a:rPr>
            <a:t>Projection of the financial statements</a:t>
          </a:r>
        </a:p>
      </dgm:t>
    </dgm:pt>
    <dgm:pt modelId="{97158EAC-768D-4EC1-8AA2-6E76D49735CB}" type="parTrans" cxnId="{9667F143-3B69-460C-A434-8F8D0345752C}">
      <dgm:prSet/>
      <dgm:spPr/>
      <dgm:t>
        <a:bodyPr/>
        <a:lstStyle/>
        <a:p>
          <a:endParaRPr lang="en-US" sz="1600" noProof="0"/>
        </a:p>
      </dgm:t>
    </dgm:pt>
    <dgm:pt modelId="{EDD31517-7BB4-4834-BF66-41B203926DE4}" type="sibTrans" cxnId="{9667F143-3B69-460C-A434-8F8D0345752C}">
      <dgm:prSet/>
      <dgm:spPr/>
      <dgm:t>
        <a:bodyPr/>
        <a:lstStyle/>
        <a:p>
          <a:endParaRPr lang="en-US" sz="1600" noProof="0"/>
        </a:p>
      </dgm:t>
    </dgm:pt>
    <dgm:pt modelId="{557BB25E-C1AA-4359-9A4B-1FA52197965C}">
      <dgm:prSet custT="1"/>
      <dgm:spPr>
        <a:xfrm>
          <a:off x="7522347" y="716661"/>
          <a:ext cx="2130641" cy="1244491"/>
        </a:xfrm>
        <a:prstGeom prst="roundRect">
          <a:avLst>
            <a:gd name="adj" fmla="val 10000"/>
          </a:avLst>
        </a:prstGeom>
        <a:solidFill>
          <a:schemeClr val="tx1">
            <a:lumMod val="40000"/>
            <a:lumOff val="60000"/>
          </a:schemeClr>
        </a:solidFill>
        <a:ln w="25400" cap="flat" cmpd="sng" algn="ctr">
          <a:noFill/>
          <a:prstDash val="solid"/>
        </a:ln>
        <a:effectLst/>
      </dgm:spPr>
      <dgm:t>
        <a:bodyPr/>
        <a:lstStyle/>
        <a:p>
          <a:pPr rtl="0"/>
          <a:r>
            <a:rPr lang="en-US" sz="1600" b="0" noProof="0" dirty="0">
              <a:solidFill>
                <a:srgbClr val="000000">
                  <a:hueOff val="0"/>
                  <a:satOff val="0"/>
                  <a:lumOff val="0"/>
                  <a:alphaOff val="0"/>
                </a:srgbClr>
              </a:solidFill>
              <a:latin typeface="Calibri" pitchFamily="34" charset="0"/>
              <a:ea typeface="+mn-ea"/>
              <a:cs typeface="+mn-cs"/>
            </a:rPr>
            <a:t>Balance Sheet</a:t>
          </a:r>
        </a:p>
      </dgm:t>
    </dgm:pt>
    <dgm:pt modelId="{98672466-8CF2-4876-8583-AF5119322FCB}" type="parTrans" cxnId="{CD211448-AD26-4E69-84D9-BCCBB607C16A}">
      <dgm:prSet/>
      <dgm:spPr/>
      <dgm:t>
        <a:bodyPr/>
        <a:lstStyle/>
        <a:p>
          <a:endParaRPr lang="en-US" sz="1600" noProof="0"/>
        </a:p>
      </dgm:t>
    </dgm:pt>
    <dgm:pt modelId="{39CBE2F0-EAF5-4485-B288-31C738AC12CE}" type="sibTrans" cxnId="{CD211448-AD26-4E69-84D9-BCCBB607C16A}">
      <dgm:prSet/>
      <dgm:spPr/>
      <dgm:t>
        <a:bodyPr/>
        <a:lstStyle/>
        <a:p>
          <a:endParaRPr lang="en-US" sz="1600" noProof="0"/>
        </a:p>
      </dgm:t>
    </dgm:pt>
    <dgm:pt modelId="{787FDCE5-8C9B-4E61-971F-73C47AF54DFE}">
      <dgm:prSet custT="1"/>
      <dgm:spPr>
        <a:xfrm>
          <a:off x="2500314" y="694495"/>
          <a:ext cx="1848953" cy="1244491"/>
        </a:xfrm>
        <a:prstGeom prst="roundRect">
          <a:avLst>
            <a:gd name="adj" fmla="val 10000"/>
          </a:avLst>
        </a:prstGeom>
        <a:solidFill>
          <a:schemeClr val="tx1">
            <a:lumMod val="40000"/>
            <a:lumOff val="60000"/>
          </a:schemeClr>
        </a:solidFill>
        <a:ln w="25400" cap="flat" cmpd="sng" algn="ctr">
          <a:noFill/>
          <a:prstDash val="solid"/>
        </a:ln>
        <a:effectLst/>
      </dgm:spPr>
      <dgm:t>
        <a:bodyPr/>
        <a:lstStyle/>
        <a:p>
          <a:pPr rtl="0"/>
          <a:r>
            <a:rPr lang="en-US" sz="1600" b="0" noProof="0" dirty="0">
              <a:solidFill>
                <a:srgbClr val="000000">
                  <a:hueOff val="0"/>
                  <a:satOff val="0"/>
                  <a:lumOff val="0"/>
                  <a:alphaOff val="0"/>
                </a:srgbClr>
              </a:solidFill>
              <a:latin typeface="Calibri" pitchFamily="34" charset="0"/>
              <a:ea typeface="+mn-ea"/>
              <a:cs typeface="+mn-cs"/>
            </a:rPr>
            <a:t>Investment (CAPEX)</a:t>
          </a:r>
        </a:p>
      </dgm:t>
    </dgm:pt>
    <dgm:pt modelId="{63A9DF1D-81E4-454F-91C7-89F13921C64F}" type="parTrans" cxnId="{2E150516-F076-4BCF-8C91-275122257CAE}">
      <dgm:prSet/>
      <dgm:spPr/>
      <dgm:t>
        <a:bodyPr/>
        <a:lstStyle/>
        <a:p>
          <a:endParaRPr lang="en-US" sz="1600" noProof="0"/>
        </a:p>
      </dgm:t>
    </dgm:pt>
    <dgm:pt modelId="{5F9952AC-F052-4C8C-A16D-CDE8E0F5FDD5}" type="sibTrans" cxnId="{2E150516-F076-4BCF-8C91-275122257CAE}">
      <dgm:prSet/>
      <dgm:spPr/>
      <dgm:t>
        <a:bodyPr/>
        <a:lstStyle/>
        <a:p>
          <a:endParaRPr lang="en-US" sz="1600" noProof="0"/>
        </a:p>
      </dgm:t>
    </dgm:pt>
    <dgm:pt modelId="{E9592CEF-8A22-43A0-AD3D-B767ECB00270}">
      <dgm:prSet custT="1"/>
      <dgm:spPr>
        <a:xfrm>
          <a:off x="416979" y="1431478"/>
          <a:ext cx="1601225" cy="798632"/>
        </a:xfrm>
        <a:prstGeom prst="roundRect">
          <a:avLst>
            <a:gd name="adj" fmla="val 10000"/>
          </a:avLst>
        </a:prstGeom>
        <a:solidFill>
          <a:schemeClr val="tx2"/>
        </a:solidFill>
        <a:ln w="25400" cap="flat" cmpd="sng" algn="ctr">
          <a:noFill/>
          <a:prstDash val="solid"/>
        </a:ln>
        <a:effectLst/>
      </dgm:spPr>
      <dgm:t>
        <a:bodyPr/>
        <a:lstStyle/>
        <a:p>
          <a:pPr rtl="0"/>
          <a:r>
            <a:rPr lang="en-US" sz="1800" b="1" i="1" noProof="0" dirty="0">
              <a:solidFill>
                <a:schemeClr val="bg1"/>
              </a:solidFill>
              <a:latin typeface="Calibri" pitchFamily="34" charset="0"/>
              <a:ea typeface="+mn-ea"/>
              <a:cs typeface="+mn-cs"/>
            </a:rPr>
            <a:t>Power Plant and users’ </a:t>
          </a:r>
          <a:r>
            <a:rPr lang="en-GB" sz="1800" b="1" i="1" noProof="0" dirty="0">
              <a:solidFill>
                <a:schemeClr val="bg1"/>
              </a:solidFill>
              <a:latin typeface="Calibri" pitchFamily="34" charset="0"/>
              <a:ea typeface="+mn-ea"/>
              <a:cs typeface="+mn-cs"/>
            </a:rPr>
            <a:t>Behaviour</a:t>
          </a:r>
        </a:p>
      </dgm:t>
    </dgm:pt>
    <dgm:pt modelId="{966D64F9-DB8D-4FEF-A42A-40C2661B8E07}" type="parTrans" cxnId="{E7B67B8D-36CF-4E7E-9373-096055D2906C}">
      <dgm:prSet/>
      <dgm:spPr/>
      <dgm:t>
        <a:bodyPr/>
        <a:lstStyle/>
        <a:p>
          <a:endParaRPr lang="en-US" sz="1600" noProof="0"/>
        </a:p>
      </dgm:t>
    </dgm:pt>
    <dgm:pt modelId="{61F70A6A-83C1-42EA-8597-34D7F90BB277}" type="sibTrans" cxnId="{E7B67B8D-36CF-4E7E-9373-096055D2906C}">
      <dgm:prSet/>
      <dgm:spPr>
        <a:xfrm>
          <a:off x="959858" y="493058"/>
          <a:ext cx="2381864" cy="2381864"/>
        </a:xfrm>
        <a:prstGeom prst="leftCircularArrow">
          <a:avLst>
            <a:gd name="adj1" fmla="val 4251"/>
            <a:gd name="adj2" fmla="val 537035"/>
            <a:gd name="adj3" fmla="val 2267850"/>
            <a:gd name="adj4" fmla="val 8979794"/>
            <a:gd name="adj5" fmla="val 4959"/>
          </a:avLst>
        </a:prstGeom>
        <a:solidFill>
          <a:schemeClr val="tx2"/>
        </a:solidFill>
        <a:ln>
          <a:noFill/>
        </a:ln>
        <a:effectLst/>
      </dgm:spPr>
      <dgm:t>
        <a:bodyPr/>
        <a:lstStyle/>
        <a:p>
          <a:endParaRPr lang="en-US" sz="1600" noProof="0"/>
        </a:p>
      </dgm:t>
    </dgm:pt>
    <dgm:pt modelId="{64BA76BD-6BFC-4D69-B874-92916B3E632D}">
      <dgm:prSet custT="1"/>
      <dgm:spPr>
        <a:xfrm>
          <a:off x="976" y="586303"/>
          <a:ext cx="1930280" cy="1244491"/>
        </a:xfrm>
        <a:prstGeom prst="roundRect">
          <a:avLst>
            <a:gd name="adj" fmla="val 10000"/>
          </a:avLst>
        </a:prstGeom>
        <a:solidFill>
          <a:schemeClr val="tx1">
            <a:lumMod val="40000"/>
            <a:lumOff val="60000"/>
          </a:schemeClr>
        </a:solidFill>
        <a:ln w="25400" cap="flat" cmpd="sng" algn="ctr">
          <a:noFill/>
          <a:prstDash val="solid"/>
        </a:ln>
        <a:effectLst/>
      </dgm:spPr>
      <dgm:t>
        <a:bodyPr/>
        <a:lstStyle/>
        <a:p>
          <a:pPr rtl="0"/>
          <a:r>
            <a:rPr lang="en-US" sz="1600" b="0" noProof="0" dirty="0">
              <a:solidFill>
                <a:srgbClr val="000000">
                  <a:hueOff val="0"/>
                  <a:satOff val="0"/>
                  <a:lumOff val="0"/>
                  <a:alphaOff val="0"/>
                </a:srgbClr>
              </a:solidFill>
              <a:latin typeface="Calibri" pitchFamily="34" charset="0"/>
              <a:ea typeface="+mn-ea"/>
              <a:cs typeface="+mn-cs"/>
            </a:rPr>
            <a:t>Load profiles</a:t>
          </a:r>
        </a:p>
      </dgm:t>
    </dgm:pt>
    <dgm:pt modelId="{86769841-5AEE-4C7F-9975-517C2A53ECAB}" type="parTrans" cxnId="{35F6FE55-1DD9-4A7D-9EA8-519EBD86B0EF}">
      <dgm:prSet/>
      <dgm:spPr/>
      <dgm:t>
        <a:bodyPr/>
        <a:lstStyle/>
        <a:p>
          <a:endParaRPr lang="en-US" sz="1600" noProof="0"/>
        </a:p>
      </dgm:t>
    </dgm:pt>
    <dgm:pt modelId="{4D96EC39-4781-4B0C-8982-A8BA03F302F9}" type="sibTrans" cxnId="{35F6FE55-1DD9-4A7D-9EA8-519EBD86B0EF}">
      <dgm:prSet/>
      <dgm:spPr/>
      <dgm:t>
        <a:bodyPr/>
        <a:lstStyle/>
        <a:p>
          <a:endParaRPr lang="en-US" sz="1600" noProof="0"/>
        </a:p>
      </dgm:t>
    </dgm:pt>
    <dgm:pt modelId="{AE55287B-99A6-4225-8497-794A9A8688CD}">
      <dgm:prSet custT="1"/>
      <dgm:spPr>
        <a:xfrm>
          <a:off x="976" y="586303"/>
          <a:ext cx="1930280" cy="1244491"/>
        </a:xfrm>
        <a:prstGeom prst="roundRect">
          <a:avLst>
            <a:gd name="adj" fmla="val 10000"/>
          </a:avLst>
        </a:prstGeom>
        <a:solidFill>
          <a:schemeClr val="tx1">
            <a:lumMod val="40000"/>
            <a:lumOff val="60000"/>
          </a:schemeClr>
        </a:solidFill>
        <a:ln w="25400" cap="flat" cmpd="sng" algn="ctr">
          <a:noFill/>
          <a:prstDash val="solid"/>
        </a:ln>
        <a:effectLst/>
      </dgm:spPr>
      <dgm:t>
        <a:bodyPr/>
        <a:lstStyle/>
        <a:p>
          <a:pPr rtl="0"/>
          <a:r>
            <a:rPr lang="en-US" sz="1600" b="0" noProof="0" dirty="0">
              <a:solidFill>
                <a:srgbClr val="000000">
                  <a:hueOff val="0"/>
                  <a:satOff val="0"/>
                  <a:lumOff val="0"/>
                  <a:alphaOff val="0"/>
                </a:srgbClr>
              </a:solidFill>
              <a:latin typeface="Calibri" pitchFamily="34" charset="0"/>
              <a:ea typeface="+mn-ea"/>
              <a:cs typeface="+mn-cs"/>
            </a:rPr>
            <a:t>Energy generation</a:t>
          </a:r>
        </a:p>
      </dgm:t>
    </dgm:pt>
    <dgm:pt modelId="{B094A4C8-0456-4CE7-B2D1-955C69DC441E}" type="parTrans" cxnId="{81B79101-75DE-4FB7-A6E1-AB8C832A6FC6}">
      <dgm:prSet/>
      <dgm:spPr/>
      <dgm:t>
        <a:bodyPr/>
        <a:lstStyle/>
        <a:p>
          <a:endParaRPr lang="en-US" sz="1600" noProof="0"/>
        </a:p>
      </dgm:t>
    </dgm:pt>
    <dgm:pt modelId="{412B949C-6113-4F72-B50F-20D4949E3F00}" type="sibTrans" cxnId="{81B79101-75DE-4FB7-A6E1-AB8C832A6FC6}">
      <dgm:prSet/>
      <dgm:spPr/>
      <dgm:t>
        <a:bodyPr/>
        <a:lstStyle/>
        <a:p>
          <a:endParaRPr lang="en-US" sz="1600" noProof="0"/>
        </a:p>
      </dgm:t>
    </dgm:pt>
    <dgm:pt modelId="{6D95732B-3E79-4ED1-83F2-D26C6F947DFE}">
      <dgm:prSet custT="1"/>
      <dgm:spPr>
        <a:xfrm>
          <a:off x="2500314" y="694495"/>
          <a:ext cx="1848953" cy="1244491"/>
        </a:xfrm>
        <a:prstGeom prst="roundRect">
          <a:avLst>
            <a:gd name="adj" fmla="val 10000"/>
          </a:avLst>
        </a:prstGeom>
        <a:solidFill>
          <a:schemeClr val="tx1">
            <a:lumMod val="40000"/>
            <a:lumOff val="60000"/>
          </a:schemeClr>
        </a:solidFill>
        <a:ln w="25400" cap="flat" cmpd="sng" algn="ctr">
          <a:noFill/>
          <a:prstDash val="solid"/>
        </a:ln>
        <a:effectLst/>
      </dgm:spPr>
      <dgm:t>
        <a:bodyPr/>
        <a:lstStyle/>
        <a:p>
          <a:pPr rtl="0"/>
          <a:r>
            <a:rPr lang="en-US" sz="1600" b="0" noProof="0" dirty="0">
              <a:solidFill>
                <a:srgbClr val="000000">
                  <a:hueOff val="0"/>
                  <a:satOff val="0"/>
                  <a:lumOff val="0"/>
                  <a:alphaOff val="0"/>
                </a:srgbClr>
              </a:solidFill>
              <a:latin typeface="Calibri" pitchFamily="34" charset="0"/>
              <a:ea typeface="+mn-ea"/>
              <a:cs typeface="+mn-cs"/>
            </a:rPr>
            <a:t>Operation (OPEX)</a:t>
          </a:r>
        </a:p>
      </dgm:t>
    </dgm:pt>
    <dgm:pt modelId="{E093F765-0D9D-410A-B34E-6516D463020B}" type="parTrans" cxnId="{22DF66CF-59AA-4BD4-A76F-7CB620F108E6}">
      <dgm:prSet/>
      <dgm:spPr/>
      <dgm:t>
        <a:bodyPr/>
        <a:lstStyle/>
        <a:p>
          <a:endParaRPr lang="en-US" sz="1600" noProof="0"/>
        </a:p>
      </dgm:t>
    </dgm:pt>
    <dgm:pt modelId="{154EC39F-0F22-48F9-A671-AC68C29F18B3}" type="sibTrans" cxnId="{22DF66CF-59AA-4BD4-A76F-7CB620F108E6}">
      <dgm:prSet/>
      <dgm:spPr/>
      <dgm:t>
        <a:bodyPr/>
        <a:lstStyle/>
        <a:p>
          <a:endParaRPr lang="en-US" sz="1600" noProof="0"/>
        </a:p>
      </dgm:t>
    </dgm:pt>
    <dgm:pt modelId="{5E040E85-69D6-4395-A18B-48B8A22C302B}">
      <dgm:prSet custT="1"/>
      <dgm:spPr>
        <a:xfrm>
          <a:off x="5439777" y="1605040"/>
          <a:ext cx="1600461" cy="567216"/>
        </a:xfrm>
        <a:prstGeom prst="roundRect">
          <a:avLst>
            <a:gd name="adj" fmla="val 10000"/>
          </a:avLst>
        </a:prstGeom>
        <a:solidFill>
          <a:schemeClr val="tx2"/>
        </a:solidFill>
        <a:ln w="25400" cap="flat" cmpd="sng" algn="ctr">
          <a:noFill/>
          <a:prstDash val="solid"/>
        </a:ln>
        <a:effectLst/>
      </dgm:spPr>
      <dgm:t>
        <a:bodyPr/>
        <a:lstStyle/>
        <a:p>
          <a:pPr rtl="0"/>
          <a:r>
            <a:rPr lang="en-US" sz="1800" b="1" i="1" noProof="0" dirty="0">
              <a:solidFill>
                <a:schemeClr val="bg1"/>
              </a:solidFill>
              <a:latin typeface="Calibri" pitchFamily="34" charset="0"/>
              <a:ea typeface="+mn-ea"/>
              <a:cs typeface="+mn-cs"/>
            </a:rPr>
            <a:t>LCOE Calculation</a:t>
          </a:r>
        </a:p>
      </dgm:t>
    </dgm:pt>
    <dgm:pt modelId="{4C54FEBD-9D16-42AA-B431-86EF015C8F9B}" type="parTrans" cxnId="{8CBF7BE9-DA2D-4E4D-9760-24A57F03A028}">
      <dgm:prSet/>
      <dgm:spPr/>
      <dgm:t>
        <a:bodyPr/>
        <a:lstStyle/>
        <a:p>
          <a:endParaRPr lang="en-US" sz="1600" noProof="0"/>
        </a:p>
      </dgm:t>
    </dgm:pt>
    <dgm:pt modelId="{80510D36-064A-4914-BFCE-4953D42AB245}" type="sibTrans" cxnId="{8CBF7BE9-DA2D-4E4D-9760-24A57F03A028}">
      <dgm:prSet/>
      <dgm:spPr>
        <a:xfrm>
          <a:off x="5994112" y="354217"/>
          <a:ext cx="2544091" cy="2544091"/>
        </a:xfrm>
        <a:prstGeom prst="leftCircularArrow">
          <a:avLst>
            <a:gd name="adj1" fmla="val 3980"/>
            <a:gd name="adj2" fmla="val 499490"/>
            <a:gd name="adj3" fmla="val 2369519"/>
            <a:gd name="adj4" fmla="val 9119007"/>
            <a:gd name="adj5" fmla="val 4643"/>
          </a:avLst>
        </a:prstGeom>
        <a:solidFill>
          <a:schemeClr val="tx2"/>
        </a:solidFill>
        <a:ln>
          <a:noFill/>
        </a:ln>
        <a:effectLst/>
      </dgm:spPr>
      <dgm:t>
        <a:bodyPr/>
        <a:lstStyle/>
        <a:p>
          <a:endParaRPr lang="en-US" sz="1600" noProof="0"/>
        </a:p>
      </dgm:t>
    </dgm:pt>
    <dgm:pt modelId="{2CD126FF-2838-4048-B4B8-E7B0711DBC80}">
      <dgm:prSet custT="1"/>
      <dgm:spPr>
        <a:xfrm>
          <a:off x="5051124" y="644157"/>
          <a:ext cx="1874814" cy="1244491"/>
        </a:xfrm>
        <a:prstGeom prst="roundRect">
          <a:avLst>
            <a:gd name="adj" fmla="val 10000"/>
          </a:avLst>
        </a:prstGeom>
        <a:solidFill>
          <a:schemeClr val="tx1">
            <a:lumMod val="40000"/>
            <a:lumOff val="60000"/>
          </a:schemeClr>
        </a:solidFill>
        <a:ln w="25400" cap="flat" cmpd="sng" algn="ctr">
          <a:noFill/>
          <a:prstDash val="solid"/>
        </a:ln>
        <a:effectLst/>
      </dgm:spPr>
      <dgm:t>
        <a:bodyPr/>
        <a:lstStyle/>
        <a:p>
          <a:pPr rtl="0"/>
          <a:r>
            <a:rPr lang="en-US" sz="1600" b="0" noProof="0" dirty="0">
              <a:solidFill>
                <a:srgbClr val="000000">
                  <a:hueOff val="0"/>
                  <a:satOff val="0"/>
                  <a:lumOff val="0"/>
                  <a:alphaOff val="0"/>
                </a:srgbClr>
              </a:solidFill>
              <a:latin typeface="Calibri" pitchFamily="34" charset="0"/>
              <a:ea typeface="+mn-ea"/>
              <a:cs typeface="+mn-cs"/>
            </a:rPr>
            <a:t>Guidance value for tariff setting</a:t>
          </a:r>
        </a:p>
      </dgm:t>
    </dgm:pt>
    <dgm:pt modelId="{39903DC4-4A14-4450-BEFA-C99D60DD2C84}" type="parTrans" cxnId="{E8C708E5-FF3F-4A8E-B11E-67F7B0BAE364}">
      <dgm:prSet/>
      <dgm:spPr/>
      <dgm:t>
        <a:bodyPr/>
        <a:lstStyle/>
        <a:p>
          <a:endParaRPr lang="en-US" sz="1600" noProof="0"/>
        </a:p>
      </dgm:t>
    </dgm:pt>
    <dgm:pt modelId="{19425D04-8020-4DD0-9F8E-E9E4A74CF232}" type="sibTrans" cxnId="{E8C708E5-FF3F-4A8E-B11E-67F7B0BAE364}">
      <dgm:prSet/>
      <dgm:spPr/>
      <dgm:t>
        <a:bodyPr/>
        <a:lstStyle/>
        <a:p>
          <a:endParaRPr lang="en-US" sz="1600" noProof="0"/>
        </a:p>
      </dgm:t>
    </dgm:pt>
    <dgm:pt modelId="{DBC2CBB7-D6FF-431C-8AB7-4C97DFF145FD}">
      <dgm:prSet custT="1"/>
      <dgm:spPr>
        <a:xfrm>
          <a:off x="7522347" y="716661"/>
          <a:ext cx="2130641" cy="1244491"/>
        </a:xfrm>
        <a:prstGeom prst="roundRect">
          <a:avLst>
            <a:gd name="adj" fmla="val 10000"/>
          </a:avLst>
        </a:prstGeom>
        <a:solidFill>
          <a:schemeClr val="tx1">
            <a:lumMod val="40000"/>
            <a:lumOff val="60000"/>
          </a:schemeClr>
        </a:solidFill>
        <a:ln w="25400" cap="flat" cmpd="sng" algn="ctr">
          <a:noFill/>
          <a:prstDash val="solid"/>
        </a:ln>
        <a:effectLst/>
      </dgm:spPr>
      <dgm:t>
        <a:bodyPr/>
        <a:lstStyle/>
        <a:p>
          <a:pPr rtl="0"/>
          <a:r>
            <a:rPr lang="en-US" sz="1600" b="0" noProof="0" dirty="0">
              <a:solidFill>
                <a:srgbClr val="000000">
                  <a:hueOff val="0"/>
                  <a:satOff val="0"/>
                  <a:lumOff val="0"/>
                  <a:alphaOff val="0"/>
                </a:srgbClr>
              </a:solidFill>
              <a:latin typeface="Calibri" pitchFamily="34" charset="0"/>
              <a:ea typeface="+mn-ea"/>
              <a:cs typeface="+mn-cs"/>
            </a:rPr>
            <a:t>Profit and Loss</a:t>
          </a:r>
        </a:p>
      </dgm:t>
    </dgm:pt>
    <dgm:pt modelId="{88BF0246-9EB6-492F-B2BE-0E76ED69727F}" type="parTrans" cxnId="{8C8E54A7-8BE0-4339-B3DD-18F65A289DDA}">
      <dgm:prSet/>
      <dgm:spPr/>
      <dgm:t>
        <a:bodyPr/>
        <a:lstStyle/>
        <a:p>
          <a:endParaRPr lang="en-US" sz="1600" noProof="0"/>
        </a:p>
      </dgm:t>
    </dgm:pt>
    <dgm:pt modelId="{87E81081-B5ED-4301-B639-48A36AD08E23}" type="sibTrans" cxnId="{8C8E54A7-8BE0-4339-B3DD-18F65A289DDA}">
      <dgm:prSet/>
      <dgm:spPr/>
      <dgm:t>
        <a:bodyPr/>
        <a:lstStyle/>
        <a:p>
          <a:endParaRPr lang="en-US" sz="1600" noProof="0"/>
        </a:p>
      </dgm:t>
    </dgm:pt>
    <dgm:pt modelId="{4449D35E-D26D-4711-9CC6-53D0332B1BC1}">
      <dgm:prSet custT="1"/>
      <dgm:spPr>
        <a:xfrm>
          <a:off x="7522347" y="716661"/>
          <a:ext cx="2130641" cy="1244491"/>
        </a:xfrm>
        <a:prstGeom prst="roundRect">
          <a:avLst>
            <a:gd name="adj" fmla="val 10000"/>
          </a:avLst>
        </a:prstGeom>
        <a:solidFill>
          <a:schemeClr val="tx1">
            <a:lumMod val="40000"/>
            <a:lumOff val="60000"/>
          </a:schemeClr>
        </a:solidFill>
        <a:ln w="25400" cap="flat" cmpd="sng" algn="ctr">
          <a:noFill/>
          <a:prstDash val="solid"/>
        </a:ln>
        <a:effectLst/>
      </dgm:spPr>
      <dgm:t>
        <a:bodyPr/>
        <a:lstStyle/>
        <a:p>
          <a:pPr rtl="0"/>
          <a:r>
            <a:rPr lang="en-US" sz="1600" b="0" noProof="0" dirty="0">
              <a:solidFill>
                <a:srgbClr val="000000">
                  <a:hueOff val="0"/>
                  <a:satOff val="0"/>
                  <a:lumOff val="0"/>
                  <a:alphaOff val="0"/>
                </a:srgbClr>
              </a:solidFill>
              <a:latin typeface="Calibri" pitchFamily="34" charset="0"/>
              <a:ea typeface="+mn-ea"/>
              <a:cs typeface="+mn-cs"/>
            </a:rPr>
            <a:t>Cash flow</a:t>
          </a:r>
        </a:p>
      </dgm:t>
    </dgm:pt>
    <dgm:pt modelId="{982BE269-CAA1-443B-A12E-7066D3C098E1}" type="parTrans" cxnId="{16ECBB69-C50B-48AF-91B6-6C5C13591EC7}">
      <dgm:prSet/>
      <dgm:spPr/>
      <dgm:t>
        <a:bodyPr/>
        <a:lstStyle/>
        <a:p>
          <a:endParaRPr lang="en-US" sz="1600" noProof="0"/>
        </a:p>
      </dgm:t>
    </dgm:pt>
    <dgm:pt modelId="{20CA6410-7F73-476F-936F-310D00B29617}" type="sibTrans" cxnId="{16ECBB69-C50B-48AF-91B6-6C5C13591EC7}">
      <dgm:prSet/>
      <dgm:spPr/>
      <dgm:t>
        <a:bodyPr/>
        <a:lstStyle/>
        <a:p>
          <a:endParaRPr lang="en-US" sz="1600" noProof="0"/>
        </a:p>
      </dgm:t>
    </dgm:pt>
    <dgm:pt modelId="{1AC42F32-BE79-457F-8644-10252CA55693}" type="pres">
      <dgm:prSet presAssocID="{53418DA1-1977-4B32-AE17-2BAC3AE75A78}" presName="Name0" presStyleCnt="0">
        <dgm:presLayoutVars>
          <dgm:dir/>
          <dgm:animLvl val="lvl"/>
          <dgm:resizeHandles val="exact"/>
        </dgm:presLayoutVars>
      </dgm:prSet>
      <dgm:spPr/>
    </dgm:pt>
    <dgm:pt modelId="{6271C078-6724-4644-92BD-BA5B4ADD4437}" type="pres">
      <dgm:prSet presAssocID="{53418DA1-1977-4B32-AE17-2BAC3AE75A78}" presName="tSp" presStyleCnt="0"/>
      <dgm:spPr/>
    </dgm:pt>
    <dgm:pt modelId="{19E86EF0-B81A-49FD-B081-DCB7A52CB9CE}" type="pres">
      <dgm:prSet presAssocID="{53418DA1-1977-4B32-AE17-2BAC3AE75A78}" presName="bSp" presStyleCnt="0"/>
      <dgm:spPr/>
    </dgm:pt>
    <dgm:pt modelId="{033DFED1-ED50-4EB6-8658-DDC0E6FC4297}" type="pres">
      <dgm:prSet presAssocID="{53418DA1-1977-4B32-AE17-2BAC3AE75A78}" presName="process" presStyleCnt="0"/>
      <dgm:spPr/>
    </dgm:pt>
    <dgm:pt modelId="{E664A540-6D59-436D-882F-D8E35D7C6FD1}" type="pres">
      <dgm:prSet presAssocID="{E9592CEF-8A22-43A0-AD3D-B767ECB00270}" presName="composite1" presStyleCnt="0"/>
      <dgm:spPr/>
    </dgm:pt>
    <dgm:pt modelId="{80C933C2-A6AC-4F77-A7E4-436186B8702E}" type="pres">
      <dgm:prSet presAssocID="{E9592CEF-8A22-43A0-AD3D-B767ECB00270}" presName="dummyNode1" presStyleLbl="node1" presStyleIdx="0" presStyleCnt="4"/>
      <dgm:spPr/>
    </dgm:pt>
    <dgm:pt modelId="{3524D2E7-ED83-4929-88A8-9EB545BC4EC8}" type="pres">
      <dgm:prSet presAssocID="{E9592CEF-8A22-43A0-AD3D-B767ECB00270}" presName="childNode1" presStyleLbl="bgAcc1" presStyleIdx="0" presStyleCnt="4" custScaleX="127930">
        <dgm:presLayoutVars>
          <dgm:bulletEnabled val="1"/>
        </dgm:presLayoutVars>
      </dgm:prSet>
      <dgm:spPr/>
    </dgm:pt>
    <dgm:pt modelId="{08F66627-CC1B-4E7C-A090-3F08E9AC0574}" type="pres">
      <dgm:prSet presAssocID="{E9592CEF-8A22-43A0-AD3D-B767ECB00270}" presName="childNode1tx" presStyleLbl="bgAcc1" presStyleIdx="0" presStyleCnt="4">
        <dgm:presLayoutVars>
          <dgm:bulletEnabled val="1"/>
        </dgm:presLayoutVars>
      </dgm:prSet>
      <dgm:spPr/>
    </dgm:pt>
    <dgm:pt modelId="{D111D472-9AE7-4ADD-B34C-F34B4054288F}" type="pres">
      <dgm:prSet presAssocID="{E9592CEF-8A22-43A0-AD3D-B767ECB00270}" presName="parentNode1" presStyleLbl="node1" presStyleIdx="0" presStyleCnt="4" custScaleX="119387" custScaleY="149738" custLinFactNeighborX="-1939" custLinFactNeighborY="27380">
        <dgm:presLayoutVars>
          <dgm:chMax val="1"/>
          <dgm:bulletEnabled val="1"/>
        </dgm:presLayoutVars>
      </dgm:prSet>
      <dgm:spPr/>
    </dgm:pt>
    <dgm:pt modelId="{F1FCA95E-FEDB-416B-8A64-ECE3C5B46681}" type="pres">
      <dgm:prSet presAssocID="{E9592CEF-8A22-43A0-AD3D-B767ECB00270}" presName="connSite1" presStyleCnt="0"/>
      <dgm:spPr/>
    </dgm:pt>
    <dgm:pt modelId="{0DC2CA27-0B4B-4BC0-BB68-6C527A781E55}" type="pres">
      <dgm:prSet presAssocID="{61F70A6A-83C1-42EA-8597-34D7F90BB277}" presName="Name9" presStyleLbl="sibTrans2D1" presStyleIdx="0" presStyleCnt="3"/>
      <dgm:spPr/>
    </dgm:pt>
    <dgm:pt modelId="{0EF3698A-9E92-4F59-A48C-14C67CD8544E}" type="pres">
      <dgm:prSet presAssocID="{761C2879-48F2-45BE-823F-C72D323BCBF4}" presName="composite2" presStyleCnt="0"/>
      <dgm:spPr/>
    </dgm:pt>
    <dgm:pt modelId="{97F2662D-D33A-401A-9B43-273580C2819A}" type="pres">
      <dgm:prSet presAssocID="{761C2879-48F2-45BE-823F-C72D323BCBF4}" presName="dummyNode2" presStyleLbl="node1" presStyleIdx="0" presStyleCnt="4"/>
      <dgm:spPr/>
    </dgm:pt>
    <dgm:pt modelId="{E19BD646-78E8-413B-851D-3C23E40C928E}" type="pres">
      <dgm:prSet presAssocID="{761C2879-48F2-45BE-823F-C72D323BCBF4}" presName="childNode2" presStyleLbl="bgAcc1" presStyleIdx="1" presStyleCnt="4" custScaleX="147531">
        <dgm:presLayoutVars>
          <dgm:bulletEnabled val="1"/>
        </dgm:presLayoutVars>
      </dgm:prSet>
      <dgm:spPr/>
    </dgm:pt>
    <dgm:pt modelId="{186BBCE7-D0A0-4ACF-B0C6-8C8F48300FA0}" type="pres">
      <dgm:prSet presAssocID="{761C2879-48F2-45BE-823F-C72D323BCBF4}" presName="childNode2tx" presStyleLbl="bgAcc1" presStyleIdx="1" presStyleCnt="4">
        <dgm:presLayoutVars>
          <dgm:bulletEnabled val="1"/>
        </dgm:presLayoutVars>
      </dgm:prSet>
      <dgm:spPr/>
    </dgm:pt>
    <dgm:pt modelId="{F05E043D-1309-48EB-80DE-102332775CEC}" type="pres">
      <dgm:prSet presAssocID="{761C2879-48F2-45BE-823F-C72D323BCBF4}" presName="parentNode2" presStyleLbl="node1" presStyleIdx="1" presStyleCnt="4" custScaleX="133126" custScaleY="131403">
        <dgm:presLayoutVars>
          <dgm:chMax val="0"/>
          <dgm:bulletEnabled val="1"/>
        </dgm:presLayoutVars>
      </dgm:prSet>
      <dgm:spPr/>
    </dgm:pt>
    <dgm:pt modelId="{C69A9288-E231-4BEF-9A5B-ED89EF3C4E04}" type="pres">
      <dgm:prSet presAssocID="{761C2879-48F2-45BE-823F-C72D323BCBF4}" presName="connSite2" presStyleCnt="0"/>
      <dgm:spPr/>
    </dgm:pt>
    <dgm:pt modelId="{80796671-D3D1-48BA-ABF7-381D6A0613CC}" type="pres">
      <dgm:prSet presAssocID="{8EF052E1-2ED8-4458-A9F7-FA063754554D}" presName="Name18" presStyleLbl="sibTrans2D1" presStyleIdx="1" presStyleCnt="3"/>
      <dgm:spPr/>
    </dgm:pt>
    <dgm:pt modelId="{1E8517E7-D743-44C4-9E71-9EF635847F35}" type="pres">
      <dgm:prSet presAssocID="{5E040E85-69D6-4395-A18B-48B8A22C302B}" presName="composite1" presStyleCnt="0"/>
      <dgm:spPr/>
    </dgm:pt>
    <dgm:pt modelId="{28FBEE47-B88E-4174-910F-0230488B84A1}" type="pres">
      <dgm:prSet presAssocID="{5E040E85-69D6-4395-A18B-48B8A22C302B}" presName="dummyNode1" presStyleLbl="node1" presStyleIdx="1" presStyleCnt="4"/>
      <dgm:spPr/>
    </dgm:pt>
    <dgm:pt modelId="{3E673F04-11E8-4595-989E-8B3F0E224710}" type="pres">
      <dgm:prSet presAssocID="{5E040E85-69D6-4395-A18B-48B8A22C302B}" presName="childNode1" presStyleLbl="bgAcc1" presStyleIdx="2" presStyleCnt="4" custScaleX="124254">
        <dgm:presLayoutVars>
          <dgm:bulletEnabled val="1"/>
        </dgm:presLayoutVars>
      </dgm:prSet>
      <dgm:spPr/>
    </dgm:pt>
    <dgm:pt modelId="{F641F27C-43FD-476B-BE91-AF3879406C6E}" type="pres">
      <dgm:prSet presAssocID="{5E040E85-69D6-4395-A18B-48B8A22C302B}" presName="childNode1tx" presStyleLbl="bgAcc1" presStyleIdx="2" presStyleCnt="4">
        <dgm:presLayoutVars>
          <dgm:bulletEnabled val="1"/>
        </dgm:presLayoutVars>
      </dgm:prSet>
      <dgm:spPr/>
    </dgm:pt>
    <dgm:pt modelId="{194C0FF8-C5A3-4E4D-A184-2DBFABCB7786}" type="pres">
      <dgm:prSet presAssocID="{5E040E85-69D6-4395-A18B-48B8A22C302B}" presName="parentNode1" presStyleLbl="node1" presStyleIdx="2" presStyleCnt="4" custScaleX="119330" custScaleY="106349">
        <dgm:presLayoutVars>
          <dgm:chMax val="1"/>
          <dgm:bulletEnabled val="1"/>
        </dgm:presLayoutVars>
      </dgm:prSet>
      <dgm:spPr/>
    </dgm:pt>
    <dgm:pt modelId="{AB611D92-00CC-412B-A664-B01A99E88AEE}" type="pres">
      <dgm:prSet presAssocID="{5E040E85-69D6-4395-A18B-48B8A22C302B}" presName="connSite1" presStyleCnt="0"/>
      <dgm:spPr/>
    </dgm:pt>
    <dgm:pt modelId="{1CE7C863-4434-45D0-AD57-1D31ED5EBD25}" type="pres">
      <dgm:prSet presAssocID="{80510D36-064A-4914-BFCE-4953D42AB245}" presName="Name9" presStyleLbl="sibTrans2D1" presStyleIdx="2" presStyleCnt="3"/>
      <dgm:spPr/>
    </dgm:pt>
    <dgm:pt modelId="{035AF7D2-9279-4276-A269-7BEE04C75F19}" type="pres">
      <dgm:prSet presAssocID="{D6A7612A-7A6A-4DAA-88BB-1064226F257A}" presName="composite2" presStyleCnt="0"/>
      <dgm:spPr/>
    </dgm:pt>
    <dgm:pt modelId="{947BFC80-5299-4C02-BFA6-7281DDFE9A20}" type="pres">
      <dgm:prSet presAssocID="{D6A7612A-7A6A-4DAA-88BB-1064226F257A}" presName="dummyNode2" presStyleLbl="node1" presStyleIdx="2" presStyleCnt="4"/>
      <dgm:spPr/>
    </dgm:pt>
    <dgm:pt modelId="{B1245F1F-8796-472B-98E3-42758DB36587}" type="pres">
      <dgm:prSet presAssocID="{D6A7612A-7A6A-4DAA-88BB-1064226F257A}" presName="childNode2" presStyleLbl="bgAcc1" presStyleIdx="3" presStyleCnt="4" custScaleX="141209">
        <dgm:presLayoutVars>
          <dgm:bulletEnabled val="1"/>
        </dgm:presLayoutVars>
      </dgm:prSet>
      <dgm:spPr/>
    </dgm:pt>
    <dgm:pt modelId="{D25FA390-2D9D-4B24-9432-B40EADD48121}" type="pres">
      <dgm:prSet presAssocID="{D6A7612A-7A6A-4DAA-88BB-1064226F257A}" presName="childNode2tx" presStyleLbl="bgAcc1" presStyleIdx="3" presStyleCnt="4">
        <dgm:presLayoutVars>
          <dgm:bulletEnabled val="1"/>
        </dgm:presLayoutVars>
      </dgm:prSet>
      <dgm:spPr/>
    </dgm:pt>
    <dgm:pt modelId="{3C663500-1FD1-4268-AAD6-30CE5D362637}" type="pres">
      <dgm:prSet presAssocID="{D6A7612A-7A6A-4DAA-88BB-1064226F257A}" presName="parentNode2" presStyleLbl="node1" presStyleIdx="3" presStyleCnt="4" custScaleX="125243" custScaleY="148027">
        <dgm:presLayoutVars>
          <dgm:chMax val="0"/>
          <dgm:bulletEnabled val="1"/>
        </dgm:presLayoutVars>
      </dgm:prSet>
      <dgm:spPr/>
    </dgm:pt>
    <dgm:pt modelId="{A74CD0E7-FB66-46C7-9B5C-981253CC813B}" type="pres">
      <dgm:prSet presAssocID="{D6A7612A-7A6A-4DAA-88BB-1064226F257A}" presName="connSite2" presStyleCnt="0"/>
      <dgm:spPr/>
    </dgm:pt>
  </dgm:ptLst>
  <dgm:cxnLst>
    <dgm:cxn modelId="{81B79101-75DE-4FB7-A6E1-AB8C832A6FC6}" srcId="{E9592CEF-8A22-43A0-AD3D-B767ECB00270}" destId="{AE55287B-99A6-4225-8497-794A9A8688CD}" srcOrd="1" destOrd="0" parTransId="{B094A4C8-0456-4CE7-B2D1-955C69DC441E}" sibTransId="{412B949C-6113-4F72-B50F-20D4949E3F00}"/>
    <dgm:cxn modelId="{2F00CD05-1C96-47C1-ACB5-6ED4FDBEFBBA}" type="presOf" srcId="{2CD126FF-2838-4048-B4B8-E7B0711DBC80}" destId="{F641F27C-43FD-476B-BE91-AF3879406C6E}" srcOrd="1" destOrd="0" presId="urn:microsoft.com/office/officeart/2005/8/layout/hProcess4"/>
    <dgm:cxn modelId="{35D9DB0E-036C-4CEB-A275-C9C0DEB551FA}" type="presOf" srcId="{557BB25E-C1AA-4359-9A4B-1FA52197965C}" destId="{D25FA390-2D9D-4B24-9432-B40EADD48121}" srcOrd="1" destOrd="2" presId="urn:microsoft.com/office/officeart/2005/8/layout/hProcess4"/>
    <dgm:cxn modelId="{24462314-3E61-4419-AB11-2A83083403E8}" type="presOf" srcId="{D6A7612A-7A6A-4DAA-88BB-1064226F257A}" destId="{3C663500-1FD1-4268-AAD6-30CE5D362637}" srcOrd="0" destOrd="0" presId="urn:microsoft.com/office/officeart/2005/8/layout/hProcess4"/>
    <dgm:cxn modelId="{2E150516-F076-4BCF-8C91-275122257CAE}" srcId="{761C2879-48F2-45BE-823F-C72D323BCBF4}" destId="{787FDCE5-8C9B-4E61-971F-73C47AF54DFE}" srcOrd="0" destOrd="0" parTransId="{63A9DF1D-81E4-454F-91C7-89F13921C64F}" sibTransId="{5F9952AC-F052-4C8C-A16D-CDE8E0F5FDD5}"/>
    <dgm:cxn modelId="{FA4AAA16-EDF0-4774-BF69-B0838BF8BE95}" type="presOf" srcId="{E9592CEF-8A22-43A0-AD3D-B767ECB00270}" destId="{D111D472-9AE7-4ADD-B34C-F34B4054288F}" srcOrd="0" destOrd="0" presId="urn:microsoft.com/office/officeart/2005/8/layout/hProcess4"/>
    <dgm:cxn modelId="{F1181C1B-6013-4A3B-8E6F-3028567063AF}" type="presOf" srcId="{64BA76BD-6BFC-4D69-B874-92916B3E632D}" destId="{08F66627-CC1B-4E7C-A090-3F08E9AC0574}" srcOrd="1" destOrd="0" presId="urn:microsoft.com/office/officeart/2005/8/layout/hProcess4"/>
    <dgm:cxn modelId="{42103023-4200-482C-95B5-212639561D4E}" srcId="{53418DA1-1977-4B32-AE17-2BAC3AE75A78}" destId="{761C2879-48F2-45BE-823F-C72D323BCBF4}" srcOrd="1" destOrd="0" parTransId="{6D334B70-B143-4CCB-B478-41DD2CEA6918}" sibTransId="{8EF052E1-2ED8-4458-A9F7-FA063754554D}"/>
    <dgm:cxn modelId="{7B8BEA2B-92B3-4543-952B-0E84EBC65BB6}" type="presOf" srcId="{557BB25E-C1AA-4359-9A4B-1FA52197965C}" destId="{B1245F1F-8796-472B-98E3-42758DB36587}" srcOrd="0" destOrd="2" presId="urn:microsoft.com/office/officeart/2005/8/layout/hProcess4"/>
    <dgm:cxn modelId="{C00EED2D-80E2-4E32-A850-6376C91FA950}" type="presOf" srcId="{787FDCE5-8C9B-4E61-971F-73C47AF54DFE}" destId="{E19BD646-78E8-413B-851D-3C23E40C928E}" srcOrd="0" destOrd="0" presId="urn:microsoft.com/office/officeart/2005/8/layout/hProcess4"/>
    <dgm:cxn modelId="{E87D183A-16EF-4AA3-95E2-0524D8C497EC}" type="presOf" srcId="{4449D35E-D26D-4711-9CC6-53D0332B1BC1}" destId="{D25FA390-2D9D-4B24-9432-B40EADD48121}" srcOrd="1" destOrd="0" presId="urn:microsoft.com/office/officeart/2005/8/layout/hProcess4"/>
    <dgm:cxn modelId="{D3C4475C-9CAD-4FB6-91AD-90D4E6C27F0C}" type="presOf" srcId="{2CD126FF-2838-4048-B4B8-E7B0711DBC80}" destId="{3E673F04-11E8-4595-989E-8B3F0E224710}" srcOrd="0" destOrd="0" presId="urn:microsoft.com/office/officeart/2005/8/layout/hProcess4"/>
    <dgm:cxn modelId="{C1FE175D-EF4E-49D2-9B5E-DA2FF2A5CD96}" type="presOf" srcId="{DBC2CBB7-D6FF-431C-8AB7-4C97DFF145FD}" destId="{D25FA390-2D9D-4B24-9432-B40EADD48121}" srcOrd="1" destOrd="1" presId="urn:microsoft.com/office/officeart/2005/8/layout/hProcess4"/>
    <dgm:cxn modelId="{9667F143-3B69-460C-A434-8F8D0345752C}" srcId="{53418DA1-1977-4B32-AE17-2BAC3AE75A78}" destId="{D6A7612A-7A6A-4DAA-88BB-1064226F257A}" srcOrd="3" destOrd="0" parTransId="{97158EAC-768D-4EC1-8AA2-6E76D49735CB}" sibTransId="{EDD31517-7BB4-4834-BF66-41B203926DE4}"/>
    <dgm:cxn modelId="{3562DA46-F284-46A4-8DAE-474FA43FD313}" type="presOf" srcId="{DBC2CBB7-D6FF-431C-8AB7-4C97DFF145FD}" destId="{B1245F1F-8796-472B-98E3-42758DB36587}" srcOrd="0" destOrd="1" presId="urn:microsoft.com/office/officeart/2005/8/layout/hProcess4"/>
    <dgm:cxn modelId="{59007F47-5F62-4807-9E6D-B632D36B2E29}" type="presOf" srcId="{761C2879-48F2-45BE-823F-C72D323BCBF4}" destId="{F05E043D-1309-48EB-80DE-102332775CEC}" srcOrd="0" destOrd="0" presId="urn:microsoft.com/office/officeart/2005/8/layout/hProcess4"/>
    <dgm:cxn modelId="{77EBA347-E099-491B-8938-B76B47310AFC}" type="presOf" srcId="{4449D35E-D26D-4711-9CC6-53D0332B1BC1}" destId="{B1245F1F-8796-472B-98E3-42758DB36587}" srcOrd="0" destOrd="0" presId="urn:microsoft.com/office/officeart/2005/8/layout/hProcess4"/>
    <dgm:cxn modelId="{CD211448-AD26-4E69-84D9-BCCBB607C16A}" srcId="{D6A7612A-7A6A-4DAA-88BB-1064226F257A}" destId="{557BB25E-C1AA-4359-9A4B-1FA52197965C}" srcOrd="2" destOrd="0" parTransId="{98672466-8CF2-4876-8583-AF5119322FCB}" sibTransId="{39CBE2F0-EAF5-4485-B288-31C738AC12CE}"/>
    <dgm:cxn modelId="{16ECBB69-C50B-48AF-91B6-6C5C13591EC7}" srcId="{D6A7612A-7A6A-4DAA-88BB-1064226F257A}" destId="{4449D35E-D26D-4711-9CC6-53D0332B1BC1}" srcOrd="0" destOrd="0" parTransId="{982BE269-CAA1-443B-A12E-7066D3C098E1}" sibTransId="{20CA6410-7F73-476F-936F-310D00B29617}"/>
    <dgm:cxn modelId="{4A770E4B-E033-412D-B84C-B95ACE91FF07}" type="presOf" srcId="{64BA76BD-6BFC-4D69-B874-92916B3E632D}" destId="{3524D2E7-ED83-4929-88A8-9EB545BC4EC8}" srcOrd="0" destOrd="0" presId="urn:microsoft.com/office/officeart/2005/8/layout/hProcess4"/>
    <dgm:cxn modelId="{D0E4D550-2158-4A97-AF1E-A8DFB8EDE406}" type="presOf" srcId="{80510D36-064A-4914-BFCE-4953D42AB245}" destId="{1CE7C863-4434-45D0-AD57-1D31ED5EBD25}" srcOrd="0" destOrd="0" presId="urn:microsoft.com/office/officeart/2005/8/layout/hProcess4"/>
    <dgm:cxn modelId="{35F6FE55-1DD9-4A7D-9EA8-519EBD86B0EF}" srcId="{E9592CEF-8A22-43A0-AD3D-B767ECB00270}" destId="{64BA76BD-6BFC-4D69-B874-92916B3E632D}" srcOrd="0" destOrd="0" parTransId="{86769841-5AEE-4C7F-9975-517C2A53ECAB}" sibTransId="{4D96EC39-4781-4B0C-8982-A8BA03F302F9}"/>
    <dgm:cxn modelId="{934AA788-75AD-4561-899A-F8616154FEC2}" type="presOf" srcId="{787FDCE5-8C9B-4E61-971F-73C47AF54DFE}" destId="{186BBCE7-D0A0-4ACF-B0C6-8C8F48300FA0}" srcOrd="1" destOrd="0" presId="urn:microsoft.com/office/officeart/2005/8/layout/hProcess4"/>
    <dgm:cxn modelId="{E7B67B8D-36CF-4E7E-9373-096055D2906C}" srcId="{53418DA1-1977-4B32-AE17-2BAC3AE75A78}" destId="{E9592CEF-8A22-43A0-AD3D-B767ECB00270}" srcOrd="0" destOrd="0" parTransId="{966D64F9-DB8D-4FEF-A42A-40C2661B8E07}" sibTransId="{61F70A6A-83C1-42EA-8597-34D7F90BB277}"/>
    <dgm:cxn modelId="{8C8E54A7-8BE0-4339-B3DD-18F65A289DDA}" srcId="{D6A7612A-7A6A-4DAA-88BB-1064226F257A}" destId="{DBC2CBB7-D6FF-431C-8AB7-4C97DFF145FD}" srcOrd="1" destOrd="0" parTransId="{88BF0246-9EB6-492F-B2BE-0E76ED69727F}" sibTransId="{87E81081-B5ED-4301-B639-48A36AD08E23}"/>
    <dgm:cxn modelId="{EF36CAA8-040B-4038-ACE4-AB072C400DF9}" type="presOf" srcId="{5E040E85-69D6-4395-A18B-48B8A22C302B}" destId="{194C0FF8-C5A3-4E4D-A184-2DBFABCB7786}" srcOrd="0" destOrd="0" presId="urn:microsoft.com/office/officeart/2005/8/layout/hProcess4"/>
    <dgm:cxn modelId="{C74E48BB-90CF-4FDF-A000-F937EE2F837E}" type="presOf" srcId="{AE55287B-99A6-4225-8497-794A9A8688CD}" destId="{08F66627-CC1B-4E7C-A090-3F08E9AC0574}" srcOrd="1" destOrd="1" presId="urn:microsoft.com/office/officeart/2005/8/layout/hProcess4"/>
    <dgm:cxn modelId="{103C0EBE-0E7F-4236-AAFB-F0F6A2440F60}" type="presOf" srcId="{8EF052E1-2ED8-4458-A9F7-FA063754554D}" destId="{80796671-D3D1-48BA-ABF7-381D6A0613CC}" srcOrd="0" destOrd="0" presId="urn:microsoft.com/office/officeart/2005/8/layout/hProcess4"/>
    <dgm:cxn modelId="{22DF66CF-59AA-4BD4-A76F-7CB620F108E6}" srcId="{761C2879-48F2-45BE-823F-C72D323BCBF4}" destId="{6D95732B-3E79-4ED1-83F2-D26C6F947DFE}" srcOrd="1" destOrd="0" parTransId="{E093F765-0D9D-410A-B34E-6516D463020B}" sibTransId="{154EC39F-0F22-48F9-A671-AC68C29F18B3}"/>
    <dgm:cxn modelId="{068E36D5-B015-4C47-8AF7-83BABC58EED6}" type="presOf" srcId="{AE55287B-99A6-4225-8497-794A9A8688CD}" destId="{3524D2E7-ED83-4929-88A8-9EB545BC4EC8}" srcOrd="0" destOrd="1" presId="urn:microsoft.com/office/officeart/2005/8/layout/hProcess4"/>
    <dgm:cxn modelId="{9608B0DB-B6BB-42E4-8797-C3B1F2F42421}" type="presOf" srcId="{53418DA1-1977-4B32-AE17-2BAC3AE75A78}" destId="{1AC42F32-BE79-457F-8644-10252CA55693}" srcOrd="0" destOrd="0" presId="urn:microsoft.com/office/officeart/2005/8/layout/hProcess4"/>
    <dgm:cxn modelId="{E8C708E5-FF3F-4A8E-B11E-67F7B0BAE364}" srcId="{5E040E85-69D6-4395-A18B-48B8A22C302B}" destId="{2CD126FF-2838-4048-B4B8-E7B0711DBC80}" srcOrd="0" destOrd="0" parTransId="{39903DC4-4A14-4450-BEFA-C99D60DD2C84}" sibTransId="{19425D04-8020-4DD0-9F8E-E9E4A74CF232}"/>
    <dgm:cxn modelId="{DA0655E6-3420-48F0-AD4A-84BC50036F4F}" type="presOf" srcId="{61F70A6A-83C1-42EA-8597-34D7F90BB277}" destId="{0DC2CA27-0B4B-4BC0-BB68-6C527A781E55}" srcOrd="0" destOrd="0" presId="urn:microsoft.com/office/officeart/2005/8/layout/hProcess4"/>
    <dgm:cxn modelId="{8CBF7BE9-DA2D-4E4D-9760-24A57F03A028}" srcId="{53418DA1-1977-4B32-AE17-2BAC3AE75A78}" destId="{5E040E85-69D6-4395-A18B-48B8A22C302B}" srcOrd="2" destOrd="0" parTransId="{4C54FEBD-9D16-42AA-B431-86EF015C8F9B}" sibTransId="{80510D36-064A-4914-BFCE-4953D42AB245}"/>
    <dgm:cxn modelId="{2FA6EEF0-D5FF-4789-957C-40BD8F91DAC2}" type="presOf" srcId="{6D95732B-3E79-4ED1-83F2-D26C6F947DFE}" destId="{186BBCE7-D0A0-4ACF-B0C6-8C8F48300FA0}" srcOrd="1" destOrd="1" presId="urn:microsoft.com/office/officeart/2005/8/layout/hProcess4"/>
    <dgm:cxn modelId="{AF70C9F7-BBB0-48C6-8EC9-B03118DCBC34}" type="presOf" srcId="{6D95732B-3E79-4ED1-83F2-D26C6F947DFE}" destId="{E19BD646-78E8-413B-851D-3C23E40C928E}" srcOrd="0" destOrd="1" presId="urn:microsoft.com/office/officeart/2005/8/layout/hProcess4"/>
    <dgm:cxn modelId="{5EE53FFF-42A1-4433-836B-E9A28CD05CCE}" type="presParOf" srcId="{1AC42F32-BE79-457F-8644-10252CA55693}" destId="{6271C078-6724-4644-92BD-BA5B4ADD4437}" srcOrd="0" destOrd="0" presId="urn:microsoft.com/office/officeart/2005/8/layout/hProcess4"/>
    <dgm:cxn modelId="{A8EC7860-2FA3-4BFB-9CCB-A2DC7176EA55}" type="presParOf" srcId="{1AC42F32-BE79-457F-8644-10252CA55693}" destId="{19E86EF0-B81A-49FD-B081-DCB7A52CB9CE}" srcOrd="1" destOrd="0" presId="urn:microsoft.com/office/officeart/2005/8/layout/hProcess4"/>
    <dgm:cxn modelId="{21CCFCC3-2C8E-4177-8F7D-7CC6733F1B00}" type="presParOf" srcId="{1AC42F32-BE79-457F-8644-10252CA55693}" destId="{033DFED1-ED50-4EB6-8658-DDC0E6FC4297}" srcOrd="2" destOrd="0" presId="urn:microsoft.com/office/officeart/2005/8/layout/hProcess4"/>
    <dgm:cxn modelId="{C3C8E9A9-FF83-43D2-987A-91E9DBF9909F}" type="presParOf" srcId="{033DFED1-ED50-4EB6-8658-DDC0E6FC4297}" destId="{E664A540-6D59-436D-882F-D8E35D7C6FD1}" srcOrd="0" destOrd="0" presId="urn:microsoft.com/office/officeart/2005/8/layout/hProcess4"/>
    <dgm:cxn modelId="{FB236190-5FB1-4DA5-9B68-82FD4AD45A43}" type="presParOf" srcId="{E664A540-6D59-436D-882F-D8E35D7C6FD1}" destId="{80C933C2-A6AC-4F77-A7E4-436186B8702E}" srcOrd="0" destOrd="0" presId="urn:microsoft.com/office/officeart/2005/8/layout/hProcess4"/>
    <dgm:cxn modelId="{8A4F3982-C57A-4369-AA8F-00538E79A463}" type="presParOf" srcId="{E664A540-6D59-436D-882F-D8E35D7C6FD1}" destId="{3524D2E7-ED83-4929-88A8-9EB545BC4EC8}" srcOrd="1" destOrd="0" presId="urn:microsoft.com/office/officeart/2005/8/layout/hProcess4"/>
    <dgm:cxn modelId="{1F780615-8E31-41DF-AA0E-10F53A7A11B1}" type="presParOf" srcId="{E664A540-6D59-436D-882F-D8E35D7C6FD1}" destId="{08F66627-CC1B-4E7C-A090-3F08E9AC0574}" srcOrd="2" destOrd="0" presId="urn:microsoft.com/office/officeart/2005/8/layout/hProcess4"/>
    <dgm:cxn modelId="{7D3C2424-30C5-4804-9C83-86EB0E7910FD}" type="presParOf" srcId="{E664A540-6D59-436D-882F-D8E35D7C6FD1}" destId="{D111D472-9AE7-4ADD-B34C-F34B4054288F}" srcOrd="3" destOrd="0" presId="urn:microsoft.com/office/officeart/2005/8/layout/hProcess4"/>
    <dgm:cxn modelId="{7606C487-65F8-405B-BE97-D4D91F10519A}" type="presParOf" srcId="{E664A540-6D59-436D-882F-D8E35D7C6FD1}" destId="{F1FCA95E-FEDB-416B-8A64-ECE3C5B46681}" srcOrd="4" destOrd="0" presId="urn:microsoft.com/office/officeart/2005/8/layout/hProcess4"/>
    <dgm:cxn modelId="{82F989C5-5365-4A09-9F95-5DAB94FAA7D3}" type="presParOf" srcId="{033DFED1-ED50-4EB6-8658-DDC0E6FC4297}" destId="{0DC2CA27-0B4B-4BC0-BB68-6C527A781E55}" srcOrd="1" destOrd="0" presId="urn:microsoft.com/office/officeart/2005/8/layout/hProcess4"/>
    <dgm:cxn modelId="{89A32C42-7018-45EF-9C79-D35960FFA8EF}" type="presParOf" srcId="{033DFED1-ED50-4EB6-8658-DDC0E6FC4297}" destId="{0EF3698A-9E92-4F59-A48C-14C67CD8544E}" srcOrd="2" destOrd="0" presId="urn:microsoft.com/office/officeart/2005/8/layout/hProcess4"/>
    <dgm:cxn modelId="{7282B2C9-3593-48DC-B72D-D1EA4E528DD3}" type="presParOf" srcId="{0EF3698A-9E92-4F59-A48C-14C67CD8544E}" destId="{97F2662D-D33A-401A-9B43-273580C2819A}" srcOrd="0" destOrd="0" presId="urn:microsoft.com/office/officeart/2005/8/layout/hProcess4"/>
    <dgm:cxn modelId="{3AC5C85E-8FE0-4FDA-8C08-50902C398302}" type="presParOf" srcId="{0EF3698A-9E92-4F59-A48C-14C67CD8544E}" destId="{E19BD646-78E8-413B-851D-3C23E40C928E}" srcOrd="1" destOrd="0" presId="urn:microsoft.com/office/officeart/2005/8/layout/hProcess4"/>
    <dgm:cxn modelId="{37E22B1B-1A52-4B6B-86F9-5DD8F09C84B0}" type="presParOf" srcId="{0EF3698A-9E92-4F59-A48C-14C67CD8544E}" destId="{186BBCE7-D0A0-4ACF-B0C6-8C8F48300FA0}" srcOrd="2" destOrd="0" presId="urn:microsoft.com/office/officeart/2005/8/layout/hProcess4"/>
    <dgm:cxn modelId="{FD83D559-B76E-46F9-8D3C-E9CD9A55894F}" type="presParOf" srcId="{0EF3698A-9E92-4F59-A48C-14C67CD8544E}" destId="{F05E043D-1309-48EB-80DE-102332775CEC}" srcOrd="3" destOrd="0" presId="urn:microsoft.com/office/officeart/2005/8/layout/hProcess4"/>
    <dgm:cxn modelId="{2A247A66-6EB6-42B7-BA2C-27F6466431FC}" type="presParOf" srcId="{0EF3698A-9E92-4F59-A48C-14C67CD8544E}" destId="{C69A9288-E231-4BEF-9A5B-ED89EF3C4E04}" srcOrd="4" destOrd="0" presId="urn:microsoft.com/office/officeart/2005/8/layout/hProcess4"/>
    <dgm:cxn modelId="{E3066B3A-6372-4368-B7D5-050F52F0A471}" type="presParOf" srcId="{033DFED1-ED50-4EB6-8658-DDC0E6FC4297}" destId="{80796671-D3D1-48BA-ABF7-381D6A0613CC}" srcOrd="3" destOrd="0" presId="urn:microsoft.com/office/officeart/2005/8/layout/hProcess4"/>
    <dgm:cxn modelId="{7594DFF9-BFE1-48CD-8F44-BA0AE7F735E0}" type="presParOf" srcId="{033DFED1-ED50-4EB6-8658-DDC0E6FC4297}" destId="{1E8517E7-D743-44C4-9E71-9EF635847F35}" srcOrd="4" destOrd="0" presId="urn:microsoft.com/office/officeart/2005/8/layout/hProcess4"/>
    <dgm:cxn modelId="{DEBF7ADF-DD55-46A5-87C0-85F3D2FABA4B}" type="presParOf" srcId="{1E8517E7-D743-44C4-9E71-9EF635847F35}" destId="{28FBEE47-B88E-4174-910F-0230488B84A1}" srcOrd="0" destOrd="0" presId="urn:microsoft.com/office/officeart/2005/8/layout/hProcess4"/>
    <dgm:cxn modelId="{5340E487-F8ED-4775-A03F-2D51F4B00084}" type="presParOf" srcId="{1E8517E7-D743-44C4-9E71-9EF635847F35}" destId="{3E673F04-11E8-4595-989E-8B3F0E224710}" srcOrd="1" destOrd="0" presId="urn:microsoft.com/office/officeart/2005/8/layout/hProcess4"/>
    <dgm:cxn modelId="{5DD2FBFD-078B-4E39-989A-D929CA639DA5}" type="presParOf" srcId="{1E8517E7-D743-44C4-9E71-9EF635847F35}" destId="{F641F27C-43FD-476B-BE91-AF3879406C6E}" srcOrd="2" destOrd="0" presId="urn:microsoft.com/office/officeart/2005/8/layout/hProcess4"/>
    <dgm:cxn modelId="{194DE8AD-958D-4024-BB90-222C76F538FB}" type="presParOf" srcId="{1E8517E7-D743-44C4-9E71-9EF635847F35}" destId="{194C0FF8-C5A3-4E4D-A184-2DBFABCB7786}" srcOrd="3" destOrd="0" presId="urn:microsoft.com/office/officeart/2005/8/layout/hProcess4"/>
    <dgm:cxn modelId="{A93D3006-8FB9-40FA-B351-0D30C787CC7F}" type="presParOf" srcId="{1E8517E7-D743-44C4-9E71-9EF635847F35}" destId="{AB611D92-00CC-412B-A664-B01A99E88AEE}" srcOrd="4" destOrd="0" presId="urn:microsoft.com/office/officeart/2005/8/layout/hProcess4"/>
    <dgm:cxn modelId="{FEFB26C7-2326-44B2-B0FB-4B06CE929F3A}" type="presParOf" srcId="{033DFED1-ED50-4EB6-8658-DDC0E6FC4297}" destId="{1CE7C863-4434-45D0-AD57-1D31ED5EBD25}" srcOrd="5" destOrd="0" presId="urn:microsoft.com/office/officeart/2005/8/layout/hProcess4"/>
    <dgm:cxn modelId="{D7D1C0FC-23E7-47C4-AA81-29E049D2D8EB}" type="presParOf" srcId="{033DFED1-ED50-4EB6-8658-DDC0E6FC4297}" destId="{035AF7D2-9279-4276-A269-7BEE04C75F19}" srcOrd="6" destOrd="0" presId="urn:microsoft.com/office/officeart/2005/8/layout/hProcess4"/>
    <dgm:cxn modelId="{AFD26698-D221-45ED-94AE-EE4EE157A75D}" type="presParOf" srcId="{035AF7D2-9279-4276-A269-7BEE04C75F19}" destId="{947BFC80-5299-4C02-BFA6-7281DDFE9A20}" srcOrd="0" destOrd="0" presId="urn:microsoft.com/office/officeart/2005/8/layout/hProcess4"/>
    <dgm:cxn modelId="{5E201EB6-7FA6-4FC3-9F9B-22BE270BFF29}" type="presParOf" srcId="{035AF7D2-9279-4276-A269-7BEE04C75F19}" destId="{B1245F1F-8796-472B-98E3-42758DB36587}" srcOrd="1" destOrd="0" presId="urn:microsoft.com/office/officeart/2005/8/layout/hProcess4"/>
    <dgm:cxn modelId="{AD106B7B-27D7-45DE-8508-3C378FC19469}" type="presParOf" srcId="{035AF7D2-9279-4276-A269-7BEE04C75F19}" destId="{D25FA390-2D9D-4B24-9432-B40EADD48121}" srcOrd="2" destOrd="0" presId="urn:microsoft.com/office/officeart/2005/8/layout/hProcess4"/>
    <dgm:cxn modelId="{273BF0F0-D037-408D-97AD-64B2B6D1C451}" type="presParOf" srcId="{035AF7D2-9279-4276-A269-7BEE04C75F19}" destId="{3C663500-1FD1-4268-AAD6-30CE5D362637}" srcOrd="3" destOrd="0" presId="urn:microsoft.com/office/officeart/2005/8/layout/hProcess4"/>
    <dgm:cxn modelId="{1E77C3D3-F171-40F0-A7F5-A625971D9A42}" type="presParOf" srcId="{035AF7D2-9279-4276-A269-7BEE04C75F19}" destId="{A74CD0E7-FB66-46C7-9B5C-981253CC813B}"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5A8E6E-C7D7-4C1F-B799-B83BA0D855B2}" type="doc">
      <dgm:prSet loTypeId="urn:microsoft.com/office/officeart/2005/8/layout/cycle6" loCatId="cycle" qsTypeId="urn:microsoft.com/office/officeart/2005/8/quickstyle/simple1" qsCatId="simple" csTypeId="urn:microsoft.com/office/officeart/2005/8/colors/accent2_1" csCatId="accent2" phldr="1"/>
      <dgm:spPr/>
      <dgm:t>
        <a:bodyPr/>
        <a:lstStyle/>
        <a:p>
          <a:endParaRPr lang="es-ES"/>
        </a:p>
      </dgm:t>
    </dgm:pt>
    <dgm:pt modelId="{29D33B68-A3C8-4554-B566-895B097BDAB3}">
      <dgm:prSet custT="1"/>
      <dgm:spPr>
        <a:solidFill>
          <a:schemeClr val="tx2"/>
        </a:solidFill>
        <a:ln>
          <a:noFill/>
        </a:ln>
      </dgm:spPr>
      <dgm:t>
        <a:bodyPr/>
        <a:lstStyle/>
        <a:p>
          <a:pPr rtl="0"/>
          <a:r>
            <a:rPr lang="en-US" sz="2000" b="1" dirty="0">
              <a:solidFill>
                <a:schemeClr val="bg2"/>
              </a:solidFill>
              <a:latin typeface="Calibri" pitchFamily="34" charset="0"/>
            </a:rPr>
            <a:t>Load profile</a:t>
          </a:r>
        </a:p>
      </dgm:t>
    </dgm:pt>
    <dgm:pt modelId="{33EAFC76-1C17-4495-B847-25DB0D569CD5}" type="parTrans" cxnId="{0C21E21E-C404-496E-8BDD-E973ADC6E2EE}">
      <dgm:prSet/>
      <dgm:spPr/>
      <dgm:t>
        <a:bodyPr/>
        <a:lstStyle/>
        <a:p>
          <a:endParaRPr lang="es-ES">
            <a:latin typeface="Calibri" pitchFamily="34" charset="0"/>
          </a:endParaRPr>
        </a:p>
      </dgm:t>
    </dgm:pt>
    <dgm:pt modelId="{6EEC40FF-6290-455E-AA19-4ACCE1802413}" type="sibTrans" cxnId="{0C21E21E-C404-496E-8BDD-E973ADC6E2EE}">
      <dgm:prSet/>
      <dgm:spPr>
        <a:ln w="38100">
          <a:solidFill>
            <a:schemeClr val="tx2"/>
          </a:solidFill>
        </a:ln>
      </dgm:spPr>
      <dgm:t>
        <a:bodyPr/>
        <a:lstStyle/>
        <a:p>
          <a:endParaRPr lang="es-ES">
            <a:latin typeface="Calibri" pitchFamily="34" charset="0"/>
          </a:endParaRPr>
        </a:p>
      </dgm:t>
    </dgm:pt>
    <dgm:pt modelId="{FB92165D-4F13-435C-BE35-32CB5DC16364}">
      <dgm:prSet custT="1"/>
      <dgm:spPr>
        <a:solidFill>
          <a:schemeClr val="tx2"/>
        </a:solidFill>
        <a:ln>
          <a:noFill/>
        </a:ln>
      </dgm:spPr>
      <dgm:t>
        <a:bodyPr/>
        <a:lstStyle/>
        <a:p>
          <a:pPr rtl="0"/>
          <a:r>
            <a:rPr lang="en-US" sz="1600" b="0" dirty="0">
              <a:solidFill>
                <a:schemeClr val="bg2"/>
              </a:solidFill>
              <a:latin typeface="Calibri" pitchFamily="34" charset="0"/>
            </a:rPr>
            <a:t>Households</a:t>
          </a:r>
          <a:endParaRPr lang="es-ES" sz="1600" dirty="0">
            <a:solidFill>
              <a:schemeClr val="bg2"/>
            </a:solidFill>
            <a:latin typeface="Calibri" pitchFamily="34" charset="0"/>
          </a:endParaRPr>
        </a:p>
      </dgm:t>
    </dgm:pt>
    <dgm:pt modelId="{C94A8208-7F01-4A04-B7F6-B122545F1EDA}" type="parTrans" cxnId="{15F28A7C-70F2-46D1-A572-502469EFDC3D}">
      <dgm:prSet/>
      <dgm:spPr/>
      <dgm:t>
        <a:bodyPr/>
        <a:lstStyle/>
        <a:p>
          <a:endParaRPr lang="es-ES">
            <a:latin typeface="Calibri" pitchFamily="34" charset="0"/>
          </a:endParaRPr>
        </a:p>
      </dgm:t>
    </dgm:pt>
    <dgm:pt modelId="{E4C1AB0C-0091-4132-BD36-1311A2908EE4}" type="sibTrans" cxnId="{15F28A7C-70F2-46D1-A572-502469EFDC3D}">
      <dgm:prSet/>
      <dgm:spPr/>
      <dgm:t>
        <a:bodyPr/>
        <a:lstStyle/>
        <a:p>
          <a:endParaRPr lang="es-ES">
            <a:latin typeface="Calibri" pitchFamily="34" charset="0"/>
          </a:endParaRPr>
        </a:p>
      </dgm:t>
    </dgm:pt>
    <dgm:pt modelId="{0BD6EF3D-664E-4834-BBC3-301B1DE72112}">
      <dgm:prSet custT="1"/>
      <dgm:spPr>
        <a:solidFill>
          <a:schemeClr val="tx2"/>
        </a:solidFill>
        <a:ln>
          <a:noFill/>
        </a:ln>
      </dgm:spPr>
      <dgm:t>
        <a:bodyPr/>
        <a:lstStyle/>
        <a:p>
          <a:pPr rtl="0"/>
          <a:r>
            <a:rPr lang="en-US" sz="1600" b="0" dirty="0">
              <a:solidFill>
                <a:schemeClr val="bg2"/>
              </a:solidFill>
              <a:latin typeface="Calibri" pitchFamily="34" charset="0"/>
            </a:rPr>
            <a:t>Businesses</a:t>
          </a:r>
        </a:p>
      </dgm:t>
    </dgm:pt>
    <dgm:pt modelId="{8AF73C3D-D23A-4C27-8362-AD5854A99875}" type="parTrans" cxnId="{F60C39A9-6AA9-42F0-8DE3-1F5AF6CA21DA}">
      <dgm:prSet/>
      <dgm:spPr/>
      <dgm:t>
        <a:bodyPr/>
        <a:lstStyle/>
        <a:p>
          <a:endParaRPr lang="es-ES">
            <a:latin typeface="Calibri" pitchFamily="34" charset="0"/>
          </a:endParaRPr>
        </a:p>
      </dgm:t>
    </dgm:pt>
    <dgm:pt modelId="{4C5C4AC3-C904-43F8-8814-383B4EBC69BF}" type="sibTrans" cxnId="{F60C39A9-6AA9-42F0-8DE3-1F5AF6CA21DA}">
      <dgm:prSet/>
      <dgm:spPr/>
      <dgm:t>
        <a:bodyPr/>
        <a:lstStyle/>
        <a:p>
          <a:endParaRPr lang="es-ES">
            <a:latin typeface="Calibri" pitchFamily="34" charset="0"/>
          </a:endParaRPr>
        </a:p>
      </dgm:t>
    </dgm:pt>
    <dgm:pt modelId="{13C2F65B-82B2-4449-94DA-E0B414BC174C}">
      <dgm:prSet custT="1"/>
      <dgm:spPr>
        <a:solidFill>
          <a:schemeClr val="tx2"/>
        </a:solidFill>
        <a:ln>
          <a:noFill/>
        </a:ln>
      </dgm:spPr>
      <dgm:t>
        <a:bodyPr/>
        <a:lstStyle/>
        <a:p>
          <a:pPr rtl="0"/>
          <a:r>
            <a:rPr lang="en-US" sz="1600" b="0" dirty="0">
              <a:solidFill>
                <a:schemeClr val="bg2"/>
              </a:solidFill>
              <a:latin typeface="Calibri" pitchFamily="34" charset="0"/>
            </a:rPr>
            <a:t>Public Institutions</a:t>
          </a:r>
        </a:p>
      </dgm:t>
    </dgm:pt>
    <dgm:pt modelId="{9C168159-6B1A-42DB-97C8-CE52D8B1C435}" type="parTrans" cxnId="{90F310CE-83B5-46F3-BE5B-8BF81AABCB72}">
      <dgm:prSet/>
      <dgm:spPr/>
      <dgm:t>
        <a:bodyPr/>
        <a:lstStyle/>
        <a:p>
          <a:endParaRPr lang="es-ES">
            <a:latin typeface="Calibri" pitchFamily="34" charset="0"/>
          </a:endParaRPr>
        </a:p>
      </dgm:t>
    </dgm:pt>
    <dgm:pt modelId="{0C657806-7F8A-432B-8052-F0FE91259A42}" type="sibTrans" cxnId="{90F310CE-83B5-46F3-BE5B-8BF81AABCB72}">
      <dgm:prSet/>
      <dgm:spPr/>
      <dgm:t>
        <a:bodyPr/>
        <a:lstStyle/>
        <a:p>
          <a:endParaRPr lang="es-ES">
            <a:latin typeface="Calibri" pitchFamily="34" charset="0"/>
          </a:endParaRPr>
        </a:p>
      </dgm:t>
    </dgm:pt>
    <dgm:pt modelId="{35EDA17F-15B6-408A-A41B-7232E27A3875}">
      <dgm:prSet custT="1"/>
      <dgm:spPr>
        <a:solidFill>
          <a:schemeClr val="tx2"/>
        </a:solidFill>
        <a:ln>
          <a:noFill/>
        </a:ln>
      </dgm:spPr>
      <dgm:t>
        <a:bodyPr/>
        <a:lstStyle/>
        <a:p>
          <a:pPr rtl="0"/>
          <a:r>
            <a:rPr lang="en-US" sz="2000" b="1" dirty="0">
              <a:solidFill>
                <a:schemeClr val="bg2"/>
              </a:solidFill>
              <a:latin typeface="Calibri" pitchFamily="34" charset="0"/>
            </a:rPr>
            <a:t>Connection rates</a:t>
          </a:r>
          <a:endParaRPr lang="en-US" sz="2000" b="0" dirty="0">
            <a:solidFill>
              <a:schemeClr val="bg2"/>
            </a:solidFill>
            <a:latin typeface="Calibri" pitchFamily="34" charset="0"/>
          </a:endParaRPr>
        </a:p>
      </dgm:t>
    </dgm:pt>
    <dgm:pt modelId="{F19382AD-2DDD-4459-88D6-B1F09569923A}" type="parTrans" cxnId="{DDA30DD5-F92E-4EF8-988E-88239FEF472F}">
      <dgm:prSet/>
      <dgm:spPr/>
      <dgm:t>
        <a:bodyPr/>
        <a:lstStyle/>
        <a:p>
          <a:endParaRPr lang="es-ES">
            <a:latin typeface="Calibri" pitchFamily="34" charset="0"/>
          </a:endParaRPr>
        </a:p>
      </dgm:t>
    </dgm:pt>
    <dgm:pt modelId="{1B3E9C7A-5E73-406D-AB99-CCF14C451A88}" type="sibTrans" cxnId="{DDA30DD5-F92E-4EF8-988E-88239FEF472F}">
      <dgm:prSet/>
      <dgm:spPr>
        <a:ln w="38100">
          <a:solidFill>
            <a:schemeClr val="tx2"/>
          </a:solidFill>
        </a:ln>
      </dgm:spPr>
      <dgm:t>
        <a:bodyPr/>
        <a:lstStyle/>
        <a:p>
          <a:endParaRPr lang="es-ES">
            <a:latin typeface="Calibri" pitchFamily="34" charset="0"/>
          </a:endParaRPr>
        </a:p>
      </dgm:t>
    </dgm:pt>
    <dgm:pt modelId="{5EBE9DA7-1A59-49A3-ABD8-7712A4A0E198}">
      <dgm:prSet custT="1"/>
      <dgm:spPr>
        <a:solidFill>
          <a:schemeClr val="tx2"/>
        </a:solidFill>
        <a:ln>
          <a:noFill/>
        </a:ln>
      </dgm:spPr>
      <dgm:t>
        <a:bodyPr/>
        <a:lstStyle/>
        <a:p>
          <a:pPr rtl="0"/>
          <a:r>
            <a:rPr lang="en-US" sz="1600" b="0" dirty="0">
              <a:solidFill>
                <a:schemeClr val="bg2"/>
              </a:solidFill>
              <a:latin typeface="Calibri" pitchFamily="34" charset="0"/>
            </a:rPr>
            <a:t>Evolution of # customers</a:t>
          </a:r>
          <a:endParaRPr lang="es-ES" sz="1600" dirty="0">
            <a:solidFill>
              <a:schemeClr val="bg2"/>
            </a:solidFill>
            <a:latin typeface="Calibri" pitchFamily="34" charset="0"/>
          </a:endParaRPr>
        </a:p>
      </dgm:t>
    </dgm:pt>
    <dgm:pt modelId="{A2E22CEC-2865-4658-A101-677DCBF4B681}" type="parTrans" cxnId="{BB0E932A-EABF-46F7-9342-5DC2CDE2BAEF}">
      <dgm:prSet/>
      <dgm:spPr/>
      <dgm:t>
        <a:bodyPr/>
        <a:lstStyle/>
        <a:p>
          <a:endParaRPr lang="es-ES">
            <a:latin typeface="Calibri" pitchFamily="34" charset="0"/>
          </a:endParaRPr>
        </a:p>
      </dgm:t>
    </dgm:pt>
    <dgm:pt modelId="{35A2556D-6E42-4981-8308-853613CA1092}" type="sibTrans" cxnId="{BB0E932A-EABF-46F7-9342-5DC2CDE2BAEF}">
      <dgm:prSet/>
      <dgm:spPr/>
      <dgm:t>
        <a:bodyPr/>
        <a:lstStyle/>
        <a:p>
          <a:endParaRPr lang="es-ES">
            <a:latin typeface="Calibri" pitchFamily="34" charset="0"/>
          </a:endParaRPr>
        </a:p>
      </dgm:t>
    </dgm:pt>
    <dgm:pt modelId="{60FDC5E8-3272-427A-BB17-2D9B4BBB6A94}">
      <dgm:prSet custT="1"/>
      <dgm:spPr>
        <a:solidFill>
          <a:schemeClr val="tx2"/>
        </a:solidFill>
        <a:ln>
          <a:noFill/>
        </a:ln>
      </dgm:spPr>
      <dgm:t>
        <a:bodyPr/>
        <a:lstStyle/>
        <a:p>
          <a:pPr rtl="0"/>
          <a:r>
            <a:rPr lang="en-US" sz="2000" b="1" dirty="0">
              <a:solidFill>
                <a:schemeClr val="bg2"/>
              </a:solidFill>
              <a:latin typeface="Calibri" pitchFamily="34" charset="0"/>
            </a:rPr>
            <a:t>Financial parameters</a:t>
          </a:r>
          <a:endParaRPr lang="es-ES" sz="2000" dirty="0">
            <a:solidFill>
              <a:schemeClr val="bg2"/>
            </a:solidFill>
            <a:latin typeface="Calibri" pitchFamily="34" charset="0"/>
          </a:endParaRPr>
        </a:p>
      </dgm:t>
    </dgm:pt>
    <dgm:pt modelId="{0BBC602F-03EE-483C-8E8F-D34154FB095C}" type="parTrans" cxnId="{F1AB01F6-BC8E-4462-B5C7-C667B3A40C1A}">
      <dgm:prSet/>
      <dgm:spPr/>
      <dgm:t>
        <a:bodyPr/>
        <a:lstStyle/>
        <a:p>
          <a:endParaRPr lang="es-ES">
            <a:latin typeface="Calibri" pitchFamily="34" charset="0"/>
          </a:endParaRPr>
        </a:p>
      </dgm:t>
    </dgm:pt>
    <dgm:pt modelId="{5918DF02-B30F-45CF-A689-F4CDBC3DD49F}" type="sibTrans" cxnId="{F1AB01F6-BC8E-4462-B5C7-C667B3A40C1A}">
      <dgm:prSet/>
      <dgm:spPr>
        <a:ln w="38100">
          <a:solidFill>
            <a:schemeClr val="tx2"/>
          </a:solidFill>
        </a:ln>
      </dgm:spPr>
      <dgm:t>
        <a:bodyPr/>
        <a:lstStyle/>
        <a:p>
          <a:endParaRPr lang="es-ES">
            <a:latin typeface="Calibri" pitchFamily="34" charset="0"/>
          </a:endParaRPr>
        </a:p>
      </dgm:t>
    </dgm:pt>
    <dgm:pt modelId="{92C5AD4C-C71E-45C5-8F5C-0EA7EA7EBE47}">
      <dgm:prSet custT="1"/>
      <dgm:spPr>
        <a:solidFill>
          <a:schemeClr val="tx2"/>
        </a:solidFill>
        <a:ln>
          <a:noFill/>
        </a:ln>
      </dgm:spPr>
      <dgm:t>
        <a:bodyPr/>
        <a:lstStyle/>
        <a:p>
          <a:pPr rtl="0"/>
          <a:r>
            <a:rPr lang="en-US" sz="1600" b="0" dirty="0">
              <a:solidFill>
                <a:schemeClr val="bg2"/>
              </a:solidFill>
              <a:latin typeface="Calibri" pitchFamily="34" charset="0"/>
            </a:rPr>
            <a:t>Discount rate</a:t>
          </a:r>
          <a:endParaRPr lang="es-ES" sz="1600" dirty="0">
            <a:solidFill>
              <a:schemeClr val="bg2"/>
            </a:solidFill>
            <a:latin typeface="Calibri" pitchFamily="34" charset="0"/>
          </a:endParaRPr>
        </a:p>
      </dgm:t>
    </dgm:pt>
    <dgm:pt modelId="{04239C78-5D08-4C1F-AB8F-93CBFD43F207}" type="parTrans" cxnId="{5D26E754-FE9B-4CED-B195-7A4071F1746B}">
      <dgm:prSet/>
      <dgm:spPr/>
      <dgm:t>
        <a:bodyPr/>
        <a:lstStyle/>
        <a:p>
          <a:endParaRPr lang="es-ES">
            <a:latin typeface="Calibri" pitchFamily="34" charset="0"/>
          </a:endParaRPr>
        </a:p>
      </dgm:t>
    </dgm:pt>
    <dgm:pt modelId="{39B57DC7-A069-449A-87BE-3FBFCBAACFC5}" type="sibTrans" cxnId="{5D26E754-FE9B-4CED-B195-7A4071F1746B}">
      <dgm:prSet/>
      <dgm:spPr/>
      <dgm:t>
        <a:bodyPr/>
        <a:lstStyle/>
        <a:p>
          <a:endParaRPr lang="es-ES">
            <a:latin typeface="Calibri" pitchFamily="34" charset="0"/>
          </a:endParaRPr>
        </a:p>
      </dgm:t>
    </dgm:pt>
    <dgm:pt modelId="{3BE3E748-2730-4A21-99C2-ADE8936057C2}">
      <dgm:prSet custT="1"/>
      <dgm:spPr>
        <a:solidFill>
          <a:schemeClr val="tx2"/>
        </a:solidFill>
        <a:ln>
          <a:noFill/>
        </a:ln>
      </dgm:spPr>
      <dgm:t>
        <a:bodyPr/>
        <a:lstStyle/>
        <a:p>
          <a:pPr rtl="0"/>
          <a:r>
            <a:rPr lang="en-US" sz="1600" b="0" dirty="0">
              <a:solidFill>
                <a:schemeClr val="bg2"/>
              </a:solidFill>
              <a:latin typeface="Calibri" pitchFamily="34" charset="0"/>
            </a:rPr>
            <a:t>Inflation</a:t>
          </a:r>
          <a:endParaRPr lang="en-US" sz="1600" b="1" dirty="0">
            <a:solidFill>
              <a:schemeClr val="bg2"/>
            </a:solidFill>
            <a:latin typeface="Calibri" pitchFamily="34" charset="0"/>
          </a:endParaRPr>
        </a:p>
      </dgm:t>
    </dgm:pt>
    <dgm:pt modelId="{17089B71-A2BA-4812-AFEB-4A074CF671F3}" type="parTrans" cxnId="{60F1FA6A-328F-4A87-A9DA-B5964D6C79BD}">
      <dgm:prSet/>
      <dgm:spPr/>
      <dgm:t>
        <a:bodyPr/>
        <a:lstStyle/>
        <a:p>
          <a:endParaRPr lang="es-ES">
            <a:latin typeface="Calibri" pitchFamily="34" charset="0"/>
          </a:endParaRPr>
        </a:p>
      </dgm:t>
    </dgm:pt>
    <dgm:pt modelId="{69E7925E-367C-473D-93A3-4BDA6A7DF19C}" type="sibTrans" cxnId="{60F1FA6A-328F-4A87-A9DA-B5964D6C79BD}">
      <dgm:prSet/>
      <dgm:spPr/>
      <dgm:t>
        <a:bodyPr/>
        <a:lstStyle/>
        <a:p>
          <a:endParaRPr lang="es-ES">
            <a:latin typeface="Calibri" pitchFamily="34" charset="0"/>
          </a:endParaRPr>
        </a:p>
      </dgm:t>
    </dgm:pt>
    <dgm:pt modelId="{30735C26-DFAB-4649-8BB2-52F5BFA3118C}">
      <dgm:prSet custT="1"/>
      <dgm:spPr>
        <a:solidFill>
          <a:schemeClr val="tx2"/>
        </a:solidFill>
        <a:ln>
          <a:noFill/>
        </a:ln>
      </dgm:spPr>
      <dgm:t>
        <a:bodyPr/>
        <a:lstStyle/>
        <a:p>
          <a:pPr rtl="0"/>
          <a:r>
            <a:rPr lang="es-ES" sz="1600" dirty="0" err="1">
              <a:solidFill>
                <a:schemeClr val="bg2"/>
              </a:solidFill>
              <a:latin typeface="Calibri" pitchFamily="34" charset="0"/>
            </a:rPr>
            <a:t>Cost</a:t>
          </a:r>
          <a:r>
            <a:rPr lang="es-ES" sz="1600" dirty="0">
              <a:solidFill>
                <a:schemeClr val="bg2"/>
              </a:solidFill>
              <a:latin typeface="Calibri" pitchFamily="34" charset="0"/>
            </a:rPr>
            <a:t> </a:t>
          </a:r>
          <a:r>
            <a:rPr lang="es-ES" sz="1600" dirty="0" err="1">
              <a:solidFill>
                <a:schemeClr val="bg2"/>
              </a:solidFill>
              <a:latin typeface="Calibri" pitchFamily="34" charset="0"/>
            </a:rPr>
            <a:t>of</a:t>
          </a:r>
          <a:r>
            <a:rPr lang="es-ES" sz="1600" dirty="0">
              <a:solidFill>
                <a:schemeClr val="bg2"/>
              </a:solidFill>
              <a:latin typeface="Calibri" pitchFamily="34" charset="0"/>
            </a:rPr>
            <a:t> fuel (</a:t>
          </a:r>
          <a:r>
            <a:rPr lang="es-ES" sz="1600" dirty="0" err="1">
              <a:solidFill>
                <a:schemeClr val="bg2"/>
              </a:solidFill>
              <a:latin typeface="Calibri" pitchFamily="34" charset="0"/>
            </a:rPr>
            <a:t>if</a:t>
          </a:r>
          <a:r>
            <a:rPr lang="es-ES" sz="1600" dirty="0">
              <a:solidFill>
                <a:schemeClr val="bg2"/>
              </a:solidFill>
              <a:latin typeface="Calibri" pitchFamily="34" charset="0"/>
            </a:rPr>
            <a:t> </a:t>
          </a:r>
          <a:r>
            <a:rPr lang="es-ES" sz="1600" dirty="0" err="1">
              <a:solidFill>
                <a:schemeClr val="bg2"/>
              </a:solidFill>
              <a:latin typeface="Calibri" pitchFamily="34" charset="0"/>
            </a:rPr>
            <a:t>any</a:t>
          </a:r>
          <a:r>
            <a:rPr lang="es-ES" sz="1600" dirty="0">
              <a:solidFill>
                <a:schemeClr val="bg2"/>
              </a:solidFill>
              <a:latin typeface="Calibri" pitchFamily="34" charset="0"/>
            </a:rPr>
            <a:t>)</a:t>
          </a:r>
        </a:p>
      </dgm:t>
    </dgm:pt>
    <dgm:pt modelId="{A4CA0F35-1DFC-4554-A88A-4D2D6DEF3DFD}" type="parTrans" cxnId="{A2ABFDD8-1EE4-4911-92EA-FD123D00AC3E}">
      <dgm:prSet/>
      <dgm:spPr/>
      <dgm:t>
        <a:bodyPr/>
        <a:lstStyle/>
        <a:p>
          <a:endParaRPr lang="en-US"/>
        </a:p>
      </dgm:t>
    </dgm:pt>
    <dgm:pt modelId="{402DA37E-45DA-4934-ACBA-551EDD73B966}" type="sibTrans" cxnId="{A2ABFDD8-1EE4-4911-92EA-FD123D00AC3E}">
      <dgm:prSet/>
      <dgm:spPr/>
      <dgm:t>
        <a:bodyPr/>
        <a:lstStyle/>
        <a:p>
          <a:endParaRPr lang="en-US"/>
        </a:p>
      </dgm:t>
    </dgm:pt>
    <dgm:pt modelId="{BDF9A070-7266-43EF-9E1C-1C1BCEBFE74B}">
      <dgm:prSet custT="1"/>
      <dgm:spPr>
        <a:solidFill>
          <a:schemeClr val="tx2"/>
        </a:solidFill>
        <a:ln>
          <a:noFill/>
        </a:ln>
      </dgm:spPr>
      <dgm:t>
        <a:bodyPr/>
        <a:lstStyle/>
        <a:p>
          <a:pPr rtl="0"/>
          <a:r>
            <a:rPr lang="es-ES" sz="1600" dirty="0" err="1">
              <a:solidFill>
                <a:schemeClr val="bg2"/>
              </a:solidFill>
              <a:latin typeface="Calibri" pitchFamily="34" charset="0"/>
            </a:rPr>
            <a:t>Initial</a:t>
          </a:r>
          <a:r>
            <a:rPr lang="es-ES" sz="1600" dirty="0">
              <a:solidFill>
                <a:schemeClr val="bg2"/>
              </a:solidFill>
              <a:latin typeface="Calibri" pitchFamily="34" charset="0"/>
            </a:rPr>
            <a:t> </a:t>
          </a:r>
          <a:r>
            <a:rPr lang="es-ES" sz="1600" dirty="0" err="1">
              <a:solidFill>
                <a:schemeClr val="bg2"/>
              </a:solidFill>
              <a:latin typeface="Calibri" pitchFamily="34" charset="0"/>
            </a:rPr>
            <a:t>connection</a:t>
          </a:r>
          <a:r>
            <a:rPr lang="es-ES" sz="1600" dirty="0">
              <a:solidFill>
                <a:schemeClr val="bg2"/>
              </a:solidFill>
              <a:latin typeface="Calibri" pitchFamily="34" charset="0"/>
            </a:rPr>
            <a:t> </a:t>
          </a:r>
          <a:r>
            <a:rPr lang="es-ES" sz="1600" dirty="0" err="1">
              <a:solidFill>
                <a:schemeClr val="bg2"/>
              </a:solidFill>
              <a:latin typeface="Calibri" pitchFamily="34" charset="0"/>
            </a:rPr>
            <a:t>rate</a:t>
          </a:r>
          <a:endParaRPr lang="es-ES" sz="1600" dirty="0">
            <a:solidFill>
              <a:schemeClr val="bg2"/>
            </a:solidFill>
            <a:latin typeface="Calibri" pitchFamily="34" charset="0"/>
          </a:endParaRPr>
        </a:p>
      </dgm:t>
    </dgm:pt>
    <dgm:pt modelId="{3BE8B98C-D36A-488B-812A-2032661EDBA5}" type="parTrans" cxnId="{BD363383-3C7C-4CC7-9C49-27FDD5C45D56}">
      <dgm:prSet/>
      <dgm:spPr/>
      <dgm:t>
        <a:bodyPr/>
        <a:lstStyle/>
        <a:p>
          <a:endParaRPr lang="en-US"/>
        </a:p>
      </dgm:t>
    </dgm:pt>
    <dgm:pt modelId="{CB6F782C-DABF-45A6-8511-742217A01409}" type="sibTrans" cxnId="{BD363383-3C7C-4CC7-9C49-27FDD5C45D56}">
      <dgm:prSet/>
      <dgm:spPr/>
      <dgm:t>
        <a:bodyPr/>
        <a:lstStyle/>
        <a:p>
          <a:endParaRPr lang="en-US"/>
        </a:p>
      </dgm:t>
    </dgm:pt>
    <dgm:pt modelId="{99BAEA13-B0B3-40B5-A362-A8580BC4BDD3}" type="pres">
      <dgm:prSet presAssocID="{C85A8E6E-C7D7-4C1F-B799-B83BA0D855B2}" presName="cycle" presStyleCnt="0">
        <dgm:presLayoutVars>
          <dgm:dir/>
          <dgm:resizeHandles val="exact"/>
        </dgm:presLayoutVars>
      </dgm:prSet>
      <dgm:spPr/>
    </dgm:pt>
    <dgm:pt modelId="{D927C940-44D7-4225-BFF3-F8115227A512}" type="pres">
      <dgm:prSet presAssocID="{29D33B68-A3C8-4554-B566-895B097BDAB3}" presName="node" presStyleLbl="node1" presStyleIdx="0" presStyleCnt="3">
        <dgm:presLayoutVars>
          <dgm:bulletEnabled val="1"/>
        </dgm:presLayoutVars>
      </dgm:prSet>
      <dgm:spPr/>
    </dgm:pt>
    <dgm:pt modelId="{4D78E47A-8205-45C7-8E2B-4E95E2BBF0D9}" type="pres">
      <dgm:prSet presAssocID="{29D33B68-A3C8-4554-B566-895B097BDAB3}" presName="spNode" presStyleCnt="0"/>
      <dgm:spPr/>
    </dgm:pt>
    <dgm:pt modelId="{065C14D6-F41D-46B1-886E-AC6EC2D49CB1}" type="pres">
      <dgm:prSet presAssocID="{6EEC40FF-6290-455E-AA19-4ACCE1802413}" presName="sibTrans" presStyleLbl="sibTrans1D1" presStyleIdx="0" presStyleCnt="3"/>
      <dgm:spPr/>
    </dgm:pt>
    <dgm:pt modelId="{A575FEA3-CB9B-4EE1-BB9A-3AED099079D1}" type="pres">
      <dgm:prSet presAssocID="{35EDA17F-15B6-408A-A41B-7232E27A3875}" presName="node" presStyleLbl="node1" presStyleIdx="1" presStyleCnt="3">
        <dgm:presLayoutVars>
          <dgm:bulletEnabled val="1"/>
        </dgm:presLayoutVars>
      </dgm:prSet>
      <dgm:spPr/>
    </dgm:pt>
    <dgm:pt modelId="{88A2BD45-304B-4ED4-924A-6C67EF3131AE}" type="pres">
      <dgm:prSet presAssocID="{35EDA17F-15B6-408A-A41B-7232E27A3875}" presName="spNode" presStyleCnt="0"/>
      <dgm:spPr/>
    </dgm:pt>
    <dgm:pt modelId="{A4F81306-3AD7-4931-9775-7EC06736CF94}" type="pres">
      <dgm:prSet presAssocID="{1B3E9C7A-5E73-406D-AB99-CCF14C451A88}" presName="sibTrans" presStyleLbl="sibTrans1D1" presStyleIdx="1" presStyleCnt="3"/>
      <dgm:spPr/>
    </dgm:pt>
    <dgm:pt modelId="{18200F93-EED9-4567-A417-B8CFFA8D2938}" type="pres">
      <dgm:prSet presAssocID="{60FDC5E8-3272-427A-BB17-2D9B4BBB6A94}" presName="node" presStyleLbl="node1" presStyleIdx="2" presStyleCnt="3">
        <dgm:presLayoutVars>
          <dgm:bulletEnabled val="1"/>
        </dgm:presLayoutVars>
      </dgm:prSet>
      <dgm:spPr/>
    </dgm:pt>
    <dgm:pt modelId="{101CC04D-3E7A-4319-A11C-CC9456BD80EA}" type="pres">
      <dgm:prSet presAssocID="{60FDC5E8-3272-427A-BB17-2D9B4BBB6A94}" presName="spNode" presStyleCnt="0"/>
      <dgm:spPr/>
    </dgm:pt>
    <dgm:pt modelId="{3FC45F1A-C453-449C-B257-983CA1B63FE2}" type="pres">
      <dgm:prSet presAssocID="{5918DF02-B30F-45CF-A689-F4CDBC3DD49F}" presName="sibTrans" presStyleLbl="sibTrans1D1" presStyleIdx="2" presStyleCnt="3"/>
      <dgm:spPr/>
    </dgm:pt>
  </dgm:ptLst>
  <dgm:cxnLst>
    <dgm:cxn modelId="{5D3FCB11-F30E-4934-B12A-456D91AE60E7}" type="presOf" srcId="{C85A8E6E-C7D7-4C1F-B799-B83BA0D855B2}" destId="{99BAEA13-B0B3-40B5-A362-A8580BC4BDD3}" srcOrd="0" destOrd="0" presId="urn:microsoft.com/office/officeart/2005/8/layout/cycle6"/>
    <dgm:cxn modelId="{0C21E21E-C404-496E-8BDD-E973ADC6E2EE}" srcId="{C85A8E6E-C7D7-4C1F-B799-B83BA0D855B2}" destId="{29D33B68-A3C8-4554-B566-895B097BDAB3}" srcOrd="0" destOrd="0" parTransId="{33EAFC76-1C17-4495-B847-25DB0D569CD5}" sibTransId="{6EEC40FF-6290-455E-AA19-4ACCE1802413}"/>
    <dgm:cxn modelId="{BB0E932A-EABF-46F7-9342-5DC2CDE2BAEF}" srcId="{35EDA17F-15B6-408A-A41B-7232E27A3875}" destId="{5EBE9DA7-1A59-49A3-ABD8-7712A4A0E198}" srcOrd="1" destOrd="0" parTransId="{A2E22CEC-2865-4658-A101-677DCBF4B681}" sibTransId="{35A2556D-6E42-4981-8308-853613CA1092}"/>
    <dgm:cxn modelId="{2DFD3264-9881-45EB-9588-058852349E10}" type="presOf" srcId="{1B3E9C7A-5E73-406D-AB99-CCF14C451A88}" destId="{A4F81306-3AD7-4931-9775-7EC06736CF94}" srcOrd="0" destOrd="0" presId="urn:microsoft.com/office/officeart/2005/8/layout/cycle6"/>
    <dgm:cxn modelId="{9B755946-2D01-4551-A163-1E57DDDFA222}" type="presOf" srcId="{30735C26-DFAB-4649-8BB2-52F5BFA3118C}" destId="{18200F93-EED9-4567-A417-B8CFFA8D2938}" srcOrd="0" destOrd="1" presId="urn:microsoft.com/office/officeart/2005/8/layout/cycle6"/>
    <dgm:cxn modelId="{09385247-DDCE-4087-B6D8-47FBDCC60042}" type="presOf" srcId="{60FDC5E8-3272-427A-BB17-2D9B4BBB6A94}" destId="{18200F93-EED9-4567-A417-B8CFFA8D2938}" srcOrd="0" destOrd="0" presId="urn:microsoft.com/office/officeart/2005/8/layout/cycle6"/>
    <dgm:cxn modelId="{60F1FA6A-328F-4A87-A9DA-B5964D6C79BD}" srcId="{60FDC5E8-3272-427A-BB17-2D9B4BBB6A94}" destId="{3BE3E748-2730-4A21-99C2-ADE8936057C2}" srcOrd="2" destOrd="0" parTransId="{17089B71-A2BA-4812-AFEB-4A074CF671F3}" sibTransId="{69E7925E-367C-473D-93A3-4BDA6A7DF19C}"/>
    <dgm:cxn modelId="{000CC36B-ABBB-4F09-AFE3-2B200C48D4E4}" type="presOf" srcId="{FB92165D-4F13-435C-BE35-32CB5DC16364}" destId="{D927C940-44D7-4225-BFF3-F8115227A512}" srcOrd="0" destOrd="1" presId="urn:microsoft.com/office/officeart/2005/8/layout/cycle6"/>
    <dgm:cxn modelId="{D7046A4E-9B02-4561-AB15-97EB53DF8DFE}" type="presOf" srcId="{6EEC40FF-6290-455E-AA19-4ACCE1802413}" destId="{065C14D6-F41D-46B1-886E-AC6EC2D49CB1}" srcOrd="0" destOrd="0" presId="urn:microsoft.com/office/officeart/2005/8/layout/cycle6"/>
    <dgm:cxn modelId="{952E4E51-752A-41CF-962F-E25322CCBE79}" type="presOf" srcId="{13C2F65B-82B2-4449-94DA-E0B414BC174C}" destId="{D927C940-44D7-4225-BFF3-F8115227A512}" srcOrd="0" destOrd="3" presId="urn:microsoft.com/office/officeart/2005/8/layout/cycle6"/>
    <dgm:cxn modelId="{12919874-BCAC-423F-91A2-A5BC62C4361C}" type="presOf" srcId="{BDF9A070-7266-43EF-9E1C-1C1BCEBFE74B}" destId="{A575FEA3-CB9B-4EE1-BB9A-3AED099079D1}" srcOrd="0" destOrd="1" presId="urn:microsoft.com/office/officeart/2005/8/layout/cycle6"/>
    <dgm:cxn modelId="{5D26E754-FE9B-4CED-B195-7A4071F1746B}" srcId="{60FDC5E8-3272-427A-BB17-2D9B4BBB6A94}" destId="{92C5AD4C-C71E-45C5-8F5C-0EA7EA7EBE47}" srcOrd="1" destOrd="0" parTransId="{04239C78-5D08-4C1F-AB8F-93CBFD43F207}" sibTransId="{39B57DC7-A069-449A-87BE-3FBFCBAACFC5}"/>
    <dgm:cxn modelId="{15F28A7C-70F2-46D1-A572-502469EFDC3D}" srcId="{29D33B68-A3C8-4554-B566-895B097BDAB3}" destId="{FB92165D-4F13-435C-BE35-32CB5DC16364}" srcOrd="0" destOrd="0" parTransId="{C94A8208-7F01-4A04-B7F6-B122545F1EDA}" sibTransId="{E4C1AB0C-0091-4132-BD36-1311A2908EE4}"/>
    <dgm:cxn modelId="{BD363383-3C7C-4CC7-9C49-27FDD5C45D56}" srcId="{35EDA17F-15B6-408A-A41B-7232E27A3875}" destId="{BDF9A070-7266-43EF-9E1C-1C1BCEBFE74B}" srcOrd="0" destOrd="0" parTransId="{3BE8B98C-D36A-488B-812A-2032661EDBA5}" sibTransId="{CB6F782C-DABF-45A6-8511-742217A01409}"/>
    <dgm:cxn modelId="{7FA26C97-FA01-4DB9-A9F3-BE548B161DB4}" type="presOf" srcId="{35EDA17F-15B6-408A-A41B-7232E27A3875}" destId="{A575FEA3-CB9B-4EE1-BB9A-3AED099079D1}" srcOrd="0" destOrd="0" presId="urn:microsoft.com/office/officeart/2005/8/layout/cycle6"/>
    <dgm:cxn modelId="{F60C39A9-6AA9-42F0-8DE3-1F5AF6CA21DA}" srcId="{29D33B68-A3C8-4554-B566-895B097BDAB3}" destId="{0BD6EF3D-664E-4834-BBC3-301B1DE72112}" srcOrd="1" destOrd="0" parTransId="{8AF73C3D-D23A-4C27-8362-AD5854A99875}" sibTransId="{4C5C4AC3-C904-43F8-8814-383B4EBC69BF}"/>
    <dgm:cxn modelId="{0AC8C4AE-D296-41BF-AFAF-EFF6E401A9FB}" type="presOf" srcId="{0BD6EF3D-664E-4834-BBC3-301B1DE72112}" destId="{D927C940-44D7-4225-BFF3-F8115227A512}" srcOrd="0" destOrd="2" presId="urn:microsoft.com/office/officeart/2005/8/layout/cycle6"/>
    <dgm:cxn modelId="{D5C058B8-3757-409E-BAB4-BCA509F3F53F}" type="presOf" srcId="{29D33B68-A3C8-4554-B566-895B097BDAB3}" destId="{D927C940-44D7-4225-BFF3-F8115227A512}" srcOrd="0" destOrd="0" presId="urn:microsoft.com/office/officeart/2005/8/layout/cycle6"/>
    <dgm:cxn modelId="{90F310CE-83B5-46F3-BE5B-8BF81AABCB72}" srcId="{29D33B68-A3C8-4554-B566-895B097BDAB3}" destId="{13C2F65B-82B2-4449-94DA-E0B414BC174C}" srcOrd="2" destOrd="0" parTransId="{9C168159-6B1A-42DB-97C8-CE52D8B1C435}" sibTransId="{0C657806-7F8A-432B-8052-F0FE91259A42}"/>
    <dgm:cxn modelId="{43BE24D0-4126-49FA-A89E-6E6587F6D727}" type="presOf" srcId="{92C5AD4C-C71E-45C5-8F5C-0EA7EA7EBE47}" destId="{18200F93-EED9-4567-A417-B8CFFA8D2938}" srcOrd="0" destOrd="2" presId="urn:microsoft.com/office/officeart/2005/8/layout/cycle6"/>
    <dgm:cxn modelId="{70544AD4-8CD6-4480-AF3C-FC343602140D}" type="presOf" srcId="{5918DF02-B30F-45CF-A689-F4CDBC3DD49F}" destId="{3FC45F1A-C453-449C-B257-983CA1B63FE2}" srcOrd="0" destOrd="0" presId="urn:microsoft.com/office/officeart/2005/8/layout/cycle6"/>
    <dgm:cxn modelId="{DDA30DD5-F92E-4EF8-988E-88239FEF472F}" srcId="{C85A8E6E-C7D7-4C1F-B799-B83BA0D855B2}" destId="{35EDA17F-15B6-408A-A41B-7232E27A3875}" srcOrd="1" destOrd="0" parTransId="{F19382AD-2DDD-4459-88D6-B1F09569923A}" sibTransId="{1B3E9C7A-5E73-406D-AB99-CCF14C451A88}"/>
    <dgm:cxn modelId="{A2ABFDD8-1EE4-4911-92EA-FD123D00AC3E}" srcId="{60FDC5E8-3272-427A-BB17-2D9B4BBB6A94}" destId="{30735C26-DFAB-4649-8BB2-52F5BFA3118C}" srcOrd="0" destOrd="0" parTransId="{A4CA0F35-1DFC-4554-A88A-4D2D6DEF3DFD}" sibTransId="{402DA37E-45DA-4934-ACBA-551EDD73B966}"/>
    <dgm:cxn modelId="{B1B625E6-5529-475B-9A67-494B12FC5A5C}" type="presOf" srcId="{3BE3E748-2730-4A21-99C2-ADE8936057C2}" destId="{18200F93-EED9-4567-A417-B8CFFA8D2938}" srcOrd="0" destOrd="3" presId="urn:microsoft.com/office/officeart/2005/8/layout/cycle6"/>
    <dgm:cxn modelId="{F1AB01F6-BC8E-4462-B5C7-C667B3A40C1A}" srcId="{C85A8E6E-C7D7-4C1F-B799-B83BA0D855B2}" destId="{60FDC5E8-3272-427A-BB17-2D9B4BBB6A94}" srcOrd="2" destOrd="0" parTransId="{0BBC602F-03EE-483C-8E8F-D34154FB095C}" sibTransId="{5918DF02-B30F-45CF-A689-F4CDBC3DD49F}"/>
    <dgm:cxn modelId="{FA3F6DFC-58B8-4B4A-9B86-CDC8D49E90F5}" type="presOf" srcId="{5EBE9DA7-1A59-49A3-ABD8-7712A4A0E198}" destId="{A575FEA3-CB9B-4EE1-BB9A-3AED099079D1}" srcOrd="0" destOrd="2" presId="urn:microsoft.com/office/officeart/2005/8/layout/cycle6"/>
    <dgm:cxn modelId="{A616C250-92CB-4E0F-AB4C-0E98D006F57B}" type="presParOf" srcId="{99BAEA13-B0B3-40B5-A362-A8580BC4BDD3}" destId="{D927C940-44D7-4225-BFF3-F8115227A512}" srcOrd="0" destOrd="0" presId="urn:microsoft.com/office/officeart/2005/8/layout/cycle6"/>
    <dgm:cxn modelId="{F863CDC0-36DA-4D6B-BF5C-F35F592B9B63}" type="presParOf" srcId="{99BAEA13-B0B3-40B5-A362-A8580BC4BDD3}" destId="{4D78E47A-8205-45C7-8E2B-4E95E2BBF0D9}" srcOrd="1" destOrd="0" presId="urn:microsoft.com/office/officeart/2005/8/layout/cycle6"/>
    <dgm:cxn modelId="{F6158B0F-69A3-4BEF-A6D2-4052C7355939}" type="presParOf" srcId="{99BAEA13-B0B3-40B5-A362-A8580BC4BDD3}" destId="{065C14D6-F41D-46B1-886E-AC6EC2D49CB1}" srcOrd="2" destOrd="0" presId="urn:microsoft.com/office/officeart/2005/8/layout/cycle6"/>
    <dgm:cxn modelId="{65F35613-8990-4A92-B1ED-733BE3FF5ACD}" type="presParOf" srcId="{99BAEA13-B0B3-40B5-A362-A8580BC4BDD3}" destId="{A575FEA3-CB9B-4EE1-BB9A-3AED099079D1}" srcOrd="3" destOrd="0" presId="urn:microsoft.com/office/officeart/2005/8/layout/cycle6"/>
    <dgm:cxn modelId="{AAE8ED26-CFF1-44FE-B1B6-531FAFCA757B}" type="presParOf" srcId="{99BAEA13-B0B3-40B5-A362-A8580BC4BDD3}" destId="{88A2BD45-304B-4ED4-924A-6C67EF3131AE}" srcOrd="4" destOrd="0" presId="urn:microsoft.com/office/officeart/2005/8/layout/cycle6"/>
    <dgm:cxn modelId="{7B48BCE6-107D-407B-AD08-B87934FE2180}" type="presParOf" srcId="{99BAEA13-B0B3-40B5-A362-A8580BC4BDD3}" destId="{A4F81306-3AD7-4931-9775-7EC06736CF94}" srcOrd="5" destOrd="0" presId="urn:microsoft.com/office/officeart/2005/8/layout/cycle6"/>
    <dgm:cxn modelId="{07365A76-79D9-4930-953B-5D7D8AD5DBE1}" type="presParOf" srcId="{99BAEA13-B0B3-40B5-A362-A8580BC4BDD3}" destId="{18200F93-EED9-4567-A417-B8CFFA8D2938}" srcOrd="6" destOrd="0" presId="urn:microsoft.com/office/officeart/2005/8/layout/cycle6"/>
    <dgm:cxn modelId="{38749F7F-8C23-4CFD-86F3-E8AB412FFB87}" type="presParOf" srcId="{99BAEA13-B0B3-40B5-A362-A8580BC4BDD3}" destId="{101CC04D-3E7A-4319-A11C-CC9456BD80EA}" srcOrd="7" destOrd="0" presId="urn:microsoft.com/office/officeart/2005/8/layout/cycle6"/>
    <dgm:cxn modelId="{3DC1E166-BAF6-4C44-B9A1-13A8EF435DC3}" type="presParOf" srcId="{99BAEA13-B0B3-40B5-A362-A8580BC4BDD3}" destId="{3FC45F1A-C453-449C-B257-983CA1B63FE2}" srcOrd="8"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4D2E7-ED83-4929-88A8-9EB545BC4EC8}">
      <dsp:nvSpPr>
        <dsp:cNvPr id="0" name=""/>
        <dsp:cNvSpPr/>
      </dsp:nvSpPr>
      <dsp:spPr>
        <a:xfrm>
          <a:off x="3437" y="599804"/>
          <a:ext cx="1892431" cy="1220089"/>
        </a:xfrm>
        <a:prstGeom prst="roundRect">
          <a:avLst>
            <a:gd name="adj" fmla="val 10000"/>
          </a:avLst>
        </a:prstGeom>
        <a:solidFill>
          <a:schemeClr val="tx1">
            <a:lumMod val="40000"/>
            <a:lumOff val="6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rtl="0">
            <a:lnSpc>
              <a:spcPct val="90000"/>
            </a:lnSpc>
            <a:spcBef>
              <a:spcPct val="0"/>
            </a:spcBef>
            <a:spcAft>
              <a:spcPct val="15000"/>
            </a:spcAft>
            <a:buChar char="•"/>
          </a:pPr>
          <a:r>
            <a:rPr lang="en-US" sz="1600" b="0" kern="1200" noProof="0" dirty="0">
              <a:solidFill>
                <a:srgbClr val="000000">
                  <a:hueOff val="0"/>
                  <a:satOff val="0"/>
                  <a:lumOff val="0"/>
                  <a:alphaOff val="0"/>
                </a:srgbClr>
              </a:solidFill>
              <a:latin typeface="Calibri" pitchFamily="34" charset="0"/>
              <a:ea typeface="+mn-ea"/>
              <a:cs typeface="+mn-cs"/>
            </a:rPr>
            <a:t>Load profiles</a:t>
          </a:r>
        </a:p>
        <a:p>
          <a:pPr marL="171450" lvl="1" indent="-171450" algn="l" defTabSz="711200" rtl="0">
            <a:lnSpc>
              <a:spcPct val="90000"/>
            </a:lnSpc>
            <a:spcBef>
              <a:spcPct val="0"/>
            </a:spcBef>
            <a:spcAft>
              <a:spcPct val="15000"/>
            </a:spcAft>
            <a:buChar char="•"/>
          </a:pPr>
          <a:r>
            <a:rPr lang="en-US" sz="1600" b="0" kern="1200" noProof="0" dirty="0">
              <a:solidFill>
                <a:srgbClr val="000000">
                  <a:hueOff val="0"/>
                  <a:satOff val="0"/>
                  <a:lumOff val="0"/>
                  <a:alphaOff val="0"/>
                </a:srgbClr>
              </a:solidFill>
              <a:latin typeface="Calibri" pitchFamily="34" charset="0"/>
              <a:ea typeface="+mn-ea"/>
              <a:cs typeface="+mn-cs"/>
            </a:rPr>
            <a:t>Energy generation</a:t>
          </a:r>
        </a:p>
      </dsp:txBody>
      <dsp:txXfrm>
        <a:off x="31515" y="627882"/>
        <a:ext cx="1836275" cy="902485"/>
      </dsp:txXfrm>
    </dsp:sp>
    <dsp:sp modelId="{0DC2CA27-0B4B-4BC0-BB68-6C527A781E55}">
      <dsp:nvSpPr>
        <dsp:cNvPr id="0" name=""/>
        <dsp:cNvSpPr/>
      </dsp:nvSpPr>
      <dsp:spPr>
        <a:xfrm>
          <a:off x="857780" y="395488"/>
          <a:ext cx="2584679" cy="2584679"/>
        </a:xfrm>
        <a:prstGeom prst="leftCircularArrow">
          <a:avLst>
            <a:gd name="adj1" fmla="val 4251"/>
            <a:gd name="adj2" fmla="val 537035"/>
            <a:gd name="adj3" fmla="val 2267850"/>
            <a:gd name="adj4" fmla="val 8979794"/>
            <a:gd name="adj5" fmla="val 4959"/>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D111D472-9AE7-4ADD-B34C-F34B4054288F}">
      <dsp:nvSpPr>
        <dsp:cNvPr id="0" name=""/>
        <dsp:cNvSpPr/>
      </dsp:nvSpPr>
      <dsp:spPr>
        <a:xfrm>
          <a:off x="385788" y="1571576"/>
          <a:ext cx="1569829" cy="782973"/>
        </a:xfrm>
        <a:prstGeom prst="roundRect">
          <a:avLst>
            <a:gd name="adj" fmla="val 10000"/>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en-US" sz="1800" b="1" i="1" kern="1200" noProof="0" dirty="0">
              <a:solidFill>
                <a:schemeClr val="bg1"/>
              </a:solidFill>
              <a:latin typeface="Calibri" pitchFamily="34" charset="0"/>
              <a:ea typeface="+mn-ea"/>
              <a:cs typeface="+mn-cs"/>
            </a:rPr>
            <a:t>Power Plant and users’ </a:t>
          </a:r>
          <a:r>
            <a:rPr lang="en-GB" sz="1800" b="1" i="1" kern="1200" noProof="0" dirty="0">
              <a:solidFill>
                <a:schemeClr val="bg1"/>
              </a:solidFill>
              <a:latin typeface="Calibri" pitchFamily="34" charset="0"/>
              <a:ea typeface="+mn-ea"/>
              <a:cs typeface="+mn-cs"/>
            </a:rPr>
            <a:t>Behaviour</a:t>
          </a:r>
        </a:p>
      </dsp:txBody>
      <dsp:txXfrm>
        <a:off x="408720" y="1594508"/>
        <a:ext cx="1523965" cy="737109"/>
      </dsp:txXfrm>
    </dsp:sp>
    <dsp:sp modelId="{E19BD646-78E8-413B-851D-3C23E40C928E}">
      <dsp:nvSpPr>
        <dsp:cNvPr id="0" name=""/>
        <dsp:cNvSpPr/>
      </dsp:nvSpPr>
      <dsp:spPr>
        <a:xfrm>
          <a:off x="2453769" y="705875"/>
          <a:ext cx="2182383" cy="1220089"/>
        </a:xfrm>
        <a:prstGeom prst="roundRect">
          <a:avLst>
            <a:gd name="adj" fmla="val 10000"/>
          </a:avLst>
        </a:prstGeom>
        <a:solidFill>
          <a:schemeClr val="tx1">
            <a:lumMod val="40000"/>
            <a:lumOff val="6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rtl="0">
            <a:lnSpc>
              <a:spcPct val="90000"/>
            </a:lnSpc>
            <a:spcBef>
              <a:spcPct val="0"/>
            </a:spcBef>
            <a:spcAft>
              <a:spcPct val="15000"/>
            </a:spcAft>
            <a:buChar char="•"/>
          </a:pPr>
          <a:r>
            <a:rPr lang="en-US" sz="1600" b="0" kern="1200" noProof="0" dirty="0">
              <a:solidFill>
                <a:srgbClr val="000000">
                  <a:hueOff val="0"/>
                  <a:satOff val="0"/>
                  <a:lumOff val="0"/>
                  <a:alphaOff val="0"/>
                </a:srgbClr>
              </a:solidFill>
              <a:latin typeface="Calibri" pitchFamily="34" charset="0"/>
              <a:ea typeface="+mn-ea"/>
              <a:cs typeface="+mn-cs"/>
            </a:rPr>
            <a:t>Investment (CAPEX)</a:t>
          </a:r>
        </a:p>
        <a:p>
          <a:pPr marL="171450" lvl="1" indent="-171450" algn="l" defTabSz="711200" rtl="0">
            <a:lnSpc>
              <a:spcPct val="90000"/>
            </a:lnSpc>
            <a:spcBef>
              <a:spcPct val="0"/>
            </a:spcBef>
            <a:spcAft>
              <a:spcPct val="15000"/>
            </a:spcAft>
            <a:buChar char="•"/>
          </a:pPr>
          <a:r>
            <a:rPr lang="en-US" sz="1600" b="0" kern="1200" noProof="0" dirty="0">
              <a:solidFill>
                <a:srgbClr val="000000">
                  <a:hueOff val="0"/>
                  <a:satOff val="0"/>
                  <a:lumOff val="0"/>
                  <a:alphaOff val="0"/>
                </a:srgbClr>
              </a:solidFill>
              <a:latin typeface="Calibri" pitchFamily="34" charset="0"/>
              <a:ea typeface="+mn-ea"/>
              <a:cs typeface="+mn-cs"/>
            </a:rPr>
            <a:t>Operation (OPEX)</a:t>
          </a:r>
        </a:p>
      </dsp:txBody>
      <dsp:txXfrm>
        <a:off x="2481847" y="995401"/>
        <a:ext cx="2126227" cy="902485"/>
      </dsp:txXfrm>
    </dsp:sp>
    <dsp:sp modelId="{80796671-D3D1-48BA-ABF7-381D6A0613CC}">
      <dsp:nvSpPr>
        <dsp:cNvPr id="0" name=""/>
        <dsp:cNvSpPr/>
      </dsp:nvSpPr>
      <dsp:spPr>
        <a:xfrm>
          <a:off x="3516223" y="-343326"/>
          <a:ext cx="2642748" cy="2642748"/>
        </a:xfrm>
        <a:prstGeom prst="circularArrow">
          <a:avLst>
            <a:gd name="adj1" fmla="val 3756"/>
            <a:gd name="adj2" fmla="val 468879"/>
            <a:gd name="adj3" fmla="val 19408947"/>
            <a:gd name="adj4" fmla="val 12628848"/>
            <a:gd name="adj5" fmla="val 4382"/>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F05E043D-1309-48EB-80DE-102332775CEC}">
      <dsp:nvSpPr>
        <dsp:cNvPr id="0" name=""/>
        <dsp:cNvSpPr/>
      </dsp:nvSpPr>
      <dsp:spPr>
        <a:xfrm>
          <a:off x="2916264" y="362325"/>
          <a:ext cx="1750484" cy="687100"/>
        </a:xfrm>
        <a:prstGeom prst="roundRect">
          <a:avLst>
            <a:gd name="adj" fmla="val 10000"/>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en-US" sz="1800" b="1" i="1" kern="1200" noProof="0" dirty="0">
              <a:solidFill>
                <a:schemeClr val="bg1"/>
              </a:solidFill>
              <a:latin typeface="Calibri" pitchFamily="34" charset="0"/>
              <a:ea typeface="+mn-ea"/>
              <a:cs typeface="+mn-cs"/>
            </a:rPr>
            <a:t>Costs Estimation</a:t>
          </a:r>
        </a:p>
      </dsp:txBody>
      <dsp:txXfrm>
        <a:off x="2936388" y="382449"/>
        <a:ext cx="1710236" cy="646852"/>
      </dsp:txXfrm>
    </dsp:sp>
    <dsp:sp modelId="{3E673F04-11E8-4595-989E-8B3F0E224710}">
      <dsp:nvSpPr>
        <dsp:cNvPr id="0" name=""/>
        <dsp:cNvSpPr/>
      </dsp:nvSpPr>
      <dsp:spPr>
        <a:xfrm>
          <a:off x="5139405" y="656524"/>
          <a:ext cx="1838053" cy="1220089"/>
        </a:xfrm>
        <a:prstGeom prst="roundRect">
          <a:avLst>
            <a:gd name="adj" fmla="val 10000"/>
          </a:avLst>
        </a:prstGeom>
        <a:solidFill>
          <a:schemeClr val="tx1">
            <a:lumMod val="40000"/>
            <a:lumOff val="6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rtl="0">
            <a:lnSpc>
              <a:spcPct val="90000"/>
            </a:lnSpc>
            <a:spcBef>
              <a:spcPct val="0"/>
            </a:spcBef>
            <a:spcAft>
              <a:spcPct val="15000"/>
            </a:spcAft>
            <a:buChar char="•"/>
          </a:pPr>
          <a:r>
            <a:rPr lang="en-US" sz="1600" b="0" kern="1200" noProof="0" dirty="0">
              <a:solidFill>
                <a:srgbClr val="000000">
                  <a:hueOff val="0"/>
                  <a:satOff val="0"/>
                  <a:lumOff val="0"/>
                  <a:alphaOff val="0"/>
                </a:srgbClr>
              </a:solidFill>
              <a:latin typeface="Calibri" pitchFamily="34" charset="0"/>
              <a:ea typeface="+mn-ea"/>
              <a:cs typeface="+mn-cs"/>
            </a:rPr>
            <a:t>Guidance value for tariff setting</a:t>
          </a:r>
        </a:p>
      </dsp:txBody>
      <dsp:txXfrm>
        <a:off x="5167483" y="684602"/>
        <a:ext cx="1781897" cy="902485"/>
      </dsp:txXfrm>
    </dsp:sp>
    <dsp:sp modelId="{1CE7C863-4434-45D0-AD57-1D31ED5EBD25}">
      <dsp:nvSpPr>
        <dsp:cNvPr id="0" name=""/>
        <dsp:cNvSpPr/>
      </dsp:nvSpPr>
      <dsp:spPr>
        <a:xfrm>
          <a:off x="6063903" y="372269"/>
          <a:ext cx="2494207" cy="2494207"/>
        </a:xfrm>
        <a:prstGeom prst="leftCircularArrow">
          <a:avLst>
            <a:gd name="adj1" fmla="val 3980"/>
            <a:gd name="adj2" fmla="val 499490"/>
            <a:gd name="adj3" fmla="val 2369519"/>
            <a:gd name="adj4" fmla="val 9119007"/>
            <a:gd name="adj5" fmla="val 4643"/>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194C0FF8-C5A3-4E4D-A184-2DBFABCB7786}">
      <dsp:nvSpPr>
        <dsp:cNvPr id="0" name=""/>
        <dsp:cNvSpPr/>
      </dsp:nvSpPr>
      <dsp:spPr>
        <a:xfrm>
          <a:off x="5520437" y="1598567"/>
          <a:ext cx="1569079" cy="556094"/>
        </a:xfrm>
        <a:prstGeom prst="roundRect">
          <a:avLst>
            <a:gd name="adj" fmla="val 10000"/>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en-US" sz="1800" b="1" i="1" kern="1200" noProof="0" dirty="0">
              <a:solidFill>
                <a:schemeClr val="bg1"/>
              </a:solidFill>
              <a:latin typeface="Calibri" pitchFamily="34" charset="0"/>
              <a:ea typeface="+mn-ea"/>
              <a:cs typeface="+mn-cs"/>
            </a:rPr>
            <a:t>LCOE Calculation</a:t>
          </a:r>
        </a:p>
      </dsp:txBody>
      <dsp:txXfrm>
        <a:off x="5536724" y="1614854"/>
        <a:ext cx="1536505" cy="523520"/>
      </dsp:txXfrm>
    </dsp:sp>
    <dsp:sp modelId="{B1245F1F-8796-472B-98E3-42758DB36587}">
      <dsp:nvSpPr>
        <dsp:cNvPr id="0" name=""/>
        <dsp:cNvSpPr/>
      </dsp:nvSpPr>
      <dsp:spPr>
        <a:xfrm>
          <a:off x="7562173" y="727607"/>
          <a:ext cx="2088864" cy="1220089"/>
        </a:xfrm>
        <a:prstGeom prst="roundRect">
          <a:avLst>
            <a:gd name="adj" fmla="val 10000"/>
          </a:avLst>
        </a:prstGeom>
        <a:solidFill>
          <a:schemeClr val="tx1">
            <a:lumMod val="40000"/>
            <a:lumOff val="6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rtl="0">
            <a:lnSpc>
              <a:spcPct val="90000"/>
            </a:lnSpc>
            <a:spcBef>
              <a:spcPct val="0"/>
            </a:spcBef>
            <a:spcAft>
              <a:spcPct val="15000"/>
            </a:spcAft>
            <a:buChar char="•"/>
          </a:pPr>
          <a:r>
            <a:rPr lang="en-US" sz="1600" b="0" kern="1200" noProof="0" dirty="0">
              <a:solidFill>
                <a:srgbClr val="000000">
                  <a:hueOff val="0"/>
                  <a:satOff val="0"/>
                  <a:lumOff val="0"/>
                  <a:alphaOff val="0"/>
                </a:srgbClr>
              </a:solidFill>
              <a:latin typeface="Calibri" pitchFamily="34" charset="0"/>
              <a:ea typeface="+mn-ea"/>
              <a:cs typeface="+mn-cs"/>
            </a:rPr>
            <a:t>Cash flow</a:t>
          </a:r>
        </a:p>
        <a:p>
          <a:pPr marL="171450" lvl="1" indent="-171450" algn="l" defTabSz="711200" rtl="0">
            <a:lnSpc>
              <a:spcPct val="90000"/>
            </a:lnSpc>
            <a:spcBef>
              <a:spcPct val="0"/>
            </a:spcBef>
            <a:spcAft>
              <a:spcPct val="15000"/>
            </a:spcAft>
            <a:buChar char="•"/>
          </a:pPr>
          <a:r>
            <a:rPr lang="en-US" sz="1600" b="0" kern="1200" noProof="0" dirty="0">
              <a:solidFill>
                <a:srgbClr val="000000">
                  <a:hueOff val="0"/>
                  <a:satOff val="0"/>
                  <a:lumOff val="0"/>
                  <a:alphaOff val="0"/>
                </a:srgbClr>
              </a:solidFill>
              <a:latin typeface="Calibri" pitchFamily="34" charset="0"/>
              <a:ea typeface="+mn-ea"/>
              <a:cs typeface="+mn-cs"/>
            </a:rPr>
            <a:t>Profit and Loss</a:t>
          </a:r>
        </a:p>
        <a:p>
          <a:pPr marL="171450" lvl="1" indent="-171450" algn="l" defTabSz="711200" rtl="0">
            <a:lnSpc>
              <a:spcPct val="90000"/>
            </a:lnSpc>
            <a:spcBef>
              <a:spcPct val="0"/>
            </a:spcBef>
            <a:spcAft>
              <a:spcPct val="15000"/>
            </a:spcAft>
            <a:buChar char="•"/>
          </a:pPr>
          <a:r>
            <a:rPr lang="en-US" sz="1600" b="0" kern="1200" noProof="0" dirty="0">
              <a:solidFill>
                <a:srgbClr val="000000">
                  <a:hueOff val="0"/>
                  <a:satOff val="0"/>
                  <a:lumOff val="0"/>
                  <a:alphaOff val="0"/>
                </a:srgbClr>
              </a:solidFill>
              <a:latin typeface="Calibri" pitchFamily="34" charset="0"/>
              <a:ea typeface="+mn-ea"/>
              <a:cs typeface="+mn-cs"/>
            </a:rPr>
            <a:t>Balance Sheet</a:t>
          </a:r>
        </a:p>
      </dsp:txBody>
      <dsp:txXfrm>
        <a:off x="7590251" y="1017132"/>
        <a:ext cx="2032708" cy="902485"/>
      </dsp:txXfrm>
    </dsp:sp>
    <dsp:sp modelId="{3C663500-1FD1-4268-AAD6-30CE5D362637}">
      <dsp:nvSpPr>
        <dsp:cNvPr id="0" name=""/>
        <dsp:cNvSpPr/>
      </dsp:nvSpPr>
      <dsp:spPr>
        <a:xfrm>
          <a:off x="8029736" y="340593"/>
          <a:ext cx="1646830" cy="774026"/>
        </a:xfrm>
        <a:prstGeom prst="roundRect">
          <a:avLst>
            <a:gd name="adj" fmla="val 10000"/>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en-US" sz="1800" b="1" i="1" kern="1200" noProof="0" dirty="0">
              <a:solidFill>
                <a:schemeClr val="bg1"/>
              </a:solidFill>
              <a:latin typeface="Calibri" pitchFamily="34" charset="0"/>
              <a:ea typeface="+mn-ea"/>
              <a:cs typeface="+mn-cs"/>
            </a:rPr>
            <a:t>Projection of the financial statements</a:t>
          </a:r>
        </a:p>
      </dsp:txBody>
      <dsp:txXfrm>
        <a:off x="8052406" y="363263"/>
        <a:ext cx="1601490" cy="7286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27C940-44D7-4225-BFF3-F8115227A512}">
      <dsp:nvSpPr>
        <dsp:cNvPr id="0" name=""/>
        <dsp:cNvSpPr/>
      </dsp:nvSpPr>
      <dsp:spPr>
        <a:xfrm>
          <a:off x="2146633" y="3343"/>
          <a:ext cx="2475485" cy="1609065"/>
        </a:xfrm>
        <a:prstGeom prst="roundRect">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b="1" kern="1200" dirty="0">
              <a:solidFill>
                <a:schemeClr val="bg2"/>
              </a:solidFill>
              <a:latin typeface="Calibri" pitchFamily="34" charset="0"/>
            </a:rPr>
            <a:t>Load profile</a:t>
          </a:r>
        </a:p>
        <a:p>
          <a:pPr marL="171450" lvl="1" indent="-171450" algn="l" defTabSz="711200" rtl="0">
            <a:lnSpc>
              <a:spcPct val="90000"/>
            </a:lnSpc>
            <a:spcBef>
              <a:spcPct val="0"/>
            </a:spcBef>
            <a:spcAft>
              <a:spcPct val="15000"/>
            </a:spcAft>
            <a:buChar char="•"/>
          </a:pPr>
          <a:r>
            <a:rPr lang="en-US" sz="1600" b="0" kern="1200" dirty="0">
              <a:solidFill>
                <a:schemeClr val="bg2"/>
              </a:solidFill>
              <a:latin typeface="Calibri" pitchFamily="34" charset="0"/>
            </a:rPr>
            <a:t>Households</a:t>
          </a:r>
          <a:endParaRPr lang="es-ES" sz="1600" kern="1200" dirty="0">
            <a:solidFill>
              <a:schemeClr val="bg2"/>
            </a:solidFill>
            <a:latin typeface="Calibri" pitchFamily="34" charset="0"/>
          </a:endParaRPr>
        </a:p>
        <a:p>
          <a:pPr marL="171450" lvl="1" indent="-171450" algn="l" defTabSz="711200" rtl="0">
            <a:lnSpc>
              <a:spcPct val="90000"/>
            </a:lnSpc>
            <a:spcBef>
              <a:spcPct val="0"/>
            </a:spcBef>
            <a:spcAft>
              <a:spcPct val="15000"/>
            </a:spcAft>
            <a:buChar char="•"/>
          </a:pPr>
          <a:r>
            <a:rPr lang="en-US" sz="1600" b="0" kern="1200" dirty="0">
              <a:solidFill>
                <a:schemeClr val="bg2"/>
              </a:solidFill>
              <a:latin typeface="Calibri" pitchFamily="34" charset="0"/>
            </a:rPr>
            <a:t>Businesses</a:t>
          </a:r>
        </a:p>
        <a:p>
          <a:pPr marL="171450" lvl="1" indent="-171450" algn="l" defTabSz="711200" rtl="0">
            <a:lnSpc>
              <a:spcPct val="90000"/>
            </a:lnSpc>
            <a:spcBef>
              <a:spcPct val="0"/>
            </a:spcBef>
            <a:spcAft>
              <a:spcPct val="15000"/>
            </a:spcAft>
            <a:buChar char="•"/>
          </a:pPr>
          <a:r>
            <a:rPr lang="en-US" sz="1600" b="0" kern="1200" dirty="0">
              <a:solidFill>
                <a:schemeClr val="bg2"/>
              </a:solidFill>
              <a:latin typeface="Calibri" pitchFamily="34" charset="0"/>
            </a:rPr>
            <a:t>Public Institutions</a:t>
          </a:r>
        </a:p>
      </dsp:txBody>
      <dsp:txXfrm>
        <a:off x="2225181" y="81891"/>
        <a:ext cx="2318389" cy="1451969"/>
      </dsp:txXfrm>
    </dsp:sp>
    <dsp:sp modelId="{065C14D6-F41D-46B1-886E-AC6EC2D49CB1}">
      <dsp:nvSpPr>
        <dsp:cNvPr id="0" name=""/>
        <dsp:cNvSpPr/>
      </dsp:nvSpPr>
      <dsp:spPr>
        <a:xfrm>
          <a:off x="1238214" y="807875"/>
          <a:ext cx="4292322" cy="4292322"/>
        </a:xfrm>
        <a:custGeom>
          <a:avLst/>
          <a:gdLst/>
          <a:ahLst/>
          <a:cxnLst/>
          <a:rect l="0" t="0" r="0" b="0"/>
          <a:pathLst>
            <a:path>
              <a:moveTo>
                <a:pt x="3401890" y="405714"/>
              </a:moveTo>
              <a:arcTo wR="2146161" hR="2146161" stAng="18348623" swAng="3647276"/>
            </a:path>
          </a:pathLst>
        </a:custGeom>
        <a:noFill/>
        <a:ln w="38100" cap="flat" cmpd="sng" algn="ctr">
          <a:solidFill>
            <a:schemeClr val="tx2"/>
          </a:solidFill>
          <a:prstDash val="solid"/>
        </a:ln>
        <a:effectLst/>
      </dsp:spPr>
      <dsp:style>
        <a:lnRef idx="1">
          <a:scrgbClr r="0" g="0" b="0"/>
        </a:lnRef>
        <a:fillRef idx="0">
          <a:scrgbClr r="0" g="0" b="0"/>
        </a:fillRef>
        <a:effectRef idx="0">
          <a:scrgbClr r="0" g="0" b="0"/>
        </a:effectRef>
        <a:fontRef idx="minor"/>
      </dsp:style>
    </dsp:sp>
    <dsp:sp modelId="{A575FEA3-CB9B-4EE1-BB9A-3AED099079D1}">
      <dsp:nvSpPr>
        <dsp:cNvPr id="0" name=""/>
        <dsp:cNvSpPr/>
      </dsp:nvSpPr>
      <dsp:spPr>
        <a:xfrm>
          <a:off x="4005263" y="3222585"/>
          <a:ext cx="2475485" cy="1609065"/>
        </a:xfrm>
        <a:prstGeom prst="roundRect">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b="1" kern="1200" dirty="0">
              <a:solidFill>
                <a:schemeClr val="bg2"/>
              </a:solidFill>
              <a:latin typeface="Calibri" pitchFamily="34" charset="0"/>
            </a:rPr>
            <a:t>Connection rates</a:t>
          </a:r>
          <a:endParaRPr lang="en-US" sz="2000" b="0" kern="1200" dirty="0">
            <a:solidFill>
              <a:schemeClr val="bg2"/>
            </a:solidFill>
            <a:latin typeface="Calibri" pitchFamily="34" charset="0"/>
          </a:endParaRPr>
        </a:p>
        <a:p>
          <a:pPr marL="171450" lvl="1" indent="-171450" algn="l" defTabSz="711200" rtl="0">
            <a:lnSpc>
              <a:spcPct val="90000"/>
            </a:lnSpc>
            <a:spcBef>
              <a:spcPct val="0"/>
            </a:spcBef>
            <a:spcAft>
              <a:spcPct val="15000"/>
            </a:spcAft>
            <a:buChar char="•"/>
          </a:pPr>
          <a:r>
            <a:rPr lang="es-ES" sz="1600" kern="1200" dirty="0" err="1">
              <a:solidFill>
                <a:schemeClr val="bg2"/>
              </a:solidFill>
              <a:latin typeface="Calibri" pitchFamily="34" charset="0"/>
            </a:rPr>
            <a:t>Initial</a:t>
          </a:r>
          <a:r>
            <a:rPr lang="es-ES" sz="1600" kern="1200" dirty="0">
              <a:solidFill>
                <a:schemeClr val="bg2"/>
              </a:solidFill>
              <a:latin typeface="Calibri" pitchFamily="34" charset="0"/>
            </a:rPr>
            <a:t> </a:t>
          </a:r>
          <a:r>
            <a:rPr lang="es-ES" sz="1600" kern="1200" dirty="0" err="1">
              <a:solidFill>
                <a:schemeClr val="bg2"/>
              </a:solidFill>
              <a:latin typeface="Calibri" pitchFamily="34" charset="0"/>
            </a:rPr>
            <a:t>connection</a:t>
          </a:r>
          <a:r>
            <a:rPr lang="es-ES" sz="1600" kern="1200" dirty="0">
              <a:solidFill>
                <a:schemeClr val="bg2"/>
              </a:solidFill>
              <a:latin typeface="Calibri" pitchFamily="34" charset="0"/>
            </a:rPr>
            <a:t> </a:t>
          </a:r>
          <a:r>
            <a:rPr lang="es-ES" sz="1600" kern="1200" dirty="0" err="1">
              <a:solidFill>
                <a:schemeClr val="bg2"/>
              </a:solidFill>
              <a:latin typeface="Calibri" pitchFamily="34" charset="0"/>
            </a:rPr>
            <a:t>rate</a:t>
          </a:r>
          <a:endParaRPr lang="es-ES" sz="1600" kern="1200" dirty="0">
            <a:solidFill>
              <a:schemeClr val="bg2"/>
            </a:solidFill>
            <a:latin typeface="Calibri" pitchFamily="34" charset="0"/>
          </a:endParaRPr>
        </a:p>
        <a:p>
          <a:pPr marL="171450" lvl="1" indent="-171450" algn="l" defTabSz="711200" rtl="0">
            <a:lnSpc>
              <a:spcPct val="90000"/>
            </a:lnSpc>
            <a:spcBef>
              <a:spcPct val="0"/>
            </a:spcBef>
            <a:spcAft>
              <a:spcPct val="15000"/>
            </a:spcAft>
            <a:buChar char="•"/>
          </a:pPr>
          <a:r>
            <a:rPr lang="en-US" sz="1600" b="0" kern="1200" dirty="0">
              <a:solidFill>
                <a:schemeClr val="bg2"/>
              </a:solidFill>
              <a:latin typeface="Calibri" pitchFamily="34" charset="0"/>
            </a:rPr>
            <a:t>Evolution of # customers</a:t>
          </a:r>
          <a:endParaRPr lang="es-ES" sz="1600" kern="1200" dirty="0">
            <a:solidFill>
              <a:schemeClr val="bg2"/>
            </a:solidFill>
            <a:latin typeface="Calibri" pitchFamily="34" charset="0"/>
          </a:endParaRPr>
        </a:p>
      </dsp:txBody>
      <dsp:txXfrm>
        <a:off x="4083811" y="3301133"/>
        <a:ext cx="2318389" cy="1451969"/>
      </dsp:txXfrm>
    </dsp:sp>
    <dsp:sp modelId="{A4F81306-3AD7-4931-9775-7EC06736CF94}">
      <dsp:nvSpPr>
        <dsp:cNvPr id="0" name=""/>
        <dsp:cNvSpPr/>
      </dsp:nvSpPr>
      <dsp:spPr>
        <a:xfrm>
          <a:off x="1238214" y="807875"/>
          <a:ext cx="4292322" cy="4292322"/>
        </a:xfrm>
        <a:custGeom>
          <a:avLst/>
          <a:gdLst/>
          <a:ahLst/>
          <a:cxnLst/>
          <a:rect l="0" t="0" r="0" b="0"/>
          <a:pathLst>
            <a:path>
              <a:moveTo>
                <a:pt x="3167431" y="4033756"/>
              </a:moveTo>
              <a:arcTo wR="2146161" hR="2146161" stAng="3695082" swAng="3409835"/>
            </a:path>
          </a:pathLst>
        </a:custGeom>
        <a:noFill/>
        <a:ln w="38100" cap="flat" cmpd="sng" algn="ctr">
          <a:solidFill>
            <a:schemeClr val="tx2"/>
          </a:solidFill>
          <a:prstDash val="solid"/>
        </a:ln>
        <a:effectLst/>
      </dsp:spPr>
      <dsp:style>
        <a:lnRef idx="1">
          <a:scrgbClr r="0" g="0" b="0"/>
        </a:lnRef>
        <a:fillRef idx="0">
          <a:scrgbClr r="0" g="0" b="0"/>
        </a:fillRef>
        <a:effectRef idx="0">
          <a:scrgbClr r="0" g="0" b="0"/>
        </a:effectRef>
        <a:fontRef idx="minor"/>
      </dsp:style>
    </dsp:sp>
    <dsp:sp modelId="{18200F93-EED9-4567-A417-B8CFFA8D2938}">
      <dsp:nvSpPr>
        <dsp:cNvPr id="0" name=""/>
        <dsp:cNvSpPr/>
      </dsp:nvSpPr>
      <dsp:spPr>
        <a:xfrm>
          <a:off x="288002" y="3222585"/>
          <a:ext cx="2475485" cy="1609065"/>
        </a:xfrm>
        <a:prstGeom prst="roundRect">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b="1" kern="1200" dirty="0">
              <a:solidFill>
                <a:schemeClr val="bg2"/>
              </a:solidFill>
              <a:latin typeface="Calibri" pitchFamily="34" charset="0"/>
            </a:rPr>
            <a:t>Financial parameters</a:t>
          </a:r>
          <a:endParaRPr lang="es-ES" sz="2000" kern="1200" dirty="0">
            <a:solidFill>
              <a:schemeClr val="bg2"/>
            </a:solidFill>
            <a:latin typeface="Calibri" pitchFamily="34" charset="0"/>
          </a:endParaRPr>
        </a:p>
        <a:p>
          <a:pPr marL="171450" lvl="1" indent="-171450" algn="l" defTabSz="711200" rtl="0">
            <a:lnSpc>
              <a:spcPct val="90000"/>
            </a:lnSpc>
            <a:spcBef>
              <a:spcPct val="0"/>
            </a:spcBef>
            <a:spcAft>
              <a:spcPct val="15000"/>
            </a:spcAft>
            <a:buChar char="•"/>
          </a:pPr>
          <a:r>
            <a:rPr lang="es-ES" sz="1600" kern="1200" dirty="0" err="1">
              <a:solidFill>
                <a:schemeClr val="bg2"/>
              </a:solidFill>
              <a:latin typeface="Calibri" pitchFamily="34" charset="0"/>
            </a:rPr>
            <a:t>Cost</a:t>
          </a:r>
          <a:r>
            <a:rPr lang="es-ES" sz="1600" kern="1200" dirty="0">
              <a:solidFill>
                <a:schemeClr val="bg2"/>
              </a:solidFill>
              <a:latin typeface="Calibri" pitchFamily="34" charset="0"/>
            </a:rPr>
            <a:t> </a:t>
          </a:r>
          <a:r>
            <a:rPr lang="es-ES" sz="1600" kern="1200" dirty="0" err="1">
              <a:solidFill>
                <a:schemeClr val="bg2"/>
              </a:solidFill>
              <a:latin typeface="Calibri" pitchFamily="34" charset="0"/>
            </a:rPr>
            <a:t>of</a:t>
          </a:r>
          <a:r>
            <a:rPr lang="es-ES" sz="1600" kern="1200" dirty="0">
              <a:solidFill>
                <a:schemeClr val="bg2"/>
              </a:solidFill>
              <a:latin typeface="Calibri" pitchFamily="34" charset="0"/>
            </a:rPr>
            <a:t> fuel (</a:t>
          </a:r>
          <a:r>
            <a:rPr lang="es-ES" sz="1600" kern="1200" dirty="0" err="1">
              <a:solidFill>
                <a:schemeClr val="bg2"/>
              </a:solidFill>
              <a:latin typeface="Calibri" pitchFamily="34" charset="0"/>
            </a:rPr>
            <a:t>if</a:t>
          </a:r>
          <a:r>
            <a:rPr lang="es-ES" sz="1600" kern="1200" dirty="0">
              <a:solidFill>
                <a:schemeClr val="bg2"/>
              </a:solidFill>
              <a:latin typeface="Calibri" pitchFamily="34" charset="0"/>
            </a:rPr>
            <a:t> </a:t>
          </a:r>
          <a:r>
            <a:rPr lang="es-ES" sz="1600" kern="1200" dirty="0" err="1">
              <a:solidFill>
                <a:schemeClr val="bg2"/>
              </a:solidFill>
              <a:latin typeface="Calibri" pitchFamily="34" charset="0"/>
            </a:rPr>
            <a:t>any</a:t>
          </a:r>
          <a:r>
            <a:rPr lang="es-ES" sz="1600" kern="1200" dirty="0">
              <a:solidFill>
                <a:schemeClr val="bg2"/>
              </a:solidFill>
              <a:latin typeface="Calibri" pitchFamily="34" charset="0"/>
            </a:rPr>
            <a:t>)</a:t>
          </a:r>
        </a:p>
        <a:p>
          <a:pPr marL="171450" lvl="1" indent="-171450" algn="l" defTabSz="711200" rtl="0">
            <a:lnSpc>
              <a:spcPct val="90000"/>
            </a:lnSpc>
            <a:spcBef>
              <a:spcPct val="0"/>
            </a:spcBef>
            <a:spcAft>
              <a:spcPct val="15000"/>
            </a:spcAft>
            <a:buChar char="•"/>
          </a:pPr>
          <a:r>
            <a:rPr lang="en-US" sz="1600" b="0" kern="1200" dirty="0">
              <a:solidFill>
                <a:schemeClr val="bg2"/>
              </a:solidFill>
              <a:latin typeface="Calibri" pitchFamily="34" charset="0"/>
            </a:rPr>
            <a:t>Discount rate</a:t>
          </a:r>
          <a:endParaRPr lang="es-ES" sz="1600" kern="1200" dirty="0">
            <a:solidFill>
              <a:schemeClr val="bg2"/>
            </a:solidFill>
            <a:latin typeface="Calibri" pitchFamily="34" charset="0"/>
          </a:endParaRPr>
        </a:p>
        <a:p>
          <a:pPr marL="171450" lvl="1" indent="-171450" algn="l" defTabSz="711200" rtl="0">
            <a:lnSpc>
              <a:spcPct val="90000"/>
            </a:lnSpc>
            <a:spcBef>
              <a:spcPct val="0"/>
            </a:spcBef>
            <a:spcAft>
              <a:spcPct val="15000"/>
            </a:spcAft>
            <a:buChar char="•"/>
          </a:pPr>
          <a:r>
            <a:rPr lang="en-US" sz="1600" b="0" kern="1200" dirty="0">
              <a:solidFill>
                <a:schemeClr val="bg2"/>
              </a:solidFill>
              <a:latin typeface="Calibri" pitchFamily="34" charset="0"/>
            </a:rPr>
            <a:t>Inflation</a:t>
          </a:r>
          <a:endParaRPr lang="en-US" sz="1600" b="1" kern="1200" dirty="0">
            <a:solidFill>
              <a:schemeClr val="bg2"/>
            </a:solidFill>
            <a:latin typeface="Calibri" pitchFamily="34" charset="0"/>
          </a:endParaRPr>
        </a:p>
      </dsp:txBody>
      <dsp:txXfrm>
        <a:off x="366550" y="3301133"/>
        <a:ext cx="2318389" cy="1451969"/>
      </dsp:txXfrm>
    </dsp:sp>
    <dsp:sp modelId="{3FC45F1A-C453-449C-B257-983CA1B63FE2}">
      <dsp:nvSpPr>
        <dsp:cNvPr id="0" name=""/>
        <dsp:cNvSpPr/>
      </dsp:nvSpPr>
      <dsp:spPr>
        <a:xfrm>
          <a:off x="1238214" y="807875"/>
          <a:ext cx="4292322" cy="4292322"/>
        </a:xfrm>
        <a:custGeom>
          <a:avLst/>
          <a:gdLst/>
          <a:ahLst/>
          <a:cxnLst/>
          <a:rect l="0" t="0" r="0" b="0"/>
          <a:pathLst>
            <a:path>
              <a:moveTo>
                <a:pt x="14215" y="2392772"/>
              </a:moveTo>
              <a:arcTo wR="2146161" hR="2146161" stAng="10404101" swAng="3647276"/>
            </a:path>
          </a:pathLst>
        </a:custGeom>
        <a:noFill/>
        <a:ln w="38100" cap="flat" cmpd="sng" algn="ctr">
          <a:solidFill>
            <a:schemeClr val="tx2"/>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3078427" cy="511731"/>
          </a:xfrm>
          <a:prstGeom prst="rect">
            <a:avLst/>
          </a:prstGeom>
        </p:spPr>
        <p:txBody>
          <a:bodyPr vert="horz" lIns="94796" tIns="47398" rIns="94796" bIns="47398" rtlCol="0"/>
          <a:lstStyle>
            <a:lvl1pPr algn="l">
              <a:defRPr sz="1200"/>
            </a:lvl1pPr>
          </a:lstStyle>
          <a:p>
            <a:endParaRPr lang="es-ES"/>
          </a:p>
        </p:txBody>
      </p:sp>
      <p:sp>
        <p:nvSpPr>
          <p:cNvPr id="3" name="2 Marcador de fecha"/>
          <p:cNvSpPr>
            <a:spLocks noGrp="1"/>
          </p:cNvSpPr>
          <p:nvPr>
            <p:ph type="dt" sz="quarter" idx="1"/>
          </p:nvPr>
        </p:nvSpPr>
        <p:spPr>
          <a:xfrm>
            <a:off x="4023993" y="0"/>
            <a:ext cx="3078427" cy="511731"/>
          </a:xfrm>
          <a:prstGeom prst="rect">
            <a:avLst/>
          </a:prstGeom>
        </p:spPr>
        <p:txBody>
          <a:bodyPr vert="horz" lIns="94796" tIns="47398" rIns="94796" bIns="47398" rtlCol="0"/>
          <a:lstStyle>
            <a:lvl1pPr algn="r">
              <a:defRPr sz="1200"/>
            </a:lvl1pPr>
          </a:lstStyle>
          <a:p>
            <a:fld id="{EB0A3874-43F6-47D9-9BDA-46D4DBA2C754}" type="datetimeFigureOut">
              <a:rPr lang="es-ES" smtClean="0"/>
              <a:pPr/>
              <a:t>25/06/2023</a:t>
            </a:fld>
            <a:endParaRPr lang="es-ES"/>
          </a:p>
        </p:txBody>
      </p:sp>
      <p:sp>
        <p:nvSpPr>
          <p:cNvPr id="4" name="3 Marcador de pie de página"/>
          <p:cNvSpPr>
            <a:spLocks noGrp="1"/>
          </p:cNvSpPr>
          <p:nvPr>
            <p:ph type="ftr" sz="quarter" idx="2"/>
          </p:nvPr>
        </p:nvSpPr>
        <p:spPr>
          <a:xfrm>
            <a:off x="1" y="9721106"/>
            <a:ext cx="3078427" cy="511731"/>
          </a:xfrm>
          <a:prstGeom prst="rect">
            <a:avLst/>
          </a:prstGeom>
        </p:spPr>
        <p:txBody>
          <a:bodyPr vert="horz" lIns="94796" tIns="47398" rIns="94796" bIns="47398"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4023993" y="9721106"/>
            <a:ext cx="3078427" cy="511731"/>
          </a:xfrm>
          <a:prstGeom prst="rect">
            <a:avLst/>
          </a:prstGeom>
        </p:spPr>
        <p:txBody>
          <a:bodyPr vert="horz" lIns="94796" tIns="47398" rIns="94796" bIns="47398" rtlCol="0" anchor="b"/>
          <a:lstStyle>
            <a:lvl1pPr algn="r">
              <a:defRPr sz="1200"/>
            </a:lvl1pPr>
          </a:lstStyle>
          <a:p>
            <a:fld id="{B8DBB0DE-90D2-417F-AF1F-9E447C3D42CE}" type="slidenum">
              <a:rPr lang="es-ES" smtClean="0"/>
              <a:pPr/>
              <a:t>‹#›</a:t>
            </a:fld>
            <a:endParaRPr lang="es-ES"/>
          </a:p>
        </p:txBody>
      </p:sp>
    </p:spTree>
    <p:extLst>
      <p:ext uri="{BB962C8B-B14F-4D97-AF65-F5344CB8AC3E}">
        <p14:creationId xmlns:p14="http://schemas.microsoft.com/office/powerpoint/2010/main" val="1493473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3078427" cy="511731"/>
          </a:xfrm>
          <a:prstGeom prst="rect">
            <a:avLst/>
          </a:prstGeom>
        </p:spPr>
        <p:txBody>
          <a:bodyPr vert="horz" lIns="94796" tIns="47398" rIns="94796" bIns="47398" rtlCol="0"/>
          <a:lstStyle>
            <a:lvl1pPr algn="l">
              <a:defRPr sz="1200"/>
            </a:lvl1pPr>
          </a:lstStyle>
          <a:p>
            <a:endParaRPr lang="es-ES"/>
          </a:p>
        </p:txBody>
      </p:sp>
      <p:sp>
        <p:nvSpPr>
          <p:cNvPr id="3" name="2 Marcador de fecha"/>
          <p:cNvSpPr>
            <a:spLocks noGrp="1"/>
          </p:cNvSpPr>
          <p:nvPr>
            <p:ph type="dt" idx="1"/>
          </p:nvPr>
        </p:nvSpPr>
        <p:spPr>
          <a:xfrm>
            <a:off x="4023993" y="0"/>
            <a:ext cx="3078427" cy="511731"/>
          </a:xfrm>
          <a:prstGeom prst="rect">
            <a:avLst/>
          </a:prstGeom>
        </p:spPr>
        <p:txBody>
          <a:bodyPr vert="horz" lIns="94796" tIns="47398" rIns="94796" bIns="47398" rtlCol="0"/>
          <a:lstStyle>
            <a:lvl1pPr algn="r">
              <a:defRPr sz="1200"/>
            </a:lvl1pPr>
          </a:lstStyle>
          <a:p>
            <a:fld id="{1FC0D27F-FE40-4DD5-9988-0C53E0C72E88}" type="datetimeFigureOut">
              <a:rPr lang="es-ES" smtClean="0"/>
              <a:pPr/>
              <a:t>25/06/2023</a:t>
            </a:fld>
            <a:endParaRPr lang="es-ES"/>
          </a:p>
        </p:txBody>
      </p:sp>
      <p:sp>
        <p:nvSpPr>
          <p:cNvPr id="4" name="3 Marcador de imagen de diapositiva"/>
          <p:cNvSpPr>
            <a:spLocks noGrp="1" noRot="1" noChangeAspect="1"/>
          </p:cNvSpPr>
          <p:nvPr>
            <p:ph type="sldImg" idx="2"/>
          </p:nvPr>
        </p:nvSpPr>
        <p:spPr>
          <a:xfrm>
            <a:off x="141288" y="768350"/>
            <a:ext cx="6821487" cy="3836988"/>
          </a:xfrm>
          <a:prstGeom prst="rect">
            <a:avLst/>
          </a:prstGeom>
          <a:noFill/>
          <a:ln w="12700">
            <a:solidFill>
              <a:prstClr val="black"/>
            </a:solidFill>
          </a:ln>
        </p:spPr>
        <p:txBody>
          <a:bodyPr vert="horz" lIns="94796" tIns="47398" rIns="94796" bIns="47398" rtlCol="0" anchor="ctr"/>
          <a:lstStyle/>
          <a:p>
            <a:endParaRPr lang="es-ES"/>
          </a:p>
        </p:txBody>
      </p:sp>
      <p:sp>
        <p:nvSpPr>
          <p:cNvPr id="5" name="4 Marcador de notas"/>
          <p:cNvSpPr>
            <a:spLocks noGrp="1"/>
          </p:cNvSpPr>
          <p:nvPr>
            <p:ph type="body" sz="quarter" idx="3"/>
          </p:nvPr>
        </p:nvSpPr>
        <p:spPr>
          <a:xfrm>
            <a:off x="710407" y="4861442"/>
            <a:ext cx="5683250" cy="4605576"/>
          </a:xfrm>
          <a:prstGeom prst="rect">
            <a:avLst/>
          </a:prstGeom>
        </p:spPr>
        <p:txBody>
          <a:bodyPr vert="horz" lIns="94796" tIns="47398" rIns="94796" bIns="47398"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1" y="9721106"/>
            <a:ext cx="3078427" cy="511731"/>
          </a:xfrm>
          <a:prstGeom prst="rect">
            <a:avLst/>
          </a:prstGeom>
        </p:spPr>
        <p:txBody>
          <a:bodyPr vert="horz" lIns="94796" tIns="47398" rIns="94796" bIns="47398"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4023993" y="9721106"/>
            <a:ext cx="3078427" cy="511731"/>
          </a:xfrm>
          <a:prstGeom prst="rect">
            <a:avLst/>
          </a:prstGeom>
        </p:spPr>
        <p:txBody>
          <a:bodyPr vert="horz" lIns="94796" tIns="47398" rIns="94796" bIns="47398" rtlCol="0" anchor="b"/>
          <a:lstStyle>
            <a:lvl1pPr algn="r">
              <a:defRPr sz="1200"/>
            </a:lvl1pPr>
          </a:lstStyle>
          <a:p>
            <a:fld id="{9A18623D-F42B-4D29-A988-8C055F070A94}" type="slidenum">
              <a:rPr lang="es-ES" smtClean="0"/>
              <a:pPr/>
              <a:t>‹#›</a:t>
            </a:fld>
            <a:endParaRPr lang="es-ES"/>
          </a:p>
        </p:txBody>
      </p:sp>
    </p:spTree>
    <p:extLst>
      <p:ext uri="{BB962C8B-B14F-4D97-AF65-F5344CB8AC3E}">
        <p14:creationId xmlns:p14="http://schemas.microsoft.com/office/powerpoint/2010/main" val="631319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8350"/>
            <a:ext cx="6821487"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a:t>
            </a:fld>
            <a:endParaRPr lang="en-GB" dirty="0"/>
          </a:p>
        </p:txBody>
      </p:sp>
    </p:spTree>
    <p:extLst>
      <p:ext uri="{BB962C8B-B14F-4D97-AF65-F5344CB8AC3E}">
        <p14:creationId xmlns:p14="http://schemas.microsoft.com/office/powerpoint/2010/main" val="487374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10</a:t>
            </a:fld>
            <a:endParaRPr lang="es-ES"/>
          </a:p>
        </p:txBody>
      </p:sp>
    </p:spTree>
    <p:extLst>
      <p:ext uri="{BB962C8B-B14F-4D97-AF65-F5344CB8AC3E}">
        <p14:creationId xmlns:p14="http://schemas.microsoft.com/office/powerpoint/2010/main" val="429815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11</a:t>
            </a:fld>
            <a:endParaRPr lang="es-ES"/>
          </a:p>
        </p:txBody>
      </p:sp>
    </p:spTree>
    <p:extLst>
      <p:ext uri="{BB962C8B-B14F-4D97-AF65-F5344CB8AC3E}">
        <p14:creationId xmlns:p14="http://schemas.microsoft.com/office/powerpoint/2010/main" val="1602245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First</a:t>
            </a:r>
            <a:r>
              <a:rPr lang="es-ES" dirty="0"/>
              <a:t> step: load </a:t>
            </a:r>
            <a:r>
              <a:rPr lang="es-ES" dirty="0" err="1"/>
              <a:t>profile</a:t>
            </a:r>
            <a:r>
              <a:rPr lang="es-ES" dirty="0"/>
              <a:t> and </a:t>
            </a:r>
            <a:r>
              <a:rPr lang="es-ES" dirty="0" err="1"/>
              <a:t>power</a:t>
            </a:r>
            <a:r>
              <a:rPr lang="es-ES" dirty="0"/>
              <a:t> </a:t>
            </a:r>
            <a:r>
              <a:rPr lang="es-ES" dirty="0" err="1"/>
              <a:t>plant</a:t>
            </a:r>
            <a:r>
              <a:rPr lang="es-ES" dirty="0"/>
              <a:t> </a:t>
            </a:r>
            <a:r>
              <a:rPr lang="es-ES" dirty="0" err="1"/>
              <a:t>sizing</a:t>
            </a:r>
            <a:r>
              <a:rPr lang="es-ES" dirty="0"/>
              <a:t> </a:t>
            </a:r>
            <a:r>
              <a:rPr lang="es-ES" dirty="0" err="1"/>
              <a:t>will</a:t>
            </a:r>
            <a:r>
              <a:rPr lang="es-ES" dirty="0"/>
              <a:t> be </a:t>
            </a:r>
            <a:r>
              <a:rPr lang="es-ES" dirty="0" err="1"/>
              <a:t>discussed</a:t>
            </a:r>
            <a:r>
              <a:rPr lang="es-ES" dirty="0"/>
              <a:t> in </a:t>
            </a:r>
            <a:r>
              <a:rPr lang="es-ES" dirty="0" err="1"/>
              <a:t>the</a:t>
            </a:r>
            <a:r>
              <a:rPr lang="es-ES" dirty="0"/>
              <a:t> </a:t>
            </a:r>
            <a:r>
              <a:rPr lang="es-ES" dirty="0" err="1"/>
              <a:t>technical</a:t>
            </a:r>
            <a:r>
              <a:rPr lang="es-ES" dirty="0"/>
              <a:t> </a:t>
            </a:r>
            <a:r>
              <a:rPr lang="es-ES" dirty="0" err="1"/>
              <a:t>sessions</a:t>
            </a:r>
            <a:r>
              <a:rPr lang="es-ES" dirty="0"/>
              <a:t> </a:t>
            </a:r>
            <a:r>
              <a:rPr lang="es-ES" dirty="0" err="1"/>
              <a:t>tomorrow</a:t>
            </a:r>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12</a:t>
            </a:fld>
            <a:endParaRPr lang="es-ES"/>
          </a:p>
        </p:txBody>
      </p:sp>
    </p:spTree>
    <p:extLst>
      <p:ext uri="{BB962C8B-B14F-4D97-AF65-F5344CB8AC3E}">
        <p14:creationId xmlns:p14="http://schemas.microsoft.com/office/powerpoint/2010/main" val="2319363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85000" lnSpcReduction="20000"/>
          </a:bodyPr>
          <a:lstStyle/>
          <a:p>
            <a:pPr algn="l"/>
            <a:r>
              <a:rPr lang="en-GB" sz="1800" b="0" i="0" u="none" strike="noStrike" baseline="0" dirty="0">
                <a:latin typeface="BentonSans-Book"/>
              </a:rPr>
              <a:t>For mini grids, LCOE pertains to the cost of electricity on a per kilowatt-hour (kWh) basis delivered to mini grid customers over the lifetime of a mini grid. LCOE considers project development costs (engineering, obtaining permits, management), initial costs (for example, equipment and installation), the costs of operations (for example, staff and fuel), and equipment replacement over the lifetime of the project. As such, it is equivalent to the minimum average tariff that electricity must be sold for in order to cover project </a:t>
            </a:r>
            <a:r>
              <a:rPr lang="en-US" sz="1800" b="0" i="0" u="none" strike="noStrike" baseline="0" dirty="0">
                <a:latin typeface="BentonSans-Book"/>
              </a:rPr>
              <a:t>costs, including project financing.</a:t>
            </a:r>
          </a:p>
          <a:p>
            <a:pPr algn="l"/>
            <a:endParaRPr lang="en-US" sz="1800" b="0" i="0" u="none" strike="noStrike" baseline="0" dirty="0">
              <a:latin typeface="BentonSans-Book"/>
            </a:endParaRPr>
          </a:p>
          <a:p>
            <a:pPr algn="l"/>
            <a:r>
              <a:rPr lang="en-GB" sz="1800" b="0" i="0" u="none" strike="noStrike" baseline="0" dirty="0">
                <a:latin typeface="BentonSans-Book"/>
              </a:rPr>
              <a:t>We calculate LCOE in two different ways: financial and economic.</a:t>
            </a:r>
          </a:p>
          <a:p>
            <a:pPr algn="l"/>
            <a:r>
              <a:rPr lang="en-GB" sz="1800" b="0" i="0" u="none" strike="noStrike" baseline="0" dirty="0">
                <a:latin typeface="BentonSans-Book"/>
              </a:rPr>
              <a:t>- The </a:t>
            </a:r>
            <a:r>
              <a:rPr lang="en-GB" sz="1800" b="1" i="0" u="none" strike="noStrike" baseline="0" dirty="0">
                <a:latin typeface="BentonSans-Book"/>
              </a:rPr>
              <a:t>financial perspective </a:t>
            </a:r>
            <a:r>
              <a:rPr lang="en-GB" sz="1800" b="0" i="0" u="none" strike="noStrike" baseline="0" dirty="0">
                <a:latin typeface="BentonSans-Book"/>
              </a:rPr>
              <a:t>on a project is from the point of view of the developer, and incorporates all costs</a:t>
            </a:r>
          </a:p>
          <a:p>
            <a:pPr algn="l"/>
            <a:r>
              <a:rPr lang="en-GB" sz="1800" b="0" i="0" u="none" strike="noStrike" baseline="0" dirty="0">
                <a:latin typeface="BentonSans-Book"/>
              </a:rPr>
              <a:t>reported by developers in constructing and operating a mini grid, including import duties and taxes.</a:t>
            </a:r>
          </a:p>
          <a:p>
            <a:pPr marL="285750" indent="-285750" algn="l">
              <a:buFontTx/>
              <a:buChar char="-"/>
            </a:pPr>
            <a:r>
              <a:rPr lang="en-GB" sz="1800" b="0" i="0" u="none" strike="noStrike" baseline="0" dirty="0">
                <a:latin typeface="BentonSans-Book"/>
              </a:rPr>
              <a:t>The </a:t>
            </a:r>
            <a:r>
              <a:rPr lang="en-GB" sz="1800" b="1" i="0" u="none" strike="noStrike" baseline="0" dirty="0">
                <a:latin typeface="BentonSans-Book"/>
              </a:rPr>
              <a:t>simplified economic </a:t>
            </a:r>
            <a:r>
              <a:rPr lang="en-GB" sz="1800" b="0" i="0" u="none" strike="noStrike" baseline="0" dirty="0">
                <a:latin typeface="BentonSans-Book"/>
              </a:rPr>
              <a:t>perspective </a:t>
            </a:r>
            <a:r>
              <a:rPr lang="en-GB" sz="1800" b="0" i="0" u="none" strike="noStrike" baseline="0" dirty="0" err="1">
                <a:latin typeface="BentonSans-Book"/>
              </a:rPr>
              <a:t>endeavors</a:t>
            </a:r>
            <a:r>
              <a:rPr lang="en-GB" sz="1800" b="0" i="0" u="none" strike="noStrike" baseline="0" dirty="0">
                <a:latin typeface="BentonSans-Book"/>
              </a:rPr>
              <a:t> to remove the influence of taxes, duties and subsidies, and thus represents the cost to society at large, or equivalently, the cost of mini grid electrification if a country were to impose no duties or taxes or subsidies on mini grids. </a:t>
            </a:r>
          </a:p>
          <a:p>
            <a:pPr marL="285750" indent="-285750" algn="l">
              <a:buFontTx/>
              <a:buChar char="-"/>
            </a:pPr>
            <a:r>
              <a:rPr lang="en-GB" sz="1800" b="0" i="0" u="none" strike="noStrike" baseline="0" dirty="0">
                <a:latin typeface="BentonSans-Book"/>
              </a:rPr>
              <a:t>A </a:t>
            </a:r>
            <a:r>
              <a:rPr lang="en-GB" sz="1800" b="1" i="0" u="none" strike="noStrike" baseline="0" dirty="0">
                <a:latin typeface="BentonSans-Book"/>
              </a:rPr>
              <a:t>private sector </a:t>
            </a:r>
            <a:r>
              <a:rPr lang="en-GB" sz="1800" b="0" i="0" u="none" strike="noStrike" baseline="0" dirty="0">
                <a:latin typeface="BentonSans-Book"/>
              </a:rPr>
              <a:t>operator competing in the marketplace and paying import duties and taxes must consider the </a:t>
            </a:r>
            <a:r>
              <a:rPr lang="en-GB" sz="1800" b="0" i="1" u="none" strike="noStrike" baseline="0" dirty="0">
                <a:latin typeface="BentonSans-BookItalic"/>
              </a:rPr>
              <a:t>financial </a:t>
            </a:r>
            <a:r>
              <a:rPr lang="en-GB" sz="1800" b="0" i="0" u="none" strike="noStrike" baseline="0" dirty="0">
                <a:latin typeface="BentonSans-Book"/>
              </a:rPr>
              <a:t>cost. </a:t>
            </a:r>
          </a:p>
          <a:p>
            <a:pPr marL="285750" indent="-285750" algn="l">
              <a:buFontTx/>
              <a:buChar char="-"/>
            </a:pPr>
            <a:r>
              <a:rPr lang="en-GB" sz="1800" b="1" i="0" u="none" strike="noStrike" baseline="0" dirty="0">
                <a:latin typeface="BentonSans-Book"/>
              </a:rPr>
              <a:t>Policy makers </a:t>
            </a:r>
            <a:r>
              <a:rPr lang="en-GB" sz="1800" b="0" i="0" u="none" strike="noStrike" baseline="0" dirty="0">
                <a:latin typeface="BentonSans-Book"/>
              </a:rPr>
              <a:t>deciding among approaches to electrification, meanwhile, are most concerned by the </a:t>
            </a:r>
            <a:r>
              <a:rPr lang="en-GB" sz="1800" b="0" i="1" u="none" strike="noStrike" baseline="0" dirty="0">
                <a:latin typeface="BentonSans-BookItalic"/>
              </a:rPr>
              <a:t>economic </a:t>
            </a:r>
            <a:r>
              <a:rPr lang="en-GB" sz="1800" b="0" i="0" u="none" strike="noStrike" baseline="0" dirty="0">
                <a:latin typeface="BentonSans-Book"/>
              </a:rPr>
              <a:t>cost.</a:t>
            </a:r>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13</a:t>
            </a:fld>
            <a:endParaRPr lang="es-ES"/>
          </a:p>
        </p:txBody>
      </p:sp>
    </p:spTree>
    <p:extLst>
      <p:ext uri="{BB962C8B-B14F-4D97-AF65-F5344CB8AC3E}">
        <p14:creationId xmlns:p14="http://schemas.microsoft.com/office/powerpoint/2010/main" val="2763984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14</a:t>
            </a:fld>
            <a:endParaRPr lang="es-ES"/>
          </a:p>
        </p:txBody>
      </p:sp>
    </p:spTree>
    <p:extLst>
      <p:ext uri="{BB962C8B-B14F-4D97-AF65-F5344CB8AC3E}">
        <p14:creationId xmlns:p14="http://schemas.microsoft.com/office/powerpoint/2010/main" val="3539641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15</a:t>
            </a:fld>
            <a:endParaRPr lang="es-ES"/>
          </a:p>
        </p:txBody>
      </p:sp>
    </p:spTree>
    <p:extLst>
      <p:ext uri="{BB962C8B-B14F-4D97-AF65-F5344CB8AC3E}">
        <p14:creationId xmlns:p14="http://schemas.microsoft.com/office/powerpoint/2010/main" val="124674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16</a:t>
            </a:fld>
            <a:endParaRPr lang="es-ES"/>
          </a:p>
        </p:txBody>
      </p:sp>
    </p:spTree>
    <p:extLst>
      <p:ext uri="{BB962C8B-B14F-4D97-AF65-F5344CB8AC3E}">
        <p14:creationId xmlns:p14="http://schemas.microsoft.com/office/powerpoint/2010/main" val="3790291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17</a:t>
            </a:fld>
            <a:endParaRPr lang="es-ES"/>
          </a:p>
        </p:txBody>
      </p:sp>
    </p:spTree>
    <p:extLst>
      <p:ext uri="{BB962C8B-B14F-4D97-AF65-F5344CB8AC3E}">
        <p14:creationId xmlns:p14="http://schemas.microsoft.com/office/powerpoint/2010/main" val="3268859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18</a:t>
            </a:fld>
            <a:endParaRPr lang="es-ES"/>
          </a:p>
        </p:txBody>
      </p:sp>
    </p:spTree>
    <p:extLst>
      <p:ext uri="{BB962C8B-B14F-4D97-AF65-F5344CB8AC3E}">
        <p14:creationId xmlns:p14="http://schemas.microsoft.com/office/powerpoint/2010/main" val="1538444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19</a:t>
            </a:fld>
            <a:endParaRPr lang="es-ES"/>
          </a:p>
        </p:txBody>
      </p:sp>
    </p:spTree>
    <p:extLst>
      <p:ext uri="{BB962C8B-B14F-4D97-AF65-F5344CB8AC3E}">
        <p14:creationId xmlns:p14="http://schemas.microsoft.com/office/powerpoint/2010/main" val="2422681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2</a:t>
            </a:fld>
            <a:endParaRPr lang="es-ES"/>
          </a:p>
        </p:txBody>
      </p:sp>
    </p:spTree>
    <p:extLst>
      <p:ext uri="{BB962C8B-B14F-4D97-AF65-F5344CB8AC3E}">
        <p14:creationId xmlns:p14="http://schemas.microsoft.com/office/powerpoint/2010/main" val="3922876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20</a:t>
            </a:fld>
            <a:endParaRPr lang="es-ES"/>
          </a:p>
        </p:txBody>
      </p:sp>
    </p:spTree>
    <p:extLst>
      <p:ext uri="{BB962C8B-B14F-4D97-AF65-F5344CB8AC3E}">
        <p14:creationId xmlns:p14="http://schemas.microsoft.com/office/powerpoint/2010/main" val="3497608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Discuss importance of demand characterization:</a:t>
            </a:r>
          </a:p>
          <a:p>
            <a:pPr algn="l"/>
            <a:r>
              <a:rPr lang="en-US" dirty="0"/>
              <a:t>- Load factor: </a:t>
            </a:r>
            <a:r>
              <a:rPr lang="en-GB" sz="1800" b="0" i="0" u="none" strike="noStrike" baseline="0" dirty="0">
                <a:latin typeface="BentonSans-Book"/>
              </a:rPr>
              <a:t>a measure of the mini grid’s utilization rate, defined as average load divided by peak load over a year. 20 to 80%. The higher the better.</a:t>
            </a:r>
          </a:p>
          <a:p>
            <a:pPr algn="l"/>
            <a:r>
              <a:rPr lang="en-GB" sz="1800" b="0" i="0" u="none" strike="noStrike" baseline="0" dirty="0">
                <a:latin typeface="BentonSans-Book"/>
              </a:rPr>
              <a:t>- Importance of sun following load factor</a:t>
            </a:r>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21</a:t>
            </a:fld>
            <a:endParaRPr lang="es-ES"/>
          </a:p>
        </p:txBody>
      </p:sp>
    </p:spTree>
    <p:extLst>
      <p:ext uri="{BB962C8B-B14F-4D97-AF65-F5344CB8AC3E}">
        <p14:creationId xmlns:p14="http://schemas.microsoft.com/office/powerpoint/2010/main" val="229350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DISCUSS DIFFERENT</a:t>
            </a:r>
            <a:r>
              <a:rPr lang="en-US" baseline="0" dirty="0"/>
              <a:t> REVENUE FUNCTIONS AND HOW THEY SHOULD MIMIC THE COSTS…</a:t>
            </a:r>
          </a:p>
          <a:p>
            <a:endParaRPr lang="en-US" baseline="0" dirty="0"/>
          </a:p>
          <a:p>
            <a:r>
              <a:rPr lang="en-US" baseline="0" dirty="0"/>
              <a:t>EXPLAIN WHAT HAPPENS WHEN YOU HAVE TO RUN THE DIESEL: STEEPER COSTS -&gt; LOSING PROFIT?</a:t>
            </a:r>
          </a:p>
          <a:p>
            <a:endParaRPr lang="en-US" baseline="0" dirty="0"/>
          </a:p>
          <a:p>
            <a:endParaRPr lang="en-US" dirty="0"/>
          </a:p>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22</a:t>
            </a:fld>
            <a:endParaRPr lang="es-ES"/>
          </a:p>
        </p:txBody>
      </p:sp>
    </p:spTree>
    <p:extLst>
      <p:ext uri="{BB962C8B-B14F-4D97-AF65-F5344CB8AC3E}">
        <p14:creationId xmlns:p14="http://schemas.microsoft.com/office/powerpoint/2010/main" val="18851444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23</a:t>
            </a:fld>
            <a:endParaRPr lang="es-ES"/>
          </a:p>
        </p:txBody>
      </p:sp>
    </p:spTree>
    <p:extLst>
      <p:ext uri="{BB962C8B-B14F-4D97-AF65-F5344CB8AC3E}">
        <p14:creationId xmlns:p14="http://schemas.microsoft.com/office/powerpoint/2010/main" val="1222751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24</a:t>
            </a:fld>
            <a:endParaRPr lang="es-ES"/>
          </a:p>
        </p:txBody>
      </p:sp>
    </p:spTree>
    <p:extLst>
      <p:ext uri="{BB962C8B-B14F-4D97-AF65-F5344CB8AC3E}">
        <p14:creationId xmlns:p14="http://schemas.microsoft.com/office/powerpoint/2010/main" val="22807078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25</a:t>
            </a:fld>
            <a:endParaRPr lang="es-ES"/>
          </a:p>
        </p:txBody>
      </p:sp>
    </p:spTree>
    <p:extLst>
      <p:ext uri="{BB962C8B-B14F-4D97-AF65-F5344CB8AC3E}">
        <p14:creationId xmlns:p14="http://schemas.microsoft.com/office/powerpoint/2010/main" val="853979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26</a:t>
            </a:fld>
            <a:endParaRPr lang="es-ES"/>
          </a:p>
        </p:txBody>
      </p:sp>
    </p:spTree>
    <p:extLst>
      <p:ext uri="{BB962C8B-B14F-4D97-AF65-F5344CB8AC3E}">
        <p14:creationId xmlns:p14="http://schemas.microsoft.com/office/powerpoint/2010/main" val="34767146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27</a:t>
            </a:fld>
            <a:endParaRPr lang="es-ES"/>
          </a:p>
        </p:txBody>
      </p:sp>
    </p:spTree>
    <p:extLst>
      <p:ext uri="{BB962C8B-B14F-4D97-AF65-F5344CB8AC3E}">
        <p14:creationId xmlns:p14="http://schemas.microsoft.com/office/powerpoint/2010/main" val="27506130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28</a:t>
            </a:fld>
            <a:endParaRPr lang="es-ES"/>
          </a:p>
        </p:txBody>
      </p:sp>
    </p:spTree>
    <p:extLst>
      <p:ext uri="{BB962C8B-B14F-4D97-AF65-F5344CB8AC3E}">
        <p14:creationId xmlns:p14="http://schemas.microsoft.com/office/powerpoint/2010/main" val="30442573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29</a:t>
            </a:fld>
            <a:endParaRPr lang="es-ES"/>
          </a:p>
        </p:txBody>
      </p:sp>
    </p:spTree>
    <p:extLst>
      <p:ext uri="{BB962C8B-B14F-4D97-AF65-F5344CB8AC3E}">
        <p14:creationId xmlns:p14="http://schemas.microsoft.com/office/powerpoint/2010/main" val="1238361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3</a:t>
            </a:fld>
            <a:endParaRPr lang="es-ES"/>
          </a:p>
        </p:txBody>
      </p:sp>
    </p:spTree>
    <p:extLst>
      <p:ext uri="{BB962C8B-B14F-4D97-AF65-F5344CB8AC3E}">
        <p14:creationId xmlns:p14="http://schemas.microsoft.com/office/powerpoint/2010/main" val="6152263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30</a:t>
            </a:fld>
            <a:endParaRPr lang="es-ES"/>
          </a:p>
        </p:txBody>
      </p:sp>
    </p:spTree>
    <p:extLst>
      <p:ext uri="{BB962C8B-B14F-4D97-AF65-F5344CB8AC3E}">
        <p14:creationId xmlns:p14="http://schemas.microsoft.com/office/powerpoint/2010/main" val="35386708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31</a:t>
            </a:fld>
            <a:endParaRPr lang="es-ES"/>
          </a:p>
        </p:txBody>
      </p:sp>
    </p:spTree>
    <p:extLst>
      <p:ext uri="{BB962C8B-B14F-4D97-AF65-F5344CB8AC3E}">
        <p14:creationId xmlns:p14="http://schemas.microsoft.com/office/powerpoint/2010/main" val="19532469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5FF060-CB1A-4B06-A3AB-1E128F7604E8}" type="slidenum">
              <a:rPr lang="en-US" smtClean="0"/>
              <a:t>32</a:t>
            </a:fld>
            <a:endParaRPr lang="en-US"/>
          </a:p>
        </p:txBody>
      </p:sp>
    </p:spTree>
    <p:extLst>
      <p:ext uri="{BB962C8B-B14F-4D97-AF65-F5344CB8AC3E}">
        <p14:creationId xmlns:p14="http://schemas.microsoft.com/office/powerpoint/2010/main" val="24864446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5FF060-CB1A-4B06-A3AB-1E128F7604E8}" type="slidenum">
              <a:rPr lang="en-US" smtClean="0"/>
              <a:t>33</a:t>
            </a:fld>
            <a:endParaRPr lang="en-US"/>
          </a:p>
        </p:txBody>
      </p:sp>
    </p:spTree>
    <p:extLst>
      <p:ext uri="{BB962C8B-B14F-4D97-AF65-F5344CB8AC3E}">
        <p14:creationId xmlns:p14="http://schemas.microsoft.com/office/powerpoint/2010/main" val="37096750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5FF060-CB1A-4B06-A3AB-1E128F7604E8}" type="slidenum">
              <a:rPr lang="en-US" smtClean="0"/>
              <a:t>34</a:t>
            </a:fld>
            <a:endParaRPr lang="en-US"/>
          </a:p>
        </p:txBody>
      </p:sp>
    </p:spTree>
    <p:extLst>
      <p:ext uri="{BB962C8B-B14F-4D97-AF65-F5344CB8AC3E}">
        <p14:creationId xmlns:p14="http://schemas.microsoft.com/office/powerpoint/2010/main" val="21219688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5FF060-CB1A-4B06-A3AB-1E128F7604E8}" type="slidenum">
              <a:rPr lang="en-US" smtClean="0"/>
              <a:t>35</a:t>
            </a:fld>
            <a:endParaRPr lang="en-US"/>
          </a:p>
        </p:txBody>
      </p:sp>
    </p:spTree>
    <p:extLst>
      <p:ext uri="{BB962C8B-B14F-4D97-AF65-F5344CB8AC3E}">
        <p14:creationId xmlns:p14="http://schemas.microsoft.com/office/powerpoint/2010/main" val="11710825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5FF060-CB1A-4B06-A3AB-1E128F7604E8}" type="slidenum">
              <a:rPr lang="en-US" smtClean="0"/>
              <a:t>36</a:t>
            </a:fld>
            <a:endParaRPr lang="en-US"/>
          </a:p>
        </p:txBody>
      </p:sp>
    </p:spTree>
    <p:extLst>
      <p:ext uri="{BB962C8B-B14F-4D97-AF65-F5344CB8AC3E}">
        <p14:creationId xmlns:p14="http://schemas.microsoft.com/office/powerpoint/2010/main" val="1960009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4</a:t>
            </a:fld>
            <a:endParaRPr lang="es-ES"/>
          </a:p>
        </p:txBody>
      </p:sp>
    </p:spTree>
    <p:extLst>
      <p:ext uri="{BB962C8B-B14F-4D97-AF65-F5344CB8AC3E}">
        <p14:creationId xmlns:p14="http://schemas.microsoft.com/office/powerpoint/2010/main" val="3356124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5</a:t>
            </a:fld>
            <a:endParaRPr lang="es-ES"/>
          </a:p>
        </p:txBody>
      </p:sp>
    </p:spTree>
    <p:extLst>
      <p:ext uri="{BB962C8B-B14F-4D97-AF65-F5344CB8AC3E}">
        <p14:creationId xmlns:p14="http://schemas.microsoft.com/office/powerpoint/2010/main" val="116001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 During Project design, </a:t>
            </a:r>
          </a:p>
          <a:p>
            <a:r>
              <a:rPr lang="es-ES"/>
              <a:t>- </a:t>
            </a:r>
            <a:r>
              <a:rPr lang="es-ES" dirty="0"/>
              <a:t>WTP </a:t>
            </a:r>
            <a:r>
              <a:rPr lang="es-ES" dirty="0" err="1"/>
              <a:t>very</a:t>
            </a:r>
            <a:r>
              <a:rPr lang="es-ES" dirty="0"/>
              <a:t> </a:t>
            </a:r>
            <a:r>
              <a:rPr lang="es-ES" dirty="0" err="1"/>
              <a:t>related</a:t>
            </a:r>
            <a:r>
              <a:rPr lang="es-ES" dirty="0"/>
              <a:t> to </a:t>
            </a:r>
            <a:r>
              <a:rPr lang="es-ES" dirty="0" err="1"/>
              <a:t>reliability</a:t>
            </a:r>
            <a:r>
              <a:rPr lang="es-ES" dirty="0"/>
              <a:t>. </a:t>
            </a:r>
            <a:r>
              <a:rPr lang="es-ES" dirty="0" err="1"/>
              <a:t>Customers</a:t>
            </a:r>
            <a:r>
              <a:rPr lang="es-ES" dirty="0"/>
              <a:t> in </a:t>
            </a:r>
            <a:r>
              <a:rPr lang="es-ES" dirty="0" err="1"/>
              <a:t>countries</a:t>
            </a:r>
            <a:r>
              <a:rPr lang="es-ES" dirty="0"/>
              <a:t> </a:t>
            </a:r>
            <a:r>
              <a:rPr lang="es-ES" dirty="0" err="1"/>
              <a:t>with</a:t>
            </a:r>
            <a:r>
              <a:rPr lang="es-ES" dirty="0"/>
              <a:t> </a:t>
            </a:r>
            <a:r>
              <a:rPr lang="es-ES" dirty="0" err="1"/>
              <a:t>poor</a:t>
            </a:r>
            <a:r>
              <a:rPr lang="es-ES" dirty="0"/>
              <a:t> </a:t>
            </a:r>
            <a:r>
              <a:rPr lang="es-ES" dirty="0" err="1"/>
              <a:t>or</a:t>
            </a:r>
            <a:r>
              <a:rPr lang="es-ES" dirty="0"/>
              <a:t> no Access to </a:t>
            </a:r>
            <a:r>
              <a:rPr lang="es-ES" dirty="0" err="1"/>
              <a:t>electricity</a:t>
            </a:r>
            <a:r>
              <a:rPr lang="es-ES" dirty="0"/>
              <a:t> are </a:t>
            </a:r>
            <a:r>
              <a:rPr lang="es-ES" dirty="0" err="1"/>
              <a:t>willing</a:t>
            </a:r>
            <a:r>
              <a:rPr lang="es-ES" dirty="0"/>
              <a:t> to </a:t>
            </a:r>
            <a:r>
              <a:rPr lang="es-ES" dirty="0" err="1"/>
              <a:t>pay</a:t>
            </a:r>
            <a:r>
              <a:rPr lang="es-ES" dirty="0"/>
              <a:t> more </a:t>
            </a:r>
            <a:r>
              <a:rPr lang="es-ES" dirty="0" err="1"/>
              <a:t>for</a:t>
            </a:r>
            <a:r>
              <a:rPr lang="es-ES" dirty="0"/>
              <a:t> </a:t>
            </a:r>
            <a:r>
              <a:rPr lang="es-ES" dirty="0" err="1"/>
              <a:t>reliable</a:t>
            </a:r>
            <a:r>
              <a:rPr lang="es-ES" dirty="0"/>
              <a:t> </a:t>
            </a:r>
            <a:r>
              <a:rPr lang="es-ES" dirty="0" err="1"/>
              <a:t>power</a:t>
            </a:r>
            <a:r>
              <a:rPr lang="es-ES" dirty="0"/>
              <a:t> Service.</a:t>
            </a:r>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6</a:t>
            </a:fld>
            <a:endParaRPr lang="es-ES"/>
          </a:p>
        </p:txBody>
      </p:sp>
    </p:spTree>
    <p:extLst>
      <p:ext uri="{BB962C8B-B14F-4D97-AF65-F5344CB8AC3E}">
        <p14:creationId xmlns:p14="http://schemas.microsoft.com/office/powerpoint/2010/main" val="1133248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7</a:t>
            </a:fld>
            <a:endParaRPr lang="es-ES"/>
          </a:p>
        </p:txBody>
      </p:sp>
    </p:spTree>
    <p:extLst>
      <p:ext uri="{BB962C8B-B14F-4D97-AF65-F5344CB8AC3E}">
        <p14:creationId xmlns:p14="http://schemas.microsoft.com/office/powerpoint/2010/main" val="1702300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8</a:t>
            </a:fld>
            <a:endParaRPr lang="es-ES"/>
          </a:p>
        </p:txBody>
      </p:sp>
    </p:spTree>
    <p:extLst>
      <p:ext uri="{BB962C8B-B14F-4D97-AF65-F5344CB8AC3E}">
        <p14:creationId xmlns:p14="http://schemas.microsoft.com/office/powerpoint/2010/main" val="1648700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18623D-F42B-4D29-A988-8C055F070A94}" type="slidenum">
              <a:rPr lang="es-ES" smtClean="0"/>
              <a:pPr/>
              <a:t>9</a:t>
            </a:fld>
            <a:endParaRPr lang="es-ES"/>
          </a:p>
        </p:txBody>
      </p:sp>
    </p:spTree>
    <p:extLst>
      <p:ext uri="{BB962C8B-B14F-4D97-AF65-F5344CB8AC3E}">
        <p14:creationId xmlns:p14="http://schemas.microsoft.com/office/powerpoint/2010/main" val="26861039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5" name="Headline">
            <a:extLst>
              <a:ext uri="{FF2B5EF4-FFF2-40B4-BE49-F238E27FC236}">
                <a16:creationId xmlns:a16="http://schemas.microsoft.com/office/drawing/2014/main" id="{F8646EF2-FE73-41DC-B654-C5012A3720DD}"/>
              </a:ext>
            </a:extLst>
          </p:cNvPr>
          <p:cNvSpPr>
            <a:spLocks noGrp="1"/>
          </p:cNvSpPr>
          <p:nvPr>
            <p:ph type="title"/>
          </p:nvPr>
        </p:nvSpPr>
        <p:spPr bwMode="gray">
          <a:xfrm>
            <a:off x="-22955" y="761446"/>
            <a:ext cx="5974939" cy="2379522"/>
          </a:xfrm>
          <a:prstGeom prst="rect">
            <a:avLst/>
          </a:prstGeom>
          <a:noFill/>
        </p:spPr>
        <p:txBody>
          <a:bodyPr wrap="square" lIns="576000" bIns="1036800" anchor="b">
            <a:noAutofit/>
          </a:bodyPr>
          <a:lstStyle>
            <a:lvl1pPr algn="l" defTabSz="0">
              <a:defRPr sz="3600" b="1">
                <a:solidFill>
                  <a:srgbClr val="4B655A"/>
                </a:solidFill>
              </a:defRPr>
            </a:lvl1pPr>
          </a:lstStyle>
          <a:p>
            <a:endParaRPr lang="en-GB" dirty="0"/>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463186" y="3671409"/>
            <a:ext cx="5519152" cy="1155620"/>
          </a:xfrm>
        </p:spPr>
        <p:txBody>
          <a:bodyPr wrap="square">
            <a:spAutoFit/>
          </a:bodyPr>
          <a:lstStyle>
            <a:lvl1pPr marL="0" indent="0">
              <a:lnSpc>
                <a:spcPct val="95000"/>
              </a:lnSpc>
              <a:spcBef>
                <a:spcPts val="1350"/>
              </a:spcBef>
              <a:spcAft>
                <a:spcPts val="0"/>
              </a:spcAft>
              <a:buNone/>
              <a:defRPr sz="1688">
                <a:solidFill>
                  <a:schemeClr val="tx1"/>
                </a:solidFill>
              </a:defRPr>
            </a:lvl1pPr>
          </a:lstStyle>
          <a:p>
            <a:r>
              <a:rPr lang="en-US" sz="2400" b="1" i="1" dirty="0">
                <a:solidFill>
                  <a:schemeClr val="tx1">
                    <a:lumMod val="65000"/>
                    <a:lumOff val="35000"/>
                  </a:schemeClr>
                </a:solidFill>
                <a:latin typeface="Tw Cen MT" panose="020B0602020104020603" pitchFamily="34" charset="0"/>
              </a:rPr>
              <a:t>Name</a:t>
            </a:r>
            <a:br>
              <a:rPr lang="en-US" sz="2000" i="1" dirty="0">
                <a:solidFill>
                  <a:schemeClr val="tx1">
                    <a:lumMod val="65000"/>
                    <a:lumOff val="35000"/>
                  </a:schemeClr>
                </a:solidFill>
                <a:latin typeface="Tw Cen MT" panose="020B0602020104020603" pitchFamily="34" charset="0"/>
              </a:rPr>
            </a:br>
            <a:r>
              <a:rPr lang="en-US" sz="1800" i="1" dirty="0">
                <a:solidFill>
                  <a:schemeClr val="tx1">
                    <a:lumMod val="65000"/>
                    <a:lumOff val="35000"/>
                  </a:schemeClr>
                </a:solidFill>
                <a:latin typeface="Tw Cen MT" panose="020B0602020104020603" pitchFamily="34" charset="0"/>
              </a:rPr>
              <a:t>Position</a:t>
            </a:r>
            <a:endParaRPr lang="en-US" sz="1800" dirty="0">
              <a:solidFill>
                <a:schemeClr val="tx1">
                  <a:lumMod val="65000"/>
                  <a:lumOff val="35000"/>
                </a:schemeClr>
              </a:solidFill>
              <a:latin typeface="Tw Cen MT" panose="020B0602020104020603" pitchFamily="34" charset="0"/>
            </a:endParaRPr>
          </a:p>
          <a:p>
            <a:r>
              <a:rPr lang="en-US" sz="1800" dirty="0">
                <a:solidFill>
                  <a:schemeClr val="tx1">
                    <a:lumMod val="65000"/>
                    <a:lumOff val="35000"/>
                  </a:schemeClr>
                </a:solidFill>
                <a:latin typeface="Tw Cen MT" panose="020B0602020104020603" pitchFamily="34" charset="0"/>
              </a:rPr>
              <a:t>email@email.com</a:t>
            </a:r>
            <a:endParaRPr lang="en-GB" dirty="0"/>
          </a:p>
        </p:txBody>
      </p:sp>
      <p:pic>
        <p:nvPicPr>
          <p:cNvPr id="24" name="6 Imagen" descr="2013-06-18_logo TTA HD transparente.png">
            <a:extLst>
              <a:ext uri="{FF2B5EF4-FFF2-40B4-BE49-F238E27FC236}">
                <a16:creationId xmlns:a16="http://schemas.microsoft.com/office/drawing/2014/main" id="{BEA18745-39DC-4214-8669-DA0C563C3BCF}"/>
              </a:ext>
            </a:extLst>
          </p:cNvPr>
          <p:cNvPicPr>
            <a:picLocks noChangeAspect="1"/>
          </p:cNvPicPr>
          <p:nvPr userDrawn="1"/>
        </p:nvPicPr>
        <p:blipFill>
          <a:blip r:embed="rId2" cstate="email"/>
          <a:stretch>
            <a:fillRect/>
          </a:stretch>
        </p:blipFill>
        <p:spPr>
          <a:xfrm>
            <a:off x="122003" y="5877273"/>
            <a:ext cx="1869414" cy="644515"/>
          </a:xfrm>
          <a:prstGeom prst="rect">
            <a:avLst/>
          </a:prstGeom>
        </p:spPr>
      </p:pic>
      <p:sp>
        <p:nvSpPr>
          <p:cNvPr id="27" name="12 Rectángulo">
            <a:extLst>
              <a:ext uri="{FF2B5EF4-FFF2-40B4-BE49-F238E27FC236}">
                <a16:creationId xmlns:a16="http://schemas.microsoft.com/office/drawing/2014/main" id="{8860D24D-61BF-47A6-B9A2-6C41C774A595}"/>
              </a:ext>
            </a:extLst>
          </p:cNvPr>
          <p:cNvSpPr/>
          <p:nvPr userDrawn="1"/>
        </p:nvSpPr>
        <p:spPr>
          <a:xfrm>
            <a:off x="0" y="6525344"/>
            <a:ext cx="5242572" cy="338554"/>
          </a:xfrm>
          <a:prstGeom prst="rect">
            <a:avLst/>
          </a:prstGeom>
          <a:solidFill>
            <a:schemeClr val="bg1">
              <a:alpha val="74000"/>
            </a:schemeClr>
          </a:solidFill>
        </p:spPr>
        <p:txBody>
          <a:bodyPr wrap="square">
            <a:spAutoFit/>
          </a:bodyPr>
          <a:lstStyle/>
          <a:p>
            <a:r>
              <a:rPr lang="en-US" sz="800" i="1" kern="1200" baseline="0" dirty="0">
                <a:solidFill>
                  <a:schemeClr val="bg1">
                    <a:lumMod val="65000"/>
                  </a:schemeClr>
                </a:solidFill>
                <a:latin typeface="+mn-lt"/>
                <a:ea typeface="+mn-ea"/>
                <a:cs typeface="+mn-cs"/>
              </a:rPr>
              <a:t>The information contained in these documents is confidential, privileged and only for the information of the intended recipient and may not be used, published or redistributed</a:t>
            </a:r>
            <a:endParaRPr lang="es-ES" sz="800" i="1" dirty="0">
              <a:solidFill>
                <a:schemeClr val="bg1">
                  <a:lumMod val="65000"/>
                </a:schemeClr>
              </a:solidFill>
              <a:latin typeface="+mn-lt"/>
            </a:endParaRPr>
          </a:p>
        </p:txBody>
      </p:sp>
      <p:sp>
        <p:nvSpPr>
          <p:cNvPr id="16" name="Marcador de posición de imagen 15">
            <a:extLst>
              <a:ext uri="{FF2B5EF4-FFF2-40B4-BE49-F238E27FC236}">
                <a16:creationId xmlns:a16="http://schemas.microsoft.com/office/drawing/2014/main" id="{15ED1F75-A157-39C3-1AF7-2BD720A207F4}"/>
              </a:ext>
            </a:extLst>
          </p:cNvPr>
          <p:cNvSpPr>
            <a:spLocks noGrp="1"/>
          </p:cNvSpPr>
          <p:nvPr>
            <p:ph type="pic" sz="quarter" idx="12"/>
          </p:nvPr>
        </p:nvSpPr>
        <p:spPr>
          <a:xfrm>
            <a:off x="5974939" y="762000"/>
            <a:ext cx="5882099" cy="4406900"/>
          </a:xfrm>
        </p:spPr>
        <p:txBody>
          <a:bodyPr/>
          <a:lstStyle/>
          <a:p>
            <a:endParaRPr lang="es-ES"/>
          </a:p>
        </p:txBody>
      </p:sp>
      <p:sp>
        <p:nvSpPr>
          <p:cNvPr id="18" name="Marcador de posición de imagen 17">
            <a:extLst>
              <a:ext uri="{FF2B5EF4-FFF2-40B4-BE49-F238E27FC236}">
                <a16:creationId xmlns:a16="http://schemas.microsoft.com/office/drawing/2014/main" id="{DD06DB6D-B7E4-EDC5-5154-5DD869E01A69}"/>
              </a:ext>
            </a:extLst>
          </p:cNvPr>
          <p:cNvSpPr>
            <a:spLocks noGrp="1"/>
          </p:cNvSpPr>
          <p:nvPr>
            <p:ph type="pic" sz="quarter" idx="13"/>
          </p:nvPr>
        </p:nvSpPr>
        <p:spPr>
          <a:xfrm>
            <a:off x="7391400" y="5694363"/>
            <a:ext cx="1943100" cy="827087"/>
          </a:xfrm>
        </p:spPr>
        <p:txBody>
          <a:bodyPr/>
          <a:lstStyle/>
          <a:p>
            <a:endParaRPr lang="es-ES"/>
          </a:p>
        </p:txBody>
      </p:sp>
      <p:sp>
        <p:nvSpPr>
          <p:cNvPr id="21" name="Marcador de posición de imagen 20">
            <a:extLst>
              <a:ext uri="{FF2B5EF4-FFF2-40B4-BE49-F238E27FC236}">
                <a16:creationId xmlns:a16="http://schemas.microsoft.com/office/drawing/2014/main" id="{0C024348-102E-B366-C01B-B7B822E6ADEA}"/>
              </a:ext>
            </a:extLst>
          </p:cNvPr>
          <p:cNvSpPr>
            <a:spLocks noGrp="1"/>
          </p:cNvSpPr>
          <p:nvPr>
            <p:ph type="pic" sz="quarter" idx="14"/>
          </p:nvPr>
        </p:nvSpPr>
        <p:spPr>
          <a:xfrm>
            <a:off x="9628188" y="5694363"/>
            <a:ext cx="1943100" cy="827087"/>
          </a:xfrm>
        </p:spPr>
        <p:txBody>
          <a:bodyPr/>
          <a:lstStyle/>
          <a:p>
            <a:endParaRPr lang="es-ES"/>
          </a:p>
        </p:txBody>
      </p:sp>
      <p:sp>
        <p:nvSpPr>
          <p:cNvPr id="29" name="Marcador de texto 28">
            <a:extLst>
              <a:ext uri="{FF2B5EF4-FFF2-40B4-BE49-F238E27FC236}">
                <a16:creationId xmlns:a16="http://schemas.microsoft.com/office/drawing/2014/main" id="{CE4E62B4-AEF3-F433-9AFA-32092906A36D}"/>
              </a:ext>
            </a:extLst>
          </p:cNvPr>
          <p:cNvSpPr>
            <a:spLocks noGrp="1"/>
          </p:cNvSpPr>
          <p:nvPr>
            <p:ph type="body" sz="quarter" idx="15"/>
          </p:nvPr>
        </p:nvSpPr>
        <p:spPr>
          <a:xfrm>
            <a:off x="463186" y="2271209"/>
            <a:ext cx="5500276" cy="871537"/>
          </a:xfrm>
        </p:spPr>
        <p:txBody>
          <a:bodyPr>
            <a:normAutofit/>
          </a:bodyPr>
          <a:lstStyle>
            <a:lvl1pPr marL="0" indent="0">
              <a:buNone/>
              <a:defRPr sz="2800" b="1" i="1">
                <a:solidFill>
                  <a:srgbClr val="9EA159"/>
                </a:solidFill>
              </a:defRPr>
            </a:lvl1pPr>
          </a:lstStyle>
          <a:p>
            <a:pPr lvl="0"/>
            <a:endParaRPr lang="es-ES" dirty="0"/>
          </a:p>
        </p:txBody>
      </p:sp>
    </p:spTree>
    <p:extLst>
      <p:ext uri="{BB962C8B-B14F-4D97-AF65-F5344CB8AC3E}">
        <p14:creationId xmlns:p14="http://schemas.microsoft.com/office/powerpoint/2010/main" val="287803554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slide">
    <p:bg>
      <p:bgPr>
        <a:solidFill>
          <a:srgbClr val="4B655A"/>
        </a:solid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95400" y="2852936"/>
            <a:ext cx="8534400" cy="1752600"/>
          </a:xfrm>
        </p:spPr>
        <p:txBody>
          <a:bodyPr>
            <a:noAutofit/>
          </a:bodyPr>
          <a:lstStyle>
            <a:lvl1pPr marL="0" indent="0" algn="l" defTabSz="979631" rtl="0" eaLnBrk="1" latinLnBrk="0" hangingPunct="1">
              <a:spcBef>
                <a:spcPct val="0"/>
              </a:spcBef>
              <a:buNone/>
              <a:defRPr lang="es-ES" sz="4000" b="0" kern="1200" cap="all" baseline="0" dirty="0">
                <a:solidFill>
                  <a:srgbClr val="FFFFFF"/>
                </a:solidFill>
                <a:latin typeface="+mj-lt"/>
                <a:ea typeface="+mj-ea"/>
                <a:cs typeface="Lucida Sans Unicode" pitchFamily="34" charset="0"/>
              </a:defRPr>
            </a:lvl1pPr>
            <a:lvl2pPr marL="489816" indent="0" algn="ctr">
              <a:buNone/>
              <a:defRPr>
                <a:solidFill>
                  <a:schemeClr val="tx1">
                    <a:tint val="75000"/>
                  </a:schemeClr>
                </a:solidFill>
              </a:defRPr>
            </a:lvl2pPr>
            <a:lvl3pPr marL="979631" indent="0" algn="ctr">
              <a:buNone/>
              <a:defRPr>
                <a:solidFill>
                  <a:schemeClr val="tx1">
                    <a:tint val="75000"/>
                  </a:schemeClr>
                </a:solidFill>
              </a:defRPr>
            </a:lvl3pPr>
            <a:lvl4pPr marL="1469447" indent="0" algn="ctr">
              <a:buNone/>
              <a:defRPr>
                <a:solidFill>
                  <a:schemeClr val="tx1">
                    <a:tint val="75000"/>
                  </a:schemeClr>
                </a:solidFill>
              </a:defRPr>
            </a:lvl4pPr>
            <a:lvl5pPr marL="1959262" indent="0" algn="ctr">
              <a:buNone/>
              <a:defRPr>
                <a:solidFill>
                  <a:schemeClr val="tx1">
                    <a:tint val="75000"/>
                  </a:schemeClr>
                </a:solidFill>
              </a:defRPr>
            </a:lvl5pPr>
            <a:lvl6pPr marL="2449078" indent="0" algn="ctr">
              <a:buNone/>
              <a:defRPr>
                <a:solidFill>
                  <a:schemeClr val="tx1">
                    <a:tint val="75000"/>
                  </a:schemeClr>
                </a:solidFill>
              </a:defRPr>
            </a:lvl6pPr>
            <a:lvl7pPr marL="2938893" indent="0" algn="ctr">
              <a:buNone/>
              <a:defRPr>
                <a:solidFill>
                  <a:schemeClr val="tx1">
                    <a:tint val="75000"/>
                  </a:schemeClr>
                </a:solidFill>
              </a:defRPr>
            </a:lvl7pPr>
            <a:lvl8pPr marL="3428709" indent="0" algn="ctr">
              <a:buNone/>
              <a:defRPr>
                <a:solidFill>
                  <a:schemeClr val="tx1">
                    <a:tint val="75000"/>
                  </a:schemeClr>
                </a:solidFill>
              </a:defRPr>
            </a:lvl8pPr>
            <a:lvl9pPr marL="3918524" indent="0" algn="ctr">
              <a:buNone/>
              <a:defRPr>
                <a:solidFill>
                  <a:schemeClr val="tx1">
                    <a:tint val="75000"/>
                  </a:schemeClr>
                </a:solidFill>
              </a:defRPr>
            </a:lvl9pPr>
          </a:lstStyle>
          <a:p>
            <a:r>
              <a:rPr lang="es-ES" dirty="0"/>
              <a:t>Haga clic para modificar el estilo de subtítulo del patrón</a:t>
            </a:r>
          </a:p>
        </p:txBody>
      </p:sp>
    </p:spTree>
    <p:extLst>
      <p:ext uri="{BB962C8B-B14F-4D97-AF65-F5344CB8AC3E}">
        <p14:creationId xmlns:p14="http://schemas.microsoft.com/office/powerpoint/2010/main" val="2511111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7" name="26 Rectángulo"/>
          <p:cNvSpPr/>
          <p:nvPr/>
        </p:nvSpPr>
        <p:spPr>
          <a:xfrm>
            <a:off x="0" y="6642580"/>
            <a:ext cx="12192000" cy="215444"/>
          </a:xfrm>
          <a:prstGeom prst="rect">
            <a:avLst/>
          </a:prstGeom>
        </p:spPr>
        <p:txBody>
          <a:bodyPr wrap="square">
            <a:spAutoFit/>
          </a:bodyPr>
          <a:lstStyle/>
          <a:p>
            <a:r>
              <a:rPr lang="en-US" sz="800" i="1" kern="1200" baseline="0">
                <a:solidFill>
                  <a:schemeClr val="bg1">
                    <a:lumMod val="65000"/>
                  </a:schemeClr>
                </a:solidFill>
                <a:latin typeface="+mn-lt"/>
                <a:ea typeface="+mn-ea"/>
                <a:cs typeface="+mn-cs"/>
              </a:rPr>
              <a:t>The information contained in these documents is confidential, privileged and only for the information of the intended recipient and may not be used, published or redistributed</a:t>
            </a:r>
            <a:endParaRPr lang="es-ES" sz="800" i="1">
              <a:solidFill>
                <a:schemeClr val="bg1">
                  <a:lumMod val="65000"/>
                </a:schemeClr>
              </a:solidFill>
              <a:latin typeface="+mn-lt"/>
            </a:endParaRPr>
          </a:p>
        </p:txBody>
      </p:sp>
      <p:sp>
        <p:nvSpPr>
          <p:cNvPr id="28" name="27 Rectángulo"/>
          <p:cNvSpPr/>
          <p:nvPr/>
        </p:nvSpPr>
        <p:spPr>
          <a:xfrm>
            <a:off x="292688" y="6453336"/>
            <a:ext cx="1962885" cy="261610"/>
          </a:xfrm>
          <a:prstGeom prst="rect">
            <a:avLst/>
          </a:prstGeom>
        </p:spPr>
        <p:txBody>
          <a:bodyPr wrap="square">
            <a:spAutoFit/>
          </a:bodyPr>
          <a:lstStyle/>
          <a:p>
            <a:pPr algn="ctr"/>
            <a:r>
              <a:rPr lang="en-US" sz="1050" b="0" kern="1200" spc="0" baseline="0">
                <a:solidFill>
                  <a:schemeClr val="bg1">
                    <a:lumMod val="65000"/>
                  </a:schemeClr>
                </a:solidFill>
                <a:latin typeface="+mn-lt"/>
                <a:ea typeface="+mn-ea"/>
                <a:cs typeface="+mn-cs"/>
              </a:rPr>
              <a:t>          </a:t>
            </a:r>
            <a:r>
              <a:rPr lang="en-US" sz="1100" b="0" kern="1200" spc="0" baseline="0">
                <a:solidFill>
                  <a:schemeClr val="bg1">
                    <a:lumMod val="65000"/>
                  </a:schemeClr>
                </a:solidFill>
                <a:latin typeface="+mn-lt"/>
                <a:ea typeface="+mn-ea"/>
                <a:cs typeface="+mn-cs"/>
              </a:rPr>
              <a:t>www.tta.com.es</a:t>
            </a:r>
            <a:endParaRPr lang="es-ES" sz="1100" b="0" spc="0">
              <a:solidFill>
                <a:schemeClr val="bg1">
                  <a:lumMod val="65000"/>
                </a:schemeClr>
              </a:solidFill>
              <a:latin typeface="+mn-lt"/>
            </a:endParaRPr>
          </a:p>
        </p:txBody>
      </p:sp>
      <p:sp>
        <p:nvSpPr>
          <p:cNvPr id="4" name="Content Placeholder 3">
            <a:extLst>
              <a:ext uri="{FF2B5EF4-FFF2-40B4-BE49-F238E27FC236}">
                <a16:creationId xmlns:a16="http://schemas.microsoft.com/office/drawing/2014/main" id="{2A5C5566-AB23-45F4-80BD-DFA81FD81F35}"/>
              </a:ext>
            </a:extLst>
          </p:cNvPr>
          <p:cNvSpPr>
            <a:spLocks noGrp="1"/>
          </p:cNvSpPr>
          <p:nvPr>
            <p:ph sz="quarter" idx="10"/>
          </p:nvPr>
        </p:nvSpPr>
        <p:spPr>
          <a:xfrm>
            <a:off x="609599" y="1268414"/>
            <a:ext cx="10972800" cy="5041844"/>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pic>
        <p:nvPicPr>
          <p:cNvPr id="2" name="22 Imagen" descr="2013-06-18_logo TTA HD transparente.png">
            <a:extLst>
              <a:ext uri="{FF2B5EF4-FFF2-40B4-BE49-F238E27FC236}">
                <a16:creationId xmlns:a16="http://schemas.microsoft.com/office/drawing/2014/main" id="{F54BC868-6472-4036-27B8-92CA32892173}"/>
              </a:ext>
            </a:extLst>
          </p:cNvPr>
          <p:cNvPicPr>
            <a:picLocks noChangeAspect="1"/>
          </p:cNvPicPr>
          <p:nvPr userDrawn="1"/>
        </p:nvPicPr>
        <p:blipFill>
          <a:blip r:embed="rId2" cstate="email"/>
          <a:stretch>
            <a:fillRect/>
          </a:stretch>
        </p:blipFill>
        <p:spPr>
          <a:xfrm>
            <a:off x="119336" y="5877273"/>
            <a:ext cx="1869414" cy="644515"/>
          </a:xfrm>
          <a:prstGeom prst="rect">
            <a:avLst/>
          </a:prstGeom>
        </p:spPr>
      </p:pic>
      <p:sp>
        <p:nvSpPr>
          <p:cNvPr id="3" name="26 Rectángulo">
            <a:extLst>
              <a:ext uri="{FF2B5EF4-FFF2-40B4-BE49-F238E27FC236}">
                <a16:creationId xmlns:a16="http://schemas.microsoft.com/office/drawing/2014/main" id="{BBB9428A-3117-0A2A-13E5-6B133316F5E1}"/>
              </a:ext>
            </a:extLst>
          </p:cNvPr>
          <p:cNvSpPr/>
          <p:nvPr userDrawn="1"/>
        </p:nvSpPr>
        <p:spPr>
          <a:xfrm>
            <a:off x="0" y="6642580"/>
            <a:ext cx="12192000" cy="215444"/>
          </a:xfrm>
          <a:prstGeom prst="rect">
            <a:avLst/>
          </a:prstGeom>
        </p:spPr>
        <p:txBody>
          <a:bodyPr wrap="square">
            <a:spAutoFit/>
          </a:bodyPr>
          <a:lstStyle/>
          <a:p>
            <a:r>
              <a:rPr lang="en-US" sz="800" i="1" kern="1200" baseline="0">
                <a:solidFill>
                  <a:schemeClr val="bg1">
                    <a:lumMod val="65000"/>
                  </a:schemeClr>
                </a:solidFill>
                <a:latin typeface="+mn-lt"/>
                <a:ea typeface="+mn-ea"/>
                <a:cs typeface="+mn-cs"/>
              </a:rPr>
              <a:t>The information contained in these documents is confidential, privileged and only for the information of the intended recipient and may not be used, published or redistributed</a:t>
            </a:r>
            <a:endParaRPr lang="es-ES" sz="800" i="1">
              <a:solidFill>
                <a:schemeClr val="bg1">
                  <a:lumMod val="65000"/>
                </a:schemeClr>
              </a:solidFill>
              <a:latin typeface="+mn-lt"/>
            </a:endParaRPr>
          </a:p>
        </p:txBody>
      </p:sp>
      <p:sp>
        <p:nvSpPr>
          <p:cNvPr id="5" name="27 Rectángulo">
            <a:extLst>
              <a:ext uri="{FF2B5EF4-FFF2-40B4-BE49-F238E27FC236}">
                <a16:creationId xmlns:a16="http://schemas.microsoft.com/office/drawing/2014/main" id="{997B7467-9727-80CB-F33B-607B8EC82874}"/>
              </a:ext>
            </a:extLst>
          </p:cNvPr>
          <p:cNvSpPr/>
          <p:nvPr userDrawn="1"/>
        </p:nvSpPr>
        <p:spPr>
          <a:xfrm>
            <a:off x="292688" y="6453336"/>
            <a:ext cx="1962885" cy="261610"/>
          </a:xfrm>
          <a:prstGeom prst="rect">
            <a:avLst/>
          </a:prstGeom>
        </p:spPr>
        <p:txBody>
          <a:bodyPr wrap="square">
            <a:spAutoFit/>
          </a:bodyPr>
          <a:lstStyle/>
          <a:p>
            <a:pPr algn="ctr"/>
            <a:r>
              <a:rPr lang="en-US" sz="1050" b="0" kern="1200" spc="0" baseline="0">
                <a:solidFill>
                  <a:schemeClr val="bg1">
                    <a:lumMod val="65000"/>
                  </a:schemeClr>
                </a:solidFill>
                <a:latin typeface="+mn-lt"/>
                <a:ea typeface="+mn-ea"/>
                <a:cs typeface="+mn-cs"/>
              </a:rPr>
              <a:t>          </a:t>
            </a:r>
            <a:r>
              <a:rPr lang="en-US" sz="1100" b="0" kern="1200" spc="0" baseline="0">
                <a:solidFill>
                  <a:schemeClr val="bg1">
                    <a:lumMod val="65000"/>
                  </a:schemeClr>
                </a:solidFill>
                <a:latin typeface="+mn-lt"/>
                <a:ea typeface="+mn-ea"/>
                <a:cs typeface="+mn-cs"/>
              </a:rPr>
              <a:t>www.tta.com.es</a:t>
            </a:r>
            <a:endParaRPr lang="es-ES" sz="1100" b="0" spc="0">
              <a:solidFill>
                <a:schemeClr val="bg1">
                  <a:lumMod val="65000"/>
                </a:schemeClr>
              </a:solidFill>
              <a:latin typeface="+mn-lt"/>
            </a:endParaRPr>
          </a:p>
        </p:txBody>
      </p:sp>
      <p:sp>
        <p:nvSpPr>
          <p:cNvPr id="6" name="Título 5">
            <a:extLst>
              <a:ext uri="{FF2B5EF4-FFF2-40B4-BE49-F238E27FC236}">
                <a16:creationId xmlns:a16="http://schemas.microsoft.com/office/drawing/2014/main" id="{9C31BF89-5683-D485-3D0F-0C4B66E5F4E6}"/>
              </a:ext>
            </a:extLst>
          </p:cNvPr>
          <p:cNvSpPr>
            <a:spLocks noGrp="1"/>
          </p:cNvSpPr>
          <p:nvPr>
            <p:ph type="title" hasCustomPrompt="1"/>
          </p:nvPr>
        </p:nvSpPr>
        <p:spPr>
          <a:xfrm>
            <a:off x="609601" y="274638"/>
            <a:ext cx="10972800" cy="706090"/>
          </a:xfrm>
        </p:spPr>
        <p:txBody>
          <a:bodyPr>
            <a:noAutofit/>
          </a:bodyPr>
          <a:lstStyle>
            <a:lvl1pPr algn="l">
              <a:defRPr sz="2800" b="1">
                <a:solidFill>
                  <a:schemeClr val="tx2"/>
                </a:solidFill>
              </a:defRPr>
            </a:lvl1pPr>
          </a:lstStyle>
          <a:p>
            <a:r>
              <a:rPr lang="es-ES" dirty="0"/>
              <a:t>HAGA CLIC PARA MODIFICAR EL ESTILO DE TÍTULO DEL PATRÓN</a:t>
            </a:r>
          </a:p>
        </p:txBody>
      </p:sp>
    </p:spTree>
    <p:extLst>
      <p:ext uri="{BB962C8B-B14F-4D97-AF65-F5344CB8AC3E}">
        <p14:creationId xmlns:p14="http://schemas.microsoft.com/office/powerpoint/2010/main" val="600459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libre">
    <p:spTree>
      <p:nvGrpSpPr>
        <p:cNvPr id="1" name=""/>
        <p:cNvGrpSpPr/>
        <p:nvPr/>
      </p:nvGrpSpPr>
      <p:grpSpPr>
        <a:xfrm>
          <a:off x="0" y="0"/>
          <a:ext cx="0" cy="0"/>
          <a:chOff x="0" y="0"/>
          <a:chExt cx="0" cy="0"/>
        </a:xfrm>
      </p:grpSpPr>
      <p:sp>
        <p:nvSpPr>
          <p:cNvPr id="27" name="26 Rectángulo"/>
          <p:cNvSpPr/>
          <p:nvPr/>
        </p:nvSpPr>
        <p:spPr>
          <a:xfrm>
            <a:off x="0" y="6642580"/>
            <a:ext cx="12192000" cy="215444"/>
          </a:xfrm>
          <a:prstGeom prst="rect">
            <a:avLst/>
          </a:prstGeom>
        </p:spPr>
        <p:txBody>
          <a:bodyPr wrap="square">
            <a:spAutoFit/>
          </a:bodyPr>
          <a:lstStyle/>
          <a:p>
            <a:r>
              <a:rPr lang="en-US" sz="800" i="1" kern="1200" baseline="0">
                <a:solidFill>
                  <a:schemeClr val="bg1">
                    <a:lumMod val="65000"/>
                  </a:schemeClr>
                </a:solidFill>
                <a:latin typeface="+mn-lt"/>
                <a:ea typeface="+mn-ea"/>
                <a:cs typeface="+mn-cs"/>
              </a:rPr>
              <a:t>The information contained in these documents is confidential, privileged and only for the information of the intended recipient and may not be used, published or redistributed</a:t>
            </a:r>
            <a:endParaRPr lang="es-ES" sz="800" i="1">
              <a:solidFill>
                <a:schemeClr val="bg1">
                  <a:lumMod val="65000"/>
                </a:schemeClr>
              </a:solidFill>
              <a:latin typeface="+mn-lt"/>
            </a:endParaRPr>
          </a:p>
        </p:txBody>
      </p:sp>
      <p:sp>
        <p:nvSpPr>
          <p:cNvPr id="28" name="27 Rectángulo"/>
          <p:cNvSpPr/>
          <p:nvPr/>
        </p:nvSpPr>
        <p:spPr>
          <a:xfrm>
            <a:off x="292688" y="6453336"/>
            <a:ext cx="1962885" cy="261610"/>
          </a:xfrm>
          <a:prstGeom prst="rect">
            <a:avLst/>
          </a:prstGeom>
        </p:spPr>
        <p:txBody>
          <a:bodyPr wrap="square">
            <a:spAutoFit/>
          </a:bodyPr>
          <a:lstStyle/>
          <a:p>
            <a:pPr algn="ctr"/>
            <a:r>
              <a:rPr lang="en-US" sz="1050" b="0" kern="1200" spc="0" baseline="0">
                <a:solidFill>
                  <a:schemeClr val="bg1">
                    <a:lumMod val="65000"/>
                  </a:schemeClr>
                </a:solidFill>
                <a:latin typeface="+mn-lt"/>
                <a:ea typeface="+mn-ea"/>
                <a:cs typeface="+mn-cs"/>
              </a:rPr>
              <a:t>          </a:t>
            </a:r>
            <a:r>
              <a:rPr lang="en-US" sz="1100" b="0" kern="1200" spc="0" baseline="0">
                <a:solidFill>
                  <a:schemeClr val="bg1">
                    <a:lumMod val="65000"/>
                  </a:schemeClr>
                </a:solidFill>
                <a:latin typeface="+mn-lt"/>
                <a:ea typeface="+mn-ea"/>
                <a:cs typeface="+mn-cs"/>
              </a:rPr>
              <a:t>www.tta.com.es</a:t>
            </a:r>
            <a:endParaRPr lang="es-ES" sz="1100" b="0" spc="0">
              <a:solidFill>
                <a:schemeClr val="bg1">
                  <a:lumMod val="65000"/>
                </a:schemeClr>
              </a:solidFill>
              <a:latin typeface="+mn-lt"/>
            </a:endParaRPr>
          </a:p>
        </p:txBody>
      </p:sp>
      <p:pic>
        <p:nvPicPr>
          <p:cNvPr id="2" name="22 Imagen" descr="2013-06-18_logo TTA HD transparente.png">
            <a:extLst>
              <a:ext uri="{FF2B5EF4-FFF2-40B4-BE49-F238E27FC236}">
                <a16:creationId xmlns:a16="http://schemas.microsoft.com/office/drawing/2014/main" id="{F54BC868-6472-4036-27B8-92CA32892173}"/>
              </a:ext>
            </a:extLst>
          </p:cNvPr>
          <p:cNvPicPr>
            <a:picLocks noChangeAspect="1"/>
          </p:cNvPicPr>
          <p:nvPr userDrawn="1"/>
        </p:nvPicPr>
        <p:blipFill>
          <a:blip r:embed="rId2" cstate="email"/>
          <a:stretch>
            <a:fillRect/>
          </a:stretch>
        </p:blipFill>
        <p:spPr>
          <a:xfrm>
            <a:off x="119336" y="5877273"/>
            <a:ext cx="1869414" cy="644515"/>
          </a:xfrm>
          <a:prstGeom prst="rect">
            <a:avLst/>
          </a:prstGeom>
        </p:spPr>
      </p:pic>
      <p:sp>
        <p:nvSpPr>
          <p:cNvPr id="3" name="26 Rectángulo">
            <a:extLst>
              <a:ext uri="{FF2B5EF4-FFF2-40B4-BE49-F238E27FC236}">
                <a16:creationId xmlns:a16="http://schemas.microsoft.com/office/drawing/2014/main" id="{BBB9428A-3117-0A2A-13E5-6B133316F5E1}"/>
              </a:ext>
            </a:extLst>
          </p:cNvPr>
          <p:cNvSpPr/>
          <p:nvPr userDrawn="1"/>
        </p:nvSpPr>
        <p:spPr>
          <a:xfrm>
            <a:off x="0" y="6642580"/>
            <a:ext cx="12192000" cy="215444"/>
          </a:xfrm>
          <a:prstGeom prst="rect">
            <a:avLst/>
          </a:prstGeom>
        </p:spPr>
        <p:txBody>
          <a:bodyPr wrap="square">
            <a:spAutoFit/>
          </a:bodyPr>
          <a:lstStyle/>
          <a:p>
            <a:r>
              <a:rPr lang="en-US" sz="800" i="1" kern="1200" baseline="0">
                <a:solidFill>
                  <a:schemeClr val="bg1">
                    <a:lumMod val="65000"/>
                  </a:schemeClr>
                </a:solidFill>
                <a:latin typeface="+mn-lt"/>
                <a:ea typeface="+mn-ea"/>
                <a:cs typeface="+mn-cs"/>
              </a:rPr>
              <a:t>The information contained in these documents is confidential, privileged and only for the information of the intended recipient and may not be used, published or redistributed</a:t>
            </a:r>
            <a:endParaRPr lang="es-ES" sz="800" i="1">
              <a:solidFill>
                <a:schemeClr val="bg1">
                  <a:lumMod val="65000"/>
                </a:schemeClr>
              </a:solidFill>
              <a:latin typeface="+mn-lt"/>
            </a:endParaRPr>
          </a:p>
        </p:txBody>
      </p:sp>
      <p:sp>
        <p:nvSpPr>
          <p:cNvPr id="5" name="27 Rectángulo">
            <a:extLst>
              <a:ext uri="{FF2B5EF4-FFF2-40B4-BE49-F238E27FC236}">
                <a16:creationId xmlns:a16="http://schemas.microsoft.com/office/drawing/2014/main" id="{997B7467-9727-80CB-F33B-607B8EC82874}"/>
              </a:ext>
            </a:extLst>
          </p:cNvPr>
          <p:cNvSpPr/>
          <p:nvPr userDrawn="1"/>
        </p:nvSpPr>
        <p:spPr>
          <a:xfrm>
            <a:off x="292688" y="6453336"/>
            <a:ext cx="1962885" cy="261610"/>
          </a:xfrm>
          <a:prstGeom prst="rect">
            <a:avLst/>
          </a:prstGeom>
        </p:spPr>
        <p:txBody>
          <a:bodyPr wrap="square">
            <a:spAutoFit/>
          </a:bodyPr>
          <a:lstStyle/>
          <a:p>
            <a:pPr algn="ctr"/>
            <a:r>
              <a:rPr lang="en-US" sz="1050" b="0" kern="1200" spc="0" baseline="0">
                <a:solidFill>
                  <a:schemeClr val="bg1">
                    <a:lumMod val="65000"/>
                  </a:schemeClr>
                </a:solidFill>
                <a:latin typeface="+mn-lt"/>
                <a:ea typeface="+mn-ea"/>
                <a:cs typeface="+mn-cs"/>
              </a:rPr>
              <a:t>          </a:t>
            </a:r>
            <a:r>
              <a:rPr lang="en-US" sz="1100" b="0" kern="1200" spc="0" baseline="0">
                <a:solidFill>
                  <a:schemeClr val="bg1">
                    <a:lumMod val="65000"/>
                  </a:schemeClr>
                </a:solidFill>
                <a:latin typeface="+mn-lt"/>
                <a:ea typeface="+mn-ea"/>
                <a:cs typeface="+mn-cs"/>
              </a:rPr>
              <a:t>www.tta.com.es</a:t>
            </a:r>
            <a:endParaRPr lang="es-ES" sz="1100" b="0" spc="0">
              <a:solidFill>
                <a:schemeClr val="bg1">
                  <a:lumMod val="65000"/>
                </a:schemeClr>
              </a:solidFill>
              <a:latin typeface="+mn-lt"/>
            </a:endParaRPr>
          </a:p>
        </p:txBody>
      </p:sp>
      <p:sp>
        <p:nvSpPr>
          <p:cNvPr id="6" name="Título 5">
            <a:extLst>
              <a:ext uri="{FF2B5EF4-FFF2-40B4-BE49-F238E27FC236}">
                <a16:creationId xmlns:a16="http://schemas.microsoft.com/office/drawing/2014/main" id="{9C31BF89-5683-D485-3D0F-0C4B66E5F4E6}"/>
              </a:ext>
            </a:extLst>
          </p:cNvPr>
          <p:cNvSpPr>
            <a:spLocks noGrp="1"/>
          </p:cNvSpPr>
          <p:nvPr>
            <p:ph type="title" hasCustomPrompt="1"/>
          </p:nvPr>
        </p:nvSpPr>
        <p:spPr>
          <a:xfrm>
            <a:off x="609601" y="274638"/>
            <a:ext cx="10972800" cy="706090"/>
          </a:xfrm>
        </p:spPr>
        <p:txBody>
          <a:bodyPr>
            <a:noAutofit/>
          </a:bodyPr>
          <a:lstStyle>
            <a:lvl1pPr algn="l">
              <a:defRPr sz="2800" b="1">
                <a:solidFill>
                  <a:schemeClr val="tx2"/>
                </a:solidFill>
              </a:defRPr>
            </a:lvl1pPr>
          </a:lstStyle>
          <a:p>
            <a:r>
              <a:rPr lang="es-ES" dirty="0"/>
              <a:t>HAGA CLIC PARA MODIFICAR EL ESTILO DE TÍTULO DEL PATRÓN</a:t>
            </a:r>
          </a:p>
        </p:txBody>
      </p:sp>
    </p:spTree>
    <p:extLst>
      <p:ext uri="{BB962C8B-B14F-4D97-AF65-F5344CB8AC3E}">
        <p14:creationId xmlns:p14="http://schemas.microsoft.com/office/powerpoint/2010/main" val="3706708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iapositiva de título">
    <p:bg>
      <p:bgPr>
        <a:blipFill dpi="0" rotWithShape="1">
          <a:blip r:embed="rId2" cstate="print">
            <a:alphaModFix amt="78000"/>
            <a:lum/>
          </a:blip>
          <a:srcRect/>
          <a:stretch>
            <a:fillRect/>
          </a:stretch>
        </a:blipFill>
        <a:effectLst/>
      </p:bgPr>
    </p:bg>
    <p:spTree>
      <p:nvGrpSpPr>
        <p:cNvPr id="1" name=""/>
        <p:cNvGrpSpPr/>
        <p:nvPr/>
      </p:nvGrpSpPr>
      <p:grpSpPr>
        <a:xfrm>
          <a:off x="0" y="0"/>
          <a:ext cx="0" cy="0"/>
          <a:chOff x="0" y="0"/>
          <a:chExt cx="0" cy="0"/>
        </a:xfrm>
      </p:grpSpPr>
      <p:pic>
        <p:nvPicPr>
          <p:cNvPr id="2050" name="Picture 2" descr="C:\Users\Laura.Monteagudo\Downloads\TTA_logo_EN(1).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38669" y="197633"/>
            <a:ext cx="5829339" cy="550918"/>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iapositiva de título">
    <p:bg>
      <p:bgPr>
        <a:blipFill dpi="0" rotWithShape="1">
          <a:blip r:embed="rId2" cstate="screen">
            <a:alphaModFix amt="4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828801" y="3357562"/>
            <a:ext cx="8534400" cy="1752600"/>
          </a:xfrm>
        </p:spPr>
        <p:txBody>
          <a:bodyPr>
            <a:noAutofit/>
          </a:bodyPr>
          <a:lstStyle>
            <a:lvl1pPr marL="0" indent="0" algn="ctr" defTabSz="979631" rtl="0" eaLnBrk="1" latinLnBrk="0" hangingPunct="1">
              <a:spcBef>
                <a:spcPct val="0"/>
              </a:spcBef>
              <a:buNone/>
              <a:defRPr lang="es-ES" sz="4800" b="1" kern="1200" cap="all" baseline="0" dirty="0">
                <a:solidFill>
                  <a:schemeClr val="tx1"/>
                </a:solidFill>
                <a:latin typeface="Lucida Sans Unicode" pitchFamily="34" charset="0"/>
                <a:ea typeface="+mj-ea"/>
                <a:cs typeface="Lucida Sans Unicode" pitchFamily="34" charset="0"/>
              </a:defRPr>
            </a:lvl1pPr>
            <a:lvl2pPr marL="489816" indent="0" algn="ctr">
              <a:buNone/>
              <a:defRPr>
                <a:solidFill>
                  <a:schemeClr val="tx1">
                    <a:tint val="75000"/>
                  </a:schemeClr>
                </a:solidFill>
              </a:defRPr>
            </a:lvl2pPr>
            <a:lvl3pPr marL="979631" indent="0" algn="ctr">
              <a:buNone/>
              <a:defRPr>
                <a:solidFill>
                  <a:schemeClr val="tx1">
                    <a:tint val="75000"/>
                  </a:schemeClr>
                </a:solidFill>
              </a:defRPr>
            </a:lvl3pPr>
            <a:lvl4pPr marL="1469447" indent="0" algn="ctr">
              <a:buNone/>
              <a:defRPr>
                <a:solidFill>
                  <a:schemeClr val="tx1">
                    <a:tint val="75000"/>
                  </a:schemeClr>
                </a:solidFill>
              </a:defRPr>
            </a:lvl4pPr>
            <a:lvl5pPr marL="1959262" indent="0" algn="ctr">
              <a:buNone/>
              <a:defRPr>
                <a:solidFill>
                  <a:schemeClr val="tx1">
                    <a:tint val="75000"/>
                  </a:schemeClr>
                </a:solidFill>
              </a:defRPr>
            </a:lvl5pPr>
            <a:lvl6pPr marL="2449078" indent="0" algn="ctr">
              <a:buNone/>
              <a:defRPr>
                <a:solidFill>
                  <a:schemeClr val="tx1">
                    <a:tint val="75000"/>
                  </a:schemeClr>
                </a:solidFill>
              </a:defRPr>
            </a:lvl6pPr>
            <a:lvl7pPr marL="2938893" indent="0" algn="ctr">
              <a:buNone/>
              <a:defRPr>
                <a:solidFill>
                  <a:schemeClr val="tx1">
                    <a:tint val="75000"/>
                  </a:schemeClr>
                </a:solidFill>
              </a:defRPr>
            </a:lvl7pPr>
            <a:lvl8pPr marL="3428709" indent="0" algn="ctr">
              <a:buNone/>
              <a:defRPr>
                <a:solidFill>
                  <a:schemeClr val="tx1">
                    <a:tint val="75000"/>
                  </a:schemeClr>
                </a:solidFill>
              </a:defRPr>
            </a:lvl8pPr>
            <a:lvl9pPr marL="3918524" indent="0" algn="ctr">
              <a:buNone/>
              <a:defRPr>
                <a:solidFill>
                  <a:schemeClr val="tx1">
                    <a:tint val="75000"/>
                  </a:schemeClr>
                </a:solidFill>
              </a:defRPr>
            </a:lvl9pPr>
          </a:lstStyle>
          <a:p>
            <a:r>
              <a:rPr lang="es-ES" dirty="0"/>
              <a:t>Haga clic para modificar el estilo de subtítulo del patrón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iapositiva de título">
    <p:bg>
      <p:bgPr>
        <a:blipFill dpi="0" rotWithShape="1">
          <a:blip r:embed="rId2" cstate="print">
            <a:alphaModFix amt="40000"/>
            <a:lum/>
          </a:blip>
          <a:srcRect/>
          <a:stretch>
            <a:fillRect/>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828801" y="3357562"/>
            <a:ext cx="8534400" cy="1752600"/>
          </a:xfrm>
        </p:spPr>
        <p:txBody>
          <a:bodyPr>
            <a:noAutofit/>
          </a:bodyPr>
          <a:lstStyle>
            <a:lvl1pPr marL="0" indent="0" algn="ctr" defTabSz="979631" rtl="0" eaLnBrk="1" latinLnBrk="0" hangingPunct="1">
              <a:spcBef>
                <a:spcPct val="0"/>
              </a:spcBef>
              <a:buNone/>
              <a:defRPr lang="es-ES" sz="4800" b="1" kern="1200" cap="all" baseline="0" dirty="0">
                <a:solidFill>
                  <a:schemeClr val="tx1"/>
                </a:solidFill>
                <a:latin typeface="Lucida Sans Unicode" pitchFamily="34" charset="0"/>
                <a:ea typeface="+mj-ea"/>
                <a:cs typeface="Lucida Sans Unicode" pitchFamily="34" charset="0"/>
              </a:defRPr>
            </a:lvl1pPr>
            <a:lvl2pPr marL="489816" indent="0" algn="ctr">
              <a:buNone/>
              <a:defRPr>
                <a:solidFill>
                  <a:schemeClr val="tx1">
                    <a:tint val="75000"/>
                  </a:schemeClr>
                </a:solidFill>
              </a:defRPr>
            </a:lvl2pPr>
            <a:lvl3pPr marL="979631" indent="0" algn="ctr">
              <a:buNone/>
              <a:defRPr>
                <a:solidFill>
                  <a:schemeClr val="tx1">
                    <a:tint val="75000"/>
                  </a:schemeClr>
                </a:solidFill>
              </a:defRPr>
            </a:lvl3pPr>
            <a:lvl4pPr marL="1469447" indent="0" algn="ctr">
              <a:buNone/>
              <a:defRPr>
                <a:solidFill>
                  <a:schemeClr val="tx1">
                    <a:tint val="75000"/>
                  </a:schemeClr>
                </a:solidFill>
              </a:defRPr>
            </a:lvl4pPr>
            <a:lvl5pPr marL="1959262" indent="0" algn="ctr">
              <a:buNone/>
              <a:defRPr>
                <a:solidFill>
                  <a:schemeClr val="tx1">
                    <a:tint val="75000"/>
                  </a:schemeClr>
                </a:solidFill>
              </a:defRPr>
            </a:lvl5pPr>
            <a:lvl6pPr marL="2449078" indent="0" algn="ctr">
              <a:buNone/>
              <a:defRPr>
                <a:solidFill>
                  <a:schemeClr val="tx1">
                    <a:tint val="75000"/>
                  </a:schemeClr>
                </a:solidFill>
              </a:defRPr>
            </a:lvl6pPr>
            <a:lvl7pPr marL="2938893" indent="0" algn="ctr">
              <a:buNone/>
              <a:defRPr>
                <a:solidFill>
                  <a:schemeClr val="tx1">
                    <a:tint val="75000"/>
                  </a:schemeClr>
                </a:solidFill>
              </a:defRPr>
            </a:lvl7pPr>
            <a:lvl8pPr marL="3428709" indent="0" algn="ctr">
              <a:buNone/>
              <a:defRPr>
                <a:solidFill>
                  <a:schemeClr val="tx1">
                    <a:tint val="75000"/>
                  </a:schemeClr>
                </a:solidFill>
              </a:defRPr>
            </a:lvl8pPr>
            <a:lvl9pPr marL="3918524" indent="0" algn="ctr">
              <a:buNone/>
              <a:defRPr>
                <a:solidFill>
                  <a:schemeClr val="tx1">
                    <a:tint val="75000"/>
                  </a:schemeClr>
                </a:solidFill>
              </a:defRPr>
            </a:lvl9pPr>
          </a:lstStyle>
          <a:p>
            <a:r>
              <a:rPr lang="es-ES" dirty="0"/>
              <a:t>Haga clic para modificar el estilo de subtítulo del patrón</a:t>
            </a:r>
          </a:p>
        </p:txBody>
      </p:sp>
      <p:pic>
        <p:nvPicPr>
          <p:cNvPr id="5" name="Picture 2" descr="C:\Users\Laura.Monteagudo\Downloads\TTA_logo_EN(1).png"/>
          <p:cNvPicPr>
            <a:picLocks noChangeAspect="1" noChangeArrowheads="1"/>
          </p:cNvPicPr>
          <p:nvPr userDrawn="1"/>
        </p:nvPicPr>
        <p:blipFill>
          <a:blip r:embed="rId3" cstate="print"/>
          <a:srcRect/>
          <a:stretch>
            <a:fillRect/>
          </a:stretch>
        </p:blipFill>
        <p:spPr bwMode="auto">
          <a:xfrm>
            <a:off x="338669" y="197632"/>
            <a:ext cx="11514705" cy="1088229"/>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2EDEE39-62FC-4DAF-9556-2B442A35AEE6}" type="slidenum">
              <a:rPr lang="es-ES"/>
              <a:pPr>
                <a:defRPr/>
              </a:pPr>
              <a:t>‹#›</a:t>
            </a:fld>
            <a:endParaRPr lang="es-ES"/>
          </a:p>
        </p:txBody>
      </p:sp>
    </p:spTree>
    <p:extLst>
      <p:ext uri="{BB962C8B-B14F-4D97-AF65-F5344CB8AC3E}">
        <p14:creationId xmlns:p14="http://schemas.microsoft.com/office/powerpoint/2010/main" val="375673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1" y="274638"/>
            <a:ext cx="10972800" cy="1143000"/>
          </a:xfrm>
          <a:prstGeom prst="rect">
            <a:avLst/>
          </a:prstGeom>
        </p:spPr>
        <p:txBody>
          <a:bodyPr vert="horz" lIns="97963" tIns="48982" rIns="97963" bIns="48982" rtlCol="0" anchor="ctr">
            <a:normAutofit/>
          </a:bodyPr>
          <a:lstStyle/>
          <a:p>
            <a:r>
              <a:rPr lang="en-GB" noProof="0" dirty="0" err="1"/>
              <a:t>Haga</a:t>
            </a:r>
            <a:r>
              <a:rPr lang="en-GB" noProof="0" dirty="0"/>
              <a:t> </a:t>
            </a:r>
            <a:r>
              <a:rPr lang="en-GB" noProof="0" dirty="0" err="1"/>
              <a:t>clic</a:t>
            </a:r>
            <a:r>
              <a:rPr lang="en-GB" noProof="0" dirty="0"/>
              <a:t> para </a:t>
            </a:r>
            <a:r>
              <a:rPr lang="en-GB" noProof="0" dirty="0" err="1"/>
              <a:t>modificar</a:t>
            </a:r>
            <a:r>
              <a:rPr lang="en-GB" noProof="0" dirty="0"/>
              <a:t> </a:t>
            </a:r>
            <a:r>
              <a:rPr lang="en-GB" noProof="0" dirty="0" err="1"/>
              <a:t>el</a:t>
            </a:r>
            <a:r>
              <a:rPr lang="en-GB" noProof="0" dirty="0"/>
              <a:t> </a:t>
            </a:r>
            <a:r>
              <a:rPr lang="en-GB" noProof="0" dirty="0" err="1"/>
              <a:t>estilo</a:t>
            </a:r>
            <a:r>
              <a:rPr lang="en-GB" noProof="0" dirty="0"/>
              <a:t> de </a:t>
            </a:r>
            <a:r>
              <a:rPr lang="en-GB" noProof="0" dirty="0" err="1"/>
              <a:t>título</a:t>
            </a:r>
            <a:r>
              <a:rPr lang="en-GB" noProof="0" dirty="0"/>
              <a:t> del </a:t>
            </a:r>
            <a:r>
              <a:rPr lang="en-GB" noProof="0" dirty="0" err="1"/>
              <a:t>patrón</a:t>
            </a:r>
            <a:endParaRPr lang="en-GB" noProof="0" dirty="0"/>
          </a:p>
        </p:txBody>
      </p:sp>
      <p:sp>
        <p:nvSpPr>
          <p:cNvPr id="3" name="2 Marcador de texto"/>
          <p:cNvSpPr>
            <a:spLocks noGrp="1"/>
          </p:cNvSpPr>
          <p:nvPr>
            <p:ph type="body" idx="1"/>
          </p:nvPr>
        </p:nvSpPr>
        <p:spPr>
          <a:xfrm>
            <a:off x="609601" y="1600202"/>
            <a:ext cx="10972800" cy="4525963"/>
          </a:xfrm>
          <a:prstGeom prst="rect">
            <a:avLst/>
          </a:prstGeom>
        </p:spPr>
        <p:txBody>
          <a:bodyPr vert="horz" lIns="97963" tIns="48982" rIns="97963" bIns="48982"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fecha"/>
          <p:cNvSpPr>
            <a:spLocks noGrp="1"/>
          </p:cNvSpPr>
          <p:nvPr>
            <p:ph type="dt" sz="half" idx="2"/>
          </p:nvPr>
        </p:nvSpPr>
        <p:spPr>
          <a:xfrm>
            <a:off x="609601" y="6356352"/>
            <a:ext cx="2844800" cy="365125"/>
          </a:xfrm>
          <a:prstGeom prst="rect">
            <a:avLst/>
          </a:prstGeom>
        </p:spPr>
        <p:txBody>
          <a:bodyPr vert="horz" lIns="97963" tIns="48982" rIns="97963" bIns="48982" rtlCol="0" anchor="ctr"/>
          <a:lstStyle>
            <a:lvl1pPr algn="l">
              <a:defRPr sz="1300">
                <a:solidFill>
                  <a:schemeClr val="tx1">
                    <a:tint val="75000"/>
                  </a:schemeClr>
                </a:solidFill>
              </a:defRPr>
            </a:lvl1pPr>
          </a:lstStyle>
          <a:p>
            <a:endParaRPr lang="es-ES"/>
          </a:p>
        </p:txBody>
      </p:sp>
      <p:sp>
        <p:nvSpPr>
          <p:cNvPr id="5" name="4 Marcador de pie de página"/>
          <p:cNvSpPr>
            <a:spLocks noGrp="1"/>
          </p:cNvSpPr>
          <p:nvPr>
            <p:ph type="ftr" sz="quarter" idx="3"/>
          </p:nvPr>
        </p:nvSpPr>
        <p:spPr>
          <a:xfrm>
            <a:off x="4165600" y="6356352"/>
            <a:ext cx="3860800" cy="365125"/>
          </a:xfrm>
          <a:prstGeom prst="rect">
            <a:avLst/>
          </a:prstGeom>
        </p:spPr>
        <p:txBody>
          <a:bodyPr vert="horz" lIns="97963" tIns="48982" rIns="97963" bIns="48982" rtlCol="0" anchor="ctr"/>
          <a:lstStyle>
            <a:lvl1pPr algn="ctr">
              <a:defRPr sz="13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8737601" y="6356352"/>
            <a:ext cx="2844800" cy="365125"/>
          </a:xfrm>
          <a:prstGeom prst="rect">
            <a:avLst/>
          </a:prstGeom>
        </p:spPr>
        <p:txBody>
          <a:bodyPr vert="horz" lIns="97963" tIns="48982" rIns="97963" bIns="48982" rtlCol="0" anchor="ctr"/>
          <a:lstStyle>
            <a:lvl1pPr algn="r">
              <a:defRPr sz="1300">
                <a:solidFill>
                  <a:schemeClr val="tx1">
                    <a:tint val="75000"/>
                  </a:schemeClr>
                </a:solidFill>
              </a:defRPr>
            </a:lvl1pPr>
          </a:lstStyle>
          <a:p>
            <a:fld id="{D537B128-84B6-4F1E-8E5B-83802323B4DC}" type="slidenum">
              <a:rPr lang="es-ES" smtClean="0"/>
              <a:pPr/>
              <a:t>‹#›</a:t>
            </a:fld>
            <a:endParaRPr lang="es-ES" dirty="0"/>
          </a:p>
        </p:txBody>
      </p:sp>
    </p:spTree>
    <p:extLst>
      <p:ext uri="{BB962C8B-B14F-4D97-AF65-F5344CB8AC3E}">
        <p14:creationId xmlns:p14="http://schemas.microsoft.com/office/powerpoint/2010/main" val="2707677000"/>
      </p:ext>
    </p:extLst>
  </p:cSld>
  <p:clrMap bg1="lt1" tx1="dk1" bg2="lt2" tx2="dk2" accent1="accent1" accent2="accent2" accent3="accent3" accent4="accent4" accent5="accent5" accent6="accent6" hlink="hlink" folHlink="folHlink"/>
  <p:sldLayoutIdLst>
    <p:sldLayoutId id="2147483673" r:id="rId1"/>
    <p:sldLayoutId id="2147483669" r:id="rId2"/>
    <p:sldLayoutId id="2147483670" r:id="rId3"/>
    <p:sldLayoutId id="2147483674" r:id="rId4"/>
    <p:sldLayoutId id="2147483649" r:id="rId5"/>
    <p:sldLayoutId id="2147483661" r:id="rId6"/>
    <p:sldLayoutId id="2147483662" r:id="rId7"/>
    <p:sldLayoutId id="2147483676" r:id="rId8"/>
  </p:sldLayoutIdLst>
  <p:hf hdr="0" dt="0"/>
  <p:txStyles>
    <p:titleStyle>
      <a:lvl1pPr algn="ctr" defTabSz="979631" rtl="0" eaLnBrk="1" latinLnBrk="0" hangingPunct="1">
        <a:spcBef>
          <a:spcPct val="0"/>
        </a:spcBef>
        <a:buNone/>
        <a:defRPr sz="4800" kern="1200">
          <a:solidFill>
            <a:schemeClr val="tx1"/>
          </a:solidFill>
          <a:latin typeface="+mj-lt"/>
          <a:ea typeface="+mj-ea"/>
          <a:cs typeface="+mj-cs"/>
        </a:defRPr>
      </a:lvl1pPr>
    </p:titleStyle>
    <p:bodyStyle>
      <a:lvl1pPr marL="367362" indent="-367362" algn="l" defTabSz="979631"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95950" indent="-306135" algn="l" defTabSz="979631"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24539" indent="-244908" algn="l" defTabSz="979631"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14354"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04170"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693985"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83801"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73616"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63432"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s-ES"/>
      </a:defPPr>
      <a:lvl1pPr marL="0" algn="l" defTabSz="979631" rtl="0" eaLnBrk="1" latinLnBrk="0" hangingPunct="1">
        <a:defRPr sz="1900" kern="1200">
          <a:solidFill>
            <a:schemeClr val="tx1"/>
          </a:solidFill>
          <a:latin typeface="+mn-lt"/>
          <a:ea typeface="+mn-ea"/>
          <a:cs typeface="+mn-cs"/>
        </a:defRPr>
      </a:lvl1pPr>
      <a:lvl2pPr marL="489816" algn="l" defTabSz="979631" rtl="0" eaLnBrk="1" latinLnBrk="0" hangingPunct="1">
        <a:defRPr sz="1900" kern="1200">
          <a:solidFill>
            <a:schemeClr val="tx1"/>
          </a:solidFill>
          <a:latin typeface="+mn-lt"/>
          <a:ea typeface="+mn-ea"/>
          <a:cs typeface="+mn-cs"/>
        </a:defRPr>
      </a:lvl2pPr>
      <a:lvl3pPr marL="979631" algn="l" defTabSz="979631" rtl="0" eaLnBrk="1" latinLnBrk="0" hangingPunct="1">
        <a:defRPr sz="1900" kern="1200">
          <a:solidFill>
            <a:schemeClr val="tx1"/>
          </a:solidFill>
          <a:latin typeface="+mn-lt"/>
          <a:ea typeface="+mn-ea"/>
          <a:cs typeface="+mn-cs"/>
        </a:defRPr>
      </a:lvl3pPr>
      <a:lvl4pPr marL="1469447" algn="l" defTabSz="979631" rtl="0" eaLnBrk="1" latinLnBrk="0" hangingPunct="1">
        <a:defRPr sz="1900" kern="1200">
          <a:solidFill>
            <a:schemeClr val="tx1"/>
          </a:solidFill>
          <a:latin typeface="+mn-lt"/>
          <a:ea typeface="+mn-ea"/>
          <a:cs typeface="+mn-cs"/>
        </a:defRPr>
      </a:lvl4pPr>
      <a:lvl5pPr marL="1959262" algn="l" defTabSz="979631" rtl="0" eaLnBrk="1" latinLnBrk="0" hangingPunct="1">
        <a:defRPr sz="1900" kern="1200">
          <a:solidFill>
            <a:schemeClr val="tx1"/>
          </a:solidFill>
          <a:latin typeface="+mn-lt"/>
          <a:ea typeface="+mn-ea"/>
          <a:cs typeface="+mn-cs"/>
        </a:defRPr>
      </a:lvl5pPr>
      <a:lvl6pPr marL="2449078" algn="l" defTabSz="979631" rtl="0" eaLnBrk="1" latinLnBrk="0" hangingPunct="1">
        <a:defRPr sz="1900" kern="1200">
          <a:solidFill>
            <a:schemeClr val="tx1"/>
          </a:solidFill>
          <a:latin typeface="+mn-lt"/>
          <a:ea typeface="+mn-ea"/>
          <a:cs typeface="+mn-cs"/>
        </a:defRPr>
      </a:lvl6pPr>
      <a:lvl7pPr marL="2938893" algn="l" defTabSz="979631" rtl="0" eaLnBrk="1" latinLnBrk="0" hangingPunct="1">
        <a:defRPr sz="1900" kern="1200">
          <a:solidFill>
            <a:schemeClr val="tx1"/>
          </a:solidFill>
          <a:latin typeface="+mn-lt"/>
          <a:ea typeface="+mn-ea"/>
          <a:cs typeface="+mn-cs"/>
        </a:defRPr>
      </a:lvl7pPr>
      <a:lvl8pPr marL="3428709" algn="l" defTabSz="979631" rtl="0" eaLnBrk="1" latinLnBrk="0" hangingPunct="1">
        <a:defRPr sz="1900" kern="1200">
          <a:solidFill>
            <a:schemeClr val="tx1"/>
          </a:solidFill>
          <a:latin typeface="+mn-lt"/>
          <a:ea typeface="+mn-ea"/>
          <a:cs typeface="+mn-cs"/>
        </a:defRPr>
      </a:lvl8pPr>
      <a:lvl9pPr marL="3918524" algn="l" defTabSz="979631"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mailto:roger.sallent@tta.com.es" TargetMode="External"/><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esmap.org/"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hyperlink" Target="https://energypedia.info/wiki/Impact_of_Tariff_Structures_on_the_Economic_Viability_of_Mini-Grids#Examples_of_Different_Tariffs" TargetMode="External"/><Relationship Id="rId4" Type="http://schemas.openxmlformats.org/officeDocument/2006/relationships/hyperlink" Target="https://www.usaid.gov/energy/mini-grid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roger.sallent@tta.com.es"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www.usaid.gov/energy/mini-grids/economics/willingness-to-pay"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7.emf"/><Relationship Id="rId5" Type="http://schemas.openxmlformats.org/officeDocument/2006/relationships/image" Target="../media/image16.emf"/><Relationship Id="rId10" Type="http://schemas.openxmlformats.org/officeDocument/2006/relationships/image" Target="../media/image21.emf"/><Relationship Id="rId4" Type="http://schemas.openxmlformats.org/officeDocument/2006/relationships/image" Target="../media/image15.emf"/><Relationship Id="rId9" Type="http://schemas.openxmlformats.org/officeDocument/2006/relationships/image" Target="../media/image20.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el 32">
            <a:extLst>
              <a:ext uri="{FF2B5EF4-FFF2-40B4-BE49-F238E27FC236}">
                <a16:creationId xmlns:a16="http://schemas.microsoft.com/office/drawing/2014/main" id="{5DC1239C-6BBB-48A1-88E4-ACF7052EA4C4}"/>
              </a:ext>
            </a:extLst>
          </p:cNvPr>
          <p:cNvSpPr>
            <a:spLocks noGrp="1"/>
          </p:cNvSpPr>
          <p:nvPr>
            <p:ph type="title"/>
          </p:nvPr>
        </p:nvSpPr>
        <p:spPr>
          <a:xfrm>
            <a:off x="-5905" y="2298585"/>
            <a:ext cx="7184217" cy="1199253"/>
          </a:xfrm>
          <a:solidFill>
            <a:schemeClr val="bg1">
              <a:alpha val="48000"/>
            </a:schemeClr>
          </a:solidFill>
        </p:spPr>
        <p:txBody>
          <a:bodyPr anchor="t"/>
          <a:lstStyle/>
          <a:p>
            <a:pPr algn="ctr"/>
            <a:r>
              <a:rPr lang="en-US" sz="4000" dirty="0">
                <a:solidFill>
                  <a:srgbClr val="4B655A"/>
                </a:solidFill>
                <a:latin typeface="Tw Cen MT" panose="020B0602020104020603" pitchFamily="34" charset="0"/>
              </a:rPr>
              <a:t>3.1 </a:t>
            </a:r>
            <a:r>
              <a:rPr lang="es-ES" sz="4000" dirty="0" err="1">
                <a:solidFill>
                  <a:srgbClr val="4B655A"/>
                </a:solidFill>
                <a:latin typeface="Tw Cen MT" panose="020B0602020104020603" pitchFamily="34" charset="0"/>
              </a:rPr>
              <a:t>Tariff</a:t>
            </a:r>
            <a:r>
              <a:rPr lang="es-ES" sz="4000" dirty="0">
                <a:solidFill>
                  <a:srgbClr val="4B655A"/>
                </a:solidFill>
                <a:latin typeface="Tw Cen MT" panose="020B0602020104020603" pitchFamily="34" charset="0"/>
              </a:rPr>
              <a:t> </a:t>
            </a:r>
            <a:r>
              <a:rPr lang="es-ES" sz="4000" dirty="0" err="1">
                <a:solidFill>
                  <a:srgbClr val="4B655A"/>
                </a:solidFill>
                <a:latin typeface="Tw Cen MT" panose="020B0602020104020603" pitchFamily="34" charset="0"/>
              </a:rPr>
              <a:t>Definition</a:t>
            </a:r>
            <a:endParaRPr lang="en-GB" sz="2000" i="1" dirty="0">
              <a:highlight>
                <a:srgbClr val="FFFF00"/>
              </a:highlight>
            </a:endParaRPr>
          </a:p>
        </p:txBody>
      </p:sp>
      <p:sp>
        <p:nvSpPr>
          <p:cNvPr id="17" name="Marcador de texto 16">
            <a:extLst>
              <a:ext uri="{FF2B5EF4-FFF2-40B4-BE49-F238E27FC236}">
                <a16:creationId xmlns:a16="http://schemas.microsoft.com/office/drawing/2014/main" id="{3B9C861F-3E62-4673-9120-5C202535A956}"/>
              </a:ext>
            </a:extLst>
          </p:cNvPr>
          <p:cNvSpPr>
            <a:spLocks noGrp="1"/>
          </p:cNvSpPr>
          <p:nvPr>
            <p:ph type="body" sz="quarter" idx="10"/>
          </p:nvPr>
        </p:nvSpPr>
        <p:spPr>
          <a:xfrm>
            <a:off x="0" y="4683185"/>
            <a:ext cx="7178312" cy="1418769"/>
          </a:xfrm>
        </p:spPr>
        <p:txBody>
          <a:bodyPr/>
          <a:lstStyle/>
          <a:p>
            <a:pPr algn="ctr"/>
            <a:r>
              <a:rPr lang="en-US" sz="2400" b="1" i="1" dirty="0">
                <a:solidFill>
                  <a:schemeClr val="tx1">
                    <a:lumMod val="65000"/>
                    <a:lumOff val="35000"/>
                  </a:schemeClr>
                </a:solidFill>
                <a:latin typeface="Tw Cen MT" panose="020B0602020104020603" pitchFamily="34" charset="0"/>
              </a:rPr>
              <a:t>Roger SALLENT</a:t>
            </a:r>
            <a:br>
              <a:rPr lang="en-US" sz="2400" b="1" i="1" dirty="0">
                <a:solidFill>
                  <a:schemeClr val="tx1">
                    <a:lumMod val="65000"/>
                    <a:lumOff val="35000"/>
                  </a:schemeClr>
                </a:solidFill>
                <a:latin typeface="Tw Cen MT" panose="020B0602020104020603" pitchFamily="34" charset="0"/>
              </a:rPr>
            </a:br>
            <a:r>
              <a:rPr lang="en-US" sz="1800" dirty="0">
                <a:solidFill>
                  <a:schemeClr val="tx1">
                    <a:lumMod val="65000"/>
                    <a:lumOff val="35000"/>
                  </a:schemeClr>
                </a:solidFill>
                <a:latin typeface="Tw Cen MT" panose="020B0602020104020603" pitchFamily="34" charset="0"/>
              </a:rPr>
              <a:t>Regional Team Leader for Asia – Pacific </a:t>
            </a:r>
            <a:br>
              <a:rPr lang="en-US" sz="1800" dirty="0">
                <a:solidFill>
                  <a:schemeClr val="tx1">
                    <a:lumMod val="65000"/>
                    <a:lumOff val="35000"/>
                  </a:schemeClr>
                </a:solidFill>
                <a:latin typeface="Tw Cen MT" panose="020B0602020104020603" pitchFamily="34" charset="0"/>
              </a:rPr>
            </a:br>
            <a:r>
              <a:rPr lang="en-US" sz="1800" dirty="0" err="1">
                <a:solidFill>
                  <a:schemeClr val="tx1">
                    <a:lumMod val="65000"/>
                    <a:lumOff val="35000"/>
                  </a:schemeClr>
                </a:solidFill>
                <a:latin typeface="Tw Cen MT" panose="020B0602020104020603" pitchFamily="34" charset="0"/>
              </a:rPr>
              <a:t>Trama</a:t>
            </a:r>
            <a:r>
              <a:rPr lang="en-US" sz="1800" dirty="0">
                <a:solidFill>
                  <a:schemeClr val="tx1">
                    <a:lumMod val="65000"/>
                    <a:lumOff val="35000"/>
                  </a:schemeClr>
                </a:solidFill>
                <a:latin typeface="Tw Cen MT" panose="020B0602020104020603" pitchFamily="34" charset="0"/>
              </a:rPr>
              <a:t> </a:t>
            </a:r>
            <a:r>
              <a:rPr lang="en-US" sz="1800" dirty="0" err="1">
                <a:solidFill>
                  <a:schemeClr val="tx1">
                    <a:lumMod val="65000"/>
                    <a:lumOff val="35000"/>
                  </a:schemeClr>
                </a:solidFill>
                <a:latin typeface="Tw Cen MT" panose="020B0602020104020603" pitchFamily="34" charset="0"/>
              </a:rPr>
              <a:t>TecnoAmbiental</a:t>
            </a:r>
            <a:r>
              <a:rPr lang="en-US" sz="1800" dirty="0">
                <a:solidFill>
                  <a:schemeClr val="tx1">
                    <a:lumMod val="65000"/>
                    <a:lumOff val="35000"/>
                  </a:schemeClr>
                </a:solidFill>
                <a:latin typeface="Tw Cen MT" panose="020B0602020104020603" pitchFamily="34" charset="0"/>
              </a:rPr>
              <a:t>, S.L.</a:t>
            </a:r>
          </a:p>
          <a:p>
            <a:pPr algn="ctr"/>
            <a:r>
              <a:rPr lang="en-US" sz="1800" dirty="0">
                <a:solidFill>
                  <a:schemeClr val="tx1">
                    <a:lumMod val="65000"/>
                    <a:lumOff val="35000"/>
                  </a:schemeClr>
                </a:solidFill>
                <a:latin typeface="Tw Cen MT" panose="020B0602020104020603" pitchFamily="34" charset="0"/>
                <a:hlinkClick r:id="rId3"/>
              </a:rPr>
              <a:t>roger.sallent@tta.com.es</a:t>
            </a:r>
            <a:r>
              <a:rPr lang="en-US" sz="1800" dirty="0">
                <a:solidFill>
                  <a:schemeClr val="tx1">
                    <a:lumMod val="65000"/>
                    <a:lumOff val="35000"/>
                  </a:schemeClr>
                </a:solidFill>
                <a:latin typeface="Tw Cen MT" panose="020B0602020104020603" pitchFamily="34" charset="0"/>
              </a:rPr>
              <a:t> </a:t>
            </a:r>
          </a:p>
        </p:txBody>
      </p:sp>
      <p:sp>
        <p:nvSpPr>
          <p:cNvPr id="10" name="Marcador de texto 9">
            <a:extLst>
              <a:ext uri="{FF2B5EF4-FFF2-40B4-BE49-F238E27FC236}">
                <a16:creationId xmlns:a16="http://schemas.microsoft.com/office/drawing/2014/main" id="{F7F9E894-520A-597B-DA76-A004C1E58806}"/>
              </a:ext>
            </a:extLst>
          </p:cNvPr>
          <p:cNvSpPr>
            <a:spLocks noGrp="1"/>
          </p:cNvSpPr>
          <p:nvPr>
            <p:ph type="body" sz="quarter" idx="15"/>
          </p:nvPr>
        </p:nvSpPr>
        <p:spPr>
          <a:xfrm>
            <a:off x="0" y="1916832"/>
            <a:ext cx="7178312" cy="871537"/>
          </a:xfrm>
        </p:spPr>
        <p:txBody>
          <a:bodyPr>
            <a:normAutofit/>
          </a:bodyPr>
          <a:lstStyle/>
          <a:p>
            <a:pPr algn="ctr"/>
            <a:r>
              <a:rPr lang="en-US" sz="2400" dirty="0"/>
              <a:t>Unlocking MG for sustainable development</a:t>
            </a:r>
          </a:p>
        </p:txBody>
      </p:sp>
      <p:pic>
        <p:nvPicPr>
          <p:cNvPr id="6" name="Picture 12">
            <a:extLst>
              <a:ext uri="{FF2B5EF4-FFF2-40B4-BE49-F238E27FC236}">
                <a16:creationId xmlns:a16="http://schemas.microsoft.com/office/drawing/2014/main" id="{2BCEA4B1-DB5B-E953-4ABC-27DACC666A6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84217" y="502462"/>
            <a:ext cx="4379058" cy="3185842"/>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13" descr="A solar panels on a roof&#10;&#10;Description automatically generated with low confidence">
            <a:extLst>
              <a:ext uri="{FF2B5EF4-FFF2-40B4-BE49-F238E27FC236}">
                <a16:creationId xmlns:a16="http://schemas.microsoft.com/office/drawing/2014/main" id="{A8AE21BE-950F-ADA3-BF8A-FFC557337B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78312" y="4126359"/>
            <a:ext cx="4390213" cy="1975595"/>
          </a:xfrm>
          <a:prstGeom prst="rect">
            <a:avLst/>
          </a:prstGeom>
        </p:spPr>
      </p:pic>
      <p:sp>
        <p:nvSpPr>
          <p:cNvPr id="9" name="TextBox 3">
            <a:extLst>
              <a:ext uri="{FF2B5EF4-FFF2-40B4-BE49-F238E27FC236}">
                <a16:creationId xmlns:a16="http://schemas.microsoft.com/office/drawing/2014/main" id="{D9E7E2FB-5064-AA5E-DDDE-D61B56640A3A}"/>
              </a:ext>
            </a:extLst>
          </p:cNvPr>
          <p:cNvSpPr txBox="1"/>
          <p:nvPr/>
        </p:nvSpPr>
        <p:spPr>
          <a:xfrm>
            <a:off x="7178312" y="559600"/>
            <a:ext cx="1418017" cy="276999"/>
          </a:xfrm>
          <a:prstGeom prst="rect">
            <a:avLst/>
          </a:prstGeom>
          <a:solidFill>
            <a:schemeClr val="accent3"/>
          </a:solidFill>
        </p:spPr>
        <p:txBody>
          <a:bodyPr wrap="none" rtlCol="0">
            <a:spAutoFit/>
          </a:bodyPr>
          <a:lstStyle/>
          <a:p>
            <a:r>
              <a:rPr lang="es-ES" sz="1200" b="1" dirty="0"/>
              <a:t>MG in Bolivia </a:t>
            </a:r>
            <a:r>
              <a:rPr lang="es-ES" sz="1200" b="1" dirty="0" err="1"/>
              <a:t>by</a:t>
            </a:r>
            <a:r>
              <a:rPr lang="es-ES" sz="1200" b="1" dirty="0"/>
              <a:t> TTA</a:t>
            </a:r>
            <a:endParaRPr lang="en-GB" sz="1200" b="1" dirty="0"/>
          </a:p>
        </p:txBody>
      </p:sp>
      <p:sp>
        <p:nvSpPr>
          <p:cNvPr id="11" name="TextBox 4">
            <a:extLst>
              <a:ext uri="{FF2B5EF4-FFF2-40B4-BE49-F238E27FC236}">
                <a16:creationId xmlns:a16="http://schemas.microsoft.com/office/drawing/2014/main" id="{619CAA4C-32FF-FB55-EEFE-5DB910A60658}"/>
              </a:ext>
            </a:extLst>
          </p:cNvPr>
          <p:cNvSpPr txBox="1"/>
          <p:nvPr/>
        </p:nvSpPr>
        <p:spPr>
          <a:xfrm>
            <a:off x="7169710" y="4145475"/>
            <a:ext cx="1517531" cy="276999"/>
          </a:xfrm>
          <a:prstGeom prst="rect">
            <a:avLst/>
          </a:prstGeom>
          <a:solidFill>
            <a:schemeClr val="accent3"/>
          </a:solidFill>
        </p:spPr>
        <p:txBody>
          <a:bodyPr wrap="none" rtlCol="0">
            <a:spAutoFit/>
          </a:bodyPr>
          <a:lstStyle>
            <a:defPPr>
              <a:defRPr lang="es-ES"/>
            </a:defPPr>
            <a:lvl1pPr>
              <a:defRPr sz="1200" b="1"/>
            </a:lvl1pPr>
          </a:lstStyle>
          <a:p>
            <a:r>
              <a:rPr lang="es-ES" dirty="0"/>
              <a:t>MG </a:t>
            </a:r>
            <a:r>
              <a:rPr lang="es-ES"/>
              <a:t>in Ethiopia by TTA</a:t>
            </a:r>
            <a:endParaRPr lang="en-GB" dirty="0"/>
          </a:p>
        </p:txBody>
      </p:sp>
      <p:sp>
        <p:nvSpPr>
          <p:cNvPr id="13" name="CuadroTexto 12">
            <a:extLst>
              <a:ext uri="{FF2B5EF4-FFF2-40B4-BE49-F238E27FC236}">
                <a16:creationId xmlns:a16="http://schemas.microsoft.com/office/drawing/2014/main" id="{9AC2E404-EE08-3E81-A81F-A2712A664B2C}"/>
              </a:ext>
            </a:extLst>
          </p:cNvPr>
          <p:cNvSpPr txBox="1"/>
          <p:nvPr/>
        </p:nvSpPr>
        <p:spPr>
          <a:xfrm>
            <a:off x="0" y="3501008"/>
            <a:ext cx="7178312" cy="707886"/>
          </a:xfrm>
          <a:prstGeom prst="rect">
            <a:avLst/>
          </a:prstGeom>
          <a:noFill/>
        </p:spPr>
        <p:txBody>
          <a:bodyPr wrap="square">
            <a:spAutoFit/>
          </a:bodyPr>
          <a:lstStyle/>
          <a:p>
            <a:pPr algn="ctr"/>
            <a:r>
              <a:rPr lang="en-US" sz="2000" b="1" dirty="0">
                <a:solidFill>
                  <a:schemeClr val="tx1">
                    <a:lumMod val="50000"/>
                    <a:lumOff val="50000"/>
                  </a:schemeClr>
                </a:solidFill>
                <a:latin typeface="Calibri" panose="020F0502020204030204" pitchFamily="34" charset="0"/>
                <a:cs typeface="Times New Roman" panose="02020603050405020304" pitchFamily="18" charset="0"/>
              </a:rPr>
              <a:t>Suva, Fiji</a:t>
            </a:r>
          </a:p>
          <a:p>
            <a:pPr algn="ctr"/>
            <a:r>
              <a:rPr lang="en-US" sz="2000" dirty="0">
                <a:solidFill>
                  <a:schemeClr val="tx1">
                    <a:lumMod val="50000"/>
                    <a:lumOff val="50000"/>
                  </a:schemeClr>
                </a:solidFill>
                <a:latin typeface="Calibri" panose="020F0502020204030204" pitchFamily="34" charset="0"/>
                <a:cs typeface="Times New Roman" panose="02020603050405020304" pitchFamily="18" charset="0"/>
              </a:rPr>
              <a:t>June 26</a:t>
            </a:r>
            <a:r>
              <a:rPr lang="en-US" sz="2000" baseline="30000" dirty="0">
                <a:solidFill>
                  <a:schemeClr val="tx1">
                    <a:lumMod val="50000"/>
                    <a:lumOff val="50000"/>
                  </a:schemeClr>
                </a:solidFill>
                <a:latin typeface="Calibri" panose="020F0502020204030204" pitchFamily="34" charset="0"/>
                <a:cs typeface="Times New Roman" panose="02020603050405020304" pitchFamily="18" charset="0"/>
              </a:rPr>
              <a:t>th</a:t>
            </a:r>
            <a:r>
              <a:rPr lang="en-US" sz="2000" dirty="0">
                <a:solidFill>
                  <a:schemeClr val="tx1">
                    <a:lumMod val="50000"/>
                    <a:lumOff val="50000"/>
                  </a:schemeClr>
                </a:solidFill>
                <a:latin typeface="Calibri" panose="020F0502020204030204" pitchFamily="34" charset="0"/>
                <a:cs typeface="Times New Roman" panose="02020603050405020304" pitchFamily="18" charset="0"/>
              </a:rPr>
              <a:t>-30</a:t>
            </a:r>
            <a:r>
              <a:rPr lang="en-US" sz="2000" baseline="30000" dirty="0">
                <a:solidFill>
                  <a:schemeClr val="tx1">
                    <a:lumMod val="50000"/>
                    <a:lumOff val="50000"/>
                  </a:schemeClr>
                </a:solidFill>
                <a:latin typeface="Calibri" panose="020F0502020204030204" pitchFamily="34" charset="0"/>
                <a:cs typeface="Times New Roman" panose="02020603050405020304" pitchFamily="18" charset="0"/>
              </a:rPr>
              <a:t>th</a:t>
            </a:r>
            <a:r>
              <a:rPr lang="en-US" sz="2000" dirty="0">
                <a:solidFill>
                  <a:schemeClr val="tx1">
                    <a:lumMod val="50000"/>
                    <a:lumOff val="50000"/>
                  </a:schemeClr>
                </a:solidFill>
                <a:latin typeface="Calibri" panose="020F0502020204030204" pitchFamily="34" charset="0"/>
                <a:cs typeface="Times New Roman" panose="02020603050405020304" pitchFamily="18" charset="0"/>
              </a:rPr>
              <a:t>, 2023</a:t>
            </a:r>
            <a:endParaRPr lang="it-IT" sz="2000" dirty="0">
              <a:solidFill>
                <a:schemeClr val="tx1">
                  <a:lumMod val="50000"/>
                  <a:lumOff val="50000"/>
                </a:schemeClr>
              </a:solidFill>
            </a:endParaRPr>
          </a:p>
        </p:txBody>
      </p:sp>
      <p:pic>
        <p:nvPicPr>
          <p:cNvPr id="3" name="Picture 2">
            <a:extLst>
              <a:ext uri="{FF2B5EF4-FFF2-40B4-BE49-F238E27FC236}">
                <a16:creationId xmlns:a16="http://schemas.microsoft.com/office/drawing/2014/main" id="{E17DFE93-A174-3E80-1370-666FA72223AD}"/>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79376" y="440263"/>
            <a:ext cx="1864801" cy="540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UNIDO - UN Industrial Development Organization - BPW and United Nations">
            <a:extLst>
              <a:ext uri="{FF2B5EF4-FFF2-40B4-BE49-F238E27FC236}">
                <a16:creationId xmlns:a16="http://schemas.microsoft.com/office/drawing/2014/main" id="{BD155A1D-A6AC-60BC-3574-39B9020E0F38}"/>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t="29505" b="32103"/>
          <a:stretch/>
        </p:blipFill>
        <p:spPr bwMode="auto">
          <a:xfrm>
            <a:off x="2562393" y="404263"/>
            <a:ext cx="2869377" cy="612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 picture containing silhouette, blur, night sky&#10;&#10;Description automatically generated">
            <a:extLst>
              <a:ext uri="{FF2B5EF4-FFF2-40B4-BE49-F238E27FC236}">
                <a16:creationId xmlns:a16="http://schemas.microsoft.com/office/drawing/2014/main" id="{F6B7CE53-0E25-3D69-7373-3A2829903C1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660536" y="368263"/>
            <a:ext cx="1128989" cy="684000"/>
          </a:xfrm>
          <a:prstGeom prst="rect">
            <a:avLst/>
          </a:prstGeom>
        </p:spPr>
      </p:pic>
    </p:spTree>
    <p:extLst>
      <p:ext uri="{BB962C8B-B14F-4D97-AF65-F5344CB8AC3E}">
        <p14:creationId xmlns:p14="http://schemas.microsoft.com/office/powerpoint/2010/main" val="819012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ATP AND WTP. </a:t>
            </a:r>
            <a:r>
              <a:rPr lang="es-ES" dirty="0">
                <a:solidFill>
                  <a:schemeClr val="tx1"/>
                </a:solidFill>
                <a:latin typeface="Tw Cen MT" panose="020B0602020104020603" pitchFamily="34" charset="0"/>
              </a:rPr>
              <a:t>Key </a:t>
            </a:r>
            <a:r>
              <a:rPr lang="es-ES" dirty="0" err="1">
                <a:solidFill>
                  <a:schemeClr val="tx1"/>
                </a:solidFill>
                <a:latin typeface="Tw Cen MT" panose="020B0602020104020603" pitchFamily="34" charset="0"/>
              </a:rPr>
              <a:t>Parameters</a:t>
            </a:r>
            <a:endParaRPr lang="es-ES" dirty="0"/>
          </a:p>
        </p:txBody>
      </p:sp>
      <p:sp>
        <p:nvSpPr>
          <p:cNvPr id="3" name="CuadroTexto 2">
            <a:extLst>
              <a:ext uri="{FF2B5EF4-FFF2-40B4-BE49-F238E27FC236}">
                <a16:creationId xmlns:a16="http://schemas.microsoft.com/office/drawing/2014/main" id="{6948F2B0-B007-D859-995A-C572F9504757}"/>
              </a:ext>
            </a:extLst>
          </p:cNvPr>
          <p:cNvSpPr txBox="1"/>
          <p:nvPr/>
        </p:nvSpPr>
        <p:spPr>
          <a:xfrm>
            <a:off x="632082" y="1124744"/>
            <a:ext cx="11391055" cy="5324535"/>
          </a:xfrm>
          <a:prstGeom prst="rect">
            <a:avLst/>
          </a:prstGeom>
          <a:noFill/>
        </p:spPr>
        <p:txBody>
          <a:bodyPr wrap="square">
            <a:spAutoFit/>
          </a:bodyPr>
          <a:lstStyle/>
          <a:p>
            <a:pPr>
              <a:spcAft>
                <a:spcPts val="1200"/>
              </a:spcAft>
            </a:pPr>
            <a:r>
              <a:rPr lang="es-ES" sz="2000" b="1" dirty="0" err="1"/>
              <a:t>Main</a:t>
            </a:r>
            <a:r>
              <a:rPr lang="es-ES" sz="2000" b="1" dirty="0"/>
              <a:t> </a:t>
            </a:r>
            <a:r>
              <a:rPr lang="es-ES" sz="2000" b="1" dirty="0" err="1"/>
              <a:t>parameters</a:t>
            </a:r>
            <a:r>
              <a:rPr lang="es-ES" sz="2000" b="1" dirty="0"/>
              <a:t> </a:t>
            </a:r>
            <a:r>
              <a:rPr lang="es-ES" sz="2000" b="1" dirty="0" err="1"/>
              <a:t>defining</a:t>
            </a:r>
            <a:r>
              <a:rPr lang="es-ES" sz="2000" b="1" dirty="0"/>
              <a:t> ATP and WTP:</a:t>
            </a:r>
          </a:p>
          <a:p>
            <a:pPr marL="800100" lvl="1" indent="-342900" eaLnBrk="0" hangingPunct="0">
              <a:spcBef>
                <a:spcPct val="0"/>
              </a:spcBef>
              <a:spcAft>
                <a:spcPts val="1200"/>
              </a:spcAft>
              <a:buClr>
                <a:schemeClr val="accent1"/>
              </a:buClr>
              <a:buFont typeface="+mj-lt"/>
              <a:buAutoNum type="arabicPeriod"/>
            </a:pPr>
            <a:r>
              <a:rPr lang="en-GB" sz="2000" dirty="0"/>
              <a:t>Current energy expenses: candles, kerosene lamps, private/public genset, etc</a:t>
            </a:r>
          </a:p>
          <a:p>
            <a:pPr marL="800100" lvl="1" indent="-342900" eaLnBrk="0" hangingPunct="0">
              <a:spcBef>
                <a:spcPct val="0"/>
              </a:spcBef>
              <a:spcAft>
                <a:spcPts val="1200"/>
              </a:spcAft>
              <a:buClr>
                <a:schemeClr val="accent1"/>
              </a:buClr>
              <a:buFont typeface="+mj-lt"/>
              <a:buAutoNum type="arabicPeriod"/>
            </a:pPr>
            <a:r>
              <a:rPr lang="en-GB" sz="2000" dirty="0"/>
              <a:t>Income level</a:t>
            </a:r>
          </a:p>
          <a:p>
            <a:pPr marL="800100" lvl="1" indent="-342900" eaLnBrk="0" hangingPunct="0">
              <a:spcBef>
                <a:spcPct val="0"/>
              </a:spcBef>
              <a:spcAft>
                <a:spcPts val="1200"/>
              </a:spcAft>
              <a:buClr>
                <a:schemeClr val="accent1"/>
              </a:buClr>
              <a:buFont typeface="+mj-lt"/>
              <a:buAutoNum type="arabicPeriod"/>
            </a:pPr>
            <a:r>
              <a:rPr lang="en-GB" sz="2000" dirty="0"/>
              <a:t>Resource of income and stability (seasonal or permanent)</a:t>
            </a:r>
          </a:p>
          <a:p>
            <a:pPr marL="800100" lvl="1" indent="-342900" eaLnBrk="0" hangingPunct="0">
              <a:spcBef>
                <a:spcPct val="0"/>
              </a:spcBef>
              <a:spcAft>
                <a:spcPts val="1200"/>
              </a:spcAft>
              <a:buClr>
                <a:schemeClr val="accent1"/>
              </a:buClr>
              <a:buFont typeface="+mj-lt"/>
              <a:buAutoNum type="arabicPeriod"/>
            </a:pPr>
            <a:r>
              <a:rPr lang="en-GB" sz="2000" dirty="0"/>
              <a:t>Family relatives that might have migrated and, thus, can share experience of other (electrified) communities or are an income source</a:t>
            </a:r>
          </a:p>
          <a:p>
            <a:pPr marL="800100" lvl="1" indent="-342900" eaLnBrk="0" hangingPunct="0">
              <a:spcBef>
                <a:spcPct val="0"/>
              </a:spcBef>
              <a:spcAft>
                <a:spcPts val="1200"/>
              </a:spcAft>
              <a:buClr>
                <a:schemeClr val="accent1"/>
              </a:buClr>
              <a:buFont typeface="+mj-lt"/>
              <a:buAutoNum type="arabicPeriod"/>
            </a:pPr>
            <a:r>
              <a:rPr lang="en-GB" sz="2000" dirty="0"/>
              <a:t>Previous experience with electricity</a:t>
            </a:r>
          </a:p>
          <a:p>
            <a:pPr marL="800100" lvl="1" indent="-342900" eaLnBrk="0" hangingPunct="0">
              <a:spcBef>
                <a:spcPct val="0"/>
              </a:spcBef>
              <a:spcAft>
                <a:spcPts val="1200"/>
              </a:spcAft>
              <a:buClr>
                <a:schemeClr val="accent1"/>
              </a:buClr>
              <a:buFont typeface="+mj-lt"/>
              <a:buAutoNum type="arabicPeriod"/>
            </a:pPr>
            <a:r>
              <a:rPr lang="en-GB" sz="2000" dirty="0"/>
              <a:t>Household assets (such as fridge, TV and other major appliances)</a:t>
            </a:r>
          </a:p>
          <a:p>
            <a:pPr marL="800100" lvl="1" indent="-342900" eaLnBrk="0" hangingPunct="0">
              <a:spcBef>
                <a:spcPct val="0"/>
              </a:spcBef>
              <a:spcAft>
                <a:spcPts val="1200"/>
              </a:spcAft>
              <a:buClr>
                <a:schemeClr val="accent1"/>
              </a:buClr>
              <a:buFont typeface="+mj-lt"/>
              <a:buAutoNum type="arabicPeriod"/>
            </a:pPr>
            <a:r>
              <a:rPr lang="en-GB" sz="2000" dirty="0"/>
              <a:t>Vehicle assets (motorbikes and cars) </a:t>
            </a:r>
          </a:p>
          <a:p>
            <a:pPr marL="800100" lvl="1" indent="-342900" eaLnBrk="0" hangingPunct="0">
              <a:spcBef>
                <a:spcPct val="0"/>
              </a:spcBef>
              <a:spcAft>
                <a:spcPts val="1200"/>
              </a:spcAft>
              <a:buClr>
                <a:schemeClr val="accent1"/>
              </a:buClr>
              <a:buFont typeface="+mj-lt"/>
              <a:buAutoNum type="arabicPeriod"/>
            </a:pPr>
            <a:r>
              <a:rPr lang="en-GB" sz="2000" dirty="0"/>
              <a:t>Ownership and/or rental of solar </a:t>
            </a:r>
            <a:r>
              <a:rPr lang="en-GB" sz="2000" dirty="0" err="1"/>
              <a:t>pico</a:t>
            </a:r>
            <a:r>
              <a:rPr lang="en-GB" sz="2000" dirty="0"/>
              <a:t> and solar home systems </a:t>
            </a:r>
          </a:p>
          <a:p>
            <a:pPr marL="800100" lvl="1" indent="-342900" eaLnBrk="0" hangingPunct="0">
              <a:spcBef>
                <a:spcPct val="0"/>
              </a:spcBef>
              <a:spcAft>
                <a:spcPts val="1200"/>
              </a:spcAft>
              <a:buClr>
                <a:schemeClr val="accent1"/>
              </a:buClr>
              <a:buFont typeface="+mj-lt"/>
              <a:buAutoNum type="arabicPeriod"/>
            </a:pPr>
            <a:r>
              <a:rPr lang="en-GB" sz="2000" dirty="0"/>
              <a:t>Other renewable energy experiences</a:t>
            </a:r>
          </a:p>
          <a:p>
            <a:pPr lvl="0">
              <a:spcAft>
                <a:spcPts val="600"/>
              </a:spcAft>
              <a:buClr>
                <a:srgbClr val="000000"/>
              </a:buClr>
            </a:pPr>
            <a:endParaRPr lang="es-ES" sz="2000" b="1" dirty="0"/>
          </a:p>
        </p:txBody>
      </p:sp>
      <p:sp>
        <p:nvSpPr>
          <p:cNvPr id="4" name="Content Placeholder 2">
            <a:extLst>
              <a:ext uri="{FF2B5EF4-FFF2-40B4-BE49-F238E27FC236}">
                <a16:creationId xmlns:a16="http://schemas.microsoft.com/office/drawing/2014/main" id="{3F62B040-1A4C-B23B-246B-9B6FB7A7C23B}"/>
              </a:ext>
            </a:extLst>
          </p:cNvPr>
          <p:cNvSpPr txBox="1">
            <a:spLocks/>
          </p:cNvSpPr>
          <p:nvPr/>
        </p:nvSpPr>
        <p:spPr>
          <a:xfrm>
            <a:off x="2208000" y="2101128"/>
            <a:ext cx="7776000" cy="3816000"/>
          </a:xfrm>
          <a:prstGeom prst="rect">
            <a:avLst/>
          </a:prstGeom>
        </p:spPr>
        <p:txBody>
          <a:bodyPr>
            <a:normAutofit/>
          </a:bodyPr>
          <a:lstStyle>
            <a:lvl1pPr marL="367362" indent="-367362" algn="l" defTabSz="979631"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95950" indent="-306135" algn="l" defTabSz="979631"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24539" indent="-244908" algn="l" defTabSz="979631"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14354"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04170"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693985"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83801"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73616"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63432"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endParaRPr lang="en-GB" sz="1600" dirty="0">
              <a:latin typeface="+mj-lt"/>
            </a:endParaRPr>
          </a:p>
        </p:txBody>
      </p:sp>
    </p:spTree>
    <p:extLst>
      <p:ext uri="{BB962C8B-B14F-4D97-AF65-F5344CB8AC3E}">
        <p14:creationId xmlns:p14="http://schemas.microsoft.com/office/powerpoint/2010/main" val="2694010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a:extLst>
              <a:ext uri="{FF2B5EF4-FFF2-40B4-BE49-F238E27FC236}">
                <a16:creationId xmlns:a16="http://schemas.microsoft.com/office/drawing/2014/main" id="{08B73C88-7C63-3706-5D5C-65485573F840}"/>
              </a:ext>
            </a:extLst>
          </p:cNvPr>
          <p:cNvSpPr>
            <a:spLocks noGrp="1"/>
          </p:cNvSpPr>
          <p:nvPr>
            <p:ph type="subTitle" idx="1"/>
          </p:nvPr>
        </p:nvSpPr>
        <p:spPr>
          <a:xfrm>
            <a:off x="695400" y="2852936"/>
            <a:ext cx="10873208" cy="1752600"/>
          </a:xfrm>
        </p:spPr>
        <p:txBody>
          <a:bodyPr/>
          <a:lstStyle/>
          <a:p>
            <a:r>
              <a:rPr lang="en-US" dirty="0"/>
              <a:t>3. AVERAGE TARIFF DEFINITION</a:t>
            </a:r>
          </a:p>
        </p:txBody>
      </p:sp>
    </p:spTree>
    <p:extLst>
      <p:ext uri="{BB962C8B-B14F-4D97-AF65-F5344CB8AC3E}">
        <p14:creationId xmlns:p14="http://schemas.microsoft.com/office/powerpoint/2010/main" val="2524413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TARIFF DEFINITION. </a:t>
            </a:r>
            <a:r>
              <a:rPr lang="es-ES" dirty="0" err="1">
                <a:solidFill>
                  <a:schemeClr val="tx1"/>
                </a:solidFill>
                <a:latin typeface="Tw Cen MT" panose="020B0602020104020603" pitchFamily="34" charset="0"/>
              </a:rPr>
              <a:t>Methodology</a:t>
            </a:r>
            <a:endParaRPr lang="es-ES" dirty="0"/>
          </a:p>
        </p:txBody>
      </p:sp>
      <p:sp>
        <p:nvSpPr>
          <p:cNvPr id="3" name="CuadroTexto 2">
            <a:extLst>
              <a:ext uri="{FF2B5EF4-FFF2-40B4-BE49-F238E27FC236}">
                <a16:creationId xmlns:a16="http://schemas.microsoft.com/office/drawing/2014/main" id="{6948F2B0-B007-D859-995A-C572F9504757}"/>
              </a:ext>
            </a:extLst>
          </p:cNvPr>
          <p:cNvSpPr txBox="1"/>
          <p:nvPr/>
        </p:nvSpPr>
        <p:spPr>
          <a:xfrm>
            <a:off x="632082" y="1124744"/>
            <a:ext cx="11391055" cy="861774"/>
          </a:xfrm>
          <a:prstGeom prst="rect">
            <a:avLst/>
          </a:prstGeom>
          <a:noFill/>
        </p:spPr>
        <p:txBody>
          <a:bodyPr wrap="square">
            <a:spAutoFit/>
          </a:bodyPr>
          <a:lstStyle/>
          <a:p>
            <a:pPr algn="ctr">
              <a:spcAft>
                <a:spcPts val="1200"/>
              </a:spcAft>
            </a:pPr>
            <a:r>
              <a:rPr lang="es-ES" sz="2000" b="1" dirty="0"/>
              <a:t>ITERATIVE PROCESS</a:t>
            </a:r>
          </a:p>
          <a:p>
            <a:pPr>
              <a:spcAft>
                <a:spcPts val="1200"/>
              </a:spcAft>
            </a:pPr>
            <a:endParaRPr lang="es-ES" sz="2000" dirty="0"/>
          </a:p>
        </p:txBody>
      </p:sp>
      <p:sp>
        <p:nvSpPr>
          <p:cNvPr id="4" name="Content Placeholder 2">
            <a:extLst>
              <a:ext uri="{FF2B5EF4-FFF2-40B4-BE49-F238E27FC236}">
                <a16:creationId xmlns:a16="http://schemas.microsoft.com/office/drawing/2014/main" id="{3F62B040-1A4C-B23B-246B-9B6FB7A7C23B}"/>
              </a:ext>
            </a:extLst>
          </p:cNvPr>
          <p:cNvSpPr txBox="1">
            <a:spLocks/>
          </p:cNvSpPr>
          <p:nvPr/>
        </p:nvSpPr>
        <p:spPr>
          <a:xfrm>
            <a:off x="2208000" y="2101128"/>
            <a:ext cx="7776000" cy="3816000"/>
          </a:xfrm>
          <a:prstGeom prst="rect">
            <a:avLst/>
          </a:prstGeom>
        </p:spPr>
        <p:txBody>
          <a:bodyPr>
            <a:normAutofit/>
          </a:bodyPr>
          <a:lstStyle>
            <a:lvl1pPr marL="367362" indent="-367362" algn="l" defTabSz="979631"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95950" indent="-306135" algn="l" defTabSz="979631"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24539" indent="-244908" algn="l" defTabSz="979631"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14354"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04170"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693985"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83801"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73616"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63432"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endParaRPr lang="en-GB" sz="1600" dirty="0">
              <a:latin typeface="+mj-lt"/>
            </a:endParaRPr>
          </a:p>
        </p:txBody>
      </p:sp>
      <p:grpSp>
        <p:nvGrpSpPr>
          <p:cNvPr id="44" name="Group 43">
            <a:extLst>
              <a:ext uri="{FF2B5EF4-FFF2-40B4-BE49-F238E27FC236}">
                <a16:creationId xmlns:a16="http://schemas.microsoft.com/office/drawing/2014/main" id="{16E535B4-529A-1F6E-1407-06EC99C7FA1B}"/>
              </a:ext>
            </a:extLst>
          </p:cNvPr>
          <p:cNvGrpSpPr/>
          <p:nvPr/>
        </p:nvGrpSpPr>
        <p:grpSpPr>
          <a:xfrm>
            <a:off x="1415480" y="1943496"/>
            <a:ext cx="9680004" cy="2952328"/>
            <a:chOff x="504056" y="1772816"/>
            <a:chExt cx="9680004" cy="3168352"/>
          </a:xfrm>
        </p:grpSpPr>
        <p:graphicFrame>
          <p:nvGraphicFramePr>
            <p:cNvPr id="45" name="Diagram 44">
              <a:extLst>
                <a:ext uri="{FF2B5EF4-FFF2-40B4-BE49-F238E27FC236}">
                  <a16:creationId xmlns:a16="http://schemas.microsoft.com/office/drawing/2014/main" id="{91F71946-05B1-14F3-A4DE-94387944A955}"/>
                </a:ext>
              </a:extLst>
            </p:cNvPr>
            <p:cNvGraphicFramePr/>
            <p:nvPr>
              <p:extLst>
                <p:ext uri="{D42A27DB-BD31-4B8C-83A1-F6EECF244321}">
                  <p14:modId xmlns:p14="http://schemas.microsoft.com/office/powerpoint/2010/main" val="2305046281"/>
                </p:ext>
              </p:extLst>
            </p:nvPr>
          </p:nvGraphicFramePr>
          <p:xfrm>
            <a:off x="504056" y="1772816"/>
            <a:ext cx="9680004" cy="2736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6" name="Curved Up Arrow 19">
              <a:extLst>
                <a:ext uri="{FF2B5EF4-FFF2-40B4-BE49-F238E27FC236}">
                  <a16:creationId xmlns:a16="http://schemas.microsoft.com/office/drawing/2014/main" id="{3341548C-2EA6-CA7B-CDDA-FFB832D32F33}"/>
                </a:ext>
              </a:extLst>
            </p:cNvPr>
            <p:cNvSpPr/>
            <p:nvPr/>
          </p:nvSpPr>
          <p:spPr bwMode="auto">
            <a:xfrm rot="10800000" flipV="1">
              <a:off x="3559324" y="3933056"/>
              <a:ext cx="6048672" cy="1008112"/>
            </a:xfrm>
            <a:prstGeom prst="curvedUpArrow">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defRPr/>
              </a:pPr>
              <a:endParaRPr lang="es-ES" sz="2200" kern="0">
                <a:solidFill>
                  <a:srgbClr val="000000"/>
                </a:solidFill>
              </a:endParaRPr>
            </a:p>
          </p:txBody>
        </p:sp>
      </p:grpSp>
    </p:spTree>
    <p:extLst>
      <p:ext uri="{BB962C8B-B14F-4D97-AF65-F5344CB8AC3E}">
        <p14:creationId xmlns:p14="http://schemas.microsoft.com/office/powerpoint/2010/main" val="3553613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TARIFF DEFINITION. </a:t>
            </a:r>
            <a:r>
              <a:rPr lang="es-ES" dirty="0" err="1">
                <a:solidFill>
                  <a:schemeClr val="tx1"/>
                </a:solidFill>
                <a:latin typeface="Tw Cen MT" panose="020B0602020104020603" pitchFamily="34" charset="0"/>
              </a:rPr>
              <a:t>Costs</a:t>
            </a:r>
            <a:r>
              <a:rPr lang="es-ES" dirty="0">
                <a:solidFill>
                  <a:schemeClr val="tx1"/>
                </a:solidFill>
                <a:latin typeface="Tw Cen MT" panose="020B0602020104020603" pitchFamily="34" charset="0"/>
              </a:rPr>
              <a:t> </a:t>
            </a:r>
            <a:r>
              <a:rPr lang="es-ES" dirty="0" err="1">
                <a:solidFill>
                  <a:schemeClr val="tx1"/>
                </a:solidFill>
                <a:latin typeface="Tw Cen MT" panose="020B0602020104020603" pitchFamily="34" charset="0"/>
              </a:rPr>
              <a:t>Estimation</a:t>
            </a:r>
            <a:endParaRPr lang="es-ES" dirty="0"/>
          </a:p>
        </p:txBody>
      </p:sp>
      <p:sp>
        <p:nvSpPr>
          <p:cNvPr id="4" name="Content Placeholder 2">
            <a:extLst>
              <a:ext uri="{FF2B5EF4-FFF2-40B4-BE49-F238E27FC236}">
                <a16:creationId xmlns:a16="http://schemas.microsoft.com/office/drawing/2014/main" id="{3F62B040-1A4C-B23B-246B-9B6FB7A7C23B}"/>
              </a:ext>
            </a:extLst>
          </p:cNvPr>
          <p:cNvSpPr txBox="1">
            <a:spLocks/>
          </p:cNvSpPr>
          <p:nvPr/>
        </p:nvSpPr>
        <p:spPr>
          <a:xfrm>
            <a:off x="2208000" y="2101128"/>
            <a:ext cx="7776000" cy="3816000"/>
          </a:xfrm>
          <a:prstGeom prst="rect">
            <a:avLst/>
          </a:prstGeom>
        </p:spPr>
        <p:txBody>
          <a:bodyPr>
            <a:normAutofit/>
          </a:bodyPr>
          <a:lstStyle>
            <a:lvl1pPr marL="367362" indent="-367362" algn="l" defTabSz="979631"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95950" indent="-306135" algn="l" defTabSz="979631"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24539" indent="-244908" algn="l" defTabSz="979631"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14354"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04170"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693985"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83801"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73616"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63432"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endParaRPr lang="en-GB" sz="1600" dirty="0">
              <a:latin typeface="+mj-lt"/>
            </a:endParaRPr>
          </a:p>
        </p:txBody>
      </p:sp>
      <p:sp>
        <p:nvSpPr>
          <p:cNvPr id="5" name="7 Rectángulo">
            <a:extLst>
              <a:ext uri="{FF2B5EF4-FFF2-40B4-BE49-F238E27FC236}">
                <a16:creationId xmlns:a16="http://schemas.microsoft.com/office/drawing/2014/main" id="{D74E3FAD-FC51-6AB8-8190-8F4C3B4BF7CD}"/>
              </a:ext>
            </a:extLst>
          </p:cNvPr>
          <p:cNvSpPr>
            <a:spLocks noChangeArrowheads="1"/>
          </p:cNvSpPr>
          <p:nvPr/>
        </p:nvSpPr>
        <p:spPr bwMode="auto">
          <a:xfrm>
            <a:off x="839415" y="4403714"/>
            <a:ext cx="4103116" cy="538652"/>
          </a:xfrm>
          <a:prstGeom prst="rect">
            <a:avLst/>
          </a:prstGeom>
          <a:solidFill>
            <a:srgbClr val="FFC000"/>
          </a:solidFill>
          <a:ln w="9525" algn="ctr">
            <a:noFill/>
            <a:round/>
            <a:headEnd/>
            <a:tailEnd/>
          </a:ln>
        </p:spPr>
        <p:txBody>
          <a:bodyPr anchor="ctr"/>
          <a:lstStyle/>
          <a:p>
            <a:pPr algn="ctr"/>
            <a:r>
              <a:rPr lang="en-US" sz="2000" b="1" dirty="0">
                <a:solidFill>
                  <a:schemeClr val="tx1">
                    <a:lumMod val="75000"/>
                  </a:schemeClr>
                </a:solidFill>
                <a:latin typeface="Calibri" pitchFamily="34" charset="0"/>
                <a:ea typeface="Verdana" pitchFamily="34" charset="0"/>
                <a:cs typeface="Verdana" pitchFamily="34" charset="0"/>
              </a:rPr>
              <a:t>Operation fixed costs</a:t>
            </a:r>
          </a:p>
        </p:txBody>
      </p:sp>
      <p:sp>
        <p:nvSpPr>
          <p:cNvPr id="6" name="9 Rectángulo">
            <a:extLst>
              <a:ext uri="{FF2B5EF4-FFF2-40B4-BE49-F238E27FC236}">
                <a16:creationId xmlns:a16="http://schemas.microsoft.com/office/drawing/2014/main" id="{A7F38831-2D1E-B806-C5F9-D4ADF07ECECB}"/>
              </a:ext>
            </a:extLst>
          </p:cNvPr>
          <p:cNvSpPr>
            <a:spLocks noChangeArrowheads="1"/>
          </p:cNvSpPr>
          <p:nvPr/>
        </p:nvSpPr>
        <p:spPr bwMode="auto">
          <a:xfrm>
            <a:off x="845665" y="3554509"/>
            <a:ext cx="4103116" cy="648543"/>
          </a:xfrm>
          <a:prstGeom prst="rect">
            <a:avLst/>
          </a:prstGeom>
          <a:solidFill>
            <a:srgbClr val="FFC000"/>
          </a:solidFill>
          <a:ln w="9525" algn="ctr">
            <a:noFill/>
            <a:round/>
            <a:headEnd/>
            <a:tailEnd/>
          </a:ln>
        </p:spPr>
        <p:txBody>
          <a:bodyPr anchor="ctr"/>
          <a:lstStyle/>
          <a:p>
            <a:pPr algn="ctr"/>
            <a:r>
              <a:rPr lang="en-US" sz="2000" b="1" dirty="0">
                <a:solidFill>
                  <a:schemeClr val="tx1">
                    <a:lumMod val="75000"/>
                  </a:schemeClr>
                </a:solidFill>
                <a:latin typeface="Calibri" pitchFamily="34" charset="0"/>
                <a:ea typeface="Verdana" pitchFamily="34" charset="0"/>
                <a:cs typeface="Verdana" pitchFamily="34" charset="0"/>
              </a:rPr>
              <a:t>Variable/ marginal costs </a:t>
            </a:r>
          </a:p>
          <a:p>
            <a:pPr algn="ctr"/>
            <a:r>
              <a:rPr lang="en-US" sz="2000" dirty="0">
                <a:solidFill>
                  <a:schemeClr val="tx1">
                    <a:lumMod val="75000"/>
                  </a:schemeClr>
                </a:solidFill>
                <a:latin typeface="Calibri" pitchFamily="34" charset="0"/>
                <a:ea typeface="Verdana" pitchFamily="34" charset="0"/>
                <a:cs typeface="Verdana" pitchFamily="34" charset="0"/>
              </a:rPr>
              <a:t>i.e. </a:t>
            </a:r>
            <a:r>
              <a:rPr lang="en-US" sz="2000" dirty="0" err="1">
                <a:solidFill>
                  <a:schemeClr val="tx1">
                    <a:lumMod val="75000"/>
                  </a:schemeClr>
                </a:solidFill>
                <a:latin typeface="Calibri" pitchFamily="34" charset="0"/>
                <a:ea typeface="Verdana" pitchFamily="34" charset="0"/>
                <a:cs typeface="Verdana" pitchFamily="34" charset="0"/>
              </a:rPr>
              <a:t>genset</a:t>
            </a:r>
            <a:r>
              <a:rPr lang="en-US" sz="2000" dirty="0">
                <a:solidFill>
                  <a:schemeClr val="tx1">
                    <a:lumMod val="75000"/>
                  </a:schemeClr>
                </a:solidFill>
                <a:latin typeface="Calibri" pitchFamily="34" charset="0"/>
                <a:ea typeface="Verdana" pitchFamily="34" charset="0"/>
                <a:cs typeface="Verdana" pitchFamily="34" charset="0"/>
              </a:rPr>
              <a:t> overall, oil, fuel</a:t>
            </a:r>
          </a:p>
        </p:txBody>
      </p:sp>
      <p:sp>
        <p:nvSpPr>
          <p:cNvPr id="7" name="9 Rectángulo">
            <a:extLst>
              <a:ext uri="{FF2B5EF4-FFF2-40B4-BE49-F238E27FC236}">
                <a16:creationId xmlns:a16="http://schemas.microsoft.com/office/drawing/2014/main" id="{6B3688C2-E794-51E1-2735-61859C4291CF}"/>
              </a:ext>
            </a:extLst>
          </p:cNvPr>
          <p:cNvSpPr>
            <a:spLocks noChangeArrowheads="1"/>
          </p:cNvSpPr>
          <p:nvPr/>
        </p:nvSpPr>
        <p:spPr bwMode="auto">
          <a:xfrm>
            <a:off x="839416" y="1812835"/>
            <a:ext cx="4106291" cy="576585"/>
          </a:xfrm>
          <a:prstGeom prst="rect">
            <a:avLst/>
          </a:prstGeom>
          <a:solidFill>
            <a:schemeClr val="tx2"/>
          </a:solidFill>
          <a:ln w="9525" algn="ctr">
            <a:solidFill>
              <a:schemeClr val="tx1"/>
            </a:solidFill>
            <a:round/>
            <a:headEnd/>
            <a:tailEnd/>
          </a:ln>
        </p:spPr>
        <p:txBody>
          <a:bodyPr anchor="ctr"/>
          <a:lstStyle/>
          <a:p>
            <a:pPr algn="ctr"/>
            <a:r>
              <a:rPr lang="en-US" sz="2000" b="1" dirty="0">
                <a:solidFill>
                  <a:schemeClr val="bg1"/>
                </a:solidFill>
                <a:latin typeface="Calibri" pitchFamily="34" charset="0"/>
                <a:ea typeface="Verdana" pitchFamily="34" charset="0"/>
                <a:cs typeface="Verdana" pitchFamily="34" charset="0"/>
              </a:rPr>
              <a:t>Investment fixed costs</a:t>
            </a:r>
          </a:p>
        </p:txBody>
      </p:sp>
      <p:sp>
        <p:nvSpPr>
          <p:cNvPr id="8" name="9 Rectángulo">
            <a:extLst>
              <a:ext uri="{FF2B5EF4-FFF2-40B4-BE49-F238E27FC236}">
                <a16:creationId xmlns:a16="http://schemas.microsoft.com/office/drawing/2014/main" id="{514CDD80-B6CE-5AB7-7EA6-CF1F594168D8}"/>
              </a:ext>
            </a:extLst>
          </p:cNvPr>
          <p:cNvSpPr>
            <a:spLocks noChangeArrowheads="1"/>
          </p:cNvSpPr>
          <p:nvPr/>
        </p:nvSpPr>
        <p:spPr bwMode="auto">
          <a:xfrm>
            <a:off x="839416" y="2533436"/>
            <a:ext cx="4106291" cy="602977"/>
          </a:xfrm>
          <a:prstGeom prst="rect">
            <a:avLst/>
          </a:prstGeom>
          <a:solidFill>
            <a:schemeClr val="tx2"/>
          </a:solidFill>
          <a:ln w="9525" algn="ctr">
            <a:solidFill>
              <a:schemeClr val="tx1"/>
            </a:solidFill>
            <a:round/>
            <a:headEnd/>
            <a:tailEnd/>
          </a:ln>
        </p:spPr>
        <p:txBody>
          <a:bodyPr anchor="ctr"/>
          <a:lstStyle/>
          <a:p>
            <a:pPr algn="ctr"/>
            <a:r>
              <a:rPr lang="en-US" sz="2000" b="1" dirty="0">
                <a:solidFill>
                  <a:schemeClr val="bg1"/>
                </a:solidFill>
                <a:latin typeface="Calibri" pitchFamily="34" charset="0"/>
                <a:ea typeface="Verdana" pitchFamily="34" charset="0"/>
                <a:cs typeface="Verdana" pitchFamily="34" charset="0"/>
              </a:rPr>
              <a:t>Replacement costs</a:t>
            </a:r>
          </a:p>
        </p:txBody>
      </p:sp>
      <p:sp>
        <p:nvSpPr>
          <p:cNvPr id="9" name="Right Brace 8">
            <a:extLst>
              <a:ext uri="{FF2B5EF4-FFF2-40B4-BE49-F238E27FC236}">
                <a16:creationId xmlns:a16="http://schemas.microsoft.com/office/drawing/2014/main" id="{78CB12FE-E7EE-412C-C883-AD27EC4D71F7}"/>
              </a:ext>
            </a:extLst>
          </p:cNvPr>
          <p:cNvSpPr/>
          <p:nvPr/>
        </p:nvSpPr>
        <p:spPr bwMode="auto">
          <a:xfrm>
            <a:off x="5231903" y="1741347"/>
            <a:ext cx="360040" cy="1512168"/>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s-ES" sz="2000" dirty="0">
              <a:noFill/>
              <a:latin typeface="Times New Roman" pitchFamily="18" charset="0"/>
            </a:endParaRPr>
          </a:p>
        </p:txBody>
      </p:sp>
      <p:sp>
        <p:nvSpPr>
          <p:cNvPr id="10" name="TextBox 9">
            <a:extLst>
              <a:ext uri="{FF2B5EF4-FFF2-40B4-BE49-F238E27FC236}">
                <a16:creationId xmlns:a16="http://schemas.microsoft.com/office/drawing/2014/main" id="{CBB602AB-D0DD-D8A9-F332-659371CAFEA3}"/>
              </a:ext>
            </a:extLst>
          </p:cNvPr>
          <p:cNvSpPr txBox="1"/>
          <p:nvPr/>
        </p:nvSpPr>
        <p:spPr>
          <a:xfrm>
            <a:off x="5878140" y="2281988"/>
            <a:ext cx="2737276" cy="677108"/>
          </a:xfrm>
          <a:prstGeom prst="rect">
            <a:avLst/>
          </a:prstGeom>
          <a:noFill/>
        </p:spPr>
        <p:txBody>
          <a:bodyPr wrap="square" rtlCol="0">
            <a:spAutoFit/>
          </a:bodyPr>
          <a:lstStyle/>
          <a:p>
            <a:pPr algn="ctr"/>
            <a:r>
              <a:rPr lang="es-ES" b="1" dirty="0">
                <a:latin typeface="Calibri" pitchFamily="34" charset="0"/>
              </a:rPr>
              <a:t>Capital </a:t>
            </a:r>
            <a:r>
              <a:rPr lang="es-ES" b="1" dirty="0" err="1">
                <a:latin typeface="Calibri" pitchFamily="34" charset="0"/>
              </a:rPr>
              <a:t>expenditures</a:t>
            </a:r>
            <a:r>
              <a:rPr lang="es-ES" b="1" dirty="0">
                <a:latin typeface="Calibri" pitchFamily="34" charset="0"/>
              </a:rPr>
              <a:t> (CAPEX)</a:t>
            </a:r>
          </a:p>
        </p:txBody>
      </p:sp>
      <p:sp>
        <p:nvSpPr>
          <p:cNvPr id="11" name="TextBox 10">
            <a:extLst>
              <a:ext uri="{FF2B5EF4-FFF2-40B4-BE49-F238E27FC236}">
                <a16:creationId xmlns:a16="http://schemas.microsoft.com/office/drawing/2014/main" id="{A50D34EC-0ECC-8CB5-9868-E6DD7DEE3B6A}"/>
              </a:ext>
            </a:extLst>
          </p:cNvPr>
          <p:cNvSpPr txBox="1"/>
          <p:nvPr/>
        </p:nvSpPr>
        <p:spPr>
          <a:xfrm>
            <a:off x="5885487" y="4034156"/>
            <a:ext cx="2160240" cy="969496"/>
          </a:xfrm>
          <a:prstGeom prst="rect">
            <a:avLst/>
          </a:prstGeom>
          <a:noFill/>
        </p:spPr>
        <p:txBody>
          <a:bodyPr wrap="square" rtlCol="0">
            <a:spAutoFit/>
          </a:bodyPr>
          <a:lstStyle/>
          <a:p>
            <a:pPr algn="ctr"/>
            <a:r>
              <a:rPr lang="es-ES" b="1" dirty="0" err="1">
                <a:latin typeface="Calibri" pitchFamily="34" charset="0"/>
              </a:rPr>
              <a:t>Operation</a:t>
            </a:r>
            <a:r>
              <a:rPr lang="es-ES" b="1" dirty="0">
                <a:latin typeface="Calibri" pitchFamily="34" charset="0"/>
              </a:rPr>
              <a:t> </a:t>
            </a:r>
            <a:r>
              <a:rPr lang="es-ES" b="1" dirty="0" err="1">
                <a:latin typeface="Calibri" pitchFamily="34" charset="0"/>
              </a:rPr>
              <a:t>expenditures</a:t>
            </a:r>
            <a:r>
              <a:rPr lang="es-ES" b="1" dirty="0">
                <a:latin typeface="Calibri" pitchFamily="34" charset="0"/>
              </a:rPr>
              <a:t> (OPEX)</a:t>
            </a:r>
          </a:p>
        </p:txBody>
      </p:sp>
      <p:sp>
        <p:nvSpPr>
          <p:cNvPr id="12" name="Right Brace 11">
            <a:extLst>
              <a:ext uri="{FF2B5EF4-FFF2-40B4-BE49-F238E27FC236}">
                <a16:creationId xmlns:a16="http://schemas.microsoft.com/office/drawing/2014/main" id="{1B7FC954-4834-52AD-CEA4-E31B2369390C}"/>
              </a:ext>
            </a:extLst>
          </p:cNvPr>
          <p:cNvSpPr/>
          <p:nvPr/>
        </p:nvSpPr>
        <p:spPr bwMode="auto">
          <a:xfrm>
            <a:off x="5267237" y="3493515"/>
            <a:ext cx="360040" cy="1512168"/>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s-ES" sz="2000" dirty="0">
              <a:noFill/>
              <a:latin typeface="Times New Roman" pitchFamily="18" charset="0"/>
            </a:endParaRPr>
          </a:p>
        </p:txBody>
      </p:sp>
      <p:sp>
        <p:nvSpPr>
          <p:cNvPr id="3" name="Right Brace 2">
            <a:extLst>
              <a:ext uri="{FF2B5EF4-FFF2-40B4-BE49-F238E27FC236}">
                <a16:creationId xmlns:a16="http://schemas.microsoft.com/office/drawing/2014/main" id="{13954E40-CAF9-6F0C-536E-F9A2349C3646}"/>
              </a:ext>
            </a:extLst>
          </p:cNvPr>
          <p:cNvSpPr/>
          <p:nvPr/>
        </p:nvSpPr>
        <p:spPr bwMode="auto">
          <a:xfrm>
            <a:off x="8471160" y="2497430"/>
            <a:ext cx="360040" cy="1906283"/>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s-ES" sz="2000" dirty="0">
              <a:noFill/>
              <a:latin typeface="Times New Roman" pitchFamily="18" charset="0"/>
            </a:endParaRPr>
          </a:p>
        </p:txBody>
      </p:sp>
      <p:sp>
        <p:nvSpPr>
          <p:cNvPr id="13" name="TextBox 12">
            <a:extLst>
              <a:ext uri="{FF2B5EF4-FFF2-40B4-BE49-F238E27FC236}">
                <a16:creationId xmlns:a16="http://schemas.microsoft.com/office/drawing/2014/main" id="{F6DBECD7-08B1-5AFB-E929-4CA5BCDB1417}"/>
              </a:ext>
            </a:extLst>
          </p:cNvPr>
          <p:cNvSpPr txBox="1"/>
          <p:nvPr/>
        </p:nvSpPr>
        <p:spPr>
          <a:xfrm>
            <a:off x="8937807" y="3090446"/>
            <a:ext cx="2737276" cy="677108"/>
          </a:xfrm>
          <a:prstGeom prst="rect">
            <a:avLst/>
          </a:prstGeom>
          <a:noFill/>
        </p:spPr>
        <p:txBody>
          <a:bodyPr wrap="square" rtlCol="0">
            <a:spAutoFit/>
          </a:bodyPr>
          <a:lstStyle/>
          <a:p>
            <a:pPr algn="ctr"/>
            <a:r>
              <a:rPr lang="es-ES" b="1" dirty="0" err="1">
                <a:latin typeface="Calibri" pitchFamily="34" charset="0"/>
              </a:rPr>
              <a:t>Levelized</a:t>
            </a:r>
            <a:r>
              <a:rPr lang="es-ES" b="1" dirty="0">
                <a:latin typeface="Calibri" pitchFamily="34" charset="0"/>
              </a:rPr>
              <a:t> </a:t>
            </a:r>
            <a:r>
              <a:rPr lang="es-ES" b="1" dirty="0" err="1">
                <a:latin typeface="Calibri" pitchFamily="34" charset="0"/>
              </a:rPr>
              <a:t>Cost</a:t>
            </a:r>
            <a:r>
              <a:rPr lang="es-ES" b="1" dirty="0">
                <a:latin typeface="Calibri" pitchFamily="34" charset="0"/>
              </a:rPr>
              <a:t> </a:t>
            </a:r>
            <a:r>
              <a:rPr lang="es-ES" b="1" dirty="0" err="1">
                <a:latin typeface="Calibri" pitchFamily="34" charset="0"/>
              </a:rPr>
              <a:t>of</a:t>
            </a:r>
            <a:r>
              <a:rPr lang="es-ES" b="1" dirty="0">
                <a:latin typeface="Calibri" pitchFamily="34" charset="0"/>
              </a:rPr>
              <a:t> Energy (LCOE)</a:t>
            </a:r>
          </a:p>
        </p:txBody>
      </p:sp>
    </p:spTree>
    <p:extLst>
      <p:ext uri="{BB962C8B-B14F-4D97-AF65-F5344CB8AC3E}">
        <p14:creationId xmlns:p14="http://schemas.microsoft.com/office/powerpoint/2010/main" val="2228606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TARIFF DEFINITION. </a:t>
            </a:r>
            <a:r>
              <a:rPr lang="es-ES" dirty="0">
                <a:solidFill>
                  <a:schemeClr val="tx1"/>
                </a:solidFill>
                <a:latin typeface="Tw Cen MT" panose="020B0602020104020603" pitchFamily="34" charset="0"/>
              </a:rPr>
              <a:t>Capital </a:t>
            </a:r>
            <a:r>
              <a:rPr lang="es-ES" dirty="0" err="1">
                <a:solidFill>
                  <a:schemeClr val="tx1"/>
                </a:solidFill>
                <a:latin typeface="Tw Cen MT" panose="020B0602020104020603" pitchFamily="34" charset="0"/>
              </a:rPr>
              <a:t>Expenditures</a:t>
            </a:r>
            <a:r>
              <a:rPr lang="es-ES" dirty="0">
                <a:solidFill>
                  <a:schemeClr val="tx1"/>
                </a:solidFill>
                <a:latin typeface="Tw Cen MT" panose="020B0602020104020603" pitchFamily="34" charset="0"/>
              </a:rPr>
              <a:t> (CAPEX)</a:t>
            </a:r>
            <a:endParaRPr lang="es-ES" dirty="0"/>
          </a:p>
        </p:txBody>
      </p:sp>
      <p:sp>
        <p:nvSpPr>
          <p:cNvPr id="4" name="Content Placeholder 2">
            <a:extLst>
              <a:ext uri="{FF2B5EF4-FFF2-40B4-BE49-F238E27FC236}">
                <a16:creationId xmlns:a16="http://schemas.microsoft.com/office/drawing/2014/main" id="{3F62B040-1A4C-B23B-246B-9B6FB7A7C23B}"/>
              </a:ext>
            </a:extLst>
          </p:cNvPr>
          <p:cNvSpPr txBox="1">
            <a:spLocks/>
          </p:cNvSpPr>
          <p:nvPr/>
        </p:nvSpPr>
        <p:spPr>
          <a:xfrm>
            <a:off x="2208000" y="2101128"/>
            <a:ext cx="7776000" cy="3816000"/>
          </a:xfrm>
          <a:prstGeom prst="rect">
            <a:avLst/>
          </a:prstGeom>
        </p:spPr>
        <p:txBody>
          <a:bodyPr>
            <a:normAutofit/>
          </a:bodyPr>
          <a:lstStyle>
            <a:lvl1pPr marL="367362" indent="-367362" algn="l" defTabSz="979631"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95950" indent="-306135" algn="l" defTabSz="979631"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24539" indent="-244908" algn="l" defTabSz="979631"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14354"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04170"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693985"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83801"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73616"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63432"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endParaRPr lang="en-GB" sz="1600" dirty="0">
              <a:latin typeface="+mj-lt"/>
            </a:endParaRPr>
          </a:p>
        </p:txBody>
      </p:sp>
      <p:pic>
        <p:nvPicPr>
          <p:cNvPr id="15" name="Picture 14">
            <a:extLst>
              <a:ext uri="{FF2B5EF4-FFF2-40B4-BE49-F238E27FC236}">
                <a16:creationId xmlns:a16="http://schemas.microsoft.com/office/drawing/2014/main" id="{2C35F17A-0B63-5D68-466F-8E81C38D4E2E}"/>
              </a:ext>
            </a:extLst>
          </p:cNvPr>
          <p:cNvPicPr>
            <a:picLocks noChangeAspect="1"/>
          </p:cNvPicPr>
          <p:nvPr/>
        </p:nvPicPr>
        <p:blipFill>
          <a:blip r:embed="rId3"/>
          <a:stretch>
            <a:fillRect/>
          </a:stretch>
        </p:blipFill>
        <p:spPr>
          <a:xfrm>
            <a:off x="3547402" y="1772028"/>
            <a:ext cx="8644598" cy="3313944"/>
          </a:xfrm>
          <a:prstGeom prst="rect">
            <a:avLst/>
          </a:prstGeom>
        </p:spPr>
      </p:pic>
      <p:sp>
        <p:nvSpPr>
          <p:cNvPr id="16" name="CuadroTexto 2">
            <a:extLst>
              <a:ext uri="{FF2B5EF4-FFF2-40B4-BE49-F238E27FC236}">
                <a16:creationId xmlns:a16="http://schemas.microsoft.com/office/drawing/2014/main" id="{80D2B7F6-B007-E4F8-8B7B-9FA1257F0EAB}"/>
              </a:ext>
            </a:extLst>
          </p:cNvPr>
          <p:cNvSpPr txBox="1"/>
          <p:nvPr/>
        </p:nvSpPr>
        <p:spPr>
          <a:xfrm>
            <a:off x="609601" y="1556792"/>
            <a:ext cx="2822103" cy="4401205"/>
          </a:xfrm>
          <a:prstGeom prst="rect">
            <a:avLst/>
          </a:prstGeom>
          <a:noFill/>
        </p:spPr>
        <p:txBody>
          <a:bodyPr wrap="square">
            <a:spAutoFit/>
          </a:bodyPr>
          <a:lstStyle/>
          <a:p>
            <a:r>
              <a:rPr lang="es-ES" sz="2000" b="1" dirty="0"/>
              <a:t>CAPEX </a:t>
            </a:r>
            <a:r>
              <a:rPr lang="es-ES" sz="2000" b="1" dirty="0" err="1"/>
              <a:t>includes</a:t>
            </a:r>
            <a:r>
              <a:rPr lang="es-ES" sz="2000" b="1" dirty="0"/>
              <a:t>:</a:t>
            </a:r>
          </a:p>
          <a:p>
            <a:r>
              <a:rPr lang="es-ES" sz="2000" u="sng" dirty="0" err="1"/>
              <a:t>Hard</a:t>
            </a:r>
            <a:r>
              <a:rPr lang="es-ES" sz="2000" u="sng" dirty="0"/>
              <a:t> </a:t>
            </a:r>
            <a:r>
              <a:rPr lang="es-ES" sz="2000" u="sng" dirty="0" err="1"/>
              <a:t>costs</a:t>
            </a:r>
            <a:endParaRPr lang="es-ES" sz="2000" u="sng" dirty="0"/>
          </a:p>
          <a:p>
            <a:pPr marL="342900" indent="-342900">
              <a:buFont typeface="Arial" panose="020B0604020202020204" pitchFamily="34" charset="0"/>
              <a:buChar char="•"/>
            </a:pPr>
            <a:r>
              <a:rPr lang="es-ES" sz="2000" dirty="0" err="1"/>
              <a:t>Cost</a:t>
            </a:r>
            <a:r>
              <a:rPr lang="es-ES" sz="2000" dirty="0"/>
              <a:t> </a:t>
            </a:r>
            <a:r>
              <a:rPr lang="es-ES" sz="2000" dirty="0" err="1"/>
              <a:t>of</a:t>
            </a:r>
            <a:r>
              <a:rPr lang="es-ES" sz="2000" dirty="0"/>
              <a:t> </a:t>
            </a:r>
            <a:r>
              <a:rPr lang="es-ES" sz="2000" dirty="0" err="1"/>
              <a:t>equipment</a:t>
            </a:r>
            <a:endParaRPr lang="es-ES" sz="2000" dirty="0"/>
          </a:p>
          <a:p>
            <a:pPr marL="342900" indent="-342900">
              <a:buFont typeface="Arial" panose="020B0604020202020204" pitchFamily="34" charset="0"/>
              <a:buChar char="•"/>
            </a:pPr>
            <a:r>
              <a:rPr lang="es-ES" sz="2000" dirty="0" err="1"/>
              <a:t>Logistics</a:t>
            </a:r>
            <a:endParaRPr lang="es-ES" sz="2000" dirty="0"/>
          </a:p>
          <a:p>
            <a:pPr marL="342900" indent="-342900">
              <a:buFont typeface="Arial" panose="020B0604020202020204" pitchFamily="34" charset="0"/>
              <a:buChar char="•"/>
            </a:pPr>
            <a:r>
              <a:rPr lang="es-ES" sz="2000" dirty="0" err="1"/>
              <a:t>Installation</a:t>
            </a:r>
            <a:r>
              <a:rPr lang="es-ES" sz="2000" dirty="0"/>
              <a:t> </a:t>
            </a:r>
            <a:r>
              <a:rPr lang="es-ES" sz="2000" dirty="0" err="1"/>
              <a:t>costs</a:t>
            </a:r>
            <a:endParaRPr lang="es-ES" sz="2000" dirty="0"/>
          </a:p>
          <a:p>
            <a:pPr marL="342900" indent="-342900">
              <a:buFont typeface="Arial" panose="020B0604020202020204" pitchFamily="34" charset="0"/>
              <a:buChar char="•"/>
            </a:pPr>
            <a:r>
              <a:rPr lang="es-ES" sz="2000" dirty="0"/>
              <a:t>…</a:t>
            </a:r>
          </a:p>
          <a:p>
            <a:r>
              <a:rPr lang="es-ES" sz="2000" u="sng" dirty="0" err="1"/>
              <a:t>Soft</a:t>
            </a:r>
            <a:r>
              <a:rPr lang="es-ES" sz="2000" u="sng" dirty="0"/>
              <a:t> </a:t>
            </a:r>
            <a:r>
              <a:rPr lang="es-ES" sz="2000" u="sng" dirty="0" err="1"/>
              <a:t>costs</a:t>
            </a:r>
            <a:endParaRPr lang="es-ES" sz="2000" u="sng" dirty="0"/>
          </a:p>
          <a:p>
            <a:pPr marL="342900" indent="-342900">
              <a:buFont typeface="Arial" panose="020B0604020202020204" pitchFamily="34" charset="0"/>
              <a:buChar char="•"/>
            </a:pPr>
            <a:r>
              <a:rPr lang="es-ES" sz="2000" dirty="0"/>
              <a:t>Project </a:t>
            </a:r>
            <a:r>
              <a:rPr lang="es-ES" sz="2000" dirty="0" err="1"/>
              <a:t>management</a:t>
            </a:r>
            <a:endParaRPr lang="es-ES" sz="2000" dirty="0"/>
          </a:p>
          <a:p>
            <a:pPr marL="342900" indent="-342900">
              <a:buFont typeface="Arial" panose="020B0604020202020204" pitchFamily="34" charset="0"/>
              <a:buChar char="•"/>
            </a:pPr>
            <a:r>
              <a:rPr lang="es-ES" sz="2000" dirty="0"/>
              <a:t>Engineering</a:t>
            </a:r>
          </a:p>
          <a:p>
            <a:pPr marL="342900" indent="-342900">
              <a:buFont typeface="Arial" panose="020B0604020202020204" pitchFamily="34" charset="0"/>
              <a:buChar char="•"/>
            </a:pPr>
            <a:r>
              <a:rPr lang="es-ES" sz="2000" dirty="0" err="1"/>
              <a:t>Permits</a:t>
            </a:r>
            <a:endParaRPr lang="es-ES" sz="2000" dirty="0"/>
          </a:p>
          <a:p>
            <a:pPr marL="342900" indent="-342900">
              <a:buFont typeface="Arial" panose="020B0604020202020204" pitchFamily="34" charset="0"/>
              <a:buChar char="•"/>
            </a:pPr>
            <a:r>
              <a:rPr lang="es-ES" sz="2000" dirty="0" err="1"/>
              <a:t>Land</a:t>
            </a:r>
            <a:r>
              <a:rPr lang="es-ES" sz="2000" dirty="0"/>
              <a:t> Access</a:t>
            </a:r>
          </a:p>
          <a:p>
            <a:pPr marL="342900" indent="-342900">
              <a:buFont typeface="Arial" panose="020B0604020202020204" pitchFamily="34" charset="0"/>
              <a:buChar char="•"/>
            </a:pPr>
            <a:r>
              <a:rPr lang="es-ES" sz="2000" dirty="0"/>
              <a:t>Training</a:t>
            </a:r>
          </a:p>
          <a:p>
            <a:pPr marL="342900" indent="-342900">
              <a:buFont typeface="Arial" panose="020B0604020202020204" pitchFamily="34" charset="0"/>
              <a:buChar char="•"/>
            </a:pPr>
            <a:r>
              <a:rPr lang="es-ES" sz="2000" dirty="0"/>
              <a:t>…</a:t>
            </a:r>
          </a:p>
          <a:p>
            <a:endParaRPr lang="en-US" sz="2000" dirty="0">
              <a:highlight>
                <a:srgbClr val="FFFF00"/>
              </a:highlight>
            </a:endParaRPr>
          </a:p>
        </p:txBody>
      </p:sp>
    </p:spTree>
    <p:extLst>
      <p:ext uri="{BB962C8B-B14F-4D97-AF65-F5344CB8AC3E}">
        <p14:creationId xmlns:p14="http://schemas.microsoft.com/office/powerpoint/2010/main" val="3363643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TARIFF DEFINITION. </a:t>
            </a:r>
            <a:r>
              <a:rPr lang="es-ES" dirty="0" err="1">
                <a:solidFill>
                  <a:schemeClr val="tx1"/>
                </a:solidFill>
                <a:latin typeface="Tw Cen MT" panose="020B0602020104020603" pitchFamily="34" charset="0"/>
              </a:rPr>
              <a:t>Replacement</a:t>
            </a:r>
            <a:r>
              <a:rPr lang="es-ES" dirty="0">
                <a:solidFill>
                  <a:schemeClr val="tx1"/>
                </a:solidFill>
                <a:latin typeface="Tw Cen MT" panose="020B0602020104020603" pitchFamily="34" charset="0"/>
              </a:rPr>
              <a:t> </a:t>
            </a:r>
            <a:r>
              <a:rPr lang="es-ES" dirty="0" err="1">
                <a:solidFill>
                  <a:schemeClr val="tx1"/>
                </a:solidFill>
                <a:latin typeface="Tw Cen MT" panose="020B0602020104020603" pitchFamily="34" charset="0"/>
              </a:rPr>
              <a:t>costs</a:t>
            </a:r>
            <a:endParaRPr lang="es-ES" dirty="0"/>
          </a:p>
        </p:txBody>
      </p:sp>
      <p:sp>
        <p:nvSpPr>
          <p:cNvPr id="4" name="Content Placeholder 2">
            <a:extLst>
              <a:ext uri="{FF2B5EF4-FFF2-40B4-BE49-F238E27FC236}">
                <a16:creationId xmlns:a16="http://schemas.microsoft.com/office/drawing/2014/main" id="{3F62B040-1A4C-B23B-246B-9B6FB7A7C23B}"/>
              </a:ext>
            </a:extLst>
          </p:cNvPr>
          <p:cNvSpPr txBox="1">
            <a:spLocks/>
          </p:cNvSpPr>
          <p:nvPr/>
        </p:nvSpPr>
        <p:spPr>
          <a:xfrm>
            <a:off x="2208000" y="2101128"/>
            <a:ext cx="7776000" cy="3816000"/>
          </a:xfrm>
          <a:prstGeom prst="rect">
            <a:avLst/>
          </a:prstGeom>
        </p:spPr>
        <p:txBody>
          <a:bodyPr>
            <a:normAutofit/>
          </a:bodyPr>
          <a:lstStyle>
            <a:lvl1pPr marL="367362" indent="-367362" algn="l" defTabSz="979631"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95950" indent="-306135" algn="l" defTabSz="979631"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24539" indent="-244908" algn="l" defTabSz="979631"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14354"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04170"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693985"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83801"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73616"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63432"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endParaRPr lang="en-GB" sz="1600" dirty="0">
              <a:latin typeface="+mj-lt"/>
            </a:endParaRPr>
          </a:p>
        </p:txBody>
      </p:sp>
      <p:graphicFrame>
        <p:nvGraphicFramePr>
          <p:cNvPr id="5" name="Table 4">
            <a:extLst>
              <a:ext uri="{FF2B5EF4-FFF2-40B4-BE49-F238E27FC236}">
                <a16:creationId xmlns:a16="http://schemas.microsoft.com/office/drawing/2014/main" id="{6047A25D-A5CD-CF7E-0D86-6683E70F39E3}"/>
              </a:ext>
            </a:extLst>
          </p:cNvPr>
          <p:cNvGraphicFramePr>
            <a:graphicFrameLocks noGrp="1"/>
          </p:cNvGraphicFramePr>
          <p:nvPr>
            <p:extLst>
              <p:ext uri="{D42A27DB-BD31-4B8C-83A1-F6EECF244321}">
                <p14:modId xmlns:p14="http://schemas.microsoft.com/office/powerpoint/2010/main" val="1068715185"/>
              </p:ext>
            </p:extLst>
          </p:nvPr>
        </p:nvGraphicFramePr>
        <p:xfrm>
          <a:off x="3071664" y="1565701"/>
          <a:ext cx="6788040" cy="4743775"/>
        </p:xfrm>
        <a:graphic>
          <a:graphicData uri="http://schemas.openxmlformats.org/drawingml/2006/table">
            <a:tbl>
              <a:tblPr>
                <a:tableStyleId>{3C2FFA5D-87B4-456A-9821-1D502468CF0F}</a:tableStyleId>
              </a:tblPr>
              <a:tblGrid>
                <a:gridCol w="2448272">
                  <a:extLst>
                    <a:ext uri="{9D8B030D-6E8A-4147-A177-3AD203B41FA5}">
                      <a16:colId xmlns:a16="http://schemas.microsoft.com/office/drawing/2014/main" val="20000"/>
                    </a:ext>
                  </a:extLst>
                </a:gridCol>
                <a:gridCol w="2251535">
                  <a:extLst>
                    <a:ext uri="{9D8B030D-6E8A-4147-A177-3AD203B41FA5}">
                      <a16:colId xmlns:a16="http://schemas.microsoft.com/office/drawing/2014/main" val="20002"/>
                    </a:ext>
                  </a:extLst>
                </a:gridCol>
                <a:gridCol w="2088233">
                  <a:extLst>
                    <a:ext uri="{9D8B030D-6E8A-4147-A177-3AD203B41FA5}">
                      <a16:colId xmlns:a16="http://schemas.microsoft.com/office/drawing/2014/main" val="20003"/>
                    </a:ext>
                  </a:extLst>
                </a:gridCol>
              </a:tblGrid>
              <a:tr h="1078827">
                <a:tc>
                  <a:txBody>
                    <a:bodyPr/>
                    <a:lstStyle/>
                    <a:p>
                      <a:pPr marL="0" algn="ctr" defTabSz="914364" rtl="0" eaLnBrk="1" fontAlgn="ctr" latinLnBrk="0" hangingPunct="1"/>
                      <a:r>
                        <a:rPr lang="en-US" sz="2000" b="1" u="none" strike="noStrike" kern="1200" noProof="0" dirty="0">
                          <a:solidFill>
                            <a:schemeClr val="bg2"/>
                          </a:solidFill>
                        </a:rPr>
                        <a:t>Component</a:t>
                      </a:r>
                      <a:endParaRPr lang="en-US" sz="2000" b="1" u="none" strike="noStrike" kern="1200" noProof="0" dirty="0">
                        <a:solidFill>
                          <a:schemeClr val="bg2"/>
                        </a:solidFill>
                        <a:latin typeface="Calibri" pitchFamily="34" charset="0"/>
                        <a:ea typeface="+mn-ea"/>
                        <a:cs typeface="+mn-cs"/>
                      </a:endParaRPr>
                    </a:p>
                  </a:txBody>
                  <a:tcPr marL="0" marR="0" marT="0" marB="0" anchor="ctr">
                    <a:solidFill>
                      <a:schemeClr val="tx2"/>
                    </a:solidFill>
                  </a:tcPr>
                </a:tc>
                <a:tc>
                  <a:txBody>
                    <a:bodyPr/>
                    <a:lstStyle/>
                    <a:p>
                      <a:pPr marL="0" algn="ctr" defTabSz="914364" rtl="0" eaLnBrk="1" fontAlgn="ctr" latinLnBrk="0" hangingPunct="1"/>
                      <a:r>
                        <a:rPr lang="en-US" sz="2000" b="1" u="none" strike="noStrike" kern="1200" noProof="0" dirty="0">
                          <a:solidFill>
                            <a:schemeClr val="bg2"/>
                          </a:solidFill>
                        </a:rPr>
                        <a:t>Year of amortization</a:t>
                      </a:r>
                      <a:endParaRPr lang="en-US" sz="2000" b="1" u="none" strike="noStrike" kern="1200" noProof="0" dirty="0">
                        <a:solidFill>
                          <a:schemeClr val="bg2"/>
                        </a:solidFill>
                        <a:latin typeface="Calibri" pitchFamily="34" charset="0"/>
                        <a:ea typeface="+mn-ea"/>
                        <a:cs typeface="+mn-cs"/>
                      </a:endParaRPr>
                    </a:p>
                  </a:txBody>
                  <a:tcPr marL="0" marR="0" marT="0" marB="0" anchor="ctr">
                    <a:solidFill>
                      <a:schemeClr val="tx2"/>
                    </a:solidFill>
                  </a:tcPr>
                </a:tc>
                <a:tc>
                  <a:txBody>
                    <a:bodyPr/>
                    <a:lstStyle/>
                    <a:p>
                      <a:pPr marL="0" algn="ctr" defTabSz="914364" rtl="0" eaLnBrk="1" fontAlgn="ctr" latinLnBrk="0" hangingPunct="1"/>
                      <a:r>
                        <a:rPr lang="en-US" sz="2000" b="1" u="none" strike="noStrike" kern="1200" noProof="0" dirty="0">
                          <a:solidFill>
                            <a:schemeClr val="bg2"/>
                          </a:solidFill>
                        </a:rPr>
                        <a:t>Comments</a:t>
                      </a:r>
                      <a:endParaRPr lang="en-US" sz="2000" b="1" u="none" strike="noStrike" kern="1200" noProof="0" dirty="0">
                        <a:solidFill>
                          <a:schemeClr val="bg2"/>
                        </a:solidFill>
                        <a:latin typeface="Calibri" pitchFamily="34" charset="0"/>
                        <a:ea typeface="+mn-ea"/>
                        <a:cs typeface="+mn-cs"/>
                      </a:endParaRPr>
                    </a:p>
                  </a:txBody>
                  <a:tcPr marL="0" marR="0" marT="0" marB="0" anchor="ctr">
                    <a:solidFill>
                      <a:schemeClr val="tx2"/>
                    </a:solidFill>
                  </a:tcPr>
                </a:tc>
                <a:extLst>
                  <a:ext uri="{0D108BD9-81ED-4DB2-BD59-A6C34878D82A}">
                    <a16:rowId xmlns:a16="http://schemas.microsoft.com/office/drawing/2014/main" val="10000"/>
                  </a:ext>
                </a:extLst>
              </a:tr>
              <a:tr h="721373">
                <a:tc>
                  <a:txBody>
                    <a:bodyPr/>
                    <a:lstStyle/>
                    <a:p>
                      <a:pPr marL="0" marR="0" indent="0" algn="ctr" defTabSz="914364" rtl="0" eaLnBrk="1" fontAlgn="b" latinLnBrk="0" hangingPunct="1">
                        <a:lnSpc>
                          <a:spcPct val="100000"/>
                        </a:lnSpc>
                        <a:spcBef>
                          <a:spcPts val="0"/>
                        </a:spcBef>
                        <a:spcAft>
                          <a:spcPts val="0"/>
                        </a:spcAft>
                        <a:buClrTx/>
                        <a:buSzTx/>
                        <a:buFontTx/>
                        <a:buNone/>
                        <a:tabLst/>
                        <a:defRPr/>
                      </a:pPr>
                      <a:r>
                        <a:rPr lang="en-US" sz="2000" b="1" u="none" strike="noStrike" noProof="0" dirty="0">
                          <a:solidFill>
                            <a:sysClr val="windowText" lastClr="000000"/>
                          </a:solidFill>
                        </a:rPr>
                        <a:t>Batteries</a:t>
                      </a:r>
                      <a:endParaRPr lang="en-US" sz="2000" b="1" i="0" u="none" strike="noStrike" noProof="0" dirty="0">
                        <a:solidFill>
                          <a:sysClr val="windowText" lastClr="000000"/>
                        </a:solidFill>
                        <a:latin typeface="Calibri" pitchFamily="34" charset="0"/>
                      </a:endParaRPr>
                    </a:p>
                  </a:txBody>
                  <a:tcPr marL="0" marR="0" marT="0" marB="0" anchor="ctr">
                    <a:solidFill>
                      <a:schemeClr val="tx1">
                        <a:lumMod val="20000"/>
                        <a:lumOff val="80000"/>
                      </a:schemeClr>
                    </a:solidFill>
                  </a:tcPr>
                </a:tc>
                <a:tc>
                  <a:txBody>
                    <a:bodyPr/>
                    <a:lstStyle/>
                    <a:p>
                      <a:pPr marL="0" marR="0" indent="0" algn="ctr" defTabSz="914364" rtl="0" eaLnBrk="1" fontAlgn="b" latinLnBrk="0" hangingPunct="1">
                        <a:lnSpc>
                          <a:spcPct val="100000"/>
                        </a:lnSpc>
                        <a:spcBef>
                          <a:spcPts val="0"/>
                        </a:spcBef>
                        <a:spcAft>
                          <a:spcPts val="0"/>
                        </a:spcAft>
                        <a:buClrTx/>
                        <a:buSzTx/>
                        <a:buFontTx/>
                        <a:buNone/>
                        <a:tabLst/>
                        <a:defRPr/>
                      </a:pPr>
                      <a:r>
                        <a:rPr lang="en-US" sz="2000" u="none" strike="noStrike" kern="1200" noProof="0" dirty="0">
                          <a:solidFill>
                            <a:sysClr val="windowText" lastClr="000000"/>
                          </a:solidFill>
                        </a:rPr>
                        <a:t>10 years (Li-ion)</a:t>
                      </a:r>
                    </a:p>
                    <a:p>
                      <a:pPr marL="0" marR="0" indent="0" algn="ctr" defTabSz="914364" rtl="0" eaLnBrk="1" fontAlgn="b" latinLnBrk="0" hangingPunct="1">
                        <a:lnSpc>
                          <a:spcPct val="100000"/>
                        </a:lnSpc>
                        <a:spcBef>
                          <a:spcPts val="0"/>
                        </a:spcBef>
                        <a:spcAft>
                          <a:spcPts val="0"/>
                        </a:spcAft>
                        <a:buClrTx/>
                        <a:buSzTx/>
                        <a:buFontTx/>
                        <a:buNone/>
                        <a:tabLst/>
                        <a:defRPr/>
                      </a:pPr>
                      <a:r>
                        <a:rPr lang="en-US" sz="2000" u="none" strike="noStrike" kern="1200" noProof="0" dirty="0">
                          <a:solidFill>
                            <a:sysClr val="windowText" lastClr="000000"/>
                          </a:solidFill>
                        </a:rPr>
                        <a:t>Depends</a:t>
                      </a:r>
                      <a:r>
                        <a:rPr lang="en-US" sz="2000" u="none" strike="noStrike" kern="1200" baseline="0" noProof="0" dirty="0">
                          <a:solidFill>
                            <a:sysClr val="windowText" lastClr="000000"/>
                          </a:solidFill>
                        </a:rPr>
                        <a:t> on operational mode</a:t>
                      </a:r>
                      <a:endParaRPr lang="en-US" sz="2000" u="none" strike="noStrike" kern="1200" noProof="0" dirty="0">
                        <a:solidFill>
                          <a:sysClr val="windowText" lastClr="000000"/>
                        </a:solidFill>
                        <a:latin typeface="Calibri" pitchFamily="34" charset="0"/>
                        <a:ea typeface="+mn-ea"/>
                        <a:cs typeface="+mn-cs"/>
                      </a:endParaRPr>
                    </a:p>
                  </a:txBody>
                  <a:tcPr marL="0" marR="0" marT="0" marB="0" anchor="ctr">
                    <a:solidFill>
                      <a:schemeClr val="bg1"/>
                    </a:solidFill>
                  </a:tcPr>
                </a:tc>
                <a:tc>
                  <a:txBody>
                    <a:bodyPr/>
                    <a:lstStyle/>
                    <a:p>
                      <a:pPr marL="0" marR="0" indent="0" algn="ctr" defTabSz="914364" rtl="0" eaLnBrk="1" fontAlgn="b" latinLnBrk="0" hangingPunct="1">
                        <a:lnSpc>
                          <a:spcPct val="100000"/>
                        </a:lnSpc>
                        <a:spcBef>
                          <a:spcPts val="0"/>
                        </a:spcBef>
                        <a:spcAft>
                          <a:spcPts val="0"/>
                        </a:spcAft>
                        <a:buClrTx/>
                        <a:buSzTx/>
                        <a:buFontTx/>
                        <a:buNone/>
                        <a:tabLst/>
                        <a:defRPr/>
                      </a:pPr>
                      <a:r>
                        <a:rPr lang="en-US" sz="2000" u="none" strike="noStrike" kern="1200" noProof="0" dirty="0">
                          <a:solidFill>
                            <a:sysClr val="windowText" lastClr="000000"/>
                          </a:solidFill>
                        </a:rPr>
                        <a:t>Measured</a:t>
                      </a:r>
                      <a:r>
                        <a:rPr lang="en-US" sz="2000" u="none" strike="noStrike" kern="1200" baseline="0" noProof="0" dirty="0">
                          <a:solidFill>
                            <a:sysClr val="windowText" lastClr="000000"/>
                          </a:solidFill>
                        </a:rPr>
                        <a:t> in cycles or years</a:t>
                      </a:r>
                      <a:endParaRPr lang="en-US" sz="2000" u="none" strike="noStrike" kern="1200" noProof="0" dirty="0">
                        <a:solidFill>
                          <a:sysClr val="windowText" lastClr="000000"/>
                        </a:solidFill>
                        <a:latin typeface="Calibri" pitchFamily="34" charset="0"/>
                        <a:ea typeface="+mn-ea"/>
                        <a:cs typeface="+mn-cs"/>
                      </a:endParaRPr>
                    </a:p>
                  </a:txBody>
                  <a:tcPr marL="0" marR="0" marT="0" marB="0" anchor="ctr">
                    <a:solidFill>
                      <a:schemeClr val="bg1"/>
                    </a:solidFill>
                  </a:tcPr>
                </a:tc>
                <a:extLst>
                  <a:ext uri="{0D108BD9-81ED-4DB2-BD59-A6C34878D82A}">
                    <a16:rowId xmlns:a16="http://schemas.microsoft.com/office/drawing/2014/main" val="10001"/>
                  </a:ext>
                </a:extLst>
              </a:tr>
              <a:tr h="716194">
                <a:tc>
                  <a:txBody>
                    <a:bodyPr/>
                    <a:lstStyle/>
                    <a:p>
                      <a:pPr marL="0" marR="0" indent="0" algn="ctr" defTabSz="914364" rtl="0" eaLnBrk="1" fontAlgn="b" latinLnBrk="0" hangingPunct="1">
                        <a:lnSpc>
                          <a:spcPct val="100000"/>
                        </a:lnSpc>
                        <a:spcBef>
                          <a:spcPts val="0"/>
                        </a:spcBef>
                        <a:spcAft>
                          <a:spcPts val="0"/>
                        </a:spcAft>
                        <a:buClrTx/>
                        <a:buSzTx/>
                        <a:buFontTx/>
                        <a:buNone/>
                        <a:tabLst/>
                        <a:defRPr/>
                      </a:pPr>
                      <a:r>
                        <a:rPr lang="en-US" sz="2000" b="1" u="none" strike="noStrike" baseline="0" noProof="0" dirty="0">
                          <a:solidFill>
                            <a:sysClr val="windowText" lastClr="000000"/>
                          </a:solidFill>
                        </a:rPr>
                        <a:t>Inverters</a:t>
                      </a:r>
                      <a:endParaRPr lang="en-US" sz="2000" b="1" i="0" u="none" strike="noStrike" noProof="0" dirty="0">
                        <a:solidFill>
                          <a:sysClr val="windowText" lastClr="000000"/>
                        </a:solidFill>
                        <a:latin typeface="Calibri" pitchFamily="34" charset="0"/>
                      </a:endParaRPr>
                    </a:p>
                  </a:txBody>
                  <a:tcPr marL="0" marR="0" marT="0" marB="0" anchor="ctr">
                    <a:solidFill>
                      <a:schemeClr val="tx1">
                        <a:lumMod val="20000"/>
                        <a:lumOff val="80000"/>
                      </a:schemeClr>
                    </a:solidFill>
                  </a:tcPr>
                </a:tc>
                <a:tc>
                  <a:txBody>
                    <a:bodyPr/>
                    <a:lstStyle/>
                    <a:p>
                      <a:pPr marL="0" marR="0" indent="0" algn="ctr" defTabSz="914364" rtl="0" eaLnBrk="1" fontAlgn="b" latinLnBrk="0" hangingPunct="1">
                        <a:lnSpc>
                          <a:spcPct val="100000"/>
                        </a:lnSpc>
                        <a:spcBef>
                          <a:spcPts val="0"/>
                        </a:spcBef>
                        <a:spcAft>
                          <a:spcPts val="0"/>
                        </a:spcAft>
                        <a:buClrTx/>
                        <a:buSzTx/>
                        <a:buFontTx/>
                        <a:buNone/>
                        <a:tabLst/>
                        <a:defRPr/>
                      </a:pPr>
                      <a:r>
                        <a:rPr lang="en-US" sz="2000" u="none" strike="noStrike" kern="1200" noProof="0" dirty="0">
                          <a:solidFill>
                            <a:sysClr val="windowText" lastClr="000000"/>
                          </a:solidFill>
                        </a:rPr>
                        <a:t>5-10</a:t>
                      </a:r>
                      <a:endParaRPr lang="en-US" sz="2000" u="none" strike="noStrike" kern="1200" noProof="0" dirty="0">
                        <a:solidFill>
                          <a:sysClr val="windowText" lastClr="000000"/>
                        </a:solidFill>
                        <a:latin typeface="Calibri" pitchFamily="34" charset="0"/>
                        <a:ea typeface="+mn-ea"/>
                        <a:cs typeface="+mn-cs"/>
                      </a:endParaRPr>
                    </a:p>
                  </a:txBody>
                  <a:tcPr marL="0" marR="0" marT="0" marB="0" anchor="ctr">
                    <a:solidFill>
                      <a:schemeClr val="bg1"/>
                    </a:solidFill>
                  </a:tcPr>
                </a:tc>
                <a:tc>
                  <a:txBody>
                    <a:bodyPr/>
                    <a:lstStyle/>
                    <a:p>
                      <a:pPr marL="0" marR="0" indent="0" algn="ctr" defTabSz="914364" rtl="0" eaLnBrk="1" fontAlgn="b" latinLnBrk="0" hangingPunct="1">
                        <a:lnSpc>
                          <a:spcPct val="100000"/>
                        </a:lnSpc>
                        <a:spcBef>
                          <a:spcPts val="0"/>
                        </a:spcBef>
                        <a:spcAft>
                          <a:spcPts val="0"/>
                        </a:spcAft>
                        <a:buClrTx/>
                        <a:buSzTx/>
                        <a:buFontTx/>
                        <a:buNone/>
                        <a:tabLst/>
                        <a:defRPr/>
                      </a:pPr>
                      <a:r>
                        <a:rPr lang="en-US" sz="2000" u="none" strike="noStrike" kern="1200" noProof="0" dirty="0">
                          <a:solidFill>
                            <a:sysClr val="windowText" lastClr="000000"/>
                          </a:solidFill>
                        </a:rPr>
                        <a:t>In case of failure</a:t>
                      </a:r>
                      <a:endParaRPr lang="en-US" sz="2000" u="none" strike="noStrike" kern="1200" noProof="0" dirty="0">
                        <a:solidFill>
                          <a:sysClr val="windowText" lastClr="000000"/>
                        </a:solidFill>
                        <a:latin typeface="Calibri" pitchFamily="34" charset="0"/>
                        <a:ea typeface="+mn-ea"/>
                        <a:cs typeface="+mn-cs"/>
                      </a:endParaRPr>
                    </a:p>
                  </a:txBody>
                  <a:tcPr marL="0" marR="0" marT="0" marB="0" anchor="ctr">
                    <a:solidFill>
                      <a:schemeClr val="bg1"/>
                    </a:solidFill>
                  </a:tcPr>
                </a:tc>
                <a:extLst>
                  <a:ext uri="{0D108BD9-81ED-4DB2-BD59-A6C34878D82A}">
                    <a16:rowId xmlns:a16="http://schemas.microsoft.com/office/drawing/2014/main" val="10002"/>
                  </a:ext>
                </a:extLst>
              </a:tr>
              <a:tr h="1017177">
                <a:tc>
                  <a:txBody>
                    <a:bodyPr/>
                    <a:lstStyle/>
                    <a:p>
                      <a:pPr algn="ctr" fontAlgn="b"/>
                      <a:r>
                        <a:rPr lang="en-US" sz="2000" b="1" u="none" strike="noStrike" noProof="0" dirty="0">
                          <a:solidFill>
                            <a:sysClr val="windowText" lastClr="000000"/>
                          </a:solidFill>
                        </a:rPr>
                        <a:t>PV modules</a:t>
                      </a:r>
                      <a:endParaRPr lang="en-US" sz="2000" b="1" i="0" u="none" strike="noStrike" noProof="0" dirty="0">
                        <a:solidFill>
                          <a:sysClr val="windowText" lastClr="000000"/>
                        </a:solidFill>
                        <a:latin typeface="Calibri" pitchFamily="34" charset="0"/>
                      </a:endParaRPr>
                    </a:p>
                  </a:txBody>
                  <a:tcPr marL="0" marR="0" marT="0" marB="0" anchor="ctr">
                    <a:solidFill>
                      <a:schemeClr val="tx1">
                        <a:lumMod val="20000"/>
                        <a:lumOff val="80000"/>
                      </a:schemeClr>
                    </a:solidFill>
                  </a:tcPr>
                </a:tc>
                <a:tc>
                  <a:txBody>
                    <a:bodyPr/>
                    <a:lstStyle/>
                    <a:p>
                      <a:pPr marL="0" marR="0" indent="0" algn="ctr" defTabSz="914364" rtl="0" eaLnBrk="1" fontAlgn="b" latinLnBrk="0" hangingPunct="1">
                        <a:lnSpc>
                          <a:spcPct val="100000"/>
                        </a:lnSpc>
                        <a:spcBef>
                          <a:spcPts val="0"/>
                        </a:spcBef>
                        <a:spcAft>
                          <a:spcPts val="0"/>
                        </a:spcAft>
                        <a:buClrTx/>
                        <a:buSzTx/>
                        <a:buFontTx/>
                        <a:buNone/>
                        <a:tabLst/>
                        <a:defRPr/>
                      </a:pPr>
                      <a:r>
                        <a:rPr lang="en-US" sz="2000" u="none" strike="noStrike" kern="1200" noProof="0" dirty="0">
                          <a:solidFill>
                            <a:sysClr val="windowText" lastClr="000000"/>
                          </a:solidFill>
                        </a:rPr>
                        <a:t>25</a:t>
                      </a:r>
                      <a:endParaRPr lang="en-US" sz="2000" u="none" strike="noStrike" kern="1200" noProof="0" dirty="0">
                        <a:solidFill>
                          <a:sysClr val="windowText" lastClr="000000"/>
                        </a:solidFill>
                        <a:latin typeface="Calibri" pitchFamily="34" charset="0"/>
                        <a:ea typeface="+mn-ea"/>
                        <a:cs typeface="+mn-cs"/>
                      </a:endParaRPr>
                    </a:p>
                  </a:txBody>
                  <a:tcPr marL="0" marR="0" marT="0" marB="0" anchor="ctr">
                    <a:solidFill>
                      <a:schemeClr val="bg1"/>
                    </a:solidFill>
                  </a:tcPr>
                </a:tc>
                <a:tc>
                  <a:txBody>
                    <a:bodyPr/>
                    <a:lstStyle/>
                    <a:p>
                      <a:pPr marL="0" marR="0" indent="0" algn="ctr" defTabSz="914364" rtl="0" eaLnBrk="1" fontAlgn="b" latinLnBrk="0" hangingPunct="1">
                        <a:lnSpc>
                          <a:spcPct val="100000"/>
                        </a:lnSpc>
                        <a:spcBef>
                          <a:spcPts val="0"/>
                        </a:spcBef>
                        <a:spcAft>
                          <a:spcPts val="0"/>
                        </a:spcAft>
                        <a:buClrTx/>
                        <a:buSzTx/>
                        <a:buFontTx/>
                        <a:buNone/>
                        <a:tabLst/>
                        <a:defRPr/>
                      </a:pPr>
                      <a:r>
                        <a:rPr lang="en-US" sz="2000" u="none" strike="noStrike" kern="1200" noProof="0" dirty="0">
                          <a:solidFill>
                            <a:sysClr val="windowText" lastClr="000000"/>
                          </a:solidFill>
                        </a:rPr>
                        <a:t>After 20 years they reach</a:t>
                      </a:r>
                      <a:r>
                        <a:rPr lang="en-US" sz="2000" u="none" strike="noStrike" kern="1200" baseline="0" noProof="0" dirty="0">
                          <a:solidFill>
                            <a:sysClr val="windowText" lastClr="000000"/>
                          </a:solidFill>
                        </a:rPr>
                        <a:t> 80% of rated power output</a:t>
                      </a:r>
                      <a:endParaRPr lang="en-US" sz="2000" u="none" strike="noStrike" kern="1200" noProof="0" dirty="0">
                        <a:solidFill>
                          <a:sysClr val="windowText" lastClr="000000"/>
                        </a:solidFill>
                        <a:latin typeface="Calibri" pitchFamily="34" charset="0"/>
                        <a:ea typeface="+mn-ea"/>
                        <a:cs typeface="+mn-cs"/>
                      </a:endParaRPr>
                    </a:p>
                  </a:txBody>
                  <a:tcPr marL="0" marR="0" marT="0" marB="0" anchor="ctr">
                    <a:solidFill>
                      <a:schemeClr val="bg1"/>
                    </a:solidFill>
                  </a:tcPr>
                </a:tc>
                <a:extLst>
                  <a:ext uri="{0D108BD9-81ED-4DB2-BD59-A6C34878D82A}">
                    <a16:rowId xmlns:a16="http://schemas.microsoft.com/office/drawing/2014/main" val="10003"/>
                  </a:ext>
                </a:extLst>
              </a:tr>
              <a:tr h="1017177">
                <a:tc>
                  <a:txBody>
                    <a:bodyPr/>
                    <a:lstStyle/>
                    <a:p>
                      <a:pPr algn="ctr" fontAlgn="b"/>
                      <a:r>
                        <a:rPr lang="en-US" sz="2000" b="1" i="0" u="none" strike="noStrike" noProof="0" dirty="0">
                          <a:solidFill>
                            <a:sysClr val="windowText" lastClr="000000"/>
                          </a:solidFill>
                          <a:latin typeface="Calibri" pitchFamily="34" charset="0"/>
                        </a:rPr>
                        <a:t>Power network</a:t>
                      </a:r>
                    </a:p>
                  </a:txBody>
                  <a:tcPr marL="0" marR="0" marT="0" marB="0" anchor="ctr">
                    <a:solidFill>
                      <a:schemeClr val="tx1">
                        <a:lumMod val="20000"/>
                        <a:lumOff val="80000"/>
                      </a:schemeClr>
                    </a:solidFill>
                  </a:tcPr>
                </a:tc>
                <a:tc>
                  <a:txBody>
                    <a:bodyPr/>
                    <a:lstStyle/>
                    <a:p>
                      <a:pPr marL="0" marR="0" indent="0" algn="ctr" defTabSz="914364" rtl="0" eaLnBrk="1" fontAlgn="b" latinLnBrk="0" hangingPunct="1">
                        <a:lnSpc>
                          <a:spcPct val="100000"/>
                        </a:lnSpc>
                        <a:spcBef>
                          <a:spcPts val="0"/>
                        </a:spcBef>
                        <a:spcAft>
                          <a:spcPts val="0"/>
                        </a:spcAft>
                        <a:buClrTx/>
                        <a:buSzTx/>
                        <a:buFontTx/>
                        <a:buNone/>
                        <a:tabLst/>
                        <a:defRPr/>
                      </a:pPr>
                      <a:r>
                        <a:rPr lang="en-US" sz="2000" u="none" strike="noStrike" kern="1200" noProof="0" dirty="0">
                          <a:solidFill>
                            <a:sysClr val="windowText" lastClr="000000"/>
                          </a:solidFill>
                          <a:latin typeface="Calibri" pitchFamily="34" charset="0"/>
                          <a:ea typeface="+mn-ea"/>
                          <a:cs typeface="+mn-cs"/>
                        </a:rPr>
                        <a:t>&gt;25</a:t>
                      </a:r>
                    </a:p>
                  </a:txBody>
                  <a:tcPr marL="0" marR="0" marT="0" marB="0" anchor="ctr">
                    <a:solidFill>
                      <a:schemeClr val="bg1"/>
                    </a:solidFill>
                  </a:tcPr>
                </a:tc>
                <a:tc>
                  <a:txBody>
                    <a:bodyPr/>
                    <a:lstStyle/>
                    <a:p>
                      <a:pPr marL="0" marR="0" indent="0" algn="ctr" defTabSz="914364" rtl="0" eaLnBrk="1" fontAlgn="b" latinLnBrk="0" hangingPunct="1">
                        <a:lnSpc>
                          <a:spcPct val="100000"/>
                        </a:lnSpc>
                        <a:spcBef>
                          <a:spcPts val="0"/>
                        </a:spcBef>
                        <a:spcAft>
                          <a:spcPts val="0"/>
                        </a:spcAft>
                        <a:buClrTx/>
                        <a:buSzTx/>
                        <a:buFontTx/>
                        <a:buNone/>
                        <a:tabLst/>
                        <a:defRPr/>
                      </a:pPr>
                      <a:r>
                        <a:rPr lang="en-US" sz="2000" u="none" strike="noStrike" kern="1200" noProof="0" dirty="0">
                          <a:solidFill>
                            <a:sysClr val="windowText" lastClr="000000"/>
                          </a:solidFill>
                          <a:latin typeface="Calibri" pitchFamily="34" charset="0"/>
                          <a:ea typeface="+mn-ea"/>
                          <a:cs typeface="+mn-cs"/>
                        </a:rPr>
                        <a:t>Distribution lines, droplines, transformers, </a:t>
                      </a:r>
                      <a:r>
                        <a:rPr lang="en-US" sz="2000" u="none" strike="noStrike" kern="1200" noProof="0" dirty="0" err="1">
                          <a:solidFill>
                            <a:sysClr val="windowText" lastClr="000000"/>
                          </a:solidFill>
                          <a:latin typeface="Calibri" pitchFamily="34" charset="0"/>
                          <a:ea typeface="+mn-ea"/>
                          <a:cs typeface="+mn-cs"/>
                        </a:rPr>
                        <a:t>etc</a:t>
                      </a:r>
                      <a:endParaRPr lang="en-US" sz="2000" u="none" strike="noStrike" kern="1200" noProof="0" dirty="0">
                        <a:solidFill>
                          <a:sysClr val="windowText" lastClr="000000"/>
                        </a:solidFill>
                        <a:latin typeface="Calibri" pitchFamily="34" charset="0"/>
                        <a:ea typeface="+mn-ea"/>
                        <a:cs typeface="+mn-cs"/>
                      </a:endParaRPr>
                    </a:p>
                  </a:txBody>
                  <a:tcPr marL="0" marR="0" marT="0" marB="0" anchor="ctr">
                    <a:solidFill>
                      <a:schemeClr val="bg1"/>
                    </a:solidFill>
                  </a:tcPr>
                </a:tc>
                <a:extLst>
                  <a:ext uri="{0D108BD9-81ED-4DB2-BD59-A6C34878D82A}">
                    <a16:rowId xmlns:a16="http://schemas.microsoft.com/office/drawing/2014/main" val="288465834"/>
                  </a:ext>
                </a:extLst>
              </a:tr>
            </a:tbl>
          </a:graphicData>
        </a:graphic>
      </p:graphicFrame>
    </p:spTree>
    <p:extLst>
      <p:ext uri="{BB962C8B-B14F-4D97-AF65-F5344CB8AC3E}">
        <p14:creationId xmlns:p14="http://schemas.microsoft.com/office/powerpoint/2010/main" val="1364689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TARIFF DEFINITION. </a:t>
            </a:r>
            <a:r>
              <a:rPr lang="es-ES" dirty="0">
                <a:solidFill>
                  <a:schemeClr val="tx1"/>
                </a:solidFill>
                <a:latin typeface="Tw Cen MT" panose="020B0602020104020603" pitchFamily="34" charset="0"/>
              </a:rPr>
              <a:t>OPEX </a:t>
            </a:r>
            <a:r>
              <a:rPr lang="es-ES" dirty="0" err="1">
                <a:solidFill>
                  <a:schemeClr val="tx1"/>
                </a:solidFill>
                <a:latin typeface="Tw Cen MT" panose="020B0602020104020603" pitchFamily="34" charset="0"/>
              </a:rPr>
              <a:t>costs</a:t>
            </a:r>
            <a:endParaRPr lang="es-ES" dirty="0"/>
          </a:p>
        </p:txBody>
      </p:sp>
      <p:sp>
        <p:nvSpPr>
          <p:cNvPr id="4" name="Content Placeholder 2">
            <a:extLst>
              <a:ext uri="{FF2B5EF4-FFF2-40B4-BE49-F238E27FC236}">
                <a16:creationId xmlns:a16="http://schemas.microsoft.com/office/drawing/2014/main" id="{3F62B040-1A4C-B23B-246B-9B6FB7A7C23B}"/>
              </a:ext>
            </a:extLst>
          </p:cNvPr>
          <p:cNvSpPr txBox="1">
            <a:spLocks/>
          </p:cNvSpPr>
          <p:nvPr/>
        </p:nvSpPr>
        <p:spPr>
          <a:xfrm>
            <a:off x="2208000" y="2101128"/>
            <a:ext cx="7776000" cy="3816000"/>
          </a:xfrm>
          <a:prstGeom prst="rect">
            <a:avLst/>
          </a:prstGeom>
        </p:spPr>
        <p:txBody>
          <a:bodyPr>
            <a:normAutofit/>
          </a:bodyPr>
          <a:lstStyle>
            <a:lvl1pPr marL="367362" indent="-367362" algn="l" defTabSz="979631"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95950" indent="-306135" algn="l" defTabSz="979631"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24539" indent="-244908" algn="l" defTabSz="979631"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14354"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04170"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693985"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83801"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73616"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63432"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endParaRPr lang="en-GB" sz="1600" dirty="0">
              <a:latin typeface="+mj-lt"/>
            </a:endParaRPr>
          </a:p>
        </p:txBody>
      </p:sp>
      <p:graphicFrame>
        <p:nvGraphicFramePr>
          <p:cNvPr id="6" name="Table 5">
            <a:extLst>
              <a:ext uri="{FF2B5EF4-FFF2-40B4-BE49-F238E27FC236}">
                <a16:creationId xmlns:a16="http://schemas.microsoft.com/office/drawing/2014/main" id="{3116DB54-684A-DA30-5309-C32125F89242}"/>
              </a:ext>
            </a:extLst>
          </p:cNvPr>
          <p:cNvGraphicFramePr>
            <a:graphicFrameLocks noGrp="1"/>
          </p:cNvGraphicFramePr>
          <p:nvPr>
            <p:extLst>
              <p:ext uri="{D42A27DB-BD31-4B8C-83A1-F6EECF244321}">
                <p14:modId xmlns:p14="http://schemas.microsoft.com/office/powerpoint/2010/main" val="4274991456"/>
              </p:ext>
            </p:extLst>
          </p:nvPr>
        </p:nvGraphicFramePr>
        <p:xfrm>
          <a:off x="1631504" y="1268760"/>
          <a:ext cx="8928992" cy="4596929"/>
        </p:xfrm>
        <a:graphic>
          <a:graphicData uri="http://schemas.openxmlformats.org/drawingml/2006/table">
            <a:tbl>
              <a:tblPr>
                <a:tableStyleId>{616DA210-FB5B-4158-B5E0-FEB733F419BA}</a:tableStyleId>
              </a:tblPr>
              <a:tblGrid>
                <a:gridCol w="2349735">
                  <a:extLst>
                    <a:ext uri="{9D8B030D-6E8A-4147-A177-3AD203B41FA5}">
                      <a16:colId xmlns:a16="http://schemas.microsoft.com/office/drawing/2014/main" val="20000"/>
                    </a:ext>
                  </a:extLst>
                </a:gridCol>
                <a:gridCol w="6579257">
                  <a:extLst>
                    <a:ext uri="{9D8B030D-6E8A-4147-A177-3AD203B41FA5}">
                      <a16:colId xmlns:a16="http://schemas.microsoft.com/office/drawing/2014/main" val="20001"/>
                    </a:ext>
                  </a:extLst>
                </a:gridCol>
              </a:tblGrid>
              <a:tr h="810261">
                <a:tc>
                  <a:txBody>
                    <a:bodyPr/>
                    <a:lstStyle/>
                    <a:p>
                      <a:pPr marL="0" algn="ctr" defTabSz="914364" rtl="0" eaLnBrk="1" fontAlgn="ctr" latinLnBrk="0" hangingPunct="1"/>
                      <a:r>
                        <a:rPr lang="en-US" sz="1800" b="1" u="none" strike="noStrike" kern="1200" noProof="0" dirty="0">
                          <a:solidFill>
                            <a:schemeClr val="bg1"/>
                          </a:solidFill>
                        </a:rPr>
                        <a:t>Component</a:t>
                      </a:r>
                      <a:endParaRPr lang="en-US" sz="1800" b="1" u="none" strike="noStrike" kern="1200" noProof="0" dirty="0">
                        <a:solidFill>
                          <a:schemeClr val="bg1"/>
                        </a:solidFill>
                        <a:latin typeface="Calibri" pitchFamily="34" charset="0"/>
                        <a:ea typeface="+mn-ea"/>
                        <a:cs typeface="+mn-cs"/>
                      </a:endParaRPr>
                    </a:p>
                  </a:txBody>
                  <a:tcPr marL="0" marR="0" marT="0" marB="0" anchor="ctr">
                    <a:solidFill>
                      <a:schemeClr val="tx2"/>
                    </a:solidFill>
                  </a:tcPr>
                </a:tc>
                <a:tc>
                  <a:txBody>
                    <a:bodyPr/>
                    <a:lstStyle/>
                    <a:p>
                      <a:pPr marL="0" algn="ctr" defTabSz="914364" rtl="0" eaLnBrk="1" fontAlgn="ctr" latinLnBrk="0" hangingPunct="1"/>
                      <a:r>
                        <a:rPr lang="en-US" sz="1800" b="1" u="none" strike="noStrike" kern="1200" noProof="0" dirty="0">
                          <a:solidFill>
                            <a:schemeClr val="bg1"/>
                          </a:solidFill>
                        </a:rPr>
                        <a:t>Description</a:t>
                      </a:r>
                      <a:endParaRPr lang="en-US" sz="1800" b="1" u="none" strike="noStrike" kern="1200" noProof="0" dirty="0">
                        <a:solidFill>
                          <a:schemeClr val="bg1"/>
                        </a:solidFill>
                        <a:latin typeface="Calibri" pitchFamily="34" charset="0"/>
                        <a:ea typeface="+mn-ea"/>
                        <a:cs typeface="+mn-cs"/>
                      </a:endParaRPr>
                    </a:p>
                  </a:txBody>
                  <a:tcPr marL="0" marR="0" marT="0" marB="0" anchor="ctr">
                    <a:solidFill>
                      <a:schemeClr val="tx2"/>
                    </a:solidFill>
                  </a:tcPr>
                </a:tc>
                <a:extLst>
                  <a:ext uri="{0D108BD9-81ED-4DB2-BD59-A6C34878D82A}">
                    <a16:rowId xmlns:a16="http://schemas.microsoft.com/office/drawing/2014/main" val="10000"/>
                  </a:ext>
                </a:extLst>
              </a:tr>
              <a:tr h="782546">
                <a:tc>
                  <a:txBody>
                    <a:bodyPr/>
                    <a:lstStyle/>
                    <a:p>
                      <a:pPr marL="0" marR="0" indent="0" algn="ctr" defTabSz="914364" rtl="0" eaLnBrk="1" fontAlgn="b" latinLnBrk="0" hangingPunct="1">
                        <a:lnSpc>
                          <a:spcPct val="100000"/>
                        </a:lnSpc>
                        <a:spcBef>
                          <a:spcPts val="0"/>
                        </a:spcBef>
                        <a:spcAft>
                          <a:spcPts val="0"/>
                        </a:spcAft>
                        <a:buClrTx/>
                        <a:buSzTx/>
                        <a:buFontTx/>
                        <a:buNone/>
                        <a:tabLst/>
                        <a:defRPr/>
                      </a:pPr>
                      <a:r>
                        <a:rPr lang="en-US" sz="1800" b="1" u="none" strike="noStrike" noProof="0" dirty="0">
                          <a:solidFill>
                            <a:srgbClr val="000000"/>
                          </a:solidFill>
                        </a:rPr>
                        <a:t>Replacements</a:t>
                      </a:r>
                      <a:endParaRPr lang="en-US" sz="1800" b="1" i="0" u="none" strike="noStrike" noProof="0" dirty="0">
                        <a:solidFill>
                          <a:srgbClr val="000000"/>
                        </a:solidFill>
                        <a:latin typeface="Calibri" pitchFamily="34" charset="0"/>
                      </a:endParaRPr>
                    </a:p>
                  </a:txBody>
                  <a:tcPr marL="0" marR="0" marT="0" marB="0" anchor="ctr">
                    <a:solidFill>
                      <a:schemeClr val="tx1">
                        <a:lumMod val="20000"/>
                        <a:lumOff val="80000"/>
                      </a:schemeClr>
                    </a:solidFill>
                  </a:tcPr>
                </a:tc>
                <a:tc>
                  <a:txBody>
                    <a:bodyPr/>
                    <a:lstStyle/>
                    <a:p>
                      <a:pPr marL="0" marR="0" indent="0" algn="ctr" defTabSz="914364" rtl="0" eaLnBrk="1" fontAlgn="b" latinLnBrk="0" hangingPunct="1">
                        <a:lnSpc>
                          <a:spcPct val="100000"/>
                        </a:lnSpc>
                        <a:spcBef>
                          <a:spcPts val="0"/>
                        </a:spcBef>
                        <a:spcAft>
                          <a:spcPts val="0"/>
                        </a:spcAft>
                        <a:buClrTx/>
                        <a:buSzTx/>
                        <a:buFontTx/>
                        <a:buNone/>
                        <a:tabLst/>
                        <a:defRPr/>
                      </a:pPr>
                      <a:r>
                        <a:rPr lang="en-US" sz="1800" u="none" strike="noStrike" kern="1200" noProof="0" dirty="0">
                          <a:solidFill>
                            <a:srgbClr val="000000"/>
                          </a:solidFill>
                        </a:rPr>
                        <a:t>All batteries, </a:t>
                      </a:r>
                      <a:r>
                        <a:rPr lang="en-US" sz="1800" u="none" strike="noStrike" kern="1200" baseline="0" noProof="0" dirty="0">
                          <a:solidFill>
                            <a:srgbClr val="000000"/>
                          </a:solidFill>
                        </a:rPr>
                        <a:t>i</a:t>
                      </a:r>
                      <a:r>
                        <a:rPr lang="en-US" sz="1800" u="none" strike="noStrike" kern="1200" noProof="0" dirty="0">
                          <a:solidFill>
                            <a:srgbClr val="000000"/>
                          </a:solidFill>
                        </a:rPr>
                        <a:t>nverters, 1%</a:t>
                      </a:r>
                      <a:r>
                        <a:rPr lang="en-US" sz="1800" u="none" strike="noStrike" kern="1200" baseline="0" noProof="0" dirty="0">
                          <a:solidFill>
                            <a:srgbClr val="000000"/>
                          </a:solidFill>
                        </a:rPr>
                        <a:t> PV modules, management and control system</a:t>
                      </a:r>
                      <a:endParaRPr lang="en-US" sz="1800" u="none" strike="noStrike" kern="1200" noProof="0" dirty="0">
                        <a:solidFill>
                          <a:srgbClr val="000000"/>
                        </a:solidFill>
                        <a:latin typeface="Calibri" pitchFamily="34" charset="0"/>
                        <a:ea typeface="+mn-ea"/>
                        <a:cs typeface="+mn-cs"/>
                      </a:endParaRPr>
                    </a:p>
                  </a:txBody>
                  <a:tcPr marL="0" marR="0" marT="0" marB="0" anchor="ctr"/>
                </a:tc>
                <a:extLst>
                  <a:ext uri="{0D108BD9-81ED-4DB2-BD59-A6C34878D82A}">
                    <a16:rowId xmlns:a16="http://schemas.microsoft.com/office/drawing/2014/main" val="10002"/>
                  </a:ext>
                </a:extLst>
              </a:tr>
              <a:tr h="782546">
                <a:tc>
                  <a:txBody>
                    <a:bodyPr/>
                    <a:lstStyle/>
                    <a:p>
                      <a:pPr marL="0" marR="0" indent="0" algn="ctr" defTabSz="914364" rtl="0" eaLnBrk="1" fontAlgn="b" latinLnBrk="0" hangingPunct="1">
                        <a:lnSpc>
                          <a:spcPct val="100000"/>
                        </a:lnSpc>
                        <a:spcBef>
                          <a:spcPts val="0"/>
                        </a:spcBef>
                        <a:spcAft>
                          <a:spcPts val="0"/>
                        </a:spcAft>
                        <a:buClrTx/>
                        <a:buSzTx/>
                        <a:buFontTx/>
                        <a:buNone/>
                        <a:tabLst/>
                        <a:defRPr/>
                      </a:pPr>
                      <a:r>
                        <a:rPr lang="en-US" sz="1800" b="1" u="none" strike="noStrike" noProof="0" dirty="0">
                          <a:solidFill>
                            <a:srgbClr val="000000"/>
                          </a:solidFill>
                        </a:rPr>
                        <a:t>Management</a:t>
                      </a:r>
                      <a:endParaRPr lang="en-US" sz="1800" b="1" i="0" u="none" strike="noStrike" noProof="0" dirty="0">
                        <a:solidFill>
                          <a:srgbClr val="000000"/>
                        </a:solidFill>
                        <a:latin typeface="Calibri" pitchFamily="34" charset="0"/>
                      </a:endParaRPr>
                    </a:p>
                  </a:txBody>
                  <a:tcPr marL="0" marR="0" marT="0" marB="0" anchor="ctr">
                    <a:solidFill>
                      <a:schemeClr val="tx1">
                        <a:lumMod val="20000"/>
                        <a:lumOff val="80000"/>
                      </a:schemeClr>
                    </a:solidFill>
                  </a:tcPr>
                </a:tc>
                <a:tc>
                  <a:txBody>
                    <a:bodyPr/>
                    <a:lstStyle/>
                    <a:p>
                      <a:pPr marL="0" marR="0" indent="0" algn="ctr" defTabSz="914364" rtl="0" eaLnBrk="1" fontAlgn="b" latinLnBrk="0" hangingPunct="1">
                        <a:lnSpc>
                          <a:spcPct val="100000"/>
                        </a:lnSpc>
                        <a:spcBef>
                          <a:spcPts val="0"/>
                        </a:spcBef>
                        <a:spcAft>
                          <a:spcPts val="0"/>
                        </a:spcAft>
                        <a:buClrTx/>
                        <a:buSzTx/>
                        <a:buFontTx/>
                        <a:buNone/>
                        <a:tabLst/>
                        <a:defRPr/>
                      </a:pPr>
                      <a:r>
                        <a:rPr lang="en-US" sz="1800" u="sng" strike="noStrike" kern="1200" noProof="0" dirty="0">
                          <a:solidFill>
                            <a:srgbClr val="000000"/>
                          </a:solidFill>
                        </a:rPr>
                        <a:t> Salaries</a:t>
                      </a:r>
                      <a:r>
                        <a:rPr lang="en-US" sz="1800" u="none" strike="noStrike" kern="1200" noProof="0" dirty="0">
                          <a:solidFill>
                            <a:srgbClr val="000000"/>
                          </a:solidFill>
                        </a:rPr>
                        <a:t>: management, training and technical assistances, financial and maintenance audit</a:t>
                      </a:r>
                      <a:endParaRPr lang="en-US" sz="1800" u="none" strike="noStrike" kern="1200" noProof="0" dirty="0">
                        <a:solidFill>
                          <a:srgbClr val="000000"/>
                        </a:solidFill>
                        <a:latin typeface="Calibri" pitchFamily="34" charset="0"/>
                        <a:ea typeface="+mn-ea"/>
                        <a:cs typeface="+mn-cs"/>
                      </a:endParaRPr>
                    </a:p>
                  </a:txBody>
                  <a:tcPr marL="0" marR="0" marT="0" marB="0" anchor="ctr"/>
                </a:tc>
                <a:extLst>
                  <a:ext uri="{0D108BD9-81ED-4DB2-BD59-A6C34878D82A}">
                    <a16:rowId xmlns:a16="http://schemas.microsoft.com/office/drawing/2014/main" val="10003"/>
                  </a:ext>
                </a:extLst>
              </a:tr>
              <a:tr h="1103233">
                <a:tc rowSpan="2">
                  <a:txBody>
                    <a:bodyPr/>
                    <a:lstStyle/>
                    <a:p>
                      <a:pPr algn="ctr" fontAlgn="b"/>
                      <a:r>
                        <a:rPr lang="en-US" sz="1800" b="1" u="none" strike="noStrike" noProof="0" dirty="0">
                          <a:solidFill>
                            <a:srgbClr val="000000"/>
                          </a:solidFill>
                        </a:rPr>
                        <a:t>Operation and Maintenance</a:t>
                      </a:r>
                      <a:endParaRPr lang="en-US" sz="1800" b="1" i="0" u="none" strike="noStrike" noProof="0" dirty="0">
                        <a:solidFill>
                          <a:srgbClr val="000000"/>
                        </a:solidFill>
                        <a:latin typeface="Calibri" pitchFamily="34" charset="0"/>
                      </a:endParaRPr>
                    </a:p>
                  </a:txBody>
                  <a:tcPr marL="0" marR="0" marT="0" marB="0" anchor="ctr">
                    <a:solidFill>
                      <a:schemeClr val="tx1">
                        <a:lumMod val="20000"/>
                        <a:lumOff val="80000"/>
                      </a:schemeClr>
                    </a:solidFill>
                  </a:tcPr>
                </a:tc>
                <a:tc>
                  <a:txBody>
                    <a:bodyPr/>
                    <a:lstStyle/>
                    <a:p>
                      <a:pPr marL="0" marR="0" indent="0" algn="ctr" defTabSz="914364" rtl="0" eaLnBrk="1" fontAlgn="b" latinLnBrk="0" hangingPunct="1">
                        <a:lnSpc>
                          <a:spcPct val="100000"/>
                        </a:lnSpc>
                        <a:spcBef>
                          <a:spcPts val="0"/>
                        </a:spcBef>
                        <a:spcAft>
                          <a:spcPts val="0"/>
                        </a:spcAft>
                        <a:buClrTx/>
                        <a:buSzTx/>
                        <a:buFontTx/>
                        <a:buNone/>
                        <a:tabLst/>
                        <a:defRPr/>
                      </a:pPr>
                      <a:r>
                        <a:rPr lang="en-US" sz="1800" u="sng" strike="noStrike" kern="1200" noProof="0" dirty="0">
                          <a:solidFill>
                            <a:srgbClr val="000000"/>
                          </a:solidFill>
                        </a:rPr>
                        <a:t>Salaries: </a:t>
                      </a:r>
                      <a:r>
                        <a:rPr lang="en-US" sz="1800" u="none" strike="noStrike" kern="1200" noProof="0" dirty="0">
                          <a:solidFill>
                            <a:srgbClr val="000000"/>
                          </a:solidFill>
                        </a:rPr>
                        <a:t>Transactions/ fee collection, Up-keeping, maintenance, etc.</a:t>
                      </a:r>
                    </a:p>
                    <a:p>
                      <a:pPr marL="0" marR="0" indent="0" algn="ctr" defTabSz="914364" rtl="0" eaLnBrk="1" fontAlgn="b" latinLnBrk="0" hangingPunct="1">
                        <a:lnSpc>
                          <a:spcPct val="100000"/>
                        </a:lnSpc>
                        <a:spcBef>
                          <a:spcPts val="0"/>
                        </a:spcBef>
                        <a:spcAft>
                          <a:spcPts val="0"/>
                        </a:spcAft>
                        <a:buClrTx/>
                        <a:buSzTx/>
                        <a:buFontTx/>
                        <a:buNone/>
                        <a:tabLst/>
                        <a:defRPr/>
                      </a:pPr>
                      <a:r>
                        <a:rPr lang="en-US" sz="1800" u="sng" strike="noStrike" kern="1200" noProof="0" dirty="0">
                          <a:solidFill>
                            <a:srgbClr val="000000"/>
                          </a:solidFill>
                        </a:rPr>
                        <a:t>Gratification for detection of illegal connections</a:t>
                      </a:r>
                      <a:endParaRPr lang="en-US" sz="1800" u="none" strike="noStrike" kern="1200" noProof="0" dirty="0">
                        <a:solidFill>
                          <a:srgbClr val="000000"/>
                        </a:solidFill>
                        <a:latin typeface="Calibri" pitchFamily="34" charset="0"/>
                        <a:ea typeface="+mn-ea"/>
                        <a:cs typeface="+mn-cs"/>
                      </a:endParaRPr>
                    </a:p>
                  </a:txBody>
                  <a:tcPr marL="0" marR="0" marT="0" marB="0" anchor="ctr"/>
                </a:tc>
                <a:extLst>
                  <a:ext uri="{0D108BD9-81ED-4DB2-BD59-A6C34878D82A}">
                    <a16:rowId xmlns:a16="http://schemas.microsoft.com/office/drawing/2014/main" val="10004"/>
                  </a:ext>
                </a:extLst>
              </a:tr>
              <a:tr h="540175">
                <a:tc vMerge="1">
                  <a:txBody>
                    <a:bodyPr/>
                    <a:lstStyle/>
                    <a:p>
                      <a:pPr algn="ctr" fontAlgn="b"/>
                      <a:endParaRPr lang="en-US" sz="1600" b="0" i="0" u="none" strike="noStrike" noProof="0" dirty="0">
                        <a:solidFill>
                          <a:srgbClr val="000000"/>
                        </a:solidFill>
                        <a:latin typeface="Calibri"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364" rtl="0" eaLnBrk="1" fontAlgn="b" latinLnBrk="0" hangingPunct="1">
                        <a:lnSpc>
                          <a:spcPct val="100000"/>
                        </a:lnSpc>
                        <a:spcBef>
                          <a:spcPts val="0"/>
                        </a:spcBef>
                        <a:spcAft>
                          <a:spcPts val="0"/>
                        </a:spcAft>
                        <a:buClrTx/>
                        <a:buSzTx/>
                        <a:buFontTx/>
                        <a:buNone/>
                        <a:tabLst/>
                        <a:defRPr/>
                      </a:pPr>
                      <a:r>
                        <a:rPr lang="en-US" sz="1800" u="sng" strike="noStrike" kern="1200" noProof="0" dirty="0">
                          <a:solidFill>
                            <a:srgbClr val="000000"/>
                          </a:solidFill>
                        </a:rPr>
                        <a:t>Diesel generators</a:t>
                      </a:r>
                      <a:r>
                        <a:rPr lang="en-US" sz="1800" u="none" strike="noStrike" kern="1200" noProof="0" dirty="0">
                          <a:solidFill>
                            <a:srgbClr val="000000"/>
                          </a:solidFill>
                        </a:rPr>
                        <a:t>: Overhauls, Fuel, Oil, Air and oil filters.</a:t>
                      </a:r>
                      <a:endParaRPr lang="en-US" sz="1800" u="none" strike="noStrike" kern="1200" noProof="0" dirty="0">
                        <a:solidFill>
                          <a:srgbClr val="000000"/>
                        </a:solidFill>
                        <a:latin typeface="Calibri" pitchFamily="34" charset="0"/>
                        <a:ea typeface="+mn-ea"/>
                        <a:cs typeface="+mn-cs"/>
                      </a:endParaRPr>
                    </a:p>
                  </a:txBody>
                  <a:tcPr marL="0" marR="0" marT="0" marB="0" anchor="ctr"/>
                </a:tc>
                <a:extLst>
                  <a:ext uri="{0D108BD9-81ED-4DB2-BD59-A6C34878D82A}">
                    <a16:rowId xmlns:a16="http://schemas.microsoft.com/office/drawing/2014/main" val="10005"/>
                  </a:ext>
                </a:extLst>
              </a:tr>
              <a:tr h="303848">
                <a:tc>
                  <a:txBody>
                    <a:bodyPr/>
                    <a:lstStyle/>
                    <a:p>
                      <a:pPr marL="0" marR="0" indent="0" algn="ctr" defTabSz="914364" rtl="0" eaLnBrk="1" fontAlgn="b" latinLnBrk="0" hangingPunct="1">
                        <a:lnSpc>
                          <a:spcPct val="100000"/>
                        </a:lnSpc>
                        <a:spcBef>
                          <a:spcPts val="0"/>
                        </a:spcBef>
                        <a:spcAft>
                          <a:spcPts val="0"/>
                        </a:spcAft>
                        <a:buClrTx/>
                        <a:buSzTx/>
                        <a:buFontTx/>
                        <a:buNone/>
                        <a:tabLst/>
                        <a:defRPr/>
                      </a:pPr>
                      <a:r>
                        <a:rPr lang="en-US" sz="1800" b="1" u="none" strike="noStrike" kern="1200" noProof="0" dirty="0">
                          <a:solidFill>
                            <a:srgbClr val="000000"/>
                          </a:solidFill>
                        </a:rPr>
                        <a:t>Taxes</a:t>
                      </a:r>
                      <a:endParaRPr lang="en-US" sz="1800" b="1" u="none" strike="noStrike" kern="1200" noProof="0" dirty="0">
                        <a:solidFill>
                          <a:srgbClr val="000000"/>
                        </a:solidFill>
                        <a:latin typeface="Calibri" pitchFamily="34" charset="0"/>
                        <a:ea typeface="+mn-ea"/>
                        <a:cs typeface="+mn-cs"/>
                      </a:endParaRPr>
                    </a:p>
                  </a:txBody>
                  <a:tcPr marL="0" marR="0" marT="0" marB="0" anchor="ctr">
                    <a:solidFill>
                      <a:schemeClr val="tx1">
                        <a:lumMod val="20000"/>
                        <a:lumOff val="80000"/>
                      </a:schemeClr>
                    </a:solidFill>
                  </a:tcPr>
                </a:tc>
                <a:tc>
                  <a:txBody>
                    <a:bodyPr/>
                    <a:lstStyle/>
                    <a:p>
                      <a:pPr algn="ctr"/>
                      <a:r>
                        <a:rPr lang="es-ES" sz="1800" dirty="0" err="1">
                          <a:solidFill>
                            <a:srgbClr val="000000"/>
                          </a:solidFill>
                        </a:rPr>
                        <a:t>Depending</a:t>
                      </a:r>
                      <a:r>
                        <a:rPr lang="es-ES" sz="1800" dirty="0">
                          <a:solidFill>
                            <a:srgbClr val="000000"/>
                          </a:solidFill>
                        </a:rPr>
                        <a:t> on country</a:t>
                      </a:r>
                    </a:p>
                  </a:txBody>
                  <a:tcPr marL="0" marR="0" marT="0" marB="0" anchor="ctr"/>
                </a:tc>
                <a:extLst>
                  <a:ext uri="{0D108BD9-81ED-4DB2-BD59-A6C34878D82A}">
                    <a16:rowId xmlns:a16="http://schemas.microsoft.com/office/drawing/2014/main" val="10006"/>
                  </a:ext>
                </a:extLst>
              </a:tr>
              <a:tr h="0">
                <a:tc>
                  <a:txBody>
                    <a:bodyPr/>
                    <a:lstStyle/>
                    <a:p>
                      <a:pPr marL="0" marR="0" indent="0" algn="ctr" defTabSz="914364" rtl="0" eaLnBrk="1" fontAlgn="b" latinLnBrk="0" hangingPunct="1">
                        <a:lnSpc>
                          <a:spcPct val="100000"/>
                        </a:lnSpc>
                        <a:spcBef>
                          <a:spcPts val="0"/>
                        </a:spcBef>
                        <a:spcAft>
                          <a:spcPts val="0"/>
                        </a:spcAft>
                        <a:buClrTx/>
                        <a:buSzTx/>
                        <a:buFontTx/>
                        <a:buNone/>
                        <a:tabLst/>
                        <a:defRPr/>
                      </a:pPr>
                      <a:r>
                        <a:rPr lang="en-US" sz="1800" b="1" u="none" strike="noStrike" kern="1200" noProof="0" dirty="0">
                          <a:solidFill>
                            <a:srgbClr val="000000"/>
                          </a:solidFill>
                        </a:rPr>
                        <a:t>Others</a:t>
                      </a:r>
                      <a:endParaRPr lang="en-US" sz="1800" b="1" u="none" strike="noStrike" kern="1200" noProof="0" dirty="0">
                        <a:solidFill>
                          <a:srgbClr val="000000"/>
                        </a:solidFill>
                        <a:latin typeface="Calibri" pitchFamily="34" charset="0"/>
                        <a:ea typeface="+mn-ea"/>
                        <a:cs typeface="+mn-cs"/>
                      </a:endParaRPr>
                    </a:p>
                  </a:txBody>
                  <a:tcPr marL="0" marR="0" marT="0" marB="0" anchor="ctr">
                    <a:solidFill>
                      <a:schemeClr val="tx1">
                        <a:lumMod val="20000"/>
                        <a:lumOff val="80000"/>
                      </a:schemeClr>
                    </a:solidFill>
                  </a:tcPr>
                </a:tc>
                <a:tc>
                  <a:txBody>
                    <a:bodyPr/>
                    <a:lstStyle/>
                    <a:p>
                      <a:pPr algn="ctr"/>
                      <a:r>
                        <a:rPr lang="es-ES" sz="1800" dirty="0" err="1">
                          <a:solidFill>
                            <a:srgbClr val="000000"/>
                          </a:solidFill>
                        </a:rPr>
                        <a:t>Rentals</a:t>
                      </a:r>
                      <a:r>
                        <a:rPr lang="es-ES" sz="1800" dirty="0">
                          <a:solidFill>
                            <a:srgbClr val="000000"/>
                          </a:solidFill>
                        </a:rPr>
                        <a:t>, </a:t>
                      </a:r>
                      <a:r>
                        <a:rPr lang="es-ES" sz="1800" dirty="0" err="1">
                          <a:solidFill>
                            <a:srgbClr val="000000"/>
                          </a:solidFill>
                        </a:rPr>
                        <a:t>financial</a:t>
                      </a:r>
                      <a:r>
                        <a:rPr lang="es-ES" sz="1800" dirty="0">
                          <a:solidFill>
                            <a:srgbClr val="000000"/>
                          </a:solidFill>
                        </a:rPr>
                        <a:t> </a:t>
                      </a:r>
                      <a:r>
                        <a:rPr lang="es-ES" sz="1800" dirty="0" err="1">
                          <a:solidFill>
                            <a:srgbClr val="000000"/>
                          </a:solidFill>
                        </a:rPr>
                        <a:t>costs</a:t>
                      </a:r>
                      <a:r>
                        <a:rPr lang="es-ES" sz="1800" dirty="0">
                          <a:solidFill>
                            <a:srgbClr val="000000"/>
                          </a:solidFill>
                        </a:rPr>
                        <a:t>, etc.</a:t>
                      </a:r>
                    </a:p>
                  </a:txBody>
                  <a:tcPr marL="0" marR="0"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128528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TARIFF DEFINITION. </a:t>
            </a:r>
            <a:r>
              <a:rPr lang="es-ES" dirty="0">
                <a:solidFill>
                  <a:schemeClr val="tx1"/>
                </a:solidFill>
                <a:latin typeface="Tw Cen MT" panose="020B0602020104020603" pitchFamily="34" charset="0"/>
              </a:rPr>
              <a:t>LCOE </a:t>
            </a:r>
            <a:r>
              <a:rPr lang="es-ES" dirty="0" err="1">
                <a:solidFill>
                  <a:schemeClr val="tx1"/>
                </a:solidFill>
                <a:latin typeface="Tw Cen MT" panose="020B0602020104020603" pitchFamily="34" charset="0"/>
              </a:rPr>
              <a:t>Calculation</a:t>
            </a:r>
            <a:endParaRPr lang="es-ES" dirty="0"/>
          </a:p>
        </p:txBody>
      </p:sp>
      <p:sp>
        <p:nvSpPr>
          <p:cNvPr id="4" name="Content Placeholder 2">
            <a:extLst>
              <a:ext uri="{FF2B5EF4-FFF2-40B4-BE49-F238E27FC236}">
                <a16:creationId xmlns:a16="http://schemas.microsoft.com/office/drawing/2014/main" id="{3F62B040-1A4C-B23B-246B-9B6FB7A7C23B}"/>
              </a:ext>
            </a:extLst>
          </p:cNvPr>
          <p:cNvSpPr txBox="1">
            <a:spLocks/>
          </p:cNvSpPr>
          <p:nvPr/>
        </p:nvSpPr>
        <p:spPr>
          <a:xfrm>
            <a:off x="2208000" y="2101128"/>
            <a:ext cx="7776000" cy="3816000"/>
          </a:xfrm>
          <a:prstGeom prst="rect">
            <a:avLst/>
          </a:prstGeom>
        </p:spPr>
        <p:txBody>
          <a:bodyPr>
            <a:normAutofit/>
          </a:bodyPr>
          <a:lstStyle>
            <a:lvl1pPr marL="367362" indent="-367362" algn="l" defTabSz="979631"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95950" indent="-306135" algn="l" defTabSz="979631"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24539" indent="-244908" algn="l" defTabSz="979631"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14354"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04170"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693985"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83801"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73616"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63432"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endParaRPr lang="en-GB" sz="1600" dirty="0">
              <a:latin typeface="+mj-lt"/>
            </a:endParaRPr>
          </a:p>
        </p:txBody>
      </p:sp>
      <p:graphicFrame>
        <p:nvGraphicFramePr>
          <p:cNvPr id="6" name="Diagram 5">
            <a:extLst>
              <a:ext uri="{FF2B5EF4-FFF2-40B4-BE49-F238E27FC236}">
                <a16:creationId xmlns:a16="http://schemas.microsoft.com/office/drawing/2014/main" id="{D6C6C5D0-78BA-9357-3DA9-4B0EDA17E6E7}"/>
              </a:ext>
            </a:extLst>
          </p:cNvPr>
          <p:cNvGraphicFramePr/>
          <p:nvPr>
            <p:extLst>
              <p:ext uri="{D42A27DB-BD31-4B8C-83A1-F6EECF244321}">
                <p14:modId xmlns:p14="http://schemas.microsoft.com/office/powerpoint/2010/main" val="575716839"/>
              </p:ext>
            </p:extLst>
          </p:nvPr>
        </p:nvGraphicFramePr>
        <p:xfrm>
          <a:off x="1559496" y="1124744"/>
          <a:ext cx="6768752"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B7723BFE-1B10-AF4A-51FF-DA6E859CFF0F}"/>
              </a:ext>
            </a:extLst>
          </p:cNvPr>
          <p:cNvSpPr txBox="1"/>
          <p:nvPr/>
        </p:nvSpPr>
        <p:spPr>
          <a:xfrm>
            <a:off x="7752184" y="1196752"/>
            <a:ext cx="3096344" cy="1554272"/>
          </a:xfrm>
          <a:prstGeom prst="rect">
            <a:avLst/>
          </a:prstGeom>
          <a:solidFill>
            <a:schemeClr val="tx1">
              <a:lumMod val="40000"/>
              <a:lumOff val="60000"/>
            </a:schemeClr>
          </a:solidFill>
          <a:ln>
            <a:noFill/>
          </a:ln>
        </p:spPr>
        <p:txBody>
          <a:bodyPr wrap="square" rtlCol="0">
            <a:spAutoFit/>
          </a:bodyPr>
          <a:lstStyle/>
          <a:p>
            <a:pPr algn="ctr"/>
            <a:r>
              <a:rPr lang="en-US" b="1" dirty="0">
                <a:solidFill>
                  <a:srgbClr val="000000"/>
                </a:solidFill>
                <a:latin typeface="Calibri" pitchFamily="34" charset="0"/>
              </a:rPr>
              <a:t>CRITICAL assumptions!!</a:t>
            </a:r>
          </a:p>
          <a:p>
            <a:pPr algn="ctr"/>
            <a:endParaRPr lang="en-US" dirty="0">
              <a:solidFill>
                <a:srgbClr val="000000"/>
              </a:solidFill>
              <a:latin typeface="Calibri" pitchFamily="34" charset="0"/>
            </a:endParaRPr>
          </a:p>
          <a:p>
            <a:pPr algn="ctr"/>
            <a:r>
              <a:rPr lang="en-US" dirty="0">
                <a:solidFill>
                  <a:srgbClr val="000000"/>
                </a:solidFill>
                <a:latin typeface="Calibri" pitchFamily="34" charset="0"/>
              </a:rPr>
              <a:t>If not reality does not match the forecast, they can jeopardize the investment</a:t>
            </a:r>
          </a:p>
        </p:txBody>
      </p:sp>
      <p:cxnSp>
        <p:nvCxnSpPr>
          <p:cNvPr id="10" name="Straight Arrow Connector 9">
            <a:extLst>
              <a:ext uri="{FF2B5EF4-FFF2-40B4-BE49-F238E27FC236}">
                <a16:creationId xmlns:a16="http://schemas.microsoft.com/office/drawing/2014/main" id="{82F0ABED-D6E4-69A5-4C36-543BC5BD043B}"/>
              </a:ext>
            </a:extLst>
          </p:cNvPr>
          <p:cNvCxnSpPr/>
          <p:nvPr/>
        </p:nvCxnSpPr>
        <p:spPr bwMode="auto">
          <a:xfrm flipH="1">
            <a:off x="7968208" y="2996952"/>
            <a:ext cx="1260140" cy="1440160"/>
          </a:xfrm>
          <a:prstGeom prst="straightConnector1">
            <a:avLst/>
          </a:prstGeom>
          <a:solidFill>
            <a:schemeClr val="accent1"/>
          </a:solidFill>
          <a:ln w="57150" cap="flat" cmpd="sng" algn="ctr">
            <a:solidFill>
              <a:srgbClr val="C00000"/>
            </a:solidFill>
            <a:prstDash val="solid"/>
            <a:round/>
            <a:headEnd type="none" w="med" len="med"/>
            <a:tailEnd type="arrow"/>
          </a:ln>
          <a:effectLst/>
        </p:spPr>
      </p:cxnSp>
      <p:cxnSp>
        <p:nvCxnSpPr>
          <p:cNvPr id="11" name="Straight Arrow Connector 10">
            <a:extLst>
              <a:ext uri="{FF2B5EF4-FFF2-40B4-BE49-F238E27FC236}">
                <a16:creationId xmlns:a16="http://schemas.microsoft.com/office/drawing/2014/main" id="{0A87AFD5-A105-45A4-CA78-F35824D210D4}"/>
              </a:ext>
            </a:extLst>
          </p:cNvPr>
          <p:cNvCxnSpPr>
            <a:stCxn id="9" idx="1"/>
          </p:cNvCxnSpPr>
          <p:nvPr/>
        </p:nvCxnSpPr>
        <p:spPr bwMode="auto">
          <a:xfrm flipH="1">
            <a:off x="6168008" y="1973888"/>
            <a:ext cx="1584176" cy="14954"/>
          </a:xfrm>
          <a:prstGeom prst="straightConnector1">
            <a:avLst/>
          </a:prstGeom>
          <a:solidFill>
            <a:schemeClr val="accent1"/>
          </a:solidFill>
          <a:ln w="57150" cap="flat" cmpd="sng" algn="ctr">
            <a:solidFill>
              <a:srgbClr val="C00000"/>
            </a:solidFill>
            <a:prstDash val="solid"/>
            <a:round/>
            <a:headEnd type="none" w="med" len="med"/>
            <a:tailEnd type="arrow"/>
          </a:ln>
          <a:effectLst/>
        </p:spPr>
      </p:cxnSp>
    </p:spTree>
    <p:extLst>
      <p:ext uri="{BB962C8B-B14F-4D97-AF65-F5344CB8AC3E}">
        <p14:creationId xmlns:p14="http://schemas.microsoft.com/office/powerpoint/2010/main" val="142483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TARIFF DEFINITION. </a:t>
            </a:r>
            <a:r>
              <a:rPr lang="es-ES" dirty="0" err="1">
                <a:solidFill>
                  <a:schemeClr val="tx1"/>
                </a:solidFill>
                <a:latin typeface="Tw Cen MT" panose="020B0602020104020603" pitchFamily="34" charset="0"/>
              </a:rPr>
              <a:t>Financial</a:t>
            </a:r>
            <a:r>
              <a:rPr lang="es-ES" dirty="0">
                <a:solidFill>
                  <a:schemeClr val="tx1"/>
                </a:solidFill>
                <a:latin typeface="Tw Cen MT" panose="020B0602020104020603" pitchFamily="34" charset="0"/>
              </a:rPr>
              <a:t> </a:t>
            </a:r>
            <a:r>
              <a:rPr lang="es-ES" dirty="0" err="1">
                <a:solidFill>
                  <a:schemeClr val="tx1"/>
                </a:solidFill>
                <a:latin typeface="Tw Cen MT" panose="020B0602020104020603" pitchFamily="34" charset="0"/>
              </a:rPr>
              <a:t>model</a:t>
            </a:r>
            <a:endParaRPr lang="es-ES" dirty="0"/>
          </a:p>
        </p:txBody>
      </p:sp>
      <p:sp>
        <p:nvSpPr>
          <p:cNvPr id="4" name="Content Placeholder 2">
            <a:extLst>
              <a:ext uri="{FF2B5EF4-FFF2-40B4-BE49-F238E27FC236}">
                <a16:creationId xmlns:a16="http://schemas.microsoft.com/office/drawing/2014/main" id="{3F62B040-1A4C-B23B-246B-9B6FB7A7C23B}"/>
              </a:ext>
            </a:extLst>
          </p:cNvPr>
          <p:cNvSpPr txBox="1">
            <a:spLocks/>
          </p:cNvSpPr>
          <p:nvPr/>
        </p:nvSpPr>
        <p:spPr>
          <a:xfrm>
            <a:off x="2208000" y="2101128"/>
            <a:ext cx="7776000" cy="3816000"/>
          </a:xfrm>
          <a:prstGeom prst="rect">
            <a:avLst/>
          </a:prstGeom>
        </p:spPr>
        <p:txBody>
          <a:bodyPr>
            <a:normAutofit/>
          </a:bodyPr>
          <a:lstStyle>
            <a:lvl1pPr marL="367362" indent="-367362" algn="l" defTabSz="979631"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95950" indent="-306135" algn="l" defTabSz="979631"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24539" indent="-244908" algn="l" defTabSz="979631"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14354"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04170"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693985"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83801"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73616"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63432"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endParaRPr lang="en-GB" sz="1600" dirty="0">
              <a:latin typeface="+mj-lt"/>
            </a:endParaRPr>
          </a:p>
        </p:txBody>
      </p:sp>
      <p:sp>
        <p:nvSpPr>
          <p:cNvPr id="7" name="CuadroTexto 2">
            <a:extLst>
              <a:ext uri="{FF2B5EF4-FFF2-40B4-BE49-F238E27FC236}">
                <a16:creationId xmlns:a16="http://schemas.microsoft.com/office/drawing/2014/main" id="{49F6C38E-4CF4-584A-CA8C-36F7B4FE6D0D}"/>
              </a:ext>
            </a:extLst>
          </p:cNvPr>
          <p:cNvSpPr txBox="1"/>
          <p:nvPr/>
        </p:nvSpPr>
        <p:spPr>
          <a:xfrm>
            <a:off x="632082" y="1124744"/>
            <a:ext cx="11391055" cy="861774"/>
          </a:xfrm>
          <a:prstGeom prst="rect">
            <a:avLst/>
          </a:prstGeom>
          <a:noFill/>
        </p:spPr>
        <p:txBody>
          <a:bodyPr wrap="square">
            <a:spAutoFit/>
          </a:bodyPr>
          <a:lstStyle/>
          <a:p>
            <a:pPr marL="342900" indent="-342900">
              <a:spcAft>
                <a:spcPts val="1200"/>
              </a:spcAft>
              <a:buFont typeface="Arial" panose="020B0604020202020204" pitchFamily="34" charset="0"/>
              <a:buChar char="•"/>
            </a:pPr>
            <a:r>
              <a:rPr lang="es-ES" sz="2000" dirty="0" err="1"/>
              <a:t>Profitability</a:t>
            </a:r>
            <a:r>
              <a:rPr lang="es-ES" sz="2000" dirty="0"/>
              <a:t> and </a:t>
            </a:r>
            <a:r>
              <a:rPr lang="es-ES" sz="2000" dirty="0" err="1"/>
              <a:t>tariffs</a:t>
            </a:r>
            <a:r>
              <a:rPr lang="es-ES" sz="2000" dirty="0"/>
              <a:t> are </a:t>
            </a:r>
            <a:r>
              <a:rPr lang="es-ES" sz="2000" dirty="0" err="1"/>
              <a:t>two</a:t>
            </a:r>
            <a:r>
              <a:rPr lang="es-ES" sz="2000" dirty="0"/>
              <a:t> </a:t>
            </a:r>
            <a:r>
              <a:rPr lang="es-ES" sz="2000" dirty="0" err="1"/>
              <a:t>sides</a:t>
            </a:r>
            <a:r>
              <a:rPr lang="es-ES" sz="2000" dirty="0"/>
              <a:t> </a:t>
            </a:r>
            <a:r>
              <a:rPr lang="es-ES" sz="2000" dirty="0" err="1"/>
              <a:t>of</a:t>
            </a:r>
            <a:r>
              <a:rPr lang="es-ES" sz="2000" dirty="0"/>
              <a:t> </a:t>
            </a:r>
            <a:r>
              <a:rPr lang="es-ES" sz="2000" dirty="0" err="1"/>
              <a:t>the</a:t>
            </a:r>
            <a:r>
              <a:rPr lang="es-ES" sz="2000" dirty="0"/>
              <a:t> </a:t>
            </a:r>
            <a:r>
              <a:rPr lang="es-ES" sz="2000" dirty="0" err="1"/>
              <a:t>same</a:t>
            </a:r>
            <a:r>
              <a:rPr lang="es-ES" sz="2000" dirty="0"/>
              <a:t> </a:t>
            </a:r>
            <a:r>
              <a:rPr lang="es-ES" sz="2000" dirty="0" err="1"/>
              <a:t>coin</a:t>
            </a:r>
            <a:r>
              <a:rPr lang="es-ES" sz="2000" dirty="0"/>
              <a:t>… </a:t>
            </a:r>
            <a:r>
              <a:rPr lang="es-ES" sz="2000" dirty="0" err="1"/>
              <a:t>each</a:t>
            </a:r>
            <a:r>
              <a:rPr lang="es-ES" sz="2000" dirty="0"/>
              <a:t> </a:t>
            </a:r>
            <a:r>
              <a:rPr lang="es-ES" sz="2000" dirty="0" err="1"/>
              <a:t>of</a:t>
            </a:r>
            <a:r>
              <a:rPr lang="es-ES" sz="2000" dirty="0"/>
              <a:t> </a:t>
            </a:r>
            <a:r>
              <a:rPr lang="es-ES" sz="2000" dirty="0" err="1"/>
              <a:t>them</a:t>
            </a:r>
            <a:r>
              <a:rPr lang="es-ES" sz="2000" dirty="0"/>
              <a:t> can be </a:t>
            </a:r>
            <a:r>
              <a:rPr lang="es-ES" sz="2000" dirty="0" err="1"/>
              <a:t>modelled</a:t>
            </a:r>
            <a:r>
              <a:rPr lang="es-ES" sz="2000" dirty="0"/>
              <a:t> as input </a:t>
            </a:r>
            <a:r>
              <a:rPr lang="es-ES" sz="2000" dirty="0" err="1"/>
              <a:t>or</a:t>
            </a:r>
            <a:r>
              <a:rPr lang="es-ES" sz="2000" dirty="0"/>
              <a:t> output:</a:t>
            </a:r>
          </a:p>
          <a:p>
            <a:pPr>
              <a:spcAft>
                <a:spcPts val="1200"/>
              </a:spcAft>
            </a:pPr>
            <a:endParaRPr lang="en-US" sz="2000" dirty="0"/>
          </a:p>
        </p:txBody>
      </p:sp>
      <p:sp>
        <p:nvSpPr>
          <p:cNvPr id="3" name="Marcador de contenido 3">
            <a:extLst>
              <a:ext uri="{FF2B5EF4-FFF2-40B4-BE49-F238E27FC236}">
                <a16:creationId xmlns:a16="http://schemas.microsoft.com/office/drawing/2014/main" id="{ED93FEEB-CD39-FE84-2E68-B98375C0042B}"/>
              </a:ext>
            </a:extLst>
          </p:cNvPr>
          <p:cNvSpPr txBox="1">
            <a:spLocks/>
          </p:cNvSpPr>
          <p:nvPr/>
        </p:nvSpPr>
        <p:spPr>
          <a:xfrm>
            <a:off x="609601" y="1600202"/>
            <a:ext cx="10972800" cy="4525963"/>
          </a:xfrm>
          <a:prstGeom prst="rect">
            <a:avLst/>
          </a:prstGeom>
        </p:spPr>
        <p:txBody>
          <a:bodyPr/>
          <a:lstStyle>
            <a:lvl1pPr marL="367362" indent="-367362" algn="l" defTabSz="979631"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95950" indent="-306135" algn="l" defTabSz="979631"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24539" indent="-244908" algn="l" defTabSz="979631"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14354"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04170"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693985"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83801"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73616"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63432"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s-ES" dirty="0"/>
          </a:p>
          <a:p>
            <a:pPr marL="0" indent="0">
              <a:buFont typeface="Arial" pitchFamily="34" charset="0"/>
              <a:buNone/>
            </a:pPr>
            <a:endParaRPr lang="es-ES" dirty="0"/>
          </a:p>
        </p:txBody>
      </p:sp>
      <p:sp>
        <p:nvSpPr>
          <p:cNvPr id="5" name="Rectángulo 2">
            <a:extLst>
              <a:ext uri="{FF2B5EF4-FFF2-40B4-BE49-F238E27FC236}">
                <a16:creationId xmlns:a16="http://schemas.microsoft.com/office/drawing/2014/main" id="{58FE7D67-F9C1-F190-8CD7-0E87A2A91A03}"/>
              </a:ext>
            </a:extLst>
          </p:cNvPr>
          <p:cNvSpPr/>
          <p:nvPr/>
        </p:nvSpPr>
        <p:spPr bwMode="auto">
          <a:xfrm>
            <a:off x="1631504" y="2707640"/>
            <a:ext cx="2509520" cy="72136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1800" b="1" dirty="0">
                <a:solidFill>
                  <a:schemeClr val="bg1"/>
                </a:solidFill>
                <a:latin typeface="Arial" charset="0"/>
              </a:rPr>
              <a:t>Tariff as input</a:t>
            </a:r>
          </a:p>
        </p:txBody>
      </p:sp>
      <p:sp>
        <p:nvSpPr>
          <p:cNvPr id="8" name="Flecha derecha 4">
            <a:extLst>
              <a:ext uri="{FF2B5EF4-FFF2-40B4-BE49-F238E27FC236}">
                <a16:creationId xmlns:a16="http://schemas.microsoft.com/office/drawing/2014/main" id="{714D4804-B801-FD31-251C-0902E1C64995}"/>
              </a:ext>
            </a:extLst>
          </p:cNvPr>
          <p:cNvSpPr/>
          <p:nvPr/>
        </p:nvSpPr>
        <p:spPr bwMode="auto">
          <a:xfrm>
            <a:off x="4473024" y="2809240"/>
            <a:ext cx="477520" cy="508000"/>
          </a:xfrm>
          <a:prstGeom prst="rightArrow">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s-ES" sz="1800" b="1">
              <a:solidFill>
                <a:schemeClr val="bg1"/>
              </a:solidFill>
              <a:latin typeface="Arial" charset="0"/>
            </a:endParaRPr>
          </a:p>
        </p:txBody>
      </p:sp>
      <p:sp>
        <p:nvSpPr>
          <p:cNvPr id="9" name="Rectángulo 6">
            <a:extLst>
              <a:ext uri="{FF2B5EF4-FFF2-40B4-BE49-F238E27FC236}">
                <a16:creationId xmlns:a16="http://schemas.microsoft.com/office/drawing/2014/main" id="{D84A865D-9978-4D2E-B592-16626B294DD3}"/>
              </a:ext>
            </a:extLst>
          </p:cNvPr>
          <p:cNvSpPr/>
          <p:nvPr/>
        </p:nvSpPr>
        <p:spPr bwMode="auto">
          <a:xfrm>
            <a:off x="5197664" y="2717800"/>
            <a:ext cx="2509520" cy="72136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1800" b="1" dirty="0">
                <a:solidFill>
                  <a:schemeClr val="bg1"/>
                </a:solidFill>
                <a:latin typeface="Arial" charset="0"/>
              </a:rPr>
              <a:t>Profitability as output</a:t>
            </a:r>
          </a:p>
        </p:txBody>
      </p:sp>
      <p:sp>
        <p:nvSpPr>
          <p:cNvPr id="10" name="Rectángulo 7">
            <a:extLst>
              <a:ext uri="{FF2B5EF4-FFF2-40B4-BE49-F238E27FC236}">
                <a16:creationId xmlns:a16="http://schemas.microsoft.com/office/drawing/2014/main" id="{1DEF2051-08CA-21FD-9CE6-FCFD68C4BB31}"/>
              </a:ext>
            </a:extLst>
          </p:cNvPr>
          <p:cNvSpPr/>
          <p:nvPr/>
        </p:nvSpPr>
        <p:spPr bwMode="auto">
          <a:xfrm>
            <a:off x="1641664" y="4156001"/>
            <a:ext cx="2509520" cy="72136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1800" b="1" dirty="0">
                <a:solidFill>
                  <a:schemeClr val="bg1"/>
                </a:solidFill>
                <a:latin typeface="Arial" charset="0"/>
              </a:rPr>
              <a:t>Profitability as input</a:t>
            </a:r>
          </a:p>
        </p:txBody>
      </p:sp>
      <p:sp>
        <p:nvSpPr>
          <p:cNvPr id="11" name="Flecha derecha 8">
            <a:extLst>
              <a:ext uri="{FF2B5EF4-FFF2-40B4-BE49-F238E27FC236}">
                <a16:creationId xmlns:a16="http://schemas.microsoft.com/office/drawing/2014/main" id="{9CE75837-B159-97F5-90AA-2DB577D6E421}"/>
              </a:ext>
            </a:extLst>
          </p:cNvPr>
          <p:cNvSpPr/>
          <p:nvPr/>
        </p:nvSpPr>
        <p:spPr bwMode="auto">
          <a:xfrm>
            <a:off x="4483184" y="4257601"/>
            <a:ext cx="477520" cy="508000"/>
          </a:xfrm>
          <a:prstGeom prst="rightArrow">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s-ES" sz="1800" b="1">
              <a:solidFill>
                <a:schemeClr val="bg1"/>
              </a:solidFill>
              <a:latin typeface="Arial" charset="0"/>
            </a:endParaRPr>
          </a:p>
        </p:txBody>
      </p:sp>
      <p:sp>
        <p:nvSpPr>
          <p:cNvPr id="12" name="Rectángulo 9">
            <a:extLst>
              <a:ext uri="{FF2B5EF4-FFF2-40B4-BE49-F238E27FC236}">
                <a16:creationId xmlns:a16="http://schemas.microsoft.com/office/drawing/2014/main" id="{743823DF-E405-9FAC-CA2C-820576048983}"/>
              </a:ext>
            </a:extLst>
          </p:cNvPr>
          <p:cNvSpPr/>
          <p:nvPr/>
        </p:nvSpPr>
        <p:spPr bwMode="auto">
          <a:xfrm>
            <a:off x="5207824" y="4166161"/>
            <a:ext cx="2509520" cy="72136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1800" b="1" dirty="0">
                <a:solidFill>
                  <a:schemeClr val="bg1"/>
                </a:solidFill>
                <a:latin typeface="Arial" charset="0"/>
              </a:rPr>
              <a:t>Tariff as output</a:t>
            </a:r>
          </a:p>
        </p:txBody>
      </p:sp>
      <p:sp>
        <p:nvSpPr>
          <p:cNvPr id="13" name="CuadroTexto 10">
            <a:extLst>
              <a:ext uri="{FF2B5EF4-FFF2-40B4-BE49-F238E27FC236}">
                <a16:creationId xmlns:a16="http://schemas.microsoft.com/office/drawing/2014/main" id="{4538DE86-F5ED-8E6E-6A53-0C61D3EB3DB2}"/>
              </a:ext>
            </a:extLst>
          </p:cNvPr>
          <p:cNvSpPr txBox="1"/>
          <p:nvPr/>
        </p:nvSpPr>
        <p:spPr>
          <a:xfrm>
            <a:off x="7940863" y="2656840"/>
            <a:ext cx="3641535" cy="2554545"/>
          </a:xfrm>
          <a:prstGeom prst="rect">
            <a:avLst/>
          </a:prstGeom>
          <a:noFill/>
        </p:spPr>
        <p:txBody>
          <a:bodyPr wrap="square" rtlCol="0">
            <a:spAutoFit/>
          </a:bodyPr>
          <a:lstStyle/>
          <a:p>
            <a:r>
              <a:rPr lang="en-US" sz="2000"/>
              <a:t>Generally more useful for mini-grid developers</a:t>
            </a:r>
          </a:p>
          <a:p>
            <a:endParaRPr lang="en-US" sz="2000" dirty="0"/>
          </a:p>
          <a:p>
            <a:endParaRPr lang="en-US" sz="2000" dirty="0"/>
          </a:p>
          <a:p>
            <a:endParaRPr lang="en-US" sz="2000" dirty="0"/>
          </a:p>
          <a:p>
            <a:r>
              <a:rPr lang="en-US" sz="2000" dirty="0"/>
              <a:t>Generally more useful for government, donors, regulator, etc.</a:t>
            </a:r>
          </a:p>
        </p:txBody>
      </p:sp>
      <p:cxnSp>
        <p:nvCxnSpPr>
          <p:cNvPr id="14" name="Conector recto 12">
            <a:extLst>
              <a:ext uri="{FF2B5EF4-FFF2-40B4-BE49-F238E27FC236}">
                <a16:creationId xmlns:a16="http://schemas.microsoft.com/office/drawing/2014/main" id="{69E6CF11-2D24-0BC1-BDFF-8B057ACE7BD2}"/>
              </a:ext>
            </a:extLst>
          </p:cNvPr>
          <p:cNvCxnSpPr/>
          <p:nvPr/>
        </p:nvCxnSpPr>
        <p:spPr bwMode="auto">
          <a:xfrm>
            <a:off x="1499424" y="3785495"/>
            <a:ext cx="6492240" cy="0"/>
          </a:xfrm>
          <a:prstGeom prst="line">
            <a:avLst/>
          </a:prstGeom>
          <a:solidFill>
            <a:schemeClr val="accent1"/>
          </a:solidFill>
          <a:ln w="9525" cap="flat" cmpd="sng" algn="ctr">
            <a:solidFill>
              <a:schemeClr val="tx1"/>
            </a:solidFill>
            <a:prstDash val="dash"/>
            <a:round/>
            <a:headEnd type="none" w="med" len="med"/>
            <a:tailEnd type="none" w="med" len="med"/>
          </a:ln>
          <a:effectLst/>
        </p:spPr>
      </p:cxnSp>
    </p:spTree>
    <p:extLst>
      <p:ext uri="{BB962C8B-B14F-4D97-AF65-F5344CB8AC3E}">
        <p14:creationId xmlns:p14="http://schemas.microsoft.com/office/powerpoint/2010/main" val="2912223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TARIFF DEFINITION. </a:t>
            </a:r>
            <a:r>
              <a:rPr lang="es-ES" dirty="0" err="1">
                <a:solidFill>
                  <a:schemeClr val="tx1"/>
                </a:solidFill>
                <a:latin typeface="Tw Cen MT" panose="020B0602020104020603" pitchFamily="34" charset="0"/>
              </a:rPr>
              <a:t>Projection</a:t>
            </a:r>
            <a:r>
              <a:rPr lang="es-ES" dirty="0">
                <a:solidFill>
                  <a:schemeClr val="tx1"/>
                </a:solidFill>
                <a:latin typeface="Tw Cen MT" panose="020B0602020104020603" pitchFamily="34" charset="0"/>
              </a:rPr>
              <a:t> </a:t>
            </a:r>
            <a:r>
              <a:rPr lang="es-ES" dirty="0" err="1">
                <a:solidFill>
                  <a:schemeClr val="tx1"/>
                </a:solidFill>
                <a:latin typeface="Tw Cen MT" panose="020B0602020104020603" pitchFamily="34" charset="0"/>
              </a:rPr>
              <a:t>of</a:t>
            </a:r>
            <a:r>
              <a:rPr lang="es-ES" dirty="0">
                <a:solidFill>
                  <a:schemeClr val="tx1"/>
                </a:solidFill>
                <a:latin typeface="Tw Cen MT" panose="020B0602020104020603" pitchFamily="34" charset="0"/>
              </a:rPr>
              <a:t> </a:t>
            </a:r>
            <a:r>
              <a:rPr lang="es-ES" dirty="0" err="1">
                <a:solidFill>
                  <a:schemeClr val="tx1"/>
                </a:solidFill>
                <a:latin typeface="Tw Cen MT" panose="020B0602020104020603" pitchFamily="34" charset="0"/>
              </a:rPr>
              <a:t>financial</a:t>
            </a:r>
            <a:r>
              <a:rPr lang="es-ES" dirty="0">
                <a:solidFill>
                  <a:schemeClr val="tx1"/>
                </a:solidFill>
                <a:latin typeface="Tw Cen MT" panose="020B0602020104020603" pitchFamily="34" charset="0"/>
              </a:rPr>
              <a:t> </a:t>
            </a:r>
            <a:r>
              <a:rPr lang="es-ES" dirty="0" err="1">
                <a:solidFill>
                  <a:schemeClr val="tx1"/>
                </a:solidFill>
                <a:latin typeface="Tw Cen MT" panose="020B0602020104020603" pitchFamily="34" charset="0"/>
              </a:rPr>
              <a:t>statements</a:t>
            </a:r>
            <a:endParaRPr lang="es-ES" dirty="0"/>
          </a:p>
        </p:txBody>
      </p:sp>
      <p:sp>
        <p:nvSpPr>
          <p:cNvPr id="4" name="Content Placeholder 2">
            <a:extLst>
              <a:ext uri="{FF2B5EF4-FFF2-40B4-BE49-F238E27FC236}">
                <a16:creationId xmlns:a16="http://schemas.microsoft.com/office/drawing/2014/main" id="{3F62B040-1A4C-B23B-246B-9B6FB7A7C23B}"/>
              </a:ext>
            </a:extLst>
          </p:cNvPr>
          <p:cNvSpPr txBox="1">
            <a:spLocks/>
          </p:cNvSpPr>
          <p:nvPr/>
        </p:nvSpPr>
        <p:spPr>
          <a:xfrm>
            <a:off x="2208000" y="2101128"/>
            <a:ext cx="7776000" cy="3816000"/>
          </a:xfrm>
          <a:prstGeom prst="rect">
            <a:avLst/>
          </a:prstGeom>
        </p:spPr>
        <p:txBody>
          <a:bodyPr>
            <a:normAutofit/>
          </a:bodyPr>
          <a:lstStyle>
            <a:lvl1pPr marL="367362" indent="-367362" algn="l" defTabSz="979631"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95950" indent="-306135" algn="l" defTabSz="979631"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24539" indent="-244908" algn="l" defTabSz="979631"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14354"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04170"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693985"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83801"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73616"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63432"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endParaRPr lang="en-GB" sz="1600" dirty="0">
              <a:latin typeface="+mj-lt"/>
            </a:endParaRPr>
          </a:p>
        </p:txBody>
      </p:sp>
      <p:sp>
        <p:nvSpPr>
          <p:cNvPr id="6" name="Rectangle 2">
            <a:extLst>
              <a:ext uri="{FF2B5EF4-FFF2-40B4-BE49-F238E27FC236}">
                <a16:creationId xmlns:a16="http://schemas.microsoft.com/office/drawing/2014/main" id="{B9752662-2363-1FC0-3DE8-39A26031CC4E}"/>
              </a:ext>
            </a:extLst>
          </p:cNvPr>
          <p:cNvSpPr>
            <a:spLocks noChangeArrowheads="1"/>
          </p:cNvSpPr>
          <p:nvPr/>
        </p:nvSpPr>
        <p:spPr bwMode="auto">
          <a:xfrm>
            <a:off x="1549267" y="940872"/>
            <a:ext cx="909346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n-US" altLang="ja-JP" sz="2000" dirty="0">
                <a:latin typeface="Calibri" pitchFamily="34" charset="0"/>
              </a:rPr>
              <a:t>Results with selected tariff</a:t>
            </a:r>
          </a:p>
        </p:txBody>
      </p:sp>
      <p:sp>
        <p:nvSpPr>
          <p:cNvPr id="9" name="3 Rectángulo">
            <a:extLst>
              <a:ext uri="{FF2B5EF4-FFF2-40B4-BE49-F238E27FC236}">
                <a16:creationId xmlns:a16="http://schemas.microsoft.com/office/drawing/2014/main" id="{542B0F96-C1E4-5654-93F0-17C4CC21D065}"/>
              </a:ext>
            </a:extLst>
          </p:cNvPr>
          <p:cNvSpPr>
            <a:spLocks noChangeArrowheads="1"/>
          </p:cNvSpPr>
          <p:nvPr/>
        </p:nvSpPr>
        <p:spPr bwMode="auto">
          <a:xfrm>
            <a:off x="2629387" y="1401664"/>
            <a:ext cx="8280920" cy="1523494"/>
          </a:xfrm>
          <a:prstGeom prst="rect">
            <a:avLst/>
          </a:prstGeom>
          <a:noFill/>
          <a:ln w="9525">
            <a:noFill/>
            <a:miter lim="800000"/>
            <a:headEnd/>
            <a:tailEnd/>
          </a:ln>
        </p:spPr>
        <p:txBody>
          <a:bodyPr wrap="square">
            <a:spAutoFit/>
          </a:bodyPr>
          <a:lstStyle/>
          <a:p>
            <a:pPr marL="174625" indent="-174625">
              <a:spcBef>
                <a:spcPts val="600"/>
              </a:spcBef>
              <a:buFont typeface="Arial" pitchFamily="34" charset="0"/>
              <a:buChar char="•"/>
            </a:pPr>
            <a:r>
              <a:rPr lang="en-US" sz="2000" dirty="0">
                <a:latin typeface="Calibri" pitchFamily="34" charset="0"/>
                <a:ea typeface="Verdana" pitchFamily="34" charset="0"/>
                <a:cs typeface="Verdana" pitchFamily="34" charset="0"/>
              </a:rPr>
              <a:t>Cover all running expenses </a:t>
            </a:r>
          </a:p>
          <a:p>
            <a:pPr marL="174625" indent="-174625">
              <a:spcBef>
                <a:spcPts val="600"/>
              </a:spcBef>
              <a:buFont typeface="Arial" pitchFamily="34" charset="0"/>
              <a:buChar char="•"/>
            </a:pPr>
            <a:r>
              <a:rPr lang="en-US" sz="2000" dirty="0">
                <a:latin typeface="Calibri" pitchFamily="34" charset="0"/>
                <a:ea typeface="Verdana" pitchFamily="34" charset="0"/>
                <a:cs typeface="Verdana" pitchFamily="34" charset="0"/>
              </a:rPr>
              <a:t>Cover the required capital expenses (additional meters, service drop)</a:t>
            </a:r>
          </a:p>
          <a:p>
            <a:pPr marL="174625" indent="-174625">
              <a:spcBef>
                <a:spcPts val="600"/>
              </a:spcBef>
              <a:buFont typeface="Arial" pitchFamily="34" charset="0"/>
              <a:buChar char="•"/>
            </a:pPr>
            <a:r>
              <a:rPr lang="en-US" sz="2000" dirty="0">
                <a:latin typeface="Calibri" pitchFamily="34" charset="0"/>
                <a:ea typeface="Verdana" pitchFamily="34" charset="0"/>
                <a:cs typeface="Verdana" pitchFamily="34" charset="0"/>
              </a:rPr>
              <a:t> Surplus to be reinvested in the service</a:t>
            </a:r>
            <a:endParaRPr lang="es-ES" sz="2000" dirty="0">
              <a:latin typeface="Calibri" pitchFamily="34" charset="0"/>
              <a:ea typeface="Verdana" pitchFamily="34" charset="0"/>
              <a:cs typeface="Verdana" pitchFamily="34" charset="0"/>
            </a:endParaRPr>
          </a:p>
          <a:p>
            <a:pPr marL="174625" indent="-174625">
              <a:spcBef>
                <a:spcPts val="600"/>
              </a:spcBef>
              <a:buFont typeface="Arial" pitchFamily="34" charset="0"/>
              <a:buChar char="•"/>
            </a:pPr>
            <a:endParaRPr lang="en-US" sz="1800" dirty="0">
              <a:latin typeface="Calibri" pitchFamily="34" charset="0"/>
              <a:ea typeface="Verdana" pitchFamily="34" charset="0"/>
              <a:cs typeface="Verdana" pitchFamily="34" charset="0"/>
            </a:endParaRPr>
          </a:p>
        </p:txBody>
      </p:sp>
      <p:pic>
        <p:nvPicPr>
          <p:cNvPr id="10" name="Picture 2">
            <a:extLst>
              <a:ext uri="{FF2B5EF4-FFF2-40B4-BE49-F238E27FC236}">
                <a16:creationId xmlns:a16="http://schemas.microsoft.com/office/drawing/2014/main" id="{CA9C4353-31D3-E4FE-31B4-6A421CAD596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47528" y="2636912"/>
            <a:ext cx="9259577" cy="3812210"/>
          </a:xfrm>
          <a:prstGeom prst="rect">
            <a:avLst/>
          </a:prstGeom>
          <a:noFill/>
          <a:ln w="9525">
            <a:noFill/>
            <a:miter lim="800000"/>
            <a:headEnd/>
            <a:tailEnd/>
          </a:ln>
        </p:spPr>
      </p:pic>
    </p:spTree>
    <p:extLst>
      <p:ext uri="{BB962C8B-B14F-4D97-AF65-F5344CB8AC3E}">
        <p14:creationId xmlns:p14="http://schemas.microsoft.com/office/powerpoint/2010/main" val="3176450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8">
            <a:extLst>
              <a:ext uri="{FF2B5EF4-FFF2-40B4-BE49-F238E27FC236}">
                <a16:creationId xmlns:a16="http://schemas.microsoft.com/office/drawing/2014/main" id="{B39176BF-8126-9458-5E8F-428ABD13AFB0}"/>
              </a:ext>
            </a:extLst>
          </p:cNvPr>
          <p:cNvSpPr>
            <a:spLocks noGrp="1"/>
          </p:cNvSpPr>
          <p:nvPr>
            <p:ph sz="quarter" idx="10"/>
          </p:nvPr>
        </p:nvSpPr>
        <p:spPr>
          <a:xfrm>
            <a:off x="609599" y="1268414"/>
            <a:ext cx="10972800" cy="4536850"/>
          </a:xfrm>
        </p:spPr>
        <p:txBody>
          <a:bodyPr>
            <a:normAutofit/>
          </a:bodyPr>
          <a:lstStyle/>
          <a:p>
            <a:pPr marL="889866" lvl="1" indent="-400050">
              <a:spcAft>
                <a:spcPts val="600"/>
              </a:spcAft>
              <a:buFont typeface="+mj-lt"/>
              <a:buAutoNum type="arabicPeriod"/>
            </a:pPr>
            <a:r>
              <a:rPr lang="en-GB" sz="2400" b="1" dirty="0">
                <a:solidFill>
                  <a:srgbClr val="9EA159"/>
                </a:solidFill>
                <a:ea typeface="Calibri Light" panose="020F0302020204030204" pitchFamily="34" charset="0"/>
                <a:cs typeface="Calibri Light" panose="020F0302020204030204" pitchFamily="34" charset="0"/>
              </a:rPr>
              <a:t>Session objectives</a:t>
            </a:r>
          </a:p>
          <a:p>
            <a:pPr marL="889866" lvl="1" indent="-400050">
              <a:spcAft>
                <a:spcPts val="600"/>
              </a:spcAft>
              <a:buFont typeface="+mj-lt"/>
              <a:buAutoNum type="arabicPeriod"/>
            </a:pPr>
            <a:r>
              <a:rPr lang="en-GB" sz="2400" b="1" dirty="0">
                <a:solidFill>
                  <a:srgbClr val="9EA159"/>
                </a:solidFill>
                <a:ea typeface="Calibri Light" panose="020F0302020204030204" pitchFamily="34" charset="0"/>
                <a:cs typeface="Calibri Light" panose="020F0302020204030204" pitchFamily="34" charset="0"/>
              </a:rPr>
              <a:t>ATP / WTP</a:t>
            </a:r>
          </a:p>
          <a:p>
            <a:pPr marL="947016" lvl="1" indent="-457200">
              <a:spcAft>
                <a:spcPts val="600"/>
              </a:spcAft>
              <a:buFont typeface="+mj-lt"/>
              <a:buAutoNum type="arabicPeriod"/>
            </a:pPr>
            <a:r>
              <a:rPr lang="en-GB" sz="2400" b="1" dirty="0">
                <a:solidFill>
                  <a:srgbClr val="9EA159"/>
                </a:solidFill>
                <a:ea typeface="Calibri Light" panose="020F0302020204030204" pitchFamily="34" charset="0"/>
                <a:cs typeface="Calibri Light" panose="020F0302020204030204" pitchFamily="34" charset="0"/>
              </a:rPr>
              <a:t>Average tariff definition</a:t>
            </a:r>
          </a:p>
          <a:p>
            <a:pPr marL="947016" lvl="1" indent="-457200">
              <a:spcAft>
                <a:spcPts val="600"/>
              </a:spcAft>
              <a:buFont typeface="+mj-lt"/>
              <a:buAutoNum type="arabicPeriod"/>
            </a:pPr>
            <a:r>
              <a:rPr lang="en-GB" sz="2400" b="1" dirty="0">
                <a:solidFill>
                  <a:srgbClr val="9EA159"/>
                </a:solidFill>
                <a:ea typeface="Calibri Light" panose="020F0302020204030204" pitchFamily="34" charset="0"/>
                <a:cs typeface="Calibri Light" panose="020F0302020204030204" pitchFamily="34" charset="0"/>
              </a:rPr>
              <a:t>Types of tariffs</a:t>
            </a:r>
          </a:p>
          <a:p>
            <a:pPr marL="947016" lvl="1" indent="-457200">
              <a:spcAft>
                <a:spcPts val="600"/>
              </a:spcAft>
              <a:buFont typeface="+mj-lt"/>
              <a:buAutoNum type="arabicPeriod"/>
            </a:pPr>
            <a:r>
              <a:rPr lang="en-GB" sz="2400" b="1" dirty="0">
                <a:solidFill>
                  <a:srgbClr val="9EA159"/>
                </a:solidFill>
                <a:ea typeface="Calibri Light" panose="020F0302020204030204" pitchFamily="34" charset="0"/>
                <a:cs typeface="Calibri Light" panose="020F0302020204030204" pitchFamily="34" charset="0"/>
              </a:rPr>
              <a:t>Additional resources</a:t>
            </a:r>
          </a:p>
        </p:txBody>
      </p:sp>
      <p:sp>
        <p:nvSpPr>
          <p:cNvPr id="12" name="Título 11">
            <a:extLst>
              <a:ext uri="{FF2B5EF4-FFF2-40B4-BE49-F238E27FC236}">
                <a16:creationId xmlns:a16="http://schemas.microsoft.com/office/drawing/2014/main" id="{68617709-103D-B6DD-2299-38CD5AE40CA7}"/>
              </a:ext>
            </a:extLst>
          </p:cNvPr>
          <p:cNvSpPr>
            <a:spLocks noGrp="1"/>
          </p:cNvSpPr>
          <p:nvPr>
            <p:ph type="title"/>
          </p:nvPr>
        </p:nvSpPr>
        <p:spPr/>
        <p:txBody>
          <a:bodyPr/>
          <a:lstStyle/>
          <a:p>
            <a:r>
              <a:rPr lang="es-CL" dirty="0"/>
              <a:t>CONTENTS</a:t>
            </a:r>
            <a:endParaRPr lang="es-E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TARIFF DEFINITION. </a:t>
            </a:r>
            <a:r>
              <a:rPr lang="es-ES" dirty="0" err="1">
                <a:solidFill>
                  <a:schemeClr val="tx1"/>
                </a:solidFill>
                <a:latin typeface="Tw Cen MT" panose="020B0602020104020603" pitchFamily="34" charset="0"/>
              </a:rPr>
              <a:t>Risk</a:t>
            </a:r>
            <a:r>
              <a:rPr lang="es-ES" dirty="0">
                <a:solidFill>
                  <a:schemeClr val="tx1"/>
                </a:solidFill>
                <a:latin typeface="Tw Cen MT" panose="020B0602020104020603" pitchFamily="34" charset="0"/>
              </a:rPr>
              <a:t> </a:t>
            </a:r>
            <a:r>
              <a:rPr lang="es-ES" dirty="0" err="1">
                <a:solidFill>
                  <a:schemeClr val="tx1"/>
                </a:solidFill>
                <a:latin typeface="Tw Cen MT" panose="020B0602020104020603" pitchFamily="34" charset="0"/>
              </a:rPr>
              <a:t>Analysis</a:t>
            </a:r>
            <a:endParaRPr lang="es-ES" dirty="0"/>
          </a:p>
        </p:txBody>
      </p:sp>
      <p:sp>
        <p:nvSpPr>
          <p:cNvPr id="4" name="Content Placeholder 2">
            <a:extLst>
              <a:ext uri="{FF2B5EF4-FFF2-40B4-BE49-F238E27FC236}">
                <a16:creationId xmlns:a16="http://schemas.microsoft.com/office/drawing/2014/main" id="{3F62B040-1A4C-B23B-246B-9B6FB7A7C23B}"/>
              </a:ext>
            </a:extLst>
          </p:cNvPr>
          <p:cNvSpPr txBox="1">
            <a:spLocks/>
          </p:cNvSpPr>
          <p:nvPr/>
        </p:nvSpPr>
        <p:spPr>
          <a:xfrm>
            <a:off x="2208000" y="2101128"/>
            <a:ext cx="7776000" cy="3816000"/>
          </a:xfrm>
          <a:prstGeom prst="rect">
            <a:avLst/>
          </a:prstGeom>
        </p:spPr>
        <p:txBody>
          <a:bodyPr>
            <a:normAutofit/>
          </a:bodyPr>
          <a:lstStyle>
            <a:lvl1pPr marL="367362" indent="-367362" algn="l" defTabSz="979631"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95950" indent="-306135" algn="l" defTabSz="979631"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24539" indent="-244908" algn="l" defTabSz="979631"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14354"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04170"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693985"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83801"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73616"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63432"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endParaRPr lang="en-GB" sz="1600" dirty="0">
              <a:latin typeface="+mj-lt"/>
            </a:endParaRPr>
          </a:p>
        </p:txBody>
      </p:sp>
      <p:sp>
        <p:nvSpPr>
          <p:cNvPr id="3" name="Rectangle 2">
            <a:extLst>
              <a:ext uri="{FF2B5EF4-FFF2-40B4-BE49-F238E27FC236}">
                <a16:creationId xmlns:a16="http://schemas.microsoft.com/office/drawing/2014/main" id="{DB23808B-5951-6A28-FB74-7756D8DABFED}"/>
              </a:ext>
            </a:extLst>
          </p:cNvPr>
          <p:cNvSpPr>
            <a:spLocks noChangeArrowheads="1"/>
          </p:cNvSpPr>
          <p:nvPr/>
        </p:nvSpPr>
        <p:spPr bwMode="auto">
          <a:xfrm>
            <a:off x="2783632" y="1340188"/>
            <a:ext cx="6552728"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400" fontAlgn="base">
              <a:spcBef>
                <a:spcPct val="0"/>
              </a:spcBef>
              <a:spcAft>
                <a:spcPct val="0"/>
              </a:spcAft>
            </a:pPr>
            <a:r>
              <a:rPr lang="en-US" altLang="ja-JP" sz="2800" dirty="0"/>
              <a:t>What if the expected connections are not attained or the consumption of the users is lower than forecasted? </a:t>
            </a:r>
          </a:p>
        </p:txBody>
      </p:sp>
      <p:pic>
        <p:nvPicPr>
          <p:cNvPr id="1026" name="Picture 2" descr="question mark circled&quot; Icon - Download for free – Iconduck">
            <a:extLst>
              <a:ext uri="{FF2B5EF4-FFF2-40B4-BE49-F238E27FC236}">
                <a16:creationId xmlns:a16="http://schemas.microsoft.com/office/drawing/2014/main" id="{0F06811E-5419-CE65-E2E0-E3D2F791B7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8433" y="319989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146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TARIFF DEFINITION. </a:t>
            </a:r>
            <a:r>
              <a:rPr lang="es-ES" dirty="0" err="1">
                <a:solidFill>
                  <a:schemeClr val="tx1"/>
                </a:solidFill>
                <a:latin typeface="Tw Cen MT" panose="020B0602020104020603" pitchFamily="34" charset="0"/>
              </a:rPr>
              <a:t>Risk</a:t>
            </a:r>
            <a:r>
              <a:rPr lang="es-ES" dirty="0">
                <a:solidFill>
                  <a:schemeClr val="tx1"/>
                </a:solidFill>
                <a:latin typeface="Tw Cen MT" panose="020B0602020104020603" pitchFamily="34" charset="0"/>
              </a:rPr>
              <a:t> </a:t>
            </a:r>
            <a:r>
              <a:rPr lang="es-ES" dirty="0" err="1">
                <a:solidFill>
                  <a:schemeClr val="tx1"/>
                </a:solidFill>
                <a:latin typeface="Tw Cen MT" panose="020B0602020104020603" pitchFamily="34" charset="0"/>
              </a:rPr>
              <a:t>Analysis</a:t>
            </a:r>
            <a:endParaRPr lang="es-ES" dirty="0"/>
          </a:p>
        </p:txBody>
      </p:sp>
      <p:sp>
        <p:nvSpPr>
          <p:cNvPr id="4" name="Content Placeholder 2">
            <a:extLst>
              <a:ext uri="{FF2B5EF4-FFF2-40B4-BE49-F238E27FC236}">
                <a16:creationId xmlns:a16="http://schemas.microsoft.com/office/drawing/2014/main" id="{3F62B040-1A4C-B23B-246B-9B6FB7A7C23B}"/>
              </a:ext>
            </a:extLst>
          </p:cNvPr>
          <p:cNvSpPr txBox="1">
            <a:spLocks/>
          </p:cNvSpPr>
          <p:nvPr/>
        </p:nvSpPr>
        <p:spPr>
          <a:xfrm>
            <a:off x="2208000" y="2101128"/>
            <a:ext cx="7776000" cy="3816000"/>
          </a:xfrm>
          <a:prstGeom prst="rect">
            <a:avLst/>
          </a:prstGeom>
        </p:spPr>
        <p:txBody>
          <a:bodyPr>
            <a:normAutofit/>
          </a:bodyPr>
          <a:lstStyle>
            <a:lvl1pPr marL="367362" indent="-367362" algn="l" defTabSz="979631"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95950" indent="-306135" algn="l" defTabSz="979631"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24539" indent="-244908" algn="l" defTabSz="979631"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14354"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04170"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693985"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83801"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73616"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63432"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endParaRPr lang="en-GB" sz="1600" dirty="0">
              <a:latin typeface="+mj-lt"/>
            </a:endParaRPr>
          </a:p>
        </p:txBody>
      </p:sp>
      <p:sp>
        <p:nvSpPr>
          <p:cNvPr id="7" name="CuadroTexto 2">
            <a:extLst>
              <a:ext uri="{FF2B5EF4-FFF2-40B4-BE49-F238E27FC236}">
                <a16:creationId xmlns:a16="http://schemas.microsoft.com/office/drawing/2014/main" id="{244CA6EC-40A0-3E62-B2ED-527D9D3A5E28}"/>
              </a:ext>
            </a:extLst>
          </p:cNvPr>
          <p:cNvSpPr txBox="1"/>
          <p:nvPr/>
        </p:nvSpPr>
        <p:spPr>
          <a:xfrm>
            <a:off x="632082" y="1124744"/>
            <a:ext cx="11391055" cy="1785104"/>
          </a:xfrm>
          <a:prstGeom prst="rect">
            <a:avLst/>
          </a:prstGeom>
          <a:noFill/>
        </p:spPr>
        <p:txBody>
          <a:bodyPr wrap="square">
            <a:spAutoFit/>
          </a:bodyPr>
          <a:lstStyle/>
          <a:p>
            <a:pPr>
              <a:spcAft>
                <a:spcPts val="1200"/>
              </a:spcAft>
            </a:pPr>
            <a:r>
              <a:rPr lang="en-US" sz="2000" b="1"/>
              <a:t>Main risks</a:t>
            </a:r>
            <a:r>
              <a:rPr lang="en-US" sz="2000"/>
              <a:t>:</a:t>
            </a:r>
          </a:p>
          <a:p>
            <a:pPr marL="342900" indent="-342900">
              <a:spcAft>
                <a:spcPts val="1200"/>
              </a:spcAft>
              <a:buFont typeface="Arial" panose="020B0604020202020204" pitchFamily="34" charset="0"/>
              <a:buChar char="•"/>
            </a:pPr>
            <a:r>
              <a:rPr lang="en-US" sz="2000" dirty="0"/>
              <a:t>Real demand &lt; forecast</a:t>
            </a:r>
          </a:p>
          <a:p>
            <a:pPr marL="342900" indent="-342900">
              <a:spcAft>
                <a:spcPts val="1200"/>
              </a:spcAft>
              <a:buFont typeface="Arial" panose="020B0604020202020204" pitchFamily="34" charset="0"/>
              <a:buChar char="•"/>
            </a:pPr>
            <a:r>
              <a:rPr lang="en-US" sz="2000" dirty="0"/>
              <a:t>Connection rate &lt; forecast</a:t>
            </a:r>
          </a:p>
          <a:p>
            <a:pPr marL="342900" indent="-342900">
              <a:spcAft>
                <a:spcPts val="1200"/>
              </a:spcAft>
              <a:buFont typeface="Arial" panose="020B0604020202020204" pitchFamily="34" charset="0"/>
              <a:buChar char="•"/>
            </a:pPr>
            <a:r>
              <a:rPr lang="en-US" sz="2000" dirty="0"/>
              <a:t>Increase of fuel cost (if any) </a:t>
            </a:r>
          </a:p>
        </p:txBody>
      </p:sp>
      <p:pic>
        <p:nvPicPr>
          <p:cNvPr id="3" name="Imagen 10">
            <a:extLst>
              <a:ext uri="{FF2B5EF4-FFF2-40B4-BE49-F238E27FC236}">
                <a16:creationId xmlns:a16="http://schemas.microsoft.com/office/drawing/2014/main" id="{1C24E0AE-3411-29B8-E1A9-68722932B9F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62935" y="647426"/>
            <a:ext cx="5096983" cy="5563147"/>
          </a:xfrm>
          <a:prstGeom prst="rect">
            <a:avLst/>
          </a:prstGeom>
        </p:spPr>
      </p:pic>
    </p:spTree>
    <p:extLst>
      <p:ext uri="{BB962C8B-B14F-4D97-AF65-F5344CB8AC3E}">
        <p14:creationId xmlns:p14="http://schemas.microsoft.com/office/powerpoint/2010/main" val="2460646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TARIFF DEFINITION. </a:t>
            </a:r>
            <a:r>
              <a:rPr lang="es-ES" dirty="0" err="1">
                <a:solidFill>
                  <a:schemeClr val="tx1"/>
                </a:solidFill>
                <a:latin typeface="Tw Cen MT" panose="020B0602020104020603" pitchFamily="34" charset="0"/>
              </a:rPr>
              <a:t>Risk</a:t>
            </a:r>
            <a:r>
              <a:rPr lang="es-ES" dirty="0">
                <a:solidFill>
                  <a:schemeClr val="tx1"/>
                </a:solidFill>
                <a:latin typeface="Tw Cen MT" panose="020B0602020104020603" pitchFamily="34" charset="0"/>
              </a:rPr>
              <a:t> </a:t>
            </a:r>
            <a:r>
              <a:rPr lang="es-ES" dirty="0" err="1">
                <a:solidFill>
                  <a:schemeClr val="tx1"/>
                </a:solidFill>
                <a:latin typeface="Tw Cen MT" panose="020B0602020104020603" pitchFamily="34" charset="0"/>
              </a:rPr>
              <a:t>Analysis</a:t>
            </a:r>
            <a:endParaRPr lang="es-ES" dirty="0"/>
          </a:p>
        </p:txBody>
      </p:sp>
      <p:sp>
        <p:nvSpPr>
          <p:cNvPr id="4" name="Content Placeholder 2">
            <a:extLst>
              <a:ext uri="{FF2B5EF4-FFF2-40B4-BE49-F238E27FC236}">
                <a16:creationId xmlns:a16="http://schemas.microsoft.com/office/drawing/2014/main" id="{3F62B040-1A4C-B23B-246B-9B6FB7A7C23B}"/>
              </a:ext>
            </a:extLst>
          </p:cNvPr>
          <p:cNvSpPr txBox="1">
            <a:spLocks/>
          </p:cNvSpPr>
          <p:nvPr/>
        </p:nvSpPr>
        <p:spPr>
          <a:xfrm>
            <a:off x="2208000" y="2101128"/>
            <a:ext cx="7776000" cy="3816000"/>
          </a:xfrm>
          <a:prstGeom prst="rect">
            <a:avLst/>
          </a:prstGeom>
        </p:spPr>
        <p:txBody>
          <a:bodyPr>
            <a:normAutofit/>
          </a:bodyPr>
          <a:lstStyle>
            <a:lvl1pPr marL="367362" indent="-367362" algn="l" defTabSz="979631"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95950" indent="-306135" algn="l" defTabSz="979631"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24539" indent="-244908" algn="l" defTabSz="979631"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14354"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04170"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693985"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83801"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73616"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63432"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endParaRPr lang="en-GB" sz="1600" dirty="0">
              <a:latin typeface="+mj-lt"/>
            </a:endParaRPr>
          </a:p>
        </p:txBody>
      </p:sp>
      <p:pic>
        <p:nvPicPr>
          <p:cNvPr id="6" name="Imagen 1">
            <a:extLst>
              <a:ext uri="{FF2B5EF4-FFF2-40B4-BE49-F238E27FC236}">
                <a16:creationId xmlns:a16="http://schemas.microsoft.com/office/drawing/2014/main" id="{FF77DF01-F3C4-B178-A717-084330AE2DE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51984" y="758090"/>
            <a:ext cx="5902943" cy="5825272"/>
          </a:xfrm>
          <a:prstGeom prst="rect">
            <a:avLst/>
          </a:prstGeom>
        </p:spPr>
      </p:pic>
      <p:sp>
        <p:nvSpPr>
          <p:cNvPr id="7" name="CuadroTexto 2">
            <a:extLst>
              <a:ext uri="{FF2B5EF4-FFF2-40B4-BE49-F238E27FC236}">
                <a16:creationId xmlns:a16="http://schemas.microsoft.com/office/drawing/2014/main" id="{244CA6EC-40A0-3E62-B2ED-527D9D3A5E28}"/>
              </a:ext>
            </a:extLst>
          </p:cNvPr>
          <p:cNvSpPr txBox="1"/>
          <p:nvPr/>
        </p:nvSpPr>
        <p:spPr>
          <a:xfrm>
            <a:off x="632082" y="1124744"/>
            <a:ext cx="11391055" cy="1785104"/>
          </a:xfrm>
          <a:prstGeom prst="rect">
            <a:avLst/>
          </a:prstGeom>
          <a:noFill/>
        </p:spPr>
        <p:txBody>
          <a:bodyPr wrap="square">
            <a:spAutoFit/>
          </a:bodyPr>
          <a:lstStyle/>
          <a:p>
            <a:pPr>
              <a:spcAft>
                <a:spcPts val="1200"/>
              </a:spcAft>
            </a:pPr>
            <a:r>
              <a:rPr lang="en-US" sz="2000" b="1"/>
              <a:t>Main risks</a:t>
            </a:r>
            <a:r>
              <a:rPr lang="en-US" sz="2000"/>
              <a:t>:</a:t>
            </a:r>
          </a:p>
          <a:p>
            <a:pPr marL="342900" indent="-342900">
              <a:spcAft>
                <a:spcPts val="1200"/>
              </a:spcAft>
              <a:buFont typeface="Arial" panose="020B0604020202020204" pitchFamily="34" charset="0"/>
              <a:buChar char="•"/>
            </a:pPr>
            <a:r>
              <a:rPr lang="en-US" sz="2000" dirty="0"/>
              <a:t>Real demand &lt; forecast</a:t>
            </a:r>
          </a:p>
          <a:p>
            <a:pPr marL="342900" indent="-342900">
              <a:spcAft>
                <a:spcPts val="1200"/>
              </a:spcAft>
              <a:buFont typeface="Arial" panose="020B0604020202020204" pitchFamily="34" charset="0"/>
              <a:buChar char="•"/>
            </a:pPr>
            <a:r>
              <a:rPr lang="en-US" sz="2000" dirty="0"/>
              <a:t>Connection rate &lt; forecast</a:t>
            </a:r>
          </a:p>
          <a:p>
            <a:pPr marL="342900" indent="-342900">
              <a:spcAft>
                <a:spcPts val="1200"/>
              </a:spcAft>
              <a:buFont typeface="Arial" panose="020B0604020202020204" pitchFamily="34" charset="0"/>
              <a:buChar char="•"/>
            </a:pPr>
            <a:r>
              <a:rPr lang="en-US" sz="2000" dirty="0"/>
              <a:t>Increase of fuel cost (if any) </a:t>
            </a:r>
          </a:p>
        </p:txBody>
      </p:sp>
    </p:spTree>
    <p:extLst>
      <p:ext uri="{BB962C8B-B14F-4D97-AF65-F5344CB8AC3E}">
        <p14:creationId xmlns:p14="http://schemas.microsoft.com/office/powerpoint/2010/main" val="1927231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a:extLst>
              <a:ext uri="{FF2B5EF4-FFF2-40B4-BE49-F238E27FC236}">
                <a16:creationId xmlns:a16="http://schemas.microsoft.com/office/drawing/2014/main" id="{08B73C88-7C63-3706-5D5C-65485573F840}"/>
              </a:ext>
            </a:extLst>
          </p:cNvPr>
          <p:cNvSpPr>
            <a:spLocks noGrp="1"/>
          </p:cNvSpPr>
          <p:nvPr>
            <p:ph type="subTitle" idx="1"/>
          </p:nvPr>
        </p:nvSpPr>
        <p:spPr/>
        <p:txBody>
          <a:bodyPr/>
          <a:lstStyle/>
          <a:p>
            <a:r>
              <a:rPr lang="es-CL" dirty="0"/>
              <a:t>4. </a:t>
            </a:r>
            <a:r>
              <a:rPr lang="es-CL" dirty="0" err="1"/>
              <a:t>Tariff</a:t>
            </a:r>
            <a:r>
              <a:rPr lang="es-CL" dirty="0"/>
              <a:t> </a:t>
            </a:r>
            <a:r>
              <a:rPr lang="es-CL" dirty="0" err="1"/>
              <a:t>structure</a:t>
            </a:r>
            <a:endParaRPr lang="es-ES" dirty="0"/>
          </a:p>
        </p:txBody>
      </p:sp>
    </p:spTree>
    <p:extLst>
      <p:ext uri="{BB962C8B-B14F-4D97-AF65-F5344CB8AC3E}">
        <p14:creationId xmlns:p14="http://schemas.microsoft.com/office/powerpoint/2010/main" val="2467797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TARIFF DEFINITION. </a:t>
            </a:r>
            <a:r>
              <a:rPr lang="es-ES" dirty="0" err="1">
                <a:solidFill>
                  <a:schemeClr val="tx1"/>
                </a:solidFill>
                <a:latin typeface="Tw Cen MT" panose="020B0602020104020603" pitchFamily="34" charset="0"/>
              </a:rPr>
              <a:t>Tariff</a:t>
            </a:r>
            <a:r>
              <a:rPr lang="es-ES" dirty="0">
                <a:solidFill>
                  <a:schemeClr val="tx1"/>
                </a:solidFill>
                <a:latin typeface="Tw Cen MT" panose="020B0602020104020603" pitchFamily="34" charset="0"/>
              </a:rPr>
              <a:t> </a:t>
            </a:r>
            <a:r>
              <a:rPr lang="es-ES" dirty="0" err="1">
                <a:solidFill>
                  <a:schemeClr val="tx1"/>
                </a:solidFill>
                <a:latin typeface="Tw Cen MT" panose="020B0602020104020603" pitchFamily="34" charset="0"/>
              </a:rPr>
              <a:t>schemes</a:t>
            </a:r>
            <a:endParaRPr lang="es-ES" dirty="0"/>
          </a:p>
        </p:txBody>
      </p:sp>
      <p:sp>
        <p:nvSpPr>
          <p:cNvPr id="4" name="Content Placeholder 2">
            <a:extLst>
              <a:ext uri="{FF2B5EF4-FFF2-40B4-BE49-F238E27FC236}">
                <a16:creationId xmlns:a16="http://schemas.microsoft.com/office/drawing/2014/main" id="{3F62B040-1A4C-B23B-246B-9B6FB7A7C23B}"/>
              </a:ext>
            </a:extLst>
          </p:cNvPr>
          <p:cNvSpPr txBox="1">
            <a:spLocks/>
          </p:cNvSpPr>
          <p:nvPr/>
        </p:nvSpPr>
        <p:spPr>
          <a:xfrm>
            <a:off x="2208000" y="2101128"/>
            <a:ext cx="7776000" cy="3816000"/>
          </a:xfrm>
          <a:prstGeom prst="rect">
            <a:avLst/>
          </a:prstGeom>
        </p:spPr>
        <p:txBody>
          <a:bodyPr>
            <a:normAutofit/>
          </a:bodyPr>
          <a:lstStyle>
            <a:lvl1pPr marL="367362" indent="-367362" algn="l" defTabSz="979631"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95950" indent="-306135" algn="l" defTabSz="979631"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24539" indent="-244908" algn="l" defTabSz="979631"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14354"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04170"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693985"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83801"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73616"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63432"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endParaRPr lang="en-GB" sz="1600" dirty="0">
              <a:latin typeface="+mj-lt"/>
            </a:endParaRPr>
          </a:p>
        </p:txBody>
      </p:sp>
      <p:sp>
        <p:nvSpPr>
          <p:cNvPr id="6" name="Rectángulo 3">
            <a:extLst>
              <a:ext uri="{FF2B5EF4-FFF2-40B4-BE49-F238E27FC236}">
                <a16:creationId xmlns:a16="http://schemas.microsoft.com/office/drawing/2014/main" id="{351C5AB5-04AF-7DF3-9D21-CC477FA1B845}"/>
              </a:ext>
            </a:extLst>
          </p:cNvPr>
          <p:cNvSpPr/>
          <p:nvPr/>
        </p:nvSpPr>
        <p:spPr>
          <a:xfrm>
            <a:off x="911694" y="1277642"/>
            <a:ext cx="9072576" cy="4302716"/>
          </a:xfrm>
          <a:prstGeom prst="rect">
            <a:avLst/>
          </a:prstGeom>
        </p:spPr>
        <p:txBody>
          <a:bodyPr wrap="square">
            <a:spAutoFit/>
          </a:bodyPr>
          <a:lstStyle/>
          <a:p>
            <a:pPr>
              <a:spcBef>
                <a:spcPct val="30000"/>
              </a:spcBef>
            </a:pPr>
            <a:r>
              <a:rPr lang="en-US" sz="2400" b="1" dirty="0">
                <a:solidFill>
                  <a:schemeClr val="bg2">
                    <a:lumMod val="25000"/>
                  </a:schemeClr>
                </a:solidFill>
              </a:rPr>
              <a:t>Depending on charging approach</a:t>
            </a:r>
          </a:p>
          <a:p>
            <a:pPr marL="342900" indent="-342900">
              <a:spcBef>
                <a:spcPct val="30000"/>
              </a:spcBef>
              <a:buFont typeface="Arial" panose="020B0604020202020204" pitchFamily="34" charset="0"/>
              <a:buChar char="•"/>
            </a:pPr>
            <a:r>
              <a:rPr lang="en-US" sz="2400" dirty="0">
                <a:solidFill>
                  <a:schemeClr val="bg2">
                    <a:lumMod val="25000"/>
                  </a:schemeClr>
                </a:solidFill>
              </a:rPr>
              <a:t>Flat tariff. USD/month</a:t>
            </a:r>
          </a:p>
          <a:p>
            <a:pPr marL="342900" indent="-342900">
              <a:spcBef>
                <a:spcPct val="30000"/>
              </a:spcBef>
              <a:buFont typeface="Arial" panose="020B0604020202020204" pitchFamily="34" charset="0"/>
              <a:buChar char="•"/>
            </a:pPr>
            <a:r>
              <a:rPr lang="en-US" sz="2400" dirty="0">
                <a:solidFill>
                  <a:schemeClr val="bg2">
                    <a:lumMod val="25000"/>
                  </a:schemeClr>
                </a:solidFill>
              </a:rPr>
              <a:t>Power-based tariff.  USD/kW</a:t>
            </a:r>
          </a:p>
          <a:p>
            <a:pPr marL="342900" indent="-342900">
              <a:spcBef>
                <a:spcPct val="30000"/>
              </a:spcBef>
              <a:buFont typeface="Arial" panose="020B0604020202020204" pitchFamily="34" charset="0"/>
              <a:buChar char="•"/>
            </a:pPr>
            <a:r>
              <a:rPr lang="en-US" sz="2400" dirty="0">
                <a:solidFill>
                  <a:schemeClr val="bg2">
                    <a:lumMod val="25000"/>
                  </a:schemeClr>
                </a:solidFill>
              </a:rPr>
              <a:t>Energy-based tariff. USD/kWh</a:t>
            </a:r>
          </a:p>
          <a:p>
            <a:pPr marL="342900" indent="-342900">
              <a:spcBef>
                <a:spcPct val="30000"/>
              </a:spcBef>
              <a:buFont typeface="Arial" panose="020B0604020202020204" pitchFamily="34" charset="0"/>
              <a:buChar char="•"/>
            </a:pPr>
            <a:r>
              <a:rPr lang="en-US" sz="2400" dirty="0">
                <a:solidFill>
                  <a:schemeClr val="bg2">
                    <a:lumMod val="25000"/>
                  </a:schemeClr>
                </a:solidFill>
              </a:rPr>
              <a:t>Two-part (</a:t>
            </a:r>
            <a:r>
              <a:rPr lang="en-US" sz="2400" dirty="0" err="1">
                <a:solidFill>
                  <a:schemeClr val="bg2">
                    <a:lumMod val="25000"/>
                  </a:schemeClr>
                </a:solidFill>
              </a:rPr>
              <a:t>power+energy</a:t>
            </a:r>
            <a:r>
              <a:rPr lang="en-US" sz="2400" dirty="0">
                <a:solidFill>
                  <a:schemeClr val="bg2">
                    <a:lumMod val="25000"/>
                  </a:schemeClr>
                </a:solidFill>
              </a:rPr>
              <a:t>) tariff. USD/kW + USD/kWh </a:t>
            </a:r>
          </a:p>
          <a:p>
            <a:pPr marL="342900" indent="-342900">
              <a:spcBef>
                <a:spcPct val="30000"/>
              </a:spcBef>
              <a:buFont typeface="Arial" panose="020B0604020202020204" pitchFamily="34" charset="0"/>
              <a:buChar char="•"/>
            </a:pPr>
            <a:r>
              <a:rPr lang="en-US" sz="2400" dirty="0">
                <a:solidFill>
                  <a:schemeClr val="bg2">
                    <a:lumMod val="25000"/>
                  </a:schemeClr>
                </a:solidFill>
              </a:rPr>
              <a:t>Service-based Tariff. USD/tier of service</a:t>
            </a:r>
          </a:p>
          <a:p>
            <a:pPr>
              <a:spcBef>
                <a:spcPct val="30000"/>
              </a:spcBef>
            </a:pPr>
            <a:r>
              <a:rPr lang="en-US" sz="2400" b="1" dirty="0">
                <a:solidFill>
                  <a:schemeClr val="bg2">
                    <a:lumMod val="25000"/>
                  </a:schemeClr>
                </a:solidFill>
              </a:rPr>
              <a:t>Depending on payment system:</a:t>
            </a:r>
          </a:p>
          <a:p>
            <a:pPr marL="457200" indent="-457200">
              <a:spcBef>
                <a:spcPct val="30000"/>
              </a:spcBef>
              <a:buFont typeface="Arial" panose="020B0604020202020204" pitchFamily="34" charset="0"/>
              <a:buChar char="•"/>
            </a:pPr>
            <a:r>
              <a:rPr lang="en-US" sz="2400" dirty="0">
                <a:solidFill>
                  <a:schemeClr val="bg2">
                    <a:lumMod val="25000"/>
                  </a:schemeClr>
                </a:solidFill>
              </a:rPr>
              <a:t>Pre-paid</a:t>
            </a:r>
          </a:p>
          <a:p>
            <a:pPr marL="457200" indent="-457200">
              <a:spcBef>
                <a:spcPct val="30000"/>
              </a:spcBef>
              <a:buFont typeface="Arial" panose="020B0604020202020204" pitchFamily="34" charset="0"/>
              <a:buChar char="•"/>
            </a:pPr>
            <a:r>
              <a:rPr lang="en-US" sz="2400" dirty="0">
                <a:solidFill>
                  <a:schemeClr val="bg2">
                    <a:lumMod val="25000"/>
                  </a:schemeClr>
                </a:solidFill>
              </a:rPr>
              <a:t>Post-paid</a:t>
            </a:r>
            <a:endParaRPr lang="es-ES" sz="2400" dirty="0">
              <a:solidFill>
                <a:schemeClr val="bg2">
                  <a:lumMod val="25000"/>
                </a:schemeClr>
              </a:solidFill>
            </a:endParaRPr>
          </a:p>
        </p:txBody>
      </p:sp>
    </p:spTree>
    <p:extLst>
      <p:ext uri="{BB962C8B-B14F-4D97-AF65-F5344CB8AC3E}">
        <p14:creationId xmlns:p14="http://schemas.microsoft.com/office/powerpoint/2010/main" val="1680996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TARIFF DEFINITION. </a:t>
            </a:r>
            <a:r>
              <a:rPr lang="es-ES" dirty="0" err="1">
                <a:solidFill>
                  <a:schemeClr val="tx1"/>
                </a:solidFill>
                <a:latin typeface="Tw Cen MT" panose="020B0602020104020603" pitchFamily="34" charset="0"/>
              </a:rPr>
              <a:t>TTA’s</a:t>
            </a:r>
            <a:r>
              <a:rPr lang="es-ES" dirty="0">
                <a:solidFill>
                  <a:schemeClr val="tx1"/>
                </a:solidFill>
                <a:latin typeface="Tw Cen MT" panose="020B0602020104020603" pitchFamily="34" charset="0"/>
              </a:rPr>
              <a:t> </a:t>
            </a:r>
            <a:r>
              <a:rPr lang="es-ES" dirty="0" err="1">
                <a:solidFill>
                  <a:schemeClr val="tx1"/>
                </a:solidFill>
                <a:latin typeface="Tw Cen MT" panose="020B0602020104020603" pitchFamily="34" charset="0"/>
              </a:rPr>
              <a:t>Observations</a:t>
            </a:r>
            <a:endParaRPr lang="es-ES" dirty="0"/>
          </a:p>
        </p:txBody>
      </p:sp>
      <p:sp>
        <p:nvSpPr>
          <p:cNvPr id="4" name="Content Placeholder 2">
            <a:extLst>
              <a:ext uri="{FF2B5EF4-FFF2-40B4-BE49-F238E27FC236}">
                <a16:creationId xmlns:a16="http://schemas.microsoft.com/office/drawing/2014/main" id="{3F62B040-1A4C-B23B-246B-9B6FB7A7C23B}"/>
              </a:ext>
            </a:extLst>
          </p:cNvPr>
          <p:cNvSpPr txBox="1">
            <a:spLocks/>
          </p:cNvSpPr>
          <p:nvPr/>
        </p:nvSpPr>
        <p:spPr>
          <a:xfrm>
            <a:off x="2208000" y="2101128"/>
            <a:ext cx="7776000" cy="3816000"/>
          </a:xfrm>
          <a:prstGeom prst="rect">
            <a:avLst/>
          </a:prstGeom>
        </p:spPr>
        <p:txBody>
          <a:bodyPr>
            <a:normAutofit/>
          </a:bodyPr>
          <a:lstStyle>
            <a:lvl1pPr marL="367362" indent="-367362" algn="l" defTabSz="979631"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95950" indent="-306135" algn="l" defTabSz="979631"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24539" indent="-244908" algn="l" defTabSz="979631"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14354"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04170"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693985"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83801"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73616"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63432"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endParaRPr lang="en-GB" sz="1600" dirty="0">
              <a:latin typeface="+mj-lt"/>
            </a:endParaRPr>
          </a:p>
        </p:txBody>
      </p:sp>
      <p:graphicFrame>
        <p:nvGraphicFramePr>
          <p:cNvPr id="6" name="Table 13">
            <a:extLst>
              <a:ext uri="{FF2B5EF4-FFF2-40B4-BE49-F238E27FC236}">
                <a16:creationId xmlns:a16="http://schemas.microsoft.com/office/drawing/2014/main" id="{B33B2520-9BB6-E5DC-B6E5-2B937F03980F}"/>
              </a:ext>
            </a:extLst>
          </p:cNvPr>
          <p:cNvGraphicFramePr>
            <a:graphicFrameLocks noGrp="1"/>
          </p:cNvGraphicFramePr>
          <p:nvPr/>
        </p:nvGraphicFramePr>
        <p:xfrm>
          <a:off x="1166812" y="1909254"/>
          <a:ext cx="9825732" cy="2743200"/>
        </p:xfrm>
        <a:graphic>
          <a:graphicData uri="http://schemas.openxmlformats.org/drawingml/2006/table">
            <a:tbl>
              <a:tblPr firstRow="1" bandRow="1">
                <a:tableStyleId>{5940675A-B579-460E-94D1-54222C63F5DA}</a:tableStyleId>
              </a:tblPr>
              <a:tblGrid>
                <a:gridCol w="1688828">
                  <a:extLst>
                    <a:ext uri="{9D8B030D-6E8A-4147-A177-3AD203B41FA5}">
                      <a16:colId xmlns:a16="http://schemas.microsoft.com/office/drawing/2014/main" val="3363282060"/>
                    </a:ext>
                  </a:extLst>
                </a:gridCol>
                <a:gridCol w="4068452">
                  <a:extLst>
                    <a:ext uri="{9D8B030D-6E8A-4147-A177-3AD203B41FA5}">
                      <a16:colId xmlns:a16="http://schemas.microsoft.com/office/drawing/2014/main" val="509327615"/>
                    </a:ext>
                  </a:extLst>
                </a:gridCol>
                <a:gridCol w="4068452">
                  <a:extLst>
                    <a:ext uri="{9D8B030D-6E8A-4147-A177-3AD203B41FA5}">
                      <a16:colId xmlns:a16="http://schemas.microsoft.com/office/drawing/2014/main" val="548862390"/>
                    </a:ext>
                  </a:extLst>
                </a:gridCol>
              </a:tblGrid>
              <a:tr h="370840">
                <a:tc>
                  <a:txBody>
                    <a:bodyPr/>
                    <a:lstStyle/>
                    <a:p>
                      <a:endParaRPr lang="en-US" b="1" dirty="0">
                        <a:solidFill>
                          <a:schemeClr val="bg1"/>
                        </a:solidFill>
                      </a:endParaRPr>
                    </a:p>
                  </a:txBody>
                  <a:tcPr>
                    <a:solidFill>
                      <a:srgbClr val="4B655A"/>
                    </a:solidFill>
                  </a:tcPr>
                </a:tc>
                <a:tc>
                  <a:txBody>
                    <a:bodyPr/>
                    <a:lstStyle/>
                    <a:p>
                      <a:pPr algn="ctr"/>
                      <a:r>
                        <a:rPr lang="en-US" b="1" dirty="0">
                          <a:solidFill>
                            <a:schemeClr val="bg1"/>
                          </a:solidFill>
                        </a:rPr>
                        <a:t>MAIN GRID</a:t>
                      </a:r>
                    </a:p>
                  </a:txBody>
                  <a:tcPr>
                    <a:solidFill>
                      <a:srgbClr val="4B655A"/>
                    </a:solidFill>
                  </a:tcPr>
                </a:tc>
                <a:tc>
                  <a:txBody>
                    <a:bodyPr/>
                    <a:lstStyle/>
                    <a:p>
                      <a:pPr algn="ctr"/>
                      <a:r>
                        <a:rPr lang="en-US" b="1" dirty="0">
                          <a:solidFill>
                            <a:schemeClr val="bg1"/>
                          </a:solidFill>
                        </a:rPr>
                        <a:t>OFF-GRID</a:t>
                      </a:r>
                    </a:p>
                  </a:txBody>
                  <a:tcPr>
                    <a:solidFill>
                      <a:srgbClr val="4B655A"/>
                    </a:solidFill>
                  </a:tcPr>
                </a:tc>
                <a:extLst>
                  <a:ext uri="{0D108BD9-81ED-4DB2-BD59-A6C34878D82A}">
                    <a16:rowId xmlns:a16="http://schemas.microsoft.com/office/drawing/2014/main" val="3830033648"/>
                  </a:ext>
                </a:extLst>
              </a:tr>
              <a:tr h="370840">
                <a:tc>
                  <a:txBody>
                    <a:bodyPr/>
                    <a:lstStyle/>
                    <a:p>
                      <a:r>
                        <a:rPr lang="en-US" b="1" dirty="0"/>
                        <a:t>GENERATION COSTS</a:t>
                      </a:r>
                    </a:p>
                  </a:txBody>
                  <a:tcPr anchor="ctr">
                    <a:solidFill>
                      <a:schemeClr val="tx1">
                        <a:lumMod val="40000"/>
                        <a:lumOff val="60000"/>
                      </a:schemeClr>
                    </a:solidFill>
                  </a:tcPr>
                </a:tc>
                <a:tc>
                  <a:txBody>
                    <a:bodyPr/>
                    <a:lstStyle/>
                    <a:p>
                      <a:pPr marL="400050" indent="-400050">
                        <a:spcAft>
                          <a:spcPts val="900"/>
                        </a:spcAft>
                        <a:buFont typeface="Wingdings" pitchFamily="2" charset="2"/>
                        <a:buChar char="§"/>
                      </a:pPr>
                      <a:r>
                        <a:rPr lang="en-US" sz="1600" u="none" dirty="0"/>
                        <a:t>Dominance of </a:t>
                      </a:r>
                      <a:r>
                        <a:rPr lang="en-US" sz="1600" u="sng" dirty="0"/>
                        <a:t>VARIABLE </a:t>
                      </a:r>
                      <a:r>
                        <a:rPr lang="en-US" sz="1600" u="none" dirty="0"/>
                        <a:t>costs: primarily fuel costs.</a:t>
                      </a:r>
                    </a:p>
                  </a:txBody>
                  <a:tcPr anchor="ctr"/>
                </a:tc>
                <a:tc>
                  <a:txBody>
                    <a:bodyPr/>
                    <a:lstStyle/>
                    <a:p>
                      <a:pPr marL="400050" indent="-400050">
                        <a:spcAft>
                          <a:spcPts val="900"/>
                        </a:spcAft>
                        <a:buFont typeface="Wingdings" pitchFamily="2" charset="2"/>
                        <a:buChar char="§"/>
                      </a:pPr>
                      <a:r>
                        <a:rPr lang="en-US" sz="1600" b="0" u="none" dirty="0"/>
                        <a:t>Dominance of </a:t>
                      </a:r>
                      <a:r>
                        <a:rPr lang="en-US" sz="1600" b="0" u="sng" dirty="0"/>
                        <a:t>FIXED </a:t>
                      </a:r>
                      <a:r>
                        <a:rPr lang="en-US" sz="1600" b="0" u="none" dirty="0"/>
                        <a:t>costs: primarily CAPEX costs. There are little or no fuel costs at all.</a:t>
                      </a:r>
                      <a:endParaRPr lang="en-US" sz="1600" b="0" i="0" u="none" dirty="0"/>
                    </a:p>
                  </a:txBody>
                  <a:tcPr anchor="ctr"/>
                </a:tc>
                <a:extLst>
                  <a:ext uri="{0D108BD9-81ED-4DB2-BD59-A6C34878D82A}">
                    <a16:rowId xmlns:a16="http://schemas.microsoft.com/office/drawing/2014/main" val="2754705039"/>
                  </a:ext>
                </a:extLst>
              </a:tr>
              <a:tr h="370840">
                <a:tc>
                  <a:txBody>
                    <a:bodyPr/>
                    <a:lstStyle/>
                    <a:p>
                      <a:r>
                        <a:rPr lang="en-US" b="1" dirty="0"/>
                        <a:t>TARIFF APPROACH</a:t>
                      </a:r>
                    </a:p>
                  </a:txBody>
                  <a:tcPr anchor="ctr">
                    <a:solidFill>
                      <a:schemeClr val="tx1">
                        <a:lumMod val="40000"/>
                        <a:lumOff val="60000"/>
                      </a:schemeClr>
                    </a:solidFill>
                  </a:tcPr>
                </a:tc>
                <a:tc>
                  <a:txBody>
                    <a:bodyPr/>
                    <a:lstStyle/>
                    <a:p>
                      <a:pPr marL="0" marR="0" lvl="0" indent="0" algn="l" defTabSz="979631" rtl="0" eaLnBrk="1" fontAlgn="auto" latinLnBrk="0" hangingPunct="1">
                        <a:lnSpc>
                          <a:spcPct val="100000"/>
                        </a:lnSpc>
                        <a:spcBef>
                          <a:spcPts val="0"/>
                        </a:spcBef>
                        <a:spcAft>
                          <a:spcPts val="900"/>
                        </a:spcAft>
                        <a:buClrTx/>
                        <a:buSzTx/>
                        <a:buFont typeface="Wingdings" pitchFamily="2" charset="2"/>
                        <a:buNone/>
                        <a:tabLst/>
                        <a:defRPr/>
                      </a:pPr>
                      <a:r>
                        <a:rPr lang="en-US" sz="1600" b="1" u="none" dirty="0"/>
                        <a:t>→ </a:t>
                      </a:r>
                      <a:r>
                        <a:rPr lang="en-US" sz="1600" b="1" u="none" kern="1200" dirty="0">
                          <a:solidFill>
                            <a:schemeClr val="tx1"/>
                          </a:solidFill>
                        </a:rPr>
                        <a:t>Variable (USD/kWh) </a:t>
                      </a:r>
                      <a:r>
                        <a:rPr lang="en-US" sz="1600" u="none" kern="1200" dirty="0">
                          <a:solidFill>
                            <a:schemeClr val="tx1"/>
                          </a:solidFill>
                        </a:rPr>
                        <a:t>to recognize the marginal cost of energy</a:t>
                      </a:r>
                    </a:p>
                    <a:p>
                      <a:pPr marL="0" marR="0" lvl="0" indent="0" algn="l" defTabSz="979631" rtl="0" eaLnBrk="1" fontAlgn="auto" latinLnBrk="0" hangingPunct="1">
                        <a:lnSpc>
                          <a:spcPct val="100000"/>
                        </a:lnSpc>
                        <a:spcBef>
                          <a:spcPts val="0"/>
                        </a:spcBef>
                        <a:spcAft>
                          <a:spcPts val="900"/>
                        </a:spcAft>
                        <a:buClrTx/>
                        <a:buSzTx/>
                        <a:buFont typeface="Wingdings" pitchFamily="2" charset="2"/>
                        <a:buNone/>
                        <a:tabLst/>
                        <a:defRPr/>
                      </a:pPr>
                      <a:r>
                        <a:rPr lang="en-US" sz="1600" u="none" kern="1200" dirty="0">
                          <a:solidFill>
                            <a:schemeClr val="tx1"/>
                          </a:solidFill>
                        </a:rPr>
                        <a:t>or</a:t>
                      </a:r>
                    </a:p>
                    <a:p>
                      <a:pPr marL="0" marR="0" lvl="0" indent="0" algn="l" defTabSz="979631" rtl="0" eaLnBrk="1" fontAlgn="auto" latinLnBrk="0" hangingPunct="1">
                        <a:lnSpc>
                          <a:spcPct val="100000"/>
                        </a:lnSpc>
                        <a:spcBef>
                          <a:spcPts val="0"/>
                        </a:spcBef>
                        <a:spcAft>
                          <a:spcPts val="900"/>
                        </a:spcAft>
                        <a:buClrTx/>
                        <a:buSzTx/>
                        <a:buFont typeface="Wingdings" pitchFamily="2" charset="2"/>
                        <a:buNone/>
                        <a:tabLst/>
                        <a:defRPr/>
                      </a:pPr>
                      <a:r>
                        <a:rPr lang="en-US" sz="1600" b="1" u="none" dirty="0"/>
                        <a:t>→ </a:t>
                      </a:r>
                      <a:r>
                        <a:rPr lang="en-US" sz="1600" b="1" u="none" kern="1200" dirty="0">
                          <a:solidFill>
                            <a:schemeClr val="tx1"/>
                          </a:solidFill>
                        </a:rPr>
                        <a:t>Two-part (USD/kW/month + USD/kWh)</a:t>
                      </a:r>
                      <a:r>
                        <a:rPr lang="en-US" sz="1600" b="0" u="none" kern="1200" dirty="0">
                          <a:solidFill>
                            <a:schemeClr val="tx1"/>
                          </a:solidFill>
                        </a:rPr>
                        <a:t> if fixed costs are to be reflected also</a:t>
                      </a:r>
                      <a:endParaRPr lang="en-US" sz="1600" b="1" u="none" kern="1200" dirty="0">
                        <a:solidFill>
                          <a:schemeClr val="tx1"/>
                        </a:solidFill>
                        <a:latin typeface="+mn-lt"/>
                        <a:ea typeface="+mn-ea"/>
                        <a:cs typeface="+mn-cs"/>
                      </a:endParaRPr>
                    </a:p>
                  </a:txBody>
                  <a:tcPr anchor="ctr"/>
                </a:tc>
                <a:tc>
                  <a:txBody>
                    <a:bodyPr/>
                    <a:lstStyle/>
                    <a:p>
                      <a:pPr marL="0" marR="0" lvl="0" indent="0" algn="l" defTabSz="979631" rtl="0" eaLnBrk="1" fontAlgn="auto" latinLnBrk="0" hangingPunct="1">
                        <a:lnSpc>
                          <a:spcPct val="100000"/>
                        </a:lnSpc>
                        <a:spcBef>
                          <a:spcPts val="0"/>
                        </a:spcBef>
                        <a:spcAft>
                          <a:spcPts val="900"/>
                        </a:spcAft>
                        <a:buClrTx/>
                        <a:buSzTx/>
                        <a:buFont typeface="Wingdings" pitchFamily="2" charset="2"/>
                        <a:buNone/>
                        <a:tabLst/>
                        <a:defRPr/>
                      </a:pPr>
                      <a:r>
                        <a:rPr lang="en-US" sz="1600" b="1" u="none" dirty="0"/>
                        <a:t>→ </a:t>
                      </a:r>
                      <a:r>
                        <a:rPr lang="en-US" sz="1600" b="1" u="none" kern="1200" dirty="0">
                          <a:solidFill>
                            <a:schemeClr val="tx1"/>
                          </a:solidFill>
                        </a:rPr>
                        <a:t>Fixed (USD/month)* </a:t>
                      </a:r>
                      <a:r>
                        <a:rPr lang="en-US" sz="1600" u="none" kern="1200" dirty="0">
                          <a:solidFill>
                            <a:schemeClr val="tx1"/>
                          </a:solidFill>
                        </a:rPr>
                        <a:t>to recognize the investment costs of the system, or at </a:t>
                      </a:r>
                      <a:r>
                        <a:rPr lang="en-US" sz="1600" b="1" u="none" kern="1200" dirty="0">
                          <a:solidFill>
                            <a:schemeClr val="tx1"/>
                          </a:solidFill>
                        </a:rPr>
                        <a:t>least two-part tariff (USD/kW/month + USD/kWh)</a:t>
                      </a:r>
                      <a:r>
                        <a:rPr lang="en-US" sz="1600" b="0" u="none" kern="1200" dirty="0">
                          <a:solidFill>
                            <a:schemeClr val="tx1"/>
                          </a:solidFill>
                        </a:rPr>
                        <a:t> </a:t>
                      </a:r>
                      <a:r>
                        <a:rPr lang="en-US" sz="1600" u="none" kern="1200" dirty="0">
                          <a:solidFill>
                            <a:schemeClr val="tx1"/>
                          </a:solidFill>
                        </a:rPr>
                        <a:t>, but never variable only.</a:t>
                      </a:r>
                    </a:p>
                    <a:p>
                      <a:pPr marL="0" marR="0" lvl="0" indent="0" algn="l" defTabSz="979631" rtl="0" eaLnBrk="1" fontAlgn="auto" latinLnBrk="0" hangingPunct="1">
                        <a:lnSpc>
                          <a:spcPct val="100000"/>
                        </a:lnSpc>
                        <a:spcBef>
                          <a:spcPts val="0"/>
                        </a:spcBef>
                        <a:spcAft>
                          <a:spcPts val="900"/>
                        </a:spcAft>
                        <a:buClrTx/>
                        <a:buSzTx/>
                        <a:buFont typeface="Wingdings" pitchFamily="2" charset="2"/>
                        <a:buNone/>
                        <a:tabLst/>
                        <a:defRPr/>
                      </a:pPr>
                      <a:r>
                        <a:rPr lang="en-US" sz="1600" u="none" kern="1200" dirty="0">
                          <a:solidFill>
                            <a:schemeClr val="tx1"/>
                          </a:solidFill>
                        </a:rPr>
                        <a:t>(*) with different levels depending on demand.</a:t>
                      </a:r>
                      <a:endParaRPr lang="en-US" sz="1600" i="1" u="none" kern="1200" dirty="0">
                        <a:solidFill>
                          <a:schemeClr val="tx1"/>
                        </a:solidFill>
                        <a:latin typeface="+mn-lt"/>
                        <a:ea typeface="+mn-ea"/>
                        <a:cs typeface="+mn-cs"/>
                      </a:endParaRPr>
                    </a:p>
                  </a:txBody>
                  <a:tcPr anchor="ctr"/>
                </a:tc>
                <a:extLst>
                  <a:ext uri="{0D108BD9-81ED-4DB2-BD59-A6C34878D82A}">
                    <a16:rowId xmlns:a16="http://schemas.microsoft.com/office/drawing/2014/main" val="1548618892"/>
                  </a:ext>
                </a:extLst>
              </a:tr>
            </a:tbl>
          </a:graphicData>
        </a:graphic>
      </p:graphicFrame>
    </p:spTree>
    <p:extLst>
      <p:ext uri="{BB962C8B-B14F-4D97-AF65-F5344CB8AC3E}">
        <p14:creationId xmlns:p14="http://schemas.microsoft.com/office/powerpoint/2010/main" val="3933887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TARIFF DEFINITION. </a:t>
            </a:r>
            <a:r>
              <a:rPr lang="es-ES" dirty="0" err="1">
                <a:solidFill>
                  <a:schemeClr val="tx1"/>
                </a:solidFill>
                <a:latin typeface="Tw Cen MT" panose="020B0602020104020603" pitchFamily="34" charset="0"/>
              </a:rPr>
              <a:t>TTA’s</a:t>
            </a:r>
            <a:r>
              <a:rPr lang="es-ES" dirty="0">
                <a:solidFill>
                  <a:schemeClr val="tx1"/>
                </a:solidFill>
                <a:latin typeface="Tw Cen MT" panose="020B0602020104020603" pitchFamily="34" charset="0"/>
              </a:rPr>
              <a:t> </a:t>
            </a:r>
            <a:r>
              <a:rPr lang="es-ES" dirty="0" err="1">
                <a:solidFill>
                  <a:schemeClr val="tx1"/>
                </a:solidFill>
                <a:latin typeface="Tw Cen MT" panose="020B0602020104020603" pitchFamily="34" charset="0"/>
              </a:rPr>
              <a:t>Observations</a:t>
            </a:r>
            <a:endParaRPr lang="es-ES" dirty="0"/>
          </a:p>
        </p:txBody>
      </p:sp>
      <p:sp>
        <p:nvSpPr>
          <p:cNvPr id="4" name="Content Placeholder 2">
            <a:extLst>
              <a:ext uri="{FF2B5EF4-FFF2-40B4-BE49-F238E27FC236}">
                <a16:creationId xmlns:a16="http://schemas.microsoft.com/office/drawing/2014/main" id="{3F62B040-1A4C-B23B-246B-9B6FB7A7C23B}"/>
              </a:ext>
            </a:extLst>
          </p:cNvPr>
          <p:cNvSpPr txBox="1">
            <a:spLocks/>
          </p:cNvSpPr>
          <p:nvPr/>
        </p:nvSpPr>
        <p:spPr>
          <a:xfrm>
            <a:off x="2208000" y="2101128"/>
            <a:ext cx="7776000" cy="3816000"/>
          </a:xfrm>
          <a:prstGeom prst="rect">
            <a:avLst/>
          </a:prstGeom>
        </p:spPr>
        <p:txBody>
          <a:bodyPr>
            <a:normAutofit/>
          </a:bodyPr>
          <a:lstStyle>
            <a:lvl1pPr marL="367362" indent="-367362" algn="l" defTabSz="979631"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95950" indent="-306135" algn="l" defTabSz="979631"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24539" indent="-244908" algn="l" defTabSz="979631"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14354"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04170"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693985"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83801"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73616"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63432"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endParaRPr lang="en-GB" sz="1600" dirty="0">
              <a:latin typeface="+mj-lt"/>
            </a:endParaRPr>
          </a:p>
        </p:txBody>
      </p:sp>
      <p:sp>
        <p:nvSpPr>
          <p:cNvPr id="3" name="TextBox 2">
            <a:extLst>
              <a:ext uri="{FF2B5EF4-FFF2-40B4-BE49-F238E27FC236}">
                <a16:creationId xmlns:a16="http://schemas.microsoft.com/office/drawing/2014/main" id="{CCFEDD40-2D6E-6529-23A1-564BF6BCAD8F}"/>
              </a:ext>
            </a:extLst>
          </p:cNvPr>
          <p:cNvSpPr txBox="1"/>
          <p:nvPr/>
        </p:nvSpPr>
        <p:spPr>
          <a:xfrm>
            <a:off x="407369" y="1243786"/>
            <a:ext cx="11449272" cy="4570482"/>
          </a:xfrm>
          <a:prstGeom prst="rect">
            <a:avLst/>
          </a:prstGeom>
          <a:solidFill>
            <a:schemeClr val="bg1">
              <a:lumMod val="95000"/>
            </a:schemeClr>
          </a:solidFill>
        </p:spPr>
        <p:txBody>
          <a:bodyPr wrap="square" rtlCol="0">
            <a:spAutoFit/>
          </a:bodyPr>
          <a:lstStyle/>
          <a:p>
            <a:r>
              <a:rPr lang="en-US" b="1" dirty="0">
                <a:solidFill>
                  <a:schemeClr val="tx1">
                    <a:lumMod val="75000"/>
                  </a:schemeClr>
                </a:solidFill>
              </a:rPr>
              <a:t>Preferred TTA’s approach: SERVICE-BASED TARIFFS</a:t>
            </a:r>
          </a:p>
          <a:p>
            <a:endParaRPr lang="en-US" dirty="0">
              <a:solidFill>
                <a:schemeClr val="tx1">
                  <a:lumMod val="75000"/>
                </a:schemeClr>
              </a:solidFill>
            </a:endParaRPr>
          </a:p>
          <a:p>
            <a:r>
              <a:rPr lang="en-US" dirty="0">
                <a:solidFill>
                  <a:schemeClr val="tx1">
                    <a:lumMod val="75000"/>
                  </a:schemeClr>
                </a:solidFill>
              </a:rPr>
              <a:t>Monthly flat tariffs per tier of service. Advantages of Service-Based tariffs:</a:t>
            </a:r>
          </a:p>
          <a:p>
            <a:endParaRPr lang="en-US" sz="1800" i="1" dirty="0">
              <a:solidFill>
                <a:schemeClr val="tx1">
                  <a:lumMod val="75000"/>
                </a:schemeClr>
              </a:solidFill>
            </a:endParaRPr>
          </a:p>
          <a:p>
            <a:pPr algn="just" eaLnBrk="0" fontAlgn="base" hangingPunct="0">
              <a:spcBef>
                <a:spcPct val="0"/>
              </a:spcBef>
              <a:spcAft>
                <a:spcPct val="0"/>
              </a:spcAft>
              <a:buFontTx/>
              <a:buChar char="•"/>
            </a:pPr>
            <a:r>
              <a:rPr lang="en-GB" altLang="ja-JP" sz="1800" b="1" dirty="0">
                <a:solidFill>
                  <a:schemeClr val="tx1">
                    <a:lumMod val="75000"/>
                  </a:schemeClr>
                </a:solidFill>
                <a:ea typeface="Calibri" panose="020F0502020204030204" pitchFamily="34" charset="0"/>
                <a:cs typeface="Arial" panose="020B0604020202020204" pitchFamily="34" charset="0"/>
              </a:rPr>
              <a:t>Predictable revenues/expenses.</a:t>
            </a:r>
            <a:r>
              <a:rPr lang="en-GB" altLang="ja-JP" sz="1800" dirty="0">
                <a:solidFill>
                  <a:schemeClr val="tx1">
                    <a:lumMod val="75000"/>
                  </a:schemeClr>
                </a:solidFill>
                <a:ea typeface="Calibri" panose="020F0502020204030204" pitchFamily="34" charset="0"/>
                <a:cs typeface="Arial" panose="020B0604020202020204" pitchFamily="34" charset="0"/>
              </a:rPr>
              <a:t> Service-Based tariffs ensure revenue stability for the Service Provider, thus facilitating financial planning. Consumers also benefit from knowing in advance how much they are going to pay for. </a:t>
            </a:r>
            <a:endParaRPr lang="en-US" altLang="ja-JP" sz="800" dirty="0">
              <a:solidFill>
                <a:schemeClr val="tx1">
                  <a:lumMod val="75000"/>
                </a:schemeClr>
              </a:solidFill>
            </a:endParaRPr>
          </a:p>
          <a:p>
            <a:pPr algn="just" eaLnBrk="0" fontAlgn="base" hangingPunct="0">
              <a:spcBef>
                <a:spcPct val="0"/>
              </a:spcBef>
              <a:spcAft>
                <a:spcPct val="0"/>
              </a:spcAft>
              <a:buFontTx/>
              <a:buChar char="•"/>
            </a:pPr>
            <a:r>
              <a:rPr lang="en-GB" altLang="ja-JP" sz="1800" b="1" dirty="0">
                <a:solidFill>
                  <a:schemeClr val="tx1">
                    <a:lumMod val="75000"/>
                  </a:schemeClr>
                </a:solidFill>
                <a:ea typeface="Calibri" panose="020F0502020204030204" pitchFamily="34" charset="0"/>
                <a:cs typeface="Arial" panose="020B0604020202020204" pitchFamily="34" charset="0"/>
              </a:rPr>
              <a:t>Alignment with flat generation costs of RE.</a:t>
            </a:r>
            <a:r>
              <a:rPr lang="en-GB" altLang="ja-JP" sz="1800" dirty="0">
                <a:solidFill>
                  <a:schemeClr val="tx1">
                    <a:lumMod val="75000"/>
                  </a:schemeClr>
                </a:solidFill>
                <a:ea typeface="Calibri" panose="020F0502020204030204" pitchFamily="34" charset="0"/>
                <a:cs typeface="Arial" panose="020B0604020202020204" pitchFamily="34" charset="0"/>
              </a:rPr>
              <a:t> Flat tariffs  adjust better to the Renewable Energy cost structure.</a:t>
            </a:r>
            <a:endParaRPr lang="en-US" altLang="ja-JP" sz="800" dirty="0">
              <a:solidFill>
                <a:schemeClr val="tx1">
                  <a:lumMod val="75000"/>
                </a:schemeClr>
              </a:solidFill>
            </a:endParaRPr>
          </a:p>
          <a:p>
            <a:pPr algn="just" eaLnBrk="0" fontAlgn="base" hangingPunct="0">
              <a:spcBef>
                <a:spcPct val="0"/>
              </a:spcBef>
              <a:spcAft>
                <a:spcPct val="0"/>
              </a:spcAft>
              <a:buFontTx/>
              <a:buChar char="•"/>
            </a:pPr>
            <a:r>
              <a:rPr lang="en-GB" altLang="ja-JP" sz="1800" b="1" dirty="0">
                <a:solidFill>
                  <a:schemeClr val="tx1">
                    <a:lumMod val="75000"/>
                  </a:schemeClr>
                </a:solidFill>
                <a:ea typeface="Calibri" panose="020F0502020204030204" pitchFamily="34" charset="0"/>
                <a:cs typeface="Arial" panose="020B0604020202020204" pitchFamily="34" charset="0"/>
              </a:rPr>
              <a:t>Alignment with tiered approach.</a:t>
            </a:r>
            <a:r>
              <a:rPr lang="en-GB" altLang="ja-JP" sz="1800" dirty="0">
                <a:solidFill>
                  <a:schemeClr val="tx1">
                    <a:lumMod val="75000"/>
                  </a:schemeClr>
                </a:solidFill>
                <a:ea typeface="Calibri" panose="020F0502020204030204" pitchFamily="34" charset="0"/>
                <a:cs typeface="Arial" panose="020B0604020202020204" pitchFamily="34" charset="0"/>
              </a:rPr>
              <a:t> Service-based tariffs align very well with the concept of tiers of service and EDA. The inclusion of a multi-tiered approach allows adapting the tariff levels to the willingness and capacity to pay from consumers.</a:t>
            </a:r>
          </a:p>
          <a:p>
            <a:pPr algn="just" eaLnBrk="0" fontAlgn="base" hangingPunct="0">
              <a:spcBef>
                <a:spcPct val="0"/>
              </a:spcBef>
              <a:spcAft>
                <a:spcPct val="0"/>
              </a:spcAft>
              <a:buFontTx/>
              <a:buChar char="•"/>
            </a:pPr>
            <a:r>
              <a:rPr lang="en-GB" altLang="ja-JP" sz="1800" b="1" dirty="0">
                <a:solidFill>
                  <a:schemeClr val="tx1">
                    <a:lumMod val="75000"/>
                  </a:schemeClr>
                </a:solidFill>
                <a:ea typeface="Calibri" panose="020F0502020204030204" pitchFamily="34" charset="0"/>
                <a:cs typeface="Arial" panose="020B0604020202020204" pitchFamily="34" charset="0"/>
              </a:rPr>
              <a:t>Energy efficiency incentives transferred to Service Provider.</a:t>
            </a:r>
            <a:r>
              <a:rPr lang="en-GB" altLang="ja-JP" sz="1800" dirty="0">
                <a:solidFill>
                  <a:schemeClr val="tx1">
                    <a:lumMod val="75000"/>
                  </a:schemeClr>
                </a:solidFill>
                <a:ea typeface="Calibri" panose="020F0502020204030204" pitchFamily="34" charset="0"/>
                <a:cs typeface="Arial" panose="020B0604020202020204" pitchFamily="34" charset="0"/>
              </a:rPr>
              <a:t> Service-based tariffs transfers part of the incentives for energy efficiency to the operator. Operators can increase the number of customers being served by installing to their customers energy efficient appliances. This is a relevant aspect in remote locations, where the customer might have limited awareness on how to implement energy efficiency measures.</a:t>
            </a:r>
          </a:p>
          <a:p>
            <a:pPr algn="just" eaLnBrk="0" fontAlgn="base" hangingPunct="0">
              <a:spcBef>
                <a:spcPct val="0"/>
              </a:spcBef>
              <a:spcAft>
                <a:spcPct val="0"/>
              </a:spcAft>
              <a:buFontTx/>
              <a:buChar char="•"/>
            </a:pPr>
            <a:r>
              <a:rPr lang="en-GB" altLang="ja-JP" sz="1800" b="1" dirty="0">
                <a:solidFill>
                  <a:schemeClr val="tx1">
                    <a:lumMod val="75000"/>
                  </a:schemeClr>
                </a:solidFill>
                <a:ea typeface="Calibri" panose="020F0502020204030204" pitchFamily="34" charset="0"/>
                <a:cs typeface="Arial" panose="020B0604020202020204" pitchFamily="34" charset="0"/>
              </a:rPr>
              <a:t>Simplicity</a:t>
            </a:r>
            <a:r>
              <a:rPr lang="en-GB" altLang="ja-JP" sz="1800" dirty="0">
                <a:solidFill>
                  <a:schemeClr val="tx1">
                    <a:lumMod val="75000"/>
                  </a:schemeClr>
                </a:solidFill>
                <a:ea typeface="Calibri" panose="020F0502020204030204" pitchFamily="34" charset="0"/>
                <a:cs typeface="Arial" panose="020B0604020202020204" pitchFamily="34" charset="0"/>
              </a:rPr>
              <a:t>: Easier to understand for </a:t>
            </a:r>
            <a:r>
              <a:rPr lang="en-US" altLang="ja-JP" sz="1800" dirty="0">
                <a:solidFill>
                  <a:schemeClr val="tx1">
                    <a:lumMod val="75000"/>
                  </a:schemeClr>
                </a:solidFill>
                <a:ea typeface="Calibri" panose="020F0502020204030204" pitchFamily="34" charset="0"/>
                <a:cs typeface="Calibri" panose="020F0502020204030204" pitchFamily="34" charset="0"/>
              </a:rPr>
              <a:t>customers.</a:t>
            </a:r>
            <a:endParaRPr lang="en-US" altLang="ja-JP" sz="800" dirty="0">
              <a:solidFill>
                <a:schemeClr val="tx1">
                  <a:lumMod val="75000"/>
                </a:schemeClr>
              </a:solidFill>
            </a:endParaRPr>
          </a:p>
          <a:p>
            <a:pPr algn="just" eaLnBrk="0" fontAlgn="base" hangingPunct="0">
              <a:spcBef>
                <a:spcPct val="0"/>
              </a:spcBef>
              <a:spcAft>
                <a:spcPct val="0"/>
              </a:spcAft>
              <a:buFontTx/>
              <a:buChar char="•"/>
            </a:pPr>
            <a:r>
              <a:rPr lang="en-GB" altLang="ja-JP" sz="1800" b="1" dirty="0">
                <a:solidFill>
                  <a:schemeClr val="tx1">
                    <a:lumMod val="75000"/>
                  </a:schemeClr>
                </a:solidFill>
                <a:cs typeface="Arial" panose="020B0604020202020204" pitchFamily="34" charset="0"/>
              </a:rPr>
              <a:t>Politically more palatable. </a:t>
            </a:r>
            <a:r>
              <a:rPr lang="en-GB" altLang="ja-JP" sz="1800" dirty="0">
                <a:solidFill>
                  <a:schemeClr val="tx1">
                    <a:lumMod val="75000"/>
                  </a:schemeClr>
                </a:solidFill>
                <a:cs typeface="Arial" panose="020B0604020202020204" pitchFamily="34" charset="0"/>
              </a:rPr>
              <a:t>Service-based tariffs can be politically more palatable as they are less comparable to per kWh rates of the main grid.</a:t>
            </a:r>
            <a:endParaRPr lang="en-US" sz="2000" dirty="0">
              <a:solidFill>
                <a:schemeClr val="tx1">
                  <a:lumMod val="75000"/>
                </a:schemeClr>
              </a:solidFill>
            </a:endParaRPr>
          </a:p>
        </p:txBody>
      </p:sp>
    </p:spTree>
    <p:extLst>
      <p:ext uri="{BB962C8B-B14F-4D97-AF65-F5344CB8AC3E}">
        <p14:creationId xmlns:p14="http://schemas.microsoft.com/office/powerpoint/2010/main" val="2559215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TARIFF DEFINITION. </a:t>
            </a:r>
            <a:r>
              <a:rPr lang="es-ES" dirty="0" err="1">
                <a:solidFill>
                  <a:schemeClr val="tx1"/>
                </a:solidFill>
                <a:latin typeface="Tw Cen MT" panose="020B0602020104020603" pitchFamily="34" charset="0"/>
              </a:rPr>
              <a:t>Example</a:t>
            </a:r>
            <a:r>
              <a:rPr lang="es-ES" dirty="0">
                <a:solidFill>
                  <a:schemeClr val="tx1"/>
                </a:solidFill>
                <a:latin typeface="Tw Cen MT" panose="020B0602020104020603" pitchFamily="34" charset="0"/>
              </a:rPr>
              <a:t> </a:t>
            </a:r>
            <a:r>
              <a:rPr lang="es-ES" dirty="0" err="1">
                <a:solidFill>
                  <a:schemeClr val="tx1"/>
                </a:solidFill>
                <a:latin typeface="Tw Cen MT" panose="020B0602020104020603" pitchFamily="34" charset="0"/>
              </a:rPr>
              <a:t>of</a:t>
            </a:r>
            <a:r>
              <a:rPr lang="es-ES" dirty="0">
                <a:solidFill>
                  <a:schemeClr val="tx1"/>
                </a:solidFill>
                <a:latin typeface="Tw Cen MT" panose="020B0602020104020603" pitchFamily="34" charset="0"/>
              </a:rPr>
              <a:t> Service-</a:t>
            </a:r>
            <a:r>
              <a:rPr lang="es-ES" dirty="0" err="1">
                <a:solidFill>
                  <a:schemeClr val="tx1"/>
                </a:solidFill>
                <a:latin typeface="Tw Cen MT" panose="020B0602020104020603" pitchFamily="34" charset="0"/>
              </a:rPr>
              <a:t>based</a:t>
            </a:r>
            <a:r>
              <a:rPr lang="es-ES" dirty="0">
                <a:solidFill>
                  <a:schemeClr val="tx1"/>
                </a:solidFill>
                <a:latin typeface="Tw Cen MT" panose="020B0602020104020603" pitchFamily="34" charset="0"/>
              </a:rPr>
              <a:t> </a:t>
            </a:r>
            <a:r>
              <a:rPr lang="es-ES" dirty="0" err="1">
                <a:solidFill>
                  <a:schemeClr val="tx1"/>
                </a:solidFill>
                <a:latin typeface="Tw Cen MT" panose="020B0602020104020603" pitchFamily="34" charset="0"/>
              </a:rPr>
              <a:t>tariffs</a:t>
            </a:r>
            <a:endParaRPr lang="es-ES" dirty="0"/>
          </a:p>
        </p:txBody>
      </p:sp>
      <p:sp>
        <p:nvSpPr>
          <p:cNvPr id="4" name="Content Placeholder 2">
            <a:extLst>
              <a:ext uri="{FF2B5EF4-FFF2-40B4-BE49-F238E27FC236}">
                <a16:creationId xmlns:a16="http://schemas.microsoft.com/office/drawing/2014/main" id="{3F62B040-1A4C-B23B-246B-9B6FB7A7C23B}"/>
              </a:ext>
            </a:extLst>
          </p:cNvPr>
          <p:cNvSpPr txBox="1">
            <a:spLocks/>
          </p:cNvSpPr>
          <p:nvPr/>
        </p:nvSpPr>
        <p:spPr>
          <a:xfrm>
            <a:off x="2208000" y="2101128"/>
            <a:ext cx="7776000" cy="3816000"/>
          </a:xfrm>
          <a:prstGeom prst="rect">
            <a:avLst/>
          </a:prstGeom>
        </p:spPr>
        <p:txBody>
          <a:bodyPr>
            <a:normAutofit/>
          </a:bodyPr>
          <a:lstStyle>
            <a:lvl1pPr marL="367362" indent="-367362" algn="l" defTabSz="979631"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95950" indent="-306135" algn="l" defTabSz="979631"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24539" indent="-244908" algn="l" defTabSz="979631"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14354"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04170"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693985"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83801"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73616"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63432"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endParaRPr lang="en-GB" sz="1600" dirty="0">
              <a:latin typeface="+mj-lt"/>
            </a:endParaRPr>
          </a:p>
        </p:txBody>
      </p:sp>
      <p:graphicFrame>
        <p:nvGraphicFramePr>
          <p:cNvPr id="5" name="Table 4">
            <a:extLst>
              <a:ext uri="{FF2B5EF4-FFF2-40B4-BE49-F238E27FC236}">
                <a16:creationId xmlns:a16="http://schemas.microsoft.com/office/drawing/2014/main" id="{4C2A1477-AB32-6A56-92BB-61D7B3142964}"/>
              </a:ext>
            </a:extLst>
          </p:cNvPr>
          <p:cNvGraphicFramePr>
            <a:graphicFrameLocks noGrp="1"/>
          </p:cNvGraphicFramePr>
          <p:nvPr>
            <p:extLst>
              <p:ext uri="{D42A27DB-BD31-4B8C-83A1-F6EECF244321}">
                <p14:modId xmlns:p14="http://schemas.microsoft.com/office/powerpoint/2010/main" val="3315451147"/>
              </p:ext>
            </p:extLst>
          </p:nvPr>
        </p:nvGraphicFramePr>
        <p:xfrm>
          <a:off x="1694577" y="3003321"/>
          <a:ext cx="8086932" cy="2912051"/>
        </p:xfrm>
        <a:graphic>
          <a:graphicData uri="http://schemas.openxmlformats.org/drawingml/2006/table">
            <a:tbl>
              <a:tblPr firstRow="1" firstCol="1" bandRow="1">
                <a:tableStyleId>{5940675A-B579-460E-94D1-54222C63F5DA}</a:tableStyleId>
              </a:tblPr>
              <a:tblGrid>
                <a:gridCol w="1708584">
                  <a:extLst>
                    <a:ext uri="{9D8B030D-6E8A-4147-A177-3AD203B41FA5}">
                      <a16:colId xmlns:a16="http://schemas.microsoft.com/office/drawing/2014/main" val="2605735303"/>
                    </a:ext>
                  </a:extLst>
                </a:gridCol>
                <a:gridCol w="1712979">
                  <a:extLst>
                    <a:ext uri="{9D8B030D-6E8A-4147-A177-3AD203B41FA5}">
                      <a16:colId xmlns:a16="http://schemas.microsoft.com/office/drawing/2014/main" val="3668497381"/>
                    </a:ext>
                  </a:extLst>
                </a:gridCol>
                <a:gridCol w="1089978">
                  <a:extLst>
                    <a:ext uri="{9D8B030D-6E8A-4147-A177-3AD203B41FA5}">
                      <a16:colId xmlns:a16="http://schemas.microsoft.com/office/drawing/2014/main" val="1064371998"/>
                    </a:ext>
                  </a:extLst>
                </a:gridCol>
                <a:gridCol w="1712979">
                  <a:extLst>
                    <a:ext uri="{9D8B030D-6E8A-4147-A177-3AD203B41FA5}">
                      <a16:colId xmlns:a16="http://schemas.microsoft.com/office/drawing/2014/main" val="2044340827"/>
                    </a:ext>
                  </a:extLst>
                </a:gridCol>
                <a:gridCol w="1862412">
                  <a:extLst>
                    <a:ext uri="{9D8B030D-6E8A-4147-A177-3AD203B41FA5}">
                      <a16:colId xmlns:a16="http://schemas.microsoft.com/office/drawing/2014/main" val="2034289037"/>
                    </a:ext>
                  </a:extLst>
                </a:gridCol>
              </a:tblGrid>
              <a:tr h="666975">
                <a:tc>
                  <a:txBody>
                    <a:bodyPr/>
                    <a:lstStyle/>
                    <a:p>
                      <a:pPr algn="ctr">
                        <a:spcAft>
                          <a:spcPts val="600"/>
                        </a:spcAft>
                      </a:pPr>
                      <a:r>
                        <a:rPr lang="en-US" sz="1800" b="1" dirty="0">
                          <a:solidFill>
                            <a:schemeClr val="bg1"/>
                          </a:solidFill>
                          <a:effectLst/>
                        </a:rPr>
                        <a:t>Type</a:t>
                      </a:r>
                      <a:endParaRPr lang="es-ES"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4B655A"/>
                    </a:solidFill>
                  </a:tcPr>
                </a:tc>
                <a:tc>
                  <a:txBody>
                    <a:bodyPr/>
                    <a:lstStyle/>
                    <a:p>
                      <a:pPr algn="ctr">
                        <a:spcAft>
                          <a:spcPts val="600"/>
                        </a:spcAft>
                      </a:pPr>
                      <a:r>
                        <a:rPr lang="en-US" sz="1800" b="1" dirty="0">
                          <a:solidFill>
                            <a:schemeClr val="bg1"/>
                          </a:solidFill>
                          <a:effectLst/>
                        </a:rPr>
                        <a:t>EDA Wh/day</a:t>
                      </a:r>
                      <a:endParaRPr lang="es-ES"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4B655A"/>
                    </a:solidFill>
                  </a:tcPr>
                </a:tc>
                <a:tc>
                  <a:txBody>
                    <a:bodyPr/>
                    <a:lstStyle/>
                    <a:p>
                      <a:pPr algn="ctr">
                        <a:spcAft>
                          <a:spcPts val="600"/>
                        </a:spcAft>
                      </a:pPr>
                      <a:r>
                        <a:rPr lang="en-US" sz="1800" b="1" dirty="0">
                          <a:solidFill>
                            <a:schemeClr val="bg1"/>
                          </a:solidFill>
                          <a:effectLst/>
                        </a:rPr>
                        <a:t>Power </a:t>
                      </a:r>
                      <a:endParaRPr lang="es-ES" sz="2000" b="1" dirty="0">
                        <a:solidFill>
                          <a:schemeClr val="bg1"/>
                        </a:solidFill>
                        <a:effectLst/>
                      </a:endParaRPr>
                    </a:p>
                    <a:p>
                      <a:pPr algn="ctr">
                        <a:spcAft>
                          <a:spcPts val="600"/>
                        </a:spcAft>
                      </a:pPr>
                      <a:r>
                        <a:rPr lang="en-US" sz="1800" b="1" dirty="0">
                          <a:solidFill>
                            <a:schemeClr val="bg1"/>
                          </a:solidFill>
                          <a:effectLst/>
                        </a:rPr>
                        <a:t>(Amp)</a:t>
                      </a:r>
                      <a:endParaRPr lang="es-ES"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4B655A"/>
                    </a:solidFill>
                  </a:tcPr>
                </a:tc>
                <a:tc>
                  <a:txBody>
                    <a:bodyPr/>
                    <a:lstStyle/>
                    <a:p>
                      <a:pPr algn="ctr">
                        <a:spcAft>
                          <a:spcPts val="600"/>
                        </a:spcAft>
                      </a:pPr>
                      <a:r>
                        <a:rPr lang="en-US" sz="1800" b="1" dirty="0">
                          <a:solidFill>
                            <a:schemeClr val="bg1"/>
                          </a:solidFill>
                          <a:effectLst/>
                        </a:rPr>
                        <a:t>Type of payment</a:t>
                      </a:r>
                      <a:endParaRPr lang="es-ES"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4B655A"/>
                    </a:solidFill>
                  </a:tcPr>
                </a:tc>
                <a:tc>
                  <a:txBody>
                    <a:bodyPr/>
                    <a:lstStyle/>
                    <a:p>
                      <a:pPr algn="ctr">
                        <a:spcAft>
                          <a:spcPts val="600"/>
                        </a:spcAft>
                      </a:pPr>
                      <a:r>
                        <a:rPr lang="en-US" sz="1800" b="1" dirty="0">
                          <a:solidFill>
                            <a:schemeClr val="bg1"/>
                          </a:solidFill>
                          <a:effectLst/>
                        </a:rPr>
                        <a:t>Subscription Fee</a:t>
                      </a:r>
                      <a:endParaRPr lang="es-ES" sz="2000" b="1" dirty="0">
                        <a:solidFill>
                          <a:schemeClr val="bg1"/>
                        </a:solidFill>
                        <a:effectLst/>
                      </a:endParaRPr>
                    </a:p>
                    <a:p>
                      <a:pPr algn="ctr">
                        <a:spcAft>
                          <a:spcPts val="600"/>
                        </a:spcAft>
                      </a:pPr>
                      <a:r>
                        <a:rPr lang="en-US" sz="1800" b="1" dirty="0">
                          <a:solidFill>
                            <a:schemeClr val="bg1"/>
                          </a:solidFill>
                          <a:effectLst/>
                        </a:rPr>
                        <a:t>(USD / Month)</a:t>
                      </a:r>
                      <a:endParaRPr lang="es-ES"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4B655A"/>
                    </a:solidFill>
                  </a:tcPr>
                </a:tc>
                <a:extLst>
                  <a:ext uri="{0D108BD9-81ED-4DB2-BD59-A6C34878D82A}">
                    <a16:rowId xmlns:a16="http://schemas.microsoft.com/office/drawing/2014/main" val="333784390"/>
                  </a:ext>
                </a:extLst>
              </a:tr>
              <a:tr h="424109">
                <a:tc>
                  <a:txBody>
                    <a:bodyPr/>
                    <a:lstStyle/>
                    <a:p>
                      <a:pPr algn="ctr">
                        <a:spcAft>
                          <a:spcPts val="600"/>
                        </a:spcAft>
                      </a:pPr>
                      <a:r>
                        <a:rPr lang="en-US" sz="1800" b="1" dirty="0">
                          <a:effectLst/>
                        </a:rPr>
                        <a:t>Package 1</a:t>
                      </a:r>
                      <a:endParaRPr lang="es-E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lumMod val="85000"/>
                      </a:schemeClr>
                    </a:solidFill>
                  </a:tcPr>
                </a:tc>
                <a:tc>
                  <a:txBody>
                    <a:bodyPr/>
                    <a:lstStyle/>
                    <a:p>
                      <a:pPr algn="ctr">
                        <a:spcAft>
                          <a:spcPts val="600"/>
                        </a:spcAft>
                      </a:pPr>
                      <a:r>
                        <a:rPr lang="en-US" sz="1800" dirty="0">
                          <a:effectLst/>
                        </a:rPr>
                        <a:t>275</a:t>
                      </a:r>
                      <a:endParaRPr lang="es-E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600"/>
                        </a:spcAft>
                      </a:pPr>
                      <a:r>
                        <a:rPr lang="en-US" sz="1800">
                          <a:effectLst/>
                        </a:rPr>
                        <a:t>2</a:t>
                      </a:r>
                      <a:endParaRPr lang="es-E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600"/>
                        </a:spcAft>
                      </a:pPr>
                      <a:r>
                        <a:rPr lang="en-US" sz="1800">
                          <a:effectLst/>
                        </a:rPr>
                        <a:t>Pre-paid</a:t>
                      </a:r>
                      <a:endParaRPr lang="es-E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600"/>
                        </a:spcAft>
                      </a:pPr>
                      <a:r>
                        <a:rPr lang="en-US" sz="1800" dirty="0">
                          <a:effectLst/>
                        </a:rPr>
                        <a:t>4</a:t>
                      </a:r>
                      <a:endParaRPr lang="es-E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72553557"/>
                  </a:ext>
                </a:extLst>
              </a:tr>
              <a:tr h="424109">
                <a:tc>
                  <a:txBody>
                    <a:bodyPr/>
                    <a:lstStyle/>
                    <a:p>
                      <a:pPr algn="ctr">
                        <a:spcAft>
                          <a:spcPts val="600"/>
                        </a:spcAft>
                      </a:pPr>
                      <a:r>
                        <a:rPr lang="en-US" sz="1800" b="1" dirty="0">
                          <a:effectLst/>
                        </a:rPr>
                        <a:t>Package 2</a:t>
                      </a:r>
                      <a:endParaRPr lang="es-E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lumMod val="85000"/>
                      </a:schemeClr>
                    </a:solidFill>
                  </a:tcPr>
                </a:tc>
                <a:tc>
                  <a:txBody>
                    <a:bodyPr/>
                    <a:lstStyle/>
                    <a:p>
                      <a:pPr algn="ctr">
                        <a:spcAft>
                          <a:spcPts val="600"/>
                        </a:spcAft>
                      </a:pPr>
                      <a:r>
                        <a:rPr lang="en-US" sz="1800">
                          <a:effectLst/>
                        </a:rPr>
                        <a:t>550</a:t>
                      </a:r>
                      <a:endParaRPr lang="es-E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600"/>
                        </a:spcAft>
                      </a:pPr>
                      <a:r>
                        <a:rPr lang="en-US" sz="1800" dirty="0">
                          <a:effectLst/>
                        </a:rPr>
                        <a:t>3</a:t>
                      </a:r>
                      <a:endParaRPr lang="es-E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600"/>
                        </a:spcAft>
                      </a:pPr>
                      <a:r>
                        <a:rPr lang="en-US" sz="1800">
                          <a:effectLst/>
                        </a:rPr>
                        <a:t>Pre-paid</a:t>
                      </a:r>
                      <a:endParaRPr lang="es-E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600"/>
                        </a:spcAft>
                      </a:pPr>
                      <a:r>
                        <a:rPr lang="en-US" sz="1800" dirty="0">
                          <a:effectLst/>
                        </a:rPr>
                        <a:t>8</a:t>
                      </a:r>
                      <a:endParaRPr lang="es-E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0752145"/>
                  </a:ext>
                </a:extLst>
              </a:tr>
              <a:tr h="424109">
                <a:tc>
                  <a:txBody>
                    <a:bodyPr/>
                    <a:lstStyle/>
                    <a:p>
                      <a:pPr algn="ctr">
                        <a:spcAft>
                          <a:spcPts val="600"/>
                        </a:spcAft>
                      </a:pPr>
                      <a:r>
                        <a:rPr lang="en-US" sz="1800" b="1" dirty="0">
                          <a:effectLst/>
                        </a:rPr>
                        <a:t>Package 3</a:t>
                      </a:r>
                      <a:endParaRPr lang="es-E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lumMod val="85000"/>
                      </a:schemeClr>
                    </a:solidFill>
                  </a:tcPr>
                </a:tc>
                <a:tc>
                  <a:txBody>
                    <a:bodyPr/>
                    <a:lstStyle/>
                    <a:p>
                      <a:pPr algn="ctr">
                        <a:spcAft>
                          <a:spcPts val="600"/>
                        </a:spcAft>
                      </a:pPr>
                      <a:r>
                        <a:rPr lang="en-US" sz="1800">
                          <a:effectLst/>
                        </a:rPr>
                        <a:t>2,200</a:t>
                      </a:r>
                      <a:endParaRPr lang="es-E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600"/>
                        </a:spcAft>
                      </a:pPr>
                      <a:r>
                        <a:rPr lang="en-US" sz="1800">
                          <a:effectLst/>
                        </a:rPr>
                        <a:t>5</a:t>
                      </a:r>
                      <a:endParaRPr lang="es-E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600"/>
                        </a:spcAft>
                      </a:pPr>
                      <a:r>
                        <a:rPr lang="en-US" sz="1800">
                          <a:effectLst/>
                        </a:rPr>
                        <a:t>Pre-paid</a:t>
                      </a:r>
                      <a:endParaRPr lang="es-E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600"/>
                        </a:spcAft>
                      </a:pPr>
                      <a:r>
                        <a:rPr lang="en-US" sz="1800" dirty="0">
                          <a:effectLst/>
                        </a:rPr>
                        <a:t>36</a:t>
                      </a:r>
                      <a:endParaRPr lang="es-E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32628020"/>
                  </a:ext>
                </a:extLst>
              </a:tr>
              <a:tr h="424109">
                <a:tc>
                  <a:txBody>
                    <a:bodyPr/>
                    <a:lstStyle/>
                    <a:p>
                      <a:pPr algn="ctr">
                        <a:spcAft>
                          <a:spcPts val="600"/>
                        </a:spcAft>
                      </a:pPr>
                      <a:r>
                        <a:rPr lang="en-US" sz="1800" b="1" dirty="0">
                          <a:effectLst/>
                        </a:rPr>
                        <a:t>Package 4</a:t>
                      </a:r>
                      <a:endParaRPr lang="es-E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lumMod val="85000"/>
                      </a:schemeClr>
                    </a:solidFill>
                  </a:tcPr>
                </a:tc>
                <a:tc>
                  <a:txBody>
                    <a:bodyPr/>
                    <a:lstStyle/>
                    <a:p>
                      <a:pPr algn="ctr">
                        <a:spcAft>
                          <a:spcPts val="600"/>
                        </a:spcAft>
                      </a:pPr>
                      <a:r>
                        <a:rPr lang="en-US" sz="1800">
                          <a:effectLst/>
                        </a:rPr>
                        <a:t>3,850</a:t>
                      </a:r>
                      <a:endParaRPr lang="es-E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600"/>
                        </a:spcAft>
                      </a:pPr>
                      <a:r>
                        <a:rPr lang="en-US" sz="1800">
                          <a:effectLst/>
                        </a:rPr>
                        <a:t>8</a:t>
                      </a:r>
                      <a:endParaRPr lang="es-E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600"/>
                        </a:spcAft>
                      </a:pPr>
                      <a:r>
                        <a:rPr lang="en-US" sz="1800">
                          <a:effectLst/>
                        </a:rPr>
                        <a:t>Pre-paid</a:t>
                      </a:r>
                      <a:endParaRPr lang="es-E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600"/>
                        </a:spcAft>
                      </a:pPr>
                      <a:r>
                        <a:rPr lang="en-US" sz="1800" dirty="0">
                          <a:effectLst/>
                        </a:rPr>
                        <a:t>68</a:t>
                      </a:r>
                      <a:endParaRPr lang="es-E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49721981"/>
                  </a:ext>
                </a:extLst>
              </a:tr>
              <a:tr h="424109">
                <a:tc>
                  <a:txBody>
                    <a:bodyPr/>
                    <a:lstStyle/>
                    <a:p>
                      <a:pPr algn="ctr">
                        <a:spcAft>
                          <a:spcPts val="600"/>
                        </a:spcAft>
                      </a:pPr>
                      <a:r>
                        <a:rPr lang="en-US" sz="1800" b="1" dirty="0">
                          <a:effectLst/>
                        </a:rPr>
                        <a:t>Customized</a:t>
                      </a:r>
                      <a:endParaRPr lang="es-E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lumMod val="85000"/>
                      </a:schemeClr>
                    </a:solidFill>
                  </a:tcPr>
                </a:tc>
                <a:tc>
                  <a:txBody>
                    <a:bodyPr/>
                    <a:lstStyle/>
                    <a:p>
                      <a:pPr algn="ctr">
                        <a:spcAft>
                          <a:spcPts val="600"/>
                        </a:spcAft>
                      </a:pPr>
                      <a:r>
                        <a:rPr lang="en-US" sz="1800" dirty="0">
                          <a:effectLst/>
                        </a:rPr>
                        <a:t>Variable (&gt; Package 4)</a:t>
                      </a:r>
                      <a:endParaRPr lang="es-E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600"/>
                        </a:spcAft>
                      </a:pPr>
                      <a:r>
                        <a:rPr lang="en-US" sz="1800" dirty="0">
                          <a:effectLst/>
                        </a:rPr>
                        <a:t>Custom</a:t>
                      </a:r>
                      <a:endParaRPr lang="es-E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600"/>
                        </a:spcAft>
                      </a:pPr>
                      <a:r>
                        <a:rPr lang="en-US" sz="1800">
                          <a:effectLst/>
                        </a:rPr>
                        <a:t>Post-paid</a:t>
                      </a:r>
                      <a:endParaRPr lang="es-E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600"/>
                        </a:spcAft>
                      </a:pPr>
                      <a:r>
                        <a:rPr lang="en-US" sz="1800" dirty="0">
                          <a:effectLst/>
                        </a:rPr>
                        <a:t>Variable</a:t>
                      </a:r>
                      <a:endParaRPr lang="es-E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24173153"/>
                  </a:ext>
                </a:extLst>
              </a:tr>
            </a:tbl>
          </a:graphicData>
        </a:graphic>
      </p:graphicFrame>
      <p:sp>
        <p:nvSpPr>
          <p:cNvPr id="6" name="TextBox 5">
            <a:extLst>
              <a:ext uri="{FF2B5EF4-FFF2-40B4-BE49-F238E27FC236}">
                <a16:creationId xmlns:a16="http://schemas.microsoft.com/office/drawing/2014/main" id="{C647C20E-FA03-49C8-89A7-91D9F3203274}"/>
              </a:ext>
            </a:extLst>
          </p:cNvPr>
          <p:cNvSpPr txBox="1"/>
          <p:nvPr/>
        </p:nvSpPr>
        <p:spPr>
          <a:xfrm>
            <a:off x="549958" y="1251310"/>
            <a:ext cx="11092084" cy="1754326"/>
          </a:xfrm>
          <a:prstGeom prst="rect">
            <a:avLst/>
          </a:prstGeom>
          <a:noFill/>
        </p:spPr>
        <p:txBody>
          <a:bodyPr wrap="square" rtlCol="0">
            <a:spAutoFit/>
          </a:bodyPr>
          <a:lstStyle/>
          <a:p>
            <a:pPr marL="285750" indent="-285750">
              <a:buFont typeface="Arial" panose="020B0604020202020204" pitchFamily="34" charset="0"/>
              <a:buChar char="•"/>
            </a:pPr>
            <a:r>
              <a:rPr lang="en-US" dirty="0"/>
              <a:t>Energy packages with different daily energy needs are defined, with special focus on residential customers. </a:t>
            </a:r>
          </a:p>
          <a:p>
            <a:pPr marL="285750" indent="-285750">
              <a:buFont typeface="Arial" panose="020B0604020202020204" pitchFamily="34" charset="0"/>
              <a:buChar char="•"/>
            </a:pPr>
            <a:r>
              <a:rPr lang="en-US" dirty="0"/>
              <a:t>For these packages service-based tariffs (flat tariffs) are applied. They have a limited load (Amps) and limited energy daily allowance (EDA).</a:t>
            </a:r>
          </a:p>
          <a:p>
            <a:pPr marL="285750" indent="-285750">
              <a:buFont typeface="Arial" panose="020B0604020202020204" pitchFamily="34" charset="0"/>
              <a:buChar char="•"/>
            </a:pPr>
            <a:r>
              <a:rPr lang="en-US" dirty="0"/>
              <a:t>Flat tariffs allow operator covering O&amp;M costs and major replacement costs.</a:t>
            </a:r>
          </a:p>
          <a:p>
            <a:pPr marL="285750" indent="-285750">
              <a:buFont typeface="Arial" panose="020B0604020202020204" pitchFamily="34" charset="0"/>
              <a:buChar char="•"/>
            </a:pPr>
            <a:r>
              <a:rPr lang="en-US" dirty="0"/>
              <a:t>Above a certain energy threshold, a two-part tariff </a:t>
            </a:r>
            <a:r>
              <a:rPr lang="en-US" dirty="0" err="1"/>
              <a:t>aplies</a:t>
            </a:r>
            <a:r>
              <a:rPr lang="en-US" dirty="0"/>
              <a:t>. This targets </a:t>
            </a:r>
            <a:r>
              <a:rPr lang="en-US" dirty="0" err="1"/>
              <a:t>comercial</a:t>
            </a:r>
            <a:r>
              <a:rPr lang="en-US" dirty="0"/>
              <a:t> or small industrial customers.</a:t>
            </a:r>
          </a:p>
          <a:p>
            <a:pPr marL="285750" indent="-285750">
              <a:buFontTx/>
              <a:buChar char="-"/>
            </a:pPr>
            <a:endParaRPr lang="en-US" dirty="0"/>
          </a:p>
        </p:txBody>
      </p:sp>
    </p:spTree>
    <p:extLst>
      <p:ext uri="{BB962C8B-B14F-4D97-AF65-F5344CB8AC3E}">
        <p14:creationId xmlns:p14="http://schemas.microsoft.com/office/powerpoint/2010/main" val="3544485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TARIFF DEFINITION. </a:t>
            </a:r>
            <a:r>
              <a:rPr lang="es-ES" dirty="0" err="1">
                <a:solidFill>
                  <a:schemeClr val="tx1"/>
                </a:solidFill>
                <a:latin typeface="Tw Cen MT" panose="020B0602020104020603" pitchFamily="34" charset="0"/>
              </a:rPr>
              <a:t>Tariff</a:t>
            </a:r>
            <a:r>
              <a:rPr lang="es-ES" dirty="0">
                <a:solidFill>
                  <a:schemeClr val="tx1"/>
                </a:solidFill>
                <a:latin typeface="Tw Cen MT" panose="020B0602020104020603" pitchFamily="34" charset="0"/>
              </a:rPr>
              <a:t> </a:t>
            </a:r>
            <a:r>
              <a:rPr lang="es-ES" dirty="0" err="1">
                <a:solidFill>
                  <a:schemeClr val="tx1"/>
                </a:solidFill>
                <a:latin typeface="Tw Cen MT" panose="020B0602020104020603" pitchFamily="34" charset="0"/>
              </a:rPr>
              <a:t>schemes</a:t>
            </a:r>
            <a:endParaRPr lang="es-ES" dirty="0"/>
          </a:p>
        </p:txBody>
      </p:sp>
      <p:sp>
        <p:nvSpPr>
          <p:cNvPr id="4" name="Content Placeholder 2">
            <a:extLst>
              <a:ext uri="{FF2B5EF4-FFF2-40B4-BE49-F238E27FC236}">
                <a16:creationId xmlns:a16="http://schemas.microsoft.com/office/drawing/2014/main" id="{3F62B040-1A4C-B23B-246B-9B6FB7A7C23B}"/>
              </a:ext>
            </a:extLst>
          </p:cNvPr>
          <p:cNvSpPr txBox="1">
            <a:spLocks/>
          </p:cNvSpPr>
          <p:nvPr/>
        </p:nvSpPr>
        <p:spPr>
          <a:xfrm>
            <a:off x="2208000" y="2101128"/>
            <a:ext cx="7776000" cy="3816000"/>
          </a:xfrm>
          <a:prstGeom prst="rect">
            <a:avLst/>
          </a:prstGeom>
        </p:spPr>
        <p:txBody>
          <a:bodyPr>
            <a:normAutofit/>
          </a:bodyPr>
          <a:lstStyle>
            <a:lvl1pPr marL="367362" indent="-367362" algn="l" defTabSz="979631"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95950" indent="-306135" algn="l" defTabSz="979631"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24539" indent="-244908" algn="l" defTabSz="979631"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14354"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04170"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693985"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83801"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73616"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63432"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endParaRPr lang="en-GB" sz="1600" dirty="0">
              <a:latin typeface="+mj-lt"/>
            </a:endParaRPr>
          </a:p>
        </p:txBody>
      </p:sp>
      <p:sp>
        <p:nvSpPr>
          <p:cNvPr id="3" name="Título 2">
            <a:extLst>
              <a:ext uri="{FF2B5EF4-FFF2-40B4-BE49-F238E27FC236}">
                <a16:creationId xmlns:a16="http://schemas.microsoft.com/office/drawing/2014/main" id="{C4D952AD-9E62-90F5-D5AF-17A04664F478}"/>
              </a:ext>
            </a:extLst>
          </p:cNvPr>
          <p:cNvSpPr txBox="1">
            <a:spLocks/>
          </p:cNvSpPr>
          <p:nvPr/>
        </p:nvSpPr>
        <p:spPr bwMode="auto">
          <a:xfrm>
            <a:off x="2208000" y="1290696"/>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r>
              <a:rPr lang="es-ES" kern="0" dirty="0" err="1"/>
              <a:t>Available</a:t>
            </a:r>
            <a:r>
              <a:rPr lang="es-ES" kern="0" dirty="0"/>
              <a:t> </a:t>
            </a:r>
            <a:r>
              <a:rPr lang="es-ES" kern="0" dirty="0" err="1"/>
              <a:t>tariff</a:t>
            </a:r>
            <a:r>
              <a:rPr lang="es-ES" kern="0" dirty="0"/>
              <a:t> </a:t>
            </a:r>
            <a:r>
              <a:rPr lang="es-ES" kern="0" dirty="0" err="1"/>
              <a:t>schemes</a:t>
            </a:r>
            <a:r>
              <a:rPr lang="es-ES" kern="0" dirty="0"/>
              <a:t>: </a:t>
            </a:r>
            <a:r>
              <a:rPr lang="es-ES" kern="0" dirty="0" err="1"/>
              <a:t>comparison</a:t>
            </a:r>
            <a:endParaRPr lang="es-ES" kern="0" dirty="0"/>
          </a:p>
        </p:txBody>
      </p:sp>
      <p:pic>
        <p:nvPicPr>
          <p:cNvPr id="5" name="Imagen 3">
            <a:extLst>
              <a:ext uri="{FF2B5EF4-FFF2-40B4-BE49-F238E27FC236}">
                <a16:creationId xmlns:a16="http://schemas.microsoft.com/office/drawing/2014/main" id="{CCDF8B96-5140-97AA-9B7C-4CD0647E33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11218" y="1908625"/>
            <a:ext cx="8169564" cy="4763851"/>
          </a:xfrm>
          <a:prstGeom prst="rect">
            <a:avLst/>
          </a:prstGeom>
        </p:spPr>
      </p:pic>
    </p:spTree>
    <p:extLst>
      <p:ext uri="{BB962C8B-B14F-4D97-AF65-F5344CB8AC3E}">
        <p14:creationId xmlns:p14="http://schemas.microsoft.com/office/powerpoint/2010/main" val="34762290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a:extLst>
              <a:ext uri="{FF2B5EF4-FFF2-40B4-BE49-F238E27FC236}">
                <a16:creationId xmlns:a16="http://schemas.microsoft.com/office/drawing/2014/main" id="{08B73C88-7C63-3706-5D5C-65485573F840}"/>
              </a:ext>
            </a:extLst>
          </p:cNvPr>
          <p:cNvSpPr>
            <a:spLocks noGrp="1"/>
          </p:cNvSpPr>
          <p:nvPr>
            <p:ph type="subTitle" idx="1"/>
          </p:nvPr>
        </p:nvSpPr>
        <p:spPr/>
        <p:txBody>
          <a:bodyPr/>
          <a:lstStyle/>
          <a:p>
            <a:r>
              <a:rPr lang="es-CL" dirty="0"/>
              <a:t>5. ADDITIONAL RESOURCES</a:t>
            </a:r>
            <a:endParaRPr lang="es-ES" dirty="0"/>
          </a:p>
        </p:txBody>
      </p:sp>
    </p:spTree>
    <p:extLst>
      <p:ext uri="{BB962C8B-B14F-4D97-AF65-F5344CB8AC3E}">
        <p14:creationId xmlns:p14="http://schemas.microsoft.com/office/powerpoint/2010/main" val="3652387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a:extLst>
              <a:ext uri="{FF2B5EF4-FFF2-40B4-BE49-F238E27FC236}">
                <a16:creationId xmlns:a16="http://schemas.microsoft.com/office/drawing/2014/main" id="{08B73C88-7C63-3706-5D5C-65485573F840}"/>
              </a:ext>
            </a:extLst>
          </p:cNvPr>
          <p:cNvSpPr>
            <a:spLocks noGrp="1"/>
          </p:cNvSpPr>
          <p:nvPr>
            <p:ph type="subTitle" idx="1"/>
          </p:nvPr>
        </p:nvSpPr>
        <p:spPr/>
        <p:txBody>
          <a:bodyPr/>
          <a:lstStyle/>
          <a:p>
            <a:r>
              <a:rPr lang="es-CL" dirty="0"/>
              <a:t>1. </a:t>
            </a:r>
            <a:r>
              <a:rPr lang="es-CL" dirty="0" err="1"/>
              <a:t>Session</a:t>
            </a:r>
            <a:r>
              <a:rPr lang="es-CL" dirty="0"/>
              <a:t> </a:t>
            </a:r>
            <a:r>
              <a:rPr lang="es-CL" dirty="0" err="1"/>
              <a:t>objectives</a:t>
            </a:r>
            <a:endParaRPr lang="es-ES" dirty="0"/>
          </a:p>
        </p:txBody>
      </p:sp>
    </p:spTree>
    <p:extLst>
      <p:ext uri="{BB962C8B-B14F-4D97-AF65-F5344CB8AC3E}">
        <p14:creationId xmlns:p14="http://schemas.microsoft.com/office/powerpoint/2010/main" val="3057672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a:xfrm>
            <a:off x="595808" y="274638"/>
            <a:ext cx="10972800" cy="706090"/>
          </a:xfrm>
        </p:spPr>
        <p:txBody>
          <a:bodyPr/>
          <a:lstStyle/>
          <a:p>
            <a:pPr algn="l"/>
            <a:r>
              <a:rPr lang="es-ES" dirty="0">
                <a:solidFill>
                  <a:srgbClr val="4B655A"/>
                </a:solidFill>
                <a:latin typeface="Tw Cen MT" panose="020B0602020104020603" pitchFamily="34" charset="0"/>
              </a:rPr>
              <a:t>ADDITIONAL RESOURCES</a:t>
            </a:r>
            <a:endParaRPr lang="es-ES" dirty="0"/>
          </a:p>
        </p:txBody>
      </p:sp>
      <p:sp>
        <p:nvSpPr>
          <p:cNvPr id="3" name="CuadroTexto 2">
            <a:extLst>
              <a:ext uri="{FF2B5EF4-FFF2-40B4-BE49-F238E27FC236}">
                <a16:creationId xmlns:a16="http://schemas.microsoft.com/office/drawing/2014/main" id="{13CD81AD-914F-D748-9A0E-5DC9F279E5A8}"/>
              </a:ext>
            </a:extLst>
          </p:cNvPr>
          <p:cNvSpPr txBox="1"/>
          <p:nvPr/>
        </p:nvSpPr>
        <p:spPr>
          <a:xfrm>
            <a:off x="624880" y="1189925"/>
            <a:ext cx="11303767" cy="4893647"/>
          </a:xfrm>
          <a:prstGeom prst="rect">
            <a:avLst/>
          </a:prstGeom>
          <a:noFill/>
        </p:spPr>
        <p:txBody>
          <a:bodyPr wrap="square">
            <a:spAutoFit/>
          </a:bodyPr>
          <a:lstStyle/>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Energy Sector Management Assistance Program. 2022. </a:t>
            </a:r>
            <a:r>
              <a:rPr lang="en-GB" sz="2400" b="1" dirty="0"/>
              <a:t>Mini Grids for Half a Billion People: Market Outlook and Handbook for Decision Makers</a:t>
            </a:r>
            <a:r>
              <a:rPr lang="en-GB" sz="2400" dirty="0"/>
              <a:t>. Washington, DC: World Bank. </a:t>
            </a:r>
            <a:r>
              <a:rPr lang="en-GB" sz="2400" dirty="0">
                <a:hlinkClick r:id="rId3"/>
              </a:rPr>
              <a:t>www.esmap.org/</a:t>
            </a:r>
            <a:r>
              <a:rPr lang="en-GB" sz="2400" dirty="0"/>
              <a:t> </a:t>
            </a:r>
            <a:r>
              <a:rPr lang="en-GB" sz="2400" dirty="0" err="1"/>
              <a:t>mini_grids_for_half_a_billion_people</a:t>
            </a:r>
            <a:r>
              <a:rPr lang="en-GB" sz="2400" dirty="0"/>
              <a:t>.</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b="1" dirty="0"/>
              <a:t>USAID Mini-grid support toolkit</a:t>
            </a:r>
            <a:r>
              <a:rPr lang="en-GB" sz="2400" dirty="0"/>
              <a:t>. </a:t>
            </a:r>
            <a:r>
              <a:rPr lang="en-GB" sz="2400" dirty="0">
                <a:hlinkClick r:id="rId4"/>
              </a:rPr>
              <a:t>https://www.usaid.gov/energy/mini-grids</a:t>
            </a: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b="1" dirty="0" err="1"/>
              <a:t>Energypedia</a:t>
            </a:r>
            <a:r>
              <a:rPr lang="en-GB" sz="2400" b="1" dirty="0"/>
              <a:t>. </a:t>
            </a:r>
            <a:r>
              <a:rPr lang="en-GB" sz="2400" dirty="0"/>
              <a:t>Impact of Tariff Structures on the Economic Viability of Mini-Grids. </a:t>
            </a:r>
            <a:r>
              <a:rPr lang="en-GB" sz="2400" dirty="0">
                <a:hlinkClick r:id="rId5"/>
              </a:rPr>
              <a:t>https://energypedia.info/wiki/Impact_of_Tariff_Structures_on_the_Economic_Viability_of_Mini-Grids#Examples_of_Different_Tariffs</a:t>
            </a: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pPr>
              <a:spcAft>
                <a:spcPts val="600"/>
              </a:spcAft>
              <a:buClr>
                <a:srgbClr val="000000"/>
              </a:buClr>
            </a:pPr>
            <a:endParaRPr lang="en-US" sz="2400" dirty="0"/>
          </a:p>
        </p:txBody>
      </p:sp>
    </p:spTree>
    <p:extLst>
      <p:ext uri="{BB962C8B-B14F-4D97-AF65-F5344CB8AC3E}">
        <p14:creationId xmlns:p14="http://schemas.microsoft.com/office/powerpoint/2010/main" val="4234295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3A7A27-F750-4988-8050-9492AE584DB9}"/>
              </a:ext>
            </a:extLst>
          </p:cNvPr>
          <p:cNvSpPr txBox="1"/>
          <p:nvPr/>
        </p:nvSpPr>
        <p:spPr>
          <a:xfrm>
            <a:off x="6063" y="3013501"/>
            <a:ext cx="12192000" cy="830997"/>
          </a:xfrm>
          <a:prstGeom prst="rect">
            <a:avLst/>
          </a:prstGeom>
          <a:noFill/>
        </p:spPr>
        <p:txBody>
          <a:bodyPr wrap="square" rtlCol="0">
            <a:spAutoFit/>
          </a:bodyPr>
          <a:lstStyle/>
          <a:p>
            <a:pPr algn="ctr"/>
            <a:r>
              <a:rPr lang="it-IT" sz="4800" b="1" dirty="0">
                <a:solidFill>
                  <a:srgbClr val="4B655A"/>
                </a:solidFill>
                <a:latin typeface="Tw Cen MT" panose="020B0602020104020603" pitchFamily="34" charset="0"/>
              </a:rPr>
              <a:t>Vinaka!</a:t>
            </a:r>
          </a:p>
        </p:txBody>
      </p:sp>
      <p:sp>
        <p:nvSpPr>
          <p:cNvPr id="3" name="TextBox 2">
            <a:extLst>
              <a:ext uri="{FF2B5EF4-FFF2-40B4-BE49-F238E27FC236}">
                <a16:creationId xmlns:a16="http://schemas.microsoft.com/office/drawing/2014/main" id="{8D1C2A61-B62A-41F2-A490-E5BEDDB3201E}"/>
              </a:ext>
            </a:extLst>
          </p:cNvPr>
          <p:cNvSpPr txBox="1"/>
          <p:nvPr/>
        </p:nvSpPr>
        <p:spPr>
          <a:xfrm>
            <a:off x="0" y="5018705"/>
            <a:ext cx="12192000" cy="1015663"/>
          </a:xfrm>
          <a:prstGeom prst="rect">
            <a:avLst/>
          </a:prstGeom>
          <a:noFill/>
        </p:spPr>
        <p:txBody>
          <a:bodyPr wrap="square" rtlCol="0">
            <a:spAutoFit/>
          </a:bodyPr>
          <a:lstStyle/>
          <a:p>
            <a:pPr algn="ctr">
              <a:lnSpc>
                <a:spcPct val="100000"/>
              </a:lnSpc>
              <a:spcBef>
                <a:spcPts val="0"/>
              </a:spcBef>
            </a:pPr>
            <a:r>
              <a:rPr lang="en-GB" sz="2000" b="1" dirty="0">
                <a:latin typeface="+mj-lt"/>
              </a:rPr>
              <a:t>Roger SALLENT</a:t>
            </a:r>
          </a:p>
          <a:p>
            <a:pPr algn="ctr">
              <a:lnSpc>
                <a:spcPct val="100000"/>
              </a:lnSpc>
              <a:spcBef>
                <a:spcPts val="0"/>
              </a:spcBef>
            </a:pPr>
            <a:r>
              <a:rPr lang="en-US" sz="2000" dirty="0">
                <a:latin typeface="+mj-lt"/>
              </a:rPr>
              <a:t>Regional Team Leader for Asia – Pacific </a:t>
            </a:r>
            <a:r>
              <a:rPr lang="en-US" sz="2000" dirty="0" err="1">
                <a:latin typeface="+mj-lt"/>
              </a:rPr>
              <a:t>Trama</a:t>
            </a:r>
            <a:r>
              <a:rPr lang="en-US" sz="2000" dirty="0">
                <a:latin typeface="+mj-lt"/>
              </a:rPr>
              <a:t> </a:t>
            </a:r>
            <a:r>
              <a:rPr lang="en-US" sz="2000" dirty="0" err="1">
                <a:latin typeface="+mj-lt"/>
              </a:rPr>
              <a:t>TecnoAmbiental</a:t>
            </a:r>
            <a:br>
              <a:rPr lang="en-US" sz="2000" dirty="0">
                <a:latin typeface="+mj-lt"/>
              </a:rPr>
            </a:br>
            <a:r>
              <a:rPr lang="en-US" sz="2000" dirty="0">
                <a:solidFill>
                  <a:srgbClr val="9EA159"/>
                </a:solidFill>
                <a:latin typeface="+mj-lt"/>
                <a:hlinkClick r:id="rId3"/>
              </a:rPr>
              <a:t>roger.sallent@tta.com.es</a:t>
            </a:r>
            <a:r>
              <a:rPr lang="en-US" sz="2000" dirty="0">
                <a:solidFill>
                  <a:srgbClr val="9EA159"/>
                </a:solidFill>
                <a:latin typeface="+mj-lt"/>
              </a:rPr>
              <a:t> </a:t>
            </a:r>
          </a:p>
        </p:txBody>
      </p:sp>
    </p:spTree>
    <p:extLst>
      <p:ext uri="{BB962C8B-B14F-4D97-AF65-F5344CB8AC3E}">
        <p14:creationId xmlns:p14="http://schemas.microsoft.com/office/powerpoint/2010/main" val="18151431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ítulo 2"/>
          <p:cNvSpPr>
            <a:spLocks noGrp="1"/>
          </p:cNvSpPr>
          <p:nvPr>
            <p:ph type="title"/>
          </p:nvPr>
        </p:nvSpPr>
        <p:spPr>
          <a:xfrm>
            <a:off x="2208000" y="1290696"/>
            <a:ext cx="7776000" cy="617928"/>
          </a:xfrm>
        </p:spPr>
        <p:txBody>
          <a:bodyPr>
            <a:normAutofit fontScale="90000"/>
          </a:bodyPr>
          <a:lstStyle/>
          <a:p>
            <a:r>
              <a:rPr lang="es-ES" dirty="0" err="1"/>
              <a:t>Available</a:t>
            </a:r>
            <a:r>
              <a:rPr lang="es-ES" dirty="0"/>
              <a:t> </a:t>
            </a:r>
            <a:r>
              <a:rPr lang="es-ES" dirty="0" err="1"/>
              <a:t>tariff</a:t>
            </a:r>
            <a:r>
              <a:rPr lang="es-ES" dirty="0"/>
              <a:t> </a:t>
            </a:r>
            <a:r>
              <a:rPr lang="es-ES" dirty="0" err="1"/>
              <a:t>schemes</a:t>
            </a:r>
            <a:r>
              <a:rPr lang="es-ES" dirty="0"/>
              <a:t>: flat </a:t>
            </a:r>
            <a:r>
              <a:rPr lang="es-ES" dirty="0" err="1"/>
              <a:t>tariff</a:t>
            </a:r>
            <a:endParaRPr lang="es-ES" dirty="0"/>
          </a:p>
        </p:txBody>
      </p:sp>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15317" y="1876541"/>
            <a:ext cx="8561366" cy="4689701"/>
          </a:xfrm>
          <a:prstGeom prst="rect">
            <a:avLst/>
          </a:prstGeom>
        </p:spPr>
      </p:pic>
    </p:spTree>
    <p:extLst>
      <p:ext uri="{BB962C8B-B14F-4D97-AF65-F5344CB8AC3E}">
        <p14:creationId xmlns:p14="http://schemas.microsoft.com/office/powerpoint/2010/main" val="1965100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ítulo 2"/>
          <p:cNvSpPr>
            <a:spLocks noGrp="1"/>
          </p:cNvSpPr>
          <p:nvPr>
            <p:ph type="title"/>
          </p:nvPr>
        </p:nvSpPr>
        <p:spPr>
          <a:xfrm>
            <a:off x="2208000" y="1290696"/>
            <a:ext cx="7776000" cy="617928"/>
          </a:xfrm>
        </p:spPr>
        <p:txBody>
          <a:bodyPr>
            <a:normAutofit fontScale="90000"/>
          </a:bodyPr>
          <a:lstStyle/>
          <a:p>
            <a:r>
              <a:rPr lang="es-ES" dirty="0" err="1"/>
              <a:t>Available</a:t>
            </a:r>
            <a:r>
              <a:rPr lang="es-ES" dirty="0"/>
              <a:t> </a:t>
            </a:r>
            <a:r>
              <a:rPr lang="es-ES" dirty="0" err="1"/>
              <a:t>tariff</a:t>
            </a:r>
            <a:r>
              <a:rPr lang="es-ES" dirty="0"/>
              <a:t> </a:t>
            </a:r>
            <a:r>
              <a:rPr lang="es-ES" dirty="0" err="1"/>
              <a:t>schemes</a:t>
            </a:r>
            <a:r>
              <a:rPr lang="es-ES" dirty="0"/>
              <a:t>: </a:t>
            </a:r>
            <a:r>
              <a:rPr lang="es-ES" dirty="0" err="1"/>
              <a:t>power-based</a:t>
            </a:r>
            <a:r>
              <a:rPr lang="es-ES" dirty="0"/>
              <a:t> </a:t>
            </a:r>
            <a:r>
              <a:rPr lang="es-ES" dirty="0" err="1"/>
              <a:t>tariff</a:t>
            </a:r>
            <a:endParaRPr lang="es-ES" dirty="0"/>
          </a:p>
        </p:txBody>
      </p:sp>
      <p:pic>
        <p:nvPicPr>
          <p:cNvPr id="2" name="Imagen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6716" y="1908625"/>
            <a:ext cx="8634020" cy="4729499"/>
          </a:xfrm>
          <a:prstGeom prst="rect">
            <a:avLst/>
          </a:prstGeom>
        </p:spPr>
      </p:pic>
    </p:spTree>
    <p:extLst>
      <p:ext uri="{BB962C8B-B14F-4D97-AF65-F5344CB8AC3E}">
        <p14:creationId xmlns:p14="http://schemas.microsoft.com/office/powerpoint/2010/main" val="2048001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ítulo 2"/>
          <p:cNvSpPr>
            <a:spLocks noGrp="1"/>
          </p:cNvSpPr>
          <p:nvPr>
            <p:ph type="title"/>
          </p:nvPr>
        </p:nvSpPr>
        <p:spPr>
          <a:xfrm>
            <a:off x="2208000" y="1290696"/>
            <a:ext cx="7776000" cy="617928"/>
          </a:xfrm>
        </p:spPr>
        <p:txBody>
          <a:bodyPr>
            <a:normAutofit fontScale="90000"/>
          </a:bodyPr>
          <a:lstStyle/>
          <a:p>
            <a:r>
              <a:rPr lang="es-ES" dirty="0" err="1"/>
              <a:t>Available</a:t>
            </a:r>
            <a:r>
              <a:rPr lang="es-ES" dirty="0"/>
              <a:t> </a:t>
            </a:r>
            <a:r>
              <a:rPr lang="es-ES" dirty="0" err="1"/>
              <a:t>tariff</a:t>
            </a:r>
            <a:r>
              <a:rPr lang="es-ES" dirty="0"/>
              <a:t> </a:t>
            </a:r>
            <a:r>
              <a:rPr lang="es-ES" dirty="0" err="1"/>
              <a:t>schemes</a:t>
            </a:r>
            <a:r>
              <a:rPr lang="es-ES" dirty="0"/>
              <a:t>: </a:t>
            </a:r>
            <a:r>
              <a:rPr lang="es-ES" dirty="0" err="1"/>
              <a:t>energy-based</a:t>
            </a:r>
            <a:r>
              <a:rPr lang="es-ES" dirty="0"/>
              <a:t> </a:t>
            </a:r>
            <a:r>
              <a:rPr lang="es-ES" dirty="0" err="1"/>
              <a:t>tariff</a:t>
            </a:r>
            <a:endParaRPr lang="es-ES" dirty="0"/>
          </a:p>
        </p:txBody>
      </p:sp>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39169" y="1766339"/>
            <a:ext cx="8283400" cy="4971124"/>
          </a:xfrm>
          <a:prstGeom prst="rect">
            <a:avLst/>
          </a:prstGeom>
        </p:spPr>
      </p:pic>
    </p:spTree>
    <p:extLst>
      <p:ext uri="{BB962C8B-B14F-4D97-AF65-F5344CB8AC3E}">
        <p14:creationId xmlns:p14="http://schemas.microsoft.com/office/powerpoint/2010/main" val="4253190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ítulo 2"/>
          <p:cNvSpPr>
            <a:spLocks noGrp="1"/>
          </p:cNvSpPr>
          <p:nvPr>
            <p:ph type="title"/>
          </p:nvPr>
        </p:nvSpPr>
        <p:spPr>
          <a:xfrm>
            <a:off x="2208000" y="1290696"/>
            <a:ext cx="7776000" cy="617928"/>
          </a:xfrm>
        </p:spPr>
        <p:txBody>
          <a:bodyPr>
            <a:normAutofit fontScale="90000"/>
          </a:bodyPr>
          <a:lstStyle/>
          <a:p>
            <a:r>
              <a:rPr lang="es-ES" dirty="0" err="1"/>
              <a:t>Available</a:t>
            </a:r>
            <a:r>
              <a:rPr lang="es-ES" dirty="0"/>
              <a:t> </a:t>
            </a:r>
            <a:r>
              <a:rPr lang="es-ES" dirty="0" err="1"/>
              <a:t>tariff</a:t>
            </a:r>
            <a:r>
              <a:rPr lang="es-ES" dirty="0"/>
              <a:t> </a:t>
            </a:r>
            <a:r>
              <a:rPr lang="es-ES" dirty="0" err="1"/>
              <a:t>schemes</a:t>
            </a:r>
            <a:r>
              <a:rPr lang="es-ES" dirty="0"/>
              <a:t>: binomial </a:t>
            </a:r>
            <a:r>
              <a:rPr lang="es-ES" dirty="0" err="1"/>
              <a:t>tariff</a:t>
            </a:r>
            <a:endParaRPr lang="es-ES" dirty="0"/>
          </a:p>
        </p:txBody>
      </p:sp>
      <p:pic>
        <p:nvPicPr>
          <p:cNvPr id="2" name="Imagen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6508" y="1765912"/>
            <a:ext cx="7998693" cy="4800263"/>
          </a:xfrm>
          <a:prstGeom prst="rect">
            <a:avLst/>
          </a:prstGeom>
        </p:spPr>
      </p:pic>
    </p:spTree>
    <p:extLst>
      <p:ext uri="{BB962C8B-B14F-4D97-AF65-F5344CB8AC3E}">
        <p14:creationId xmlns:p14="http://schemas.microsoft.com/office/powerpoint/2010/main" val="17552141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ítulo 2"/>
          <p:cNvSpPr>
            <a:spLocks noGrp="1"/>
          </p:cNvSpPr>
          <p:nvPr>
            <p:ph type="title"/>
          </p:nvPr>
        </p:nvSpPr>
        <p:spPr>
          <a:xfrm>
            <a:off x="2208000" y="1290696"/>
            <a:ext cx="7776000" cy="617928"/>
          </a:xfrm>
        </p:spPr>
        <p:txBody>
          <a:bodyPr>
            <a:normAutofit fontScale="90000"/>
          </a:bodyPr>
          <a:lstStyle/>
          <a:p>
            <a:r>
              <a:rPr lang="es-ES" dirty="0" err="1"/>
              <a:t>Available</a:t>
            </a:r>
            <a:r>
              <a:rPr lang="es-ES" dirty="0"/>
              <a:t> </a:t>
            </a:r>
            <a:r>
              <a:rPr lang="es-ES" dirty="0" err="1"/>
              <a:t>tariff</a:t>
            </a:r>
            <a:r>
              <a:rPr lang="es-ES" dirty="0"/>
              <a:t> </a:t>
            </a:r>
            <a:r>
              <a:rPr lang="es-ES" dirty="0" err="1"/>
              <a:t>schemes</a:t>
            </a:r>
            <a:r>
              <a:rPr lang="es-ES" dirty="0"/>
              <a:t>: </a:t>
            </a:r>
            <a:r>
              <a:rPr lang="es-ES" dirty="0" err="1"/>
              <a:t>service-based</a:t>
            </a:r>
            <a:r>
              <a:rPr lang="es-ES" dirty="0"/>
              <a:t> </a:t>
            </a:r>
            <a:r>
              <a:rPr lang="es-ES" dirty="0" err="1"/>
              <a:t>tariff</a:t>
            </a:r>
            <a:endParaRPr lang="es-ES" dirty="0"/>
          </a:p>
        </p:txBody>
      </p:sp>
      <p:pic>
        <p:nvPicPr>
          <p:cNvPr id="4" name="Imagen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6716" y="2129784"/>
            <a:ext cx="8474658" cy="4514437"/>
          </a:xfrm>
          <a:prstGeom prst="rect">
            <a:avLst/>
          </a:prstGeom>
        </p:spPr>
      </p:pic>
    </p:spTree>
    <p:extLst>
      <p:ext uri="{BB962C8B-B14F-4D97-AF65-F5344CB8AC3E}">
        <p14:creationId xmlns:p14="http://schemas.microsoft.com/office/powerpoint/2010/main" val="467876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SESSION OBJECTIVES</a:t>
            </a:r>
            <a:endParaRPr lang="es-ES" dirty="0"/>
          </a:p>
        </p:txBody>
      </p:sp>
      <p:pic>
        <p:nvPicPr>
          <p:cNvPr id="2050" name="Picture 2" descr="Objective - Free marketing icons">
            <a:extLst>
              <a:ext uri="{FF2B5EF4-FFF2-40B4-BE49-F238E27FC236}">
                <a16:creationId xmlns:a16="http://schemas.microsoft.com/office/drawing/2014/main" id="{30FA27A6-7793-4080-D506-0EDB15F2FFB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9601" y="2204864"/>
            <a:ext cx="1553979" cy="1553979"/>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2">
            <a:extLst>
              <a:ext uri="{FF2B5EF4-FFF2-40B4-BE49-F238E27FC236}">
                <a16:creationId xmlns:a16="http://schemas.microsoft.com/office/drawing/2014/main" id="{CA0A2F14-459E-E553-187D-14BEE8822585}"/>
              </a:ext>
            </a:extLst>
          </p:cNvPr>
          <p:cNvSpPr txBox="1"/>
          <p:nvPr/>
        </p:nvSpPr>
        <p:spPr>
          <a:xfrm>
            <a:off x="2495600" y="2120078"/>
            <a:ext cx="9433048" cy="1723549"/>
          </a:xfrm>
          <a:prstGeom prst="rect">
            <a:avLst/>
          </a:prstGeom>
          <a:noFill/>
        </p:spPr>
        <p:txBody>
          <a:bodyPr wrap="square">
            <a:spAutoFit/>
          </a:bodyPr>
          <a:lstStyle/>
          <a:p>
            <a:pPr marL="342900" lvl="0" indent="-342900">
              <a:spcAft>
                <a:spcPts val="600"/>
              </a:spcAft>
              <a:buClr>
                <a:srgbClr val="000000"/>
              </a:buClr>
              <a:buFont typeface="+mj-lt"/>
              <a:buAutoNum type="romanLcParenR"/>
            </a:pPr>
            <a:r>
              <a:rPr lang="en-US" sz="2400" u="none" strike="noStrike" dirty="0">
                <a:effectLst/>
                <a:ea typeface="Calibri" panose="020F0502020204030204" pitchFamily="34" charset="0"/>
              </a:rPr>
              <a:t>Understand the process of defining tariffs for mini-grids</a:t>
            </a:r>
          </a:p>
          <a:p>
            <a:pPr marL="342900" lvl="0" indent="-342900">
              <a:spcAft>
                <a:spcPts val="600"/>
              </a:spcAft>
              <a:buClr>
                <a:srgbClr val="000000"/>
              </a:buClr>
              <a:buFont typeface="+mj-lt"/>
              <a:buAutoNum type="romanLcParenR"/>
            </a:pPr>
            <a:endParaRPr lang="en-US" sz="2400" u="none" strike="noStrike" dirty="0">
              <a:effectLst/>
              <a:ea typeface="Calibri" panose="020F0502020204030204" pitchFamily="34" charset="0"/>
            </a:endParaRPr>
          </a:p>
          <a:p>
            <a:pPr marL="342900" lvl="0" indent="-342900">
              <a:spcAft>
                <a:spcPts val="600"/>
              </a:spcAft>
              <a:buClr>
                <a:srgbClr val="000000"/>
              </a:buClr>
              <a:buFont typeface="+mj-lt"/>
              <a:buAutoNum type="romanLcParenR"/>
            </a:pPr>
            <a:r>
              <a:rPr lang="en-US" sz="2400" dirty="0"/>
              <a:t>Distinguish the types of tariffs commonly used in mini-grid projects and understand their differences</a:t>
            </a:r>
          </a:p>
        </p:txBody>
      </p:sp>
    </p:spTree>
    <p:extLst>
      <p:ext uri="{BB962C8B-B14F-4D97-AF65-F5344CB8AC3E}">
        <p14:creationId xmlns:p14="http://schemas.microsoft.com/office/powerpoint/2010/main" val="1036689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a:extLst>
              <a:ext uri="{FF2B5EF4-FFF2-40B4-BE49-F238E27FC236}">
                <a16:creationId xmlns:a16="http://schemas.microsoft.com/office/drawing/2014/main" id="{08B73C88-7C63-3706-5D5C-65485573F840}"/>
              </a:ext>
            </a:extLst>
          </p:cNvPr>
          <p:cNvSpPr>
            <a:spLocks noGrp="1"/>
          </p:cNvSpPr>
          <p:nvPr>
            <p:ph type="subTitle" idx="1"/>
          </p:nvPr>
        </p:nvSpPr>
        <p:spPr>
          <a:xfrm>
            <a:off x="695400" y="2852936"/>
            <a:ext cx="10873208" cy="1752600"/>
          </a:xfrm>
        </p:spPr>
        <p:txBody>
          <a:bodyPr/>
          <a:lstStyle/>
          <a:p>
            <a:r>
              <a:rPr lang="en-US"/>
              <a:t>2. </a:t>
            </a:r>
            <a:r>
              <a:rPr lang="en-US" dirty="0"/>
              <a:t>Ability and willingness to pay (</a:t>
            </a:r>
            <a:r>
              <a:rPr lang="en-US" dirty="0" err="1"/>
              <a:t>atp</a:t>
            </a:r>
            <a:r>
              <a:rPr lang="en-US" dirty="0"/>
              <a:t>/</a:t>
            </a:r>
            <a:r>
              <a:rPr lang="en-US" dirty="0" err="1"/>
              <a:t>wtp</a:t>
            </a:r>
            <a:r>
              <a:rPr lang="en-US" dirty="0"/>
              <a:t>)</a:t>
            </a:r>
          </a:p>
        </p:txBody>
      </p:sp>
    </p:spTree>
    <p:extLst>
      <p:ext uri="{BB962C8B-B14F-4D97-AF65-F5344CB8AC3E}">
        <p14:creationId xmlns:p14="http://schemas.microsoft.com/office/powerpoint/2010/main" val="4264574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ABILITY TO PAY (ATP) AND WILLINGNESS TO PAY (WTP)</a:t>
            </a:r>
            <a:endParaRPr lang="es-ES" dirty="0"/>
          </a:p>
        </p:txBody>
      </p:sp>
      <p:sp>
        <p:nvSpPr>
          <p:cNvPr id="3" name="CuadroTexto 2">
            <a:extLst>
              <a:ext uri="{FF2B5EF4-FFF2-40B4-BE49-F238E27FC236}">
                <a16:creationId xmlns:a16="http://schemas.microsoft.com/office/drawing/2014/main" id="{6948F2B0-B007-D859-995A-C572F9504757}"/>
              </a:ext>
            </a:extLst>
          </p:cNvPr>
          <p:cNvSpPr txBox="1"/>
          <p:nvPr/>
        </p:nvSpPr>
        <p:spPr>
          <a:xfrm>
            <a:off x="609601" y="1284431"/>
            <a:ext cx="9058365" cy="4539704"/>
          </a:xfrm>
          <a:prstGeom prst="rect">
            <a:avLst/>
          </a:prstGeom>
          <a:noFill/>
        </p:spPr>
        <p:txBody>
          <a:bodyPr wrap="square">
            <a:spAutoFit/>
          </a:bodyPr>
          <a:lstStyle/>
          <a:p>
            <a:pPr>
              <a:spcAft>
                <a:spcPts val="600"/>
              </a:spcAft>
              <a:buClr>
                <a:srgbClr val="000000"/>
              </a:buClr>
            </a:pPr>
            <a:r>
              <a:rPr lang="en-GB" sz="2400" dirty="0"/>
              <a:t>Willingness-to-pay is typically estimated with surveys, generally accomplished through at least one of following two approaches*:</a:t>
            </a:r>
          </a:p>
          <a:p>
            <a:pPr>
              <a:spcAft>
                <a:spcPts val="600"/>
              </a:spcAft>
              <a:buClr>
                <a:srgbClr val="000000"/>
              </a:buClr>
            </a:pPr>
            <a:endParaRPr lang="en-GB" sz="2400" dirty="0"/>
          </a:p>
          <a:p>
            <a:pPr>
              <a:spcAft>
                <a:spcPts val="600"/>
              </a:spcAft>
              <a:buClr>
                <a:srgbClr val="000000"/>
              </a:buClr>
              <a:buFont typeface="Arial" panose="020B0604020202020204" pitchFamily="34" charset="0"/>
              <a:buChar char="•"/>
            </a:pPr>
            <a:r>
              <a:rPr lang="en-GB" sz="2400" dirty="0"/>
              <a:t>A survey of </a:t>
            </a:r>
            <a:r>
              <a:rPr lang="en-GB" sz="2400" b="1" dirty="0"/>
              <a:t>expressed willingness to pay</a:t>
            </a:r>
            <a:r>
              <a:rPr lang="en-GB" sz="2400" dirty="0"/>
              <a:t>. This is the maximum amount that a person says he or she is willing to pay for electricity.</a:t>
            </a:r>
          </a:p>
          <a:p>
            <a:pPr>
              <a:spcAft>
                <a:spcPts val="600"/>
              </a:spcAft>
              <a:buClr>
                <a:srgbClr val="000000"/>
              </a:buClr>
              <a:buFont typeface="Arial" panose="020B0604020202020204" pitchFamily="34" charset="0"/>
              <a:buChar char="•"/>
            </a:pPr>
            <a:endParaRPr lang="en-GB" sz="2400" dirty="0"/>
          </a:p>
          <a:p>
            <a:pPr>
              <a:spcAft>
                <a:spcPts val="600"/>
              </a:spcAft>
              <a:buClr>
                <a:srgbClr val="000000"/>
              </a:buClr>
              <a:buFont typeface="Arial" panose="020B0604020202020204" pitchFamily="34" charset="0"/>
              <a:buChar char="•"/>
            </a:pPr>
            <a:r>
              <a:rPr lang="en-GB" sz="2400" dirty="0"/>
              <a:t>A survey of </a:t>
            </a:r>
            <a:r>
              <a:rPr lang="en-GB" sz="2400" b="1" dirty="0"/>
              <a:t>revealed willingness to pay (sometimes referred to as “ability to pay”)</a:t>
            </a:r>
            <a:r>
              <a:rPr lang="en-GB" sz="2400" dirty="0"/>
              <a:t>. This is the actual amount people already pay for kerosene lamps, candles, flashlight batteries, diesel for a home generator or other substitutes for mini-grid electricity.</a:t>
            </a:r>
          </a:p>
          <a:p>
            <a:pPr>
              <a:spcAft>
                <a:spcPts val="600"/>
              </a:spcAft>
              <a:buClr>
                <a:srgbClr val="000000"/>
              </a:buClr>
            </a:pPr>
            <a:r>
              <a:rPr lang="en-GB" sz="2400" dirty="0"/>
              <a:t>	</a:t>
            </a:r>
          </a:p>
        </p:txBody>
      </p:sp>
      <p:pic>
        <p:nvPicPr>
          <p:cNvPr id="1026" name="Picture 2">
            <a:extLst>
              <a:ext uri="{FF2B5EF4-FFF2-40B4-BE49-F238E27FC236}">
                <a16:creationId xmlns:a16="http://schemas.microsoft.com/office/drawing/2014/main" id="{9D982BE5-E052-0D67-1548-CCC4AFE2468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52451"/>
          <a:stretch/>
        </p:blipFill>
        <p:spPr bwMode="auto">
          <a:xfrm>
            <a:off x="9667966" y="2348880"/>
            <a:ext cx="2545908" cy="29504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28AA8E2-3995-88EA-2CB7-2781757EA445}"/>
              </a:ext>
            </a:extLst>
          </p:cNvPr>
          <p:cNvSpPr txBox="1"/>
          <p:nvPr/>
        </p:nvSpPr>
        <p:spPr>
          <a:xfrm>
            <a:off x="2495600" y="5603617"/>
            <a:ext cx="9361040" cy="784830"/>
          </a:xfrm>
          <a:prstGeom prst="rect">
            <a:avLst/>
          </a:prstGeom>
          <a:noFill/>
        </p:spPr>
        <p:txBody>
          <a:bodyPr wrap="square">
            <a:spAutoFit/>
          </a:bodyPr>
          <a:lstStyle/>
          <a:p>
            <a:pPr>
              <a:spcAft>
                <a:spcPts val="600"/>
              </a:spcAft>
              <a:buClr>
                <a:srgbClr val="000000"/>
              </a:buClr>
            </a:pPr>
            <a:r>
              <a:rPr lang="en-GB" sz="2000" dirty="0"/>
              <a:t>(*) USAID Mini-grid support toolkit. </a:t>
            </a:r>
          </a:p>
          <a:p>
            <a:pPr>
              <a:spcAft>
                <a:spcPts val="600"/>
              </a:spcAft>
              <a:buClr>
                <a:srgbClr val="000000"/>
              </a:buClr>
            </a:pPr>
            <a:r>
              <a:rPr lang="en-GB" sz="2000" dirty="0">
                <a:hlinkClick r:id="rId4"/>
              </a:rPr>
              <a:t>https://www.usaid.gov/energy/mini-grids/economics/willingness-to-pay</a:t>
            </a:r>
            <a:endParaRPr lang="en-GB" sz="2000" dirty="0"/>
          </a:p>
        </p:txBody>
      </p:sp>
    </p:spTree>
    <p:extLst>
      <p:ext uri="{BB962C8B-B14F-4D97-AF65-F5344CB8AC3E}">
        <p14:creationId xmlns:p14="http://schemas.microsoft.com/office/powerpoint/2010/main" val="2687486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ATP AND WTP. </a:t>
            </a:r>
            <a:r>
              <a:rPr lang="es-ES" dirty="0" err="1">
                <a:solidFill>
                  <a:schemeClr val="tx1"/>
                </a:solidFill>
                <a:latin typeface="Tw Cen MT" panose="020B0602020104020603" pitchFamily="34" charset="0"/>
              </a:rPr>
              <a:t>Estimation</a:t>
            </a:r>
            <a:r>
              <a:rPr lang="es-ES" dirty="0">
                <a:solidFill>
                  <a:schemeClr val="tx1"/>
                </a:solidFill>
                <a:latin typeface="Tw Cen MT" panose="020B0602020104020603" pitchFamily="34" charset="0"/>
              </a:rPr>
              <a:t> </a:t>
            </a:r>
            <a:r>
              <a:rPr lang="es-ES" dirty="0" err="1">
                <a:solidFill>
                  <a:schemeClr val="tx1"/>
                </a:solidFill>
                <a:latin typeface="Tw Cen MT" panose="020B0602020104020603" pitchFamily="34" charset="0"/>
              </a:rPr>
              <a:t>of</a:t>
            </a:r>
            <a:r>
              <a:rPr lang="es-ES" dirty="0">
                <a:solidFill>
                  <a:schemeClr val="tx1"/>
                </a:solidFill>
                <a:latin typeface="Tw Cen MT" panose="020B0602020104020603" pitchFamily="34" charset="0"/>
              </a:rPr>
              <a:t> WTP and ATP</a:t>
            </a:r>
            <a:endParaRPr lang="es-ES" dirty="0"/>
          </a:p>
        </p:txBody>
      </p:sp>
      <p:sp>
        <p:nvSpPr>
          <p:cNvPr id="3" name="CuadroTexto 2">
            <a:extLst>
              <a:ext uri="{FF2B5EF4-FFF2-40B4-BE49-F238E27FC236}">
                <a16:creationId xmlns:a16="http://schemas.microsoft.com/office/drawing/2014/main" id="{6948F2B0-B007-D859-995A-C572F9504757}"/>
              </a:ext>
            </a:extLst>
          </p:cNvPr>
          <p:cNvSpPr txBox="1"/>
          <p:nvPr/>
        </p:nvSpPr>
        <p:spPr>
          <a:xfrm>
            <a:off x="611114" y="1340768"/>
            <a:ext cx="11391055" cy="4832092"/>
          </a:xfrm>
          <a:prstGeom prst="rect">
            <a:avLst/>
          </a:prstGeom>
          <a:noFill/>
        </p:spPr>
        <p:txBody>
          <a:bodyPr wrap="square">
            <a:spAutoFit/>
          </a:bodyPr>
          <a:lstStyle/>
          <a:p>
            <a:pPr algn="l"/>
            <a:r>
              <a:rPr lang="en-GB" sz="1800" b="1" i="0" dirty="0">
                <a:effectLst/>
              </a:rPr>
              <a:t>Expressed Willingness to Pay. G</a:t>
            </a:r>
            <a:r>
              <a:rPr lang="en-GB" sz="1800" b="0" i="0" dirty="0">
                <a:effectLst/>
              </a:rPr>
              <a:t>enerally determined through a process, called “contingent valuation,” in which researchers describe a hypothetical electricity service and then ask survey respondents to state the maximum amount they would be willing to pay for that level of service. This methodology can consider a variety of tiers of service, soliciting willingness to pay for each level. Contingent valuation can be used either in individual household surveys or in focus groups. Researchers should be aware that respondents may not understand the service and its limitations and benefits enough to offer a realistic response. </a:t>
            </a:r>
          </a:p>
          <a:p>
            <a:pPr algn="l"/>
            <a:endParaRPr lang="en-GB" sz="1800" b="0" i="0" dirty="0">
              <a:effectLst/>
            </a:endParaRPr>
          </a:p>
          <a:p>
            <a:pPr algn="l"/>
            <a:r>
              <a:rPr lang="en-GB" sz="1800" b="1" i="0" dirty="0">
                <a:effectLst/>
              </a:rPr>
              <a:t>Revealed Willingness to Pay</a:t>
            </a:r>
          </a:p>
          <a:p>
            <a:pPr algn="l"/>
            <a:r>
              <a:rPr lang="en-GB" sz="1800" b="0" i="0" dirty="0">
                <a:effectLst/>
              </a:rPr>
              <a:t>In gauging revealed willingness to pay, researchers ask respondents what they currently pay for candles, kerosene and dry-cell batteries, or for electricity from a local diesel generator in the case of households that own their own generator or connect to a </a:t>
            </a:r>
            <a:r>
              <a:rPr lang="en-GB" sz="1800" b="0" i="0" dirty="0" err="1">
                <a:effectLst/>
              </a:rPr>
              <a:t>neighbor’s</a:t>
            </a:r>
            <a:r>
              <a:rPr lang="en-GB" sz="1800" b="0" i="0" dirty="0">
                <a:effectLst/>
              </a:rPr>
              <a:t> generator. </a:t>
            </a:r>
          </a:p>
          <a:p>
            <a:pPr algn="l"/>
            <a:r>
              <a:rPr lang="en-GB" sz="1800" b="0" i="0" dirty="0">
                <a:effectLst/>
              </a:rPr>
              <a:t>It is also useful to ask questions that augment data on whether the target population has enough income to pay for electricity services. This process generally includes questions about expenditures on telecommunications such as cell phones, housing, education, health, transportation and food.</a:t>
            </a:r>
          </a:p>
          <a:p>
            <a:pPr algn="l"/>
            <a:r>
              <a:rPr lang="en-GB" sz="1800" b="0" i="0" dirty="0">
                <a:effectLst/>
              </a:rPr>
              <a:t>Finally, the survey can be an opportunity to ask the community about community organizations or businesses, their feelings about their provision of electricity service and what impact (if any) they anticipate it having on their daily lives.</a:t>
            </a:r>
          </a:p>
          <a:p>
            <a:pPr>
              <a:spcAft>
                <a:spcPts val="1200"/>
              </a:spcAft>
            </a:pPr>
            <a:endParaRPr lang="en-US" sz="2000" dirty="0"/>
          </a:p>
        </p:txBody>
      </p:sp>
      <p:sp>
        <p:nvSpPr>
          <p:cNvPr id="4" name="Content Placeholder 2">
            <a:extLst>
              <a:ext uri="{FF2B5EF4-FFF2-40B4-BE49-F238E27FC236}">
                <a16:creationId xmlns:a16="http://schemas.microsoft.com/office/drawing/2014/main" id="{3F62B040-1A4C-B23B-246B-9B6FB7A7C23B}"/>
              </a:ext>
            </a:extLst>
          </p:cNvPr>
          <p:cNvSpPr txBox="1">
            <a:spLocks/>
          </p:cNvSpPr>
          <p:nvPr/>
        </p:nvSpPr>
        <p:spPr>
          <a:xfrm>
            <a:off x="2208000" y="2101128"/>
            <a:ext cx="7776000" cy="3816000"/>
          </a:xfrm>
          <a:prstGeom prst="rect">
            <a:avLst/>
          </a:prstGeom>
        </p:spPr>
        <p:txBody>
          <a:bodyPr>
            <a:normAutofit/>
          </a:bodyPr>
          <a:lstStyle>
            <a:lvl1pPr marL="367362" indent="-367362" algn="l" defTabSz="979631"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95950" indent="-306135" algn="l" defTabSz="979631"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24539" indent="-244908" algn="l" defTabSz="979631"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14354"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04170"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693985"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83801"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73616"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63432"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endParaRPr lang="en-GB" sz="1600" dirty="0">
              <a:latin typeface="+mj-lt"/>
            </a:endParaRPr>
          </a:p>
        </p:txBody>
      </p:sp>
    </p:spTree>
    <p:extLst>
      <p:ext uri="{BB962C8B-B14F-4D97-AF65-F5344CB8AC3E}">
        <p14:creationId xmlns:p14="http://schemas.microsoft.com/office/powerpoint/2010/main" val="2058033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ATP AND WTP. </a:t>
            </a:r>
            <a:r>
              <a:rPr lang="es-ES" dirty="0" err="1">
                <a:solidFill>
                  <a:schemeClr val="tx1"/>
                </a:solidFill>
                <a:latin typeface="Tw Cen MT" panose="020B0602020104020603" pitchFamily="34" charset="0"/>
              </a:rPr>
              <a:t>Estimation</a:t>
            </a:r>
            <a:r>
              <a:rPr lang="es-ES" dirty="0">
                <a:solidFill>
                  <a:schemeClr val="tx1"/>
                </a:solidFill>
                <a:latin typeface="Tw Cen MT" panose="020B0602020104020603" pitchFamily="34" charset="0"/>
              </a:rPr>
              <a:t> </a:t>
            </a:r>
            <a:r>
              <a:rPr lang="es-ES" dirty="0" err="1">
                <a:solidFill>
                  <a:schemeClr val="tx1"/>
                </a:solidFill>
                <a:latin typeface="Tw Cen MT" panose="020B0602020104020603" pitchFamily="34" charset="0"/>
              </a:rPr>
              <a:t>of</a:t>
            </a:r>
            <a:r>
              <a:rPr lang="es-ES" dirty="0">
                <a:solidFill>
                  <a:schemeClr val="tx1"/>
                </a:solidFill>
                <a:latin typeface="Tw Cen MT" panose="020B0602020104020603" pitchFamily="34" charset="0"/>
              </a:rPr>
              <a:t> WTP and ATP</a:t>
            </a:r>
            <a:endParaRPr lang="es-ES" dirty="0"/>
          </a:p>
        </p:txBody>
      </p:sp>
      <p:sp>
        <p:nvSpPr>
          <p:cNvPr id="3" name="CuadroTexto 2">
            <a:extLst>
              <a:ext uri="{FF2B5EF4-FFF2-40B4-BE49-F238E27FC236}">
                <a16:creationId xmlns:a16="http://schemas.microsoft.com/office/drawing/2014/main" id="{6948F2B0-B007-D859-995A-C572F9504757}"/>
              </a:ext>
            </a:extLst>
          </p:cNvPr>
          <p:cNvSpPr txBox="1"/>
          <p:nvPr/>
        </p:nvSpPr>
        <p:spPr>
          <a:xfrm>
            <a:off x="632082" y="1124744"/>
            <a:ext cx="11391055" cy="861774"/>
          </a:xfrm>
          <a:prstGeom prst="rect">
            <a:avLst/>
          </a:prstGeom>
          <a:noFill/>
        </p:spPr>
        <p:txBody>
          <a:bodyPr wrap="square">
            <a:spAutoFit/>
          </a:bodyPr>
          <a:lstStyle/>
          <a:p>
            <a:pPr marL="342900" indent="-342900">
              <a:spcAft>
                <a:spcPts val="1200"/>
              </a:spcAft>
              <a:buFont typeface="Arial" panose="020B0604020202020204" pitchFamily="34" charset="0"/>
              <a:buChar char="•"/>
            </a:pPr>
            <a:r>
              <a:rPr lang="es-ES" sz="2000" dirty="0"/>
              <a:t>WTP </a:t>
            </a:r>
            <a:r>
              <a:rPr lang="es-ES" sz="2000" dirty="0" err="1"/>
              <a:t>Through</a:t>
            </a:r>
            <a:r>
              <a:rPr lang="es-ES" sz="2000" dirty="0"/>
              <a:t> Service </a:t>
            </a:r>
            <a:r>
              <a:rPr lang="es-ES" sz="2000" dirty="0" err="1"/>
              <a:t>levels</a:t>
            </a:r>
            <a:endParaRPr lang="es-ES" sz="2000" dirty="0"/>
          </a:p>
          <a:p>
            <a:pPr>
              <a:spcAft>
                <a:spcPts val="1200"/>
              </a:spcAft>
            </a:pPr>
            <a:endParaRPr lang="es-ES" sz="2000" dirty="0"/>
          </a:p>
        </p:txBody>
      </p:sp>
      <p:sp>
        <p:nvSpPr>
          <p:cNvPr id="4" name="Content Placeholder 2">
            <a:extLst>
              <a:ext uri="{FF2B5EF4-FFF2-40B4-BE49-F238E27FC236}">
                <a16:creationId xmlns:a16="http://schemas.microsoft.com/office/drawing/2014/main" id="{3F62B040-1A4C-B23B-246B-9B6FB7A7C23B}"/>
              </a:ext>
            </a:extLst>
          </p:cNvPr>
          <p:cNvSpPr txBox="1">
            <a:spLocks/>
          </p:cNvSpPr>
          <p:nvPr/>
        </p:nvSpPr>
        <p:spPr>
          <a:xfrm>
            <a:off x="2208000" y="2101128"/>
            <a:ext cx="7776000" cy="3816000"/>
          </a:xfrm>
          <a:prstGeom prst="rect">
            <a:avLst/>
          </a:prstGeom>
        </p:spPr>
        <p:txBody>
          <a:bodyPr>
            <a:normAutofit/>
          </a:bodyPr>
          <a:lstStyle>
            <a:lvl1pPr marL="367362" indent="-367362" algn="l" defTabSz="979631"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95950" indent="-306135" algn="l" defTabSz="979631"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24539" indent="-244908" algn="l" defTabSz="979631"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14354"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04170"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693985"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83801"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73616"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63432"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endParaRPr lang="en-GB" sz="1600" dirty="0">
              <a:latin typeface="+mj-lt"/>
            </a:endParaRPr>
          </a:p>
        </p:txBody>
      </p:sp>
      <p:graphicFrame>
        <p:nvGraphicFramePr>
          <p:cNvPr id="5" name="Content Placeholder 3">
            <a:extLst>
              <a:ext uri="{FF2B5EF4-FFF2-40B4-BE49-F238E27FC236}">
                <a16:creationId xmlns:a16="http://schemas.microsoft.com/office/drawing/2014/main" id="{4FABDB6C-4E06-2C93-098C-E448B3DF38CC}"/>
              </a:ext>
            </a:extLst>
          </p:cNvPr>
          <p:cNvGraphicFramePr>
            <a:graphicFrameLocks/>
          </p:cNvGraphicFramePr>
          <p:nvPr>
            <p:extLst>
              <p:ext uri="{D42A27DB-BD31-4B8C-83A1-F6EECF244321}">
                <p14:modId xmlns:p14="http://schemas.microsoft.com/office/powerpoint/2010/main" val="3418683795"/>
              </p:ext>
            </p:extLst>
          </p:nvPr>
        </p:nvGraphicFramePr>
        <p:xfrm>
          <a:off x="2137462" y="1986517"/>
          <a:ext cx="7917075" cy="3272616"/>
        </p:xfrm>
        <a:graphic>
          <a:graphicData uri="http://schemas.openxmlformats.org/drawingml/2006/table">
            <a:tbl>
              <a:tblPr firstRow="1" bandRow="1"/>
              <a:tblGrid>
                <a:gridCol w="714799">
                  <a:extLst>
                    <a:ext uri="{9D8B030D-6E8A-4147-A177-3AD203B41FA5}">
                      <a16:colId xmlns:a16="http://schemas.microsoft.com/office/drawing/2014/main" val="2271510415"/>
                    </a:ext>
                  </a:extLst>
                </a:gridCol>
                <a:gridCol w="5631089">
                  <a:extLst>
                    <a:ext uri="{9D8B030D-6E8A-4147-A177-3AD203B41FA5}">
                      <a16:colId xmlns:a16="http://schemas.microsoft.com/office/drawing/2014/main" val="346719318"/>
                    </a:ext>
                  </a:extLst>
                </a:gridCol>
                <a:gridCol w="1571187">
                  <a:extLst>
                    <a:ext uri="{9D8B030D-6E8A-4147-A177-3AD203B41FA5}">
                      <a16:colId xmlns:a16="http://schemas.microsoft.com/office/drawing/2014/main" val="1444074719"/>
                    </a:ext>
                  </a:extLst>
                </a:gridCol>
              </a:tblGrid>
              <a:tr h="32665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GB" sz="1800" dirty="0">
                        <a:solidFill>
                          <a:schemeClr val="bg1"/>
                        </a:solidFill>
                        <a:latin typeface="+mn-lt"/>
                      </a:endParaRPr>
                    </a:p>
                  </a:txBody>
                  <a:tcPr marL="77153" marR="77153" marT="38576" marB="38576">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655A"/>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GB" sz="1800" dirty="0">
                        <a:solidFill>
                          <a:schemeClr val="bg1"/>
                        </a:solidFill>
                        <a:latin typeface="+mn-lt"/>
                      </a:endParaRPr>
                    </a:p>
                  </a:txBody>
                  <a:tcPr marL="77153" marR="77153" marT="38576" marB="38576">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655A"/>
                    </a:solidFill>
                  </a:tcPr>
                </a:tc>
                <a:tc>
                  <a:txBody>
                    <a:bodyPr/>
                    <a:lstStyle/>
                    <a:p>
                      <a:pPr algn="ctr"/>
                      <a:r>
                        <a:rPr lang="es-ES" sz="1800" b="1" dirty="0">
                          <a:solidFill>
                            <a:schemeClr val="bg1"/>
                          </a:solidFill>
                          <a:latin typeface="+mn-lt"/>
                        </a:rPr>
                        <a:t>Price  (USD)*</a:t>
                      </a:r>
                      <a:endParaRPr lang="en-GB" sz="1800" b="1" dirty="0">
                        <a:solidFill>
                          <a:schemeClr val="bg1"/>
                        </a:solidFill>
                        <a:latin typeface="+mn-lt"/>
                      </a:endParaRPr>
                    </a:p>
                  </a:txBody>
                  <a:tcPr marL="77153" marR="77153" marT="38576" marB="38576"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655A"/>
                    </a:solidFill>
                  </a:tcPr>
                </a:tc>
                <a:extLst>
                  <a:ext uri="{0D108BD9-81ED-4DB2-BD59-A6C34878D82A}">
                    <a16:rowId xmlns:a16="http://schemas.microsoft.com/office/drawing/2014/main" val="3571879090"/>
                  </a:ext>
                </a:extLst>
              </a:tr>
              <a:tr h="73028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s-ES" sz="1800" b="1" dirty="0">
                          <a:solidFill>
                            <a:srgbClr val="6E6452"/>
                          </a:solidFill>
                          <a:latin typeface="+mn-lt"/>
                        </a:rPr>
                        <a:t>1</a:t>
                      </a:r>
                      <a:endParaRPr lang="en-GB" sz="1800" b="1" dirty="0">
                        <a:solidFill>
                          <a:srgbClr val="6E6452"/>
                        </a:solidFill>
                        <a:latin typeface="+mn-lt"/>
                      </a:endParaRPr>
                    </a:p>
                  </a:txBody>
                  <a:tcPr marL="77153" marR="77153" marT="38576" marB="38576"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GB" sz="1800" dirty="0">
                        <a:latin typeface="+mn-lt"/>
                      </a:endParaRPr>
                    </a:p>
                  </a:txBody>
                  <a:tcPr marL="77153" marR="77153" marT="38576" marB="38576">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a:r>
                        <a:rPr lang="en-GB" sz="1800" b="1" dirty="0">
                          <a:solidFill>
                            <a:srgbClr val="6E6452"/>
                          </a:solidFill>
                          <a:latin typeface="+mn-lt"/>
                        </a:rPr>
                        <a:t>15</a:t>
                      </a:r>
                    </a:p>
                  </a:txBody>
                  <a:tcPr marL="77153" marR="77153" marT="38576" marB="38576"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94954220"/>
                  </a:ext>
                </a:extLst>
              </a:tr>
              <a:tr h="73028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s-ES" sz="1800" b="1" dirty="0">
                          <a:solidFill>
                            <a:srgbClr val="6E6452"/>
                          </a:solidFill>
                          <a:latin typeface="+mn-lt"/>
                        </a:rPr>
                        <a:t>2</a:t>
                      </a:r>
                      <a:endParaRPr lang="en-GB" sz="1800" b="1" dirty="0">
                        <a:solidFill>
                          <a:srgbClr val="6E6452"/>
                        </a:solidFill>
                        <a:latin typeface="+mn-lt"/>
                      </a:endParaRPr>
                    </a:p>
                  </a:txBody>
                  <a:tcPr marL="77153" marR="77153" marT="38576" marB="38576"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GB" sz="1800" dirty="0">
                        <a:latin typeface="+mn-lt"/>
                      </a:endParaRPr>
                    </a:p>
                  </a:txBody>
                  <a:tcPr marL="77153" marR="77153" marT="38576" marB="38576">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a:r>
                        <a:rPr lang="es-ES" sz="1800" b="1" dirty="0">
                          <a:solidFill>
                            <a:srgbClr val="6E6452"/>
                          </a:solidFill>
                          <a:latin typeface="+mn-lt"/>
                        </a:rPr>
                        <a:t>25</a:t>
                      </a:r>
                      <a:endParaRPr lang="en-GB" sz="1800" b="1" dirty="0">
                        <a:solidFill>
                          <a:srgbClr val="6E6452"/>
                        </a:solidFill>
                        <a:latin typeface="+mn-lt"/>
                      </a:endParaRPr>
                    </a:p>
                  </a:txBody>
                  <a:tcPr marL="77153" marR="77153" marT="38576" marB="38576"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78706898"/>
                  </a:ext>
                </a:extLst>
              </a:tr>
              <a:tr h="73028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s-ES" sz="1800" b="1" dirty="0">
                          <a:solidFill>
                            <a:srgbClr val="6E6452"/>
                          </a:solidFill>
                          <a:latin typeface="+mn-lt"/>
                        </a:rPr>
                        <a:t>3</a:t>
                      </a:r>
                      <a:endParaRPr lang="en-GB" sz="1800" b="1" dirty="0">
                        <a:solidFill>
                          <a:srgbClr val="6E6452"/>
                        </a:solidFill>
                        <a:latin typeface="+mn-lt"/>
                      </a:endParaRPr>
                    </a:p>
                  </a:txBody>
                  <a:tcPr marL="77153" marR="77153" marT="38576" marB="38576"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GB" sz="1800" dirty="0">
                        <a:latin typeface="+mn-lt"/>
                      </a:endParaRPr>
                    </a:p>
                  </a:txBody>
                  <a:tcPr marL="77153" marR="77153" marT="38576" marB="38576">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a:r>
                        <a:rPr lang="es-ES" sz="1800" b="1" dirty="0">
                          <a:solidFill>
                            <a:srgbClr val="6E6452"/>
                          </a:solidFill>
                          <a:latin typeface="+mn-lt"/>
                        </a:rPr>
                        <a:t>35</a:t>
                      </a:r>
                      <a:endParaRPr lang="en-GB" sz="1800" b="1" dirty="0">
                        <a:solidFill>
                          <a:srgbClr val="6E6452"/>
                        </a:solidFill>
                        <a:latin typeface="+mn-lt"/>
                      </a:endParaRPr>
                    </a:p>
                  </a:txBody>
                  <a:tcPr marL="77153" marR="77153" marT="38576" marB="38576"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54509278"/>
                  </a:ext>
                </a:extLst>
              </a:tr>
              <a:tr h="73028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s-ES" sz="1800" b="1" dirty="0">
                          <a:solidFill>
                            <a:srgbClr val="6E6452"/>
                          </a:solidFill>
                          <a:latin typeface="+mn-lt"/>
                        </a:rPr>
                        <a:t>4</a:t>
                      </a:r>
                      <a:endParaRPr lang="en-GB" sz="1800" b="1" dirty="0">
                        <a:solidFill>
                          <a:srgbClr val="6E6452"/>
                        </a:solidFill>
                        <a:latin typeface="+mn-lt"/>
                      </a:endParaRPr>
                    </a:p>
                  </a:txBody>
                  <a:tcPr marL="77153" marR="77153" marT="38576" marB="38576"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GB" sz="1800" dirty="0">
                        <a:latin typeface="+mn-lt"/>
                      </a:endParaRPr>
                    </a:p>
                  </a:txBody>
                  <a:tcPr marL="77153" marR="77153" marT="38576" marB="38576">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a:r>
                        <a:rPr lang="es-ES" sz="1800" b="1" dirty="0">
                          <a:solidFill>
                            <a:srgbClr val="6E6452"/>
                          </a:solidFill>
                          <a:latin typeface="+mn-lt"/>
                        </a:rPr>
                        <a:t>50</a:t>
                      </a:r>
                      <a:endParaRPr lang="en-GB" sz="1800" b="1" dirty="0">
                        <a:solidFill>
                          <a:srgbClr val="6E6452"/>
                        </a:solidFill>
                        <a:latin typeface="+mn-lt"/>
                      </a:endParaRPr>
                    </a:p>
                  </a:txBody>
                  <a:tcPr marL="77153" marR="77153" marT="38576" marB="38576"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01931789"/>
                  </a:ext>
                </a:extLst>
              </a:tr>
            </a:tbl>
          </a:graphicData>
        </a:graphic>
      </p:graphicFrame>
      <p:pic>
        <p:nvPicPr>
          <p:cNvPr id="6" name="Picture 5">
            <a:extLst>
              <a:ext uri="{FF2B5EF4-FFF2-40B4-BE49-F238E27FC236}">
                <a16:creationId xmlns:a16="http://schemas.microsoft.com/office/drawing/2014/main" id="{D78E895A-CEC9-2CAC-C0C8-7D28D83753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50322" y="2426467"/>
            <a:ext cx="237539" cy="468238"/>
          </a:xfrm>
          <a:prstGeom prst="rect">
            <a:avLst/>
          </a:prstGeom>
        </p:spPr>
      </p:pic>
      <p:pic>
        <p:nvPicPr>
          <p:cNvPr id="7" name="Picture 6">
            <a:extLst>
              <a:ext uri="{FF2B5EF4-FFF2-40B4-BE49-F238E27FC236}">
                <a16:creationId xmlns:a16="http://schemas.microsoft.com/office/drawing/2014/main" id="{F7BF4EB1-36E9-6786-A98D-E356FB2329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71007" y="2426467"/>
            <a:ext cx="237539" cy="468238"/>
          </a:xfrm>
          <a:prstGeom prst="rect">
            <a:avLst/>
          </a:prstGeom>
        </p:spPr>
      </p:pic>
      <p:pic>
        <p:nvPicPr>
          <p:cNvPr id="8" name="Picture 7">
            <a:extLst>
              <a:ext uri="{FF2B5EF4-FFF2-40B4-BE49-F238E27FC236}">
                <a16:creationId xmlns:a16="http://schemas.microsoft.com/office/drawing/2014/main" id="{96D46051-248A-36D9-E602-4615A91522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79822" y="2426467"/>
            <a:ext cx="237539" cy="468238"/>
          </a:xfrm>
          <a:prstGeom prst="rect">
            <a:avLst/>
          </a:prstGeom>
        </p:spPr>
      </p:pic>
      <p:pic>
        <p:nvPicPr>
          <p:cNvPr id="9" name="Picture 8">
            <a:extLst>
              <a:ext uri="{FF2B5EF4-FFF2-40B4-BE49-F238E27FC236}">
                <a16:creationId xmlns:a16="http://schemas.microsoft.com/office/drawing/2014/main" id="{FB9B3CAD-F453-4D61-A416-2A74C8F73B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30425" y="2426466"/>
            <a:ext cx="324637" cy="468240"/>
          </a:xfrm>
          <a:prstGeom prst="rect">
            <a:avLst/>
          </a:prstGeom>
        </p:spPr>
      </p:pic>
      <p:pic>
        <p:nvPicPr>
          <p:cNvPr id="10" name="Picture 9">
            <a:extLst>
              <a:ext uri="{FF2B5EF4-FFF2-40B4-BE49-F238E27FC236}">
                <a16:creationId xmlns:a16="http://schemas.microsoft.com/office/drawing/2014/main" id="{202A80EB-A4BB-503E-ED99-0BFB77F443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89214" y="2393445"/>
            <a:ext cx="616958" cy="468240"/>
          </a:xfrm>
          <a:prstGeom prst="rect">
            <a:avLst/>
          </a:prstGeom>
        </p:spPr>
      </p:pic>
      <p:pic>
        <p:nvPicPr>
          <p:cNvPr id="11" name="Picture 10">
            <a:extLst>
              <a:ext uri="{FF2B5EF4-FFF2-40B4-BE49-F238E27FC236}">
                <a16:creationId xmlns:a16="http://schemas.microsoft.com/office/drawing/2014/main" id="{5B937B95-3100-03FA-8032-E0FB945F8E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17454" y="3142180"/>
            <a:ext cx="237539" cy="468238"/>
          </a:xfrm>
          <a:prstGeom prst="rect">
            <a:avLst/>
          </a:prstGeom>
        </p:spPr>
      </p:pic>
      <p:pic>
        <p:nvPicPr>
          <p:cNvPr id="12" name="Picture 11">
            <a:extLst>
              <a:ext uri="{FF2B5EF4-FFF2-40B4-BE49-F238E27FC236}">
                <a16:creationId xmlns:a16="http://schemas.microsoft.com/office/drawing/2014/main" id="{60C65CA1-FE7D-2FC4-90DB-11BB9730D8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49289" y="3121400"/>
            <a:ext cx="237539" cy="468238"/>
          </a:xfrm>
          <a:prstGeom prst="rect">
            <a:avLst/>
          </a:prstGeom>
        </p:spPr>
      </p:pic>
      <p:pic>
        <p:nvPicPr>
          <p:cNvPr id="13" name="Picture 12">
            <a:extLst>
              <a:ext uri="{FF2B5EF4-FFF2-40B4-BE49-F238E27FC236}">
                <a16:creationId xmlns:a16="http://schemas.microsoft.com/office/drawing/2014/main" id="{3E96880C-21EB-A886-B7AF-7E5D5F5796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86400" y="3130170"/>
            <a:ext cx="237539" cy="468238"/>
          </a:xfrm>
          <a:prstGeom prst="rect">
            <a:avLst/>
          </a:prstGeom>
        </p:spPr>
      </p:pic>
      <p:pic>
        <p:nvPicPr>
          <p:cNvPr id="14" name="Picture 13">
            <a:extLst>
              <a:ext uri="{FF2B5EF4-FFF2-40B4-BE49-F238E27FC236}">
                <a16:creationId xmlns:a16="http://schemas.microsoft.com/office/drawing/2014/main" id="{8A2E8A1F-A5C6-0A83-4F51-68AC902675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1427" y="3142178"/>
            <a:ext cx="324637" cy="468240"/>
          </a:xfrm>
          <a:prstGeom prst="rect">
            <a:avLst/>
          </a:prstGeom>
        </p:spPr>
      </p:pic>
      <p:pic>
        <p:nvPicPr>
          <p:cNvPr id="15" name="Picture 14">
            <a:extLst>
              <a:ext uri="{FF2B5EF4-FFF2-40B4-BE49-F238E27FC236}">
                <a16:creationId xmlns:a16="http://schemas.microsoft.com/office/drawing/2014/main" id="{97702C83-502D-87EF-B7E2-5D95E284A71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44271" y="3098669"/>
            <a:ext cx="616958" cy="468240"/>
          </a:xfrm>
          <a:prstGeom prst="rect">
            <a:avLst/>
          </a:prstGeom>
        </p:spPr>
      </p:pic>
      <p:pic>
        <p:nvPicPr>
          <p:cNvPr id="16" name="Picture 15">
            <a:extLst>
              <a:ext uri="{FF2B5EF4-FFF2-40B4-BE49-F238E27FC236}">
                <a16:creationId xmlns:a16="http://schemas.microsoft.com/office/drawing/2014/main" id="{7D082803-862F-70EB-02DF-FE8E3B5068C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83301" y="3142180"/>
            <a:ext cx="237539" cy="468238"/>
          </a:xfrm>
          <a:prstGeom prst="rect">
            <a:avLst/>
          </a:prstGeom>
        </p:spPr>
      </p:pic>
      <p:pic>
        <p:nvPicPr>
          <p:cNvPr id="17" name="Picture 16">
            <a:extLst>
              <a:ext uri="{FF2B5EF4-FFF2-40B4-BE49-F238E27FC236}">
                <a16:creationId xmlns:a16="http://schemas.microsoft.com/office/drawing/2014/main" id="{47B8C92C-986A-69BA-4689-45261ACAA7E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82839" y="3142178"/>
            <a:ext cx="688421" cy="468240"/>
          </a:xfrm>
          <a:prstGeom prst="rect">
            <a:avLst/>
          </a:prstGeom>
        </p:spPr>
      </p:pic>
      <p:pic>
        <p:nvPicPr>
          <p:cNvPr id="18" name="Picture 17">
            <a:extLst>
              <a:ext uri="{FF2B5EF4-FFF2-40B4-BE49-F238E27FC236}">
                <a16:creationId xmlns:a16="http://schemas.microsoft.com/office/drawing/2014/main" id="{236A37FC-5641-B99F-B1F2-F2BF29837B1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53697" y="3176738"/>
            <a:ext cx="429841" cy="424197"/>
          </a:xfrm>
          <a:prstGeom prst="rect">
            <a:avLst/>
          </a:prstGeom>
        </p:spPr>
      </p:pic>
      <p:pic>
        <p:nvPicPr>
          <p:cNvPr id="19" name="Picture 18">
            <a:extLst>
              <a:ext uri="{FF2B5EF4-FFF2-40B4-BE49-F238E27FC236}">
                <a16:creationId xmlns:a16="http://schemas.microsoft.com/office/drawing/2014/main" id="{9C9B158C-050A-0E5A-9D62-5AC7F98D835D}"/>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223330" y="3793299"/>
            <a:ext cx="381316" cy="654054"/>
          </a:xfrm>
          <a:prstGeom prst="rect">
            <a:avLst/>
          </a:prstGeom>
        </p:spPr>
      </p:pic>
      <p:pic>
        <p:nvPicPr>
          <p:cNvPr id="20" name="Picture 19">
            <a:extLst>
              <a:ext uri="{FF2B5EF4-FFF2-40B4-BE49-F238E27FC236}">
                <a16:creationId xmlns:a16="http://schemas.microsoft.com/office/drawing/2014/main" id="{5563020D-873B-9494-CEEB-2CF66A9D15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12606" y="4651655"/>
            <a:ext cx="237539" cy="468238"/>
          </a:xfrm>
          <a:prstGeom prst="rect">
            <a:avLst/>
          </a:prstGeom>
        </p:spPr>
      </p:pic>
      <p:pic>
        <p:nvPicPr>
          <p:cNvPr id="21" name="Picture 20">
            <a:extLst>
              <a:ext uri="{FF2B5EF4-FFF2-40B4-BE49-F238E27FC236}">
                <a16:creationId xmlns:a16="http://schemas.microsoft.com/office/drawing/2014/main" id="{ED90C432-BA6D-8DB9-EF85-586D5EC088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66209" y="4651655"/>
            <a:ext cx="237539" cy="468238"/>
          </a:xfrm>
          <a:prstGeom prst="rect">
            <a:avLst/>
          </a:prstGeom>
        </p:spPr>
      </p:pic>
      <p:pic>
        <p:nvPicPr>
          <p:cNvPr id="22" name="Picture 21">
            <a:extLst>
              <a:ext uri="{FF2B5EF4-FFF2-40B4-BE49-F238E27FC236}">
                <a16:creationId xmlns:a16="http://schemas.microsoft.com/office/drawing/2014/main" id="{AE50631D-9E8E-8C4D-9127-B4773F0EB0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16913" y="4648309"/>
            <a:ext cx="237539" cy="468238"/>
          </a:xfrm>
          <a:prstGeom prst="rect">
            <a:avLst/>
          </a:prstGeom>
        </p:spPr>
      </p:pic>
      <p:pic>
        <p:nvPicPr>
          <p:cNvPr id="23" name="Picture 22">
            <a:extLst>
              <a:ext uri="{FF2B5EF4-FFF2-40B4-BE49-F238E27FC236}">
                <a16:creationId xmlns:a16="http://schemas.microsoft.com/office/drawing/2014/main" id="{20E85613-36C2-3D02-D51A-BD04B9C772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18707" y="4648307"/>
            <a:ext cx="324637" cy="468240"/>
          </a:xfrm>
          <a:prstGeom prst="rect">
            <a:avLst/>
          </a:prstGeom>
        </p:spPr>
      </p:pic>
      <p:pic>
        <p:nvPicPr>
          <p:cNvPr id="24" name="Picture 23">
            <a:extLst>
              <a:ext uri="{FF2B5EF4-FFF2-40B4-BE49-F238E27FC236}">
                <a16:creationId xmlns:a16="http://schemas.microsoft.com/office/drawing/2014/main" id="{84AF955A-B129-D405-17AA-18763200B4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08473" y="4648307"/>
            <a:ext cx="324637" cy="468240"/>
          </a:xfrm>
          <a:prstGeom prst="rect">
            <a:avLst/>
          </a:prstGeom>
        </p:spPr>
      </p:pic>
      <p:pic>
        <p:nvPicPr>
          <p:cNvPr id="25" name="Picture 24">
            <a:extLst>
              <a:ext uri="{FF2B5EF4-FFF2-40B4-BE49-F238E27FC236}">
                <a16:creationId xmlns:a16="http://schemas.microsoft.com/office/drawing/2014/main" id="{D86471DA-87C1-A8CB-83F8-39E20EDB7C9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25502" y="4629906"/>
            <a:ext cx="616958" cy="468240"/>
          </a:xfrm>
          <a:prstGeom prst="rect">
            <a:avLst/>
          </a:prstGeom>
        </p:spPr>
      </p:pic>
      <p:pic>
        <p:nvPicPr>
          <p:cNvPr id="26" name="Picture 25">
            <a:extLst>
              <a:ext uri="{FF2B5EF4-FFF2-40B4-BE49-F238E27FC236}">
                <a16:creationId xmlns:a16="http://schemas.microsoft.com/office/drawing/2014/main" id="{25E58BD2-D691-4D49-F270-8D51CE6807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64997" y="4651655"/>
            <a:ext cx="237539" cy="468238"/>
          </a:xfrm>
          <a:prstGeom prst="rect">
            <a:avLst/>
          </a:prstGeom>
        </p:spPr>
      </p:pic>
      <p:pic>
        <p:nvPicPr>
          <p:cNvPr id="27" name="Picture 26">
            <a:extLst>
              <a:ext uri="{FF2B5EF4-FFF2-40B4-BE49-F238E27FC236}">
                <a16:creationId xmlns:a16="http://schemas.microsoft.com/office/drawing/2014/main" id="{4F4F53C0-4E8F-9523-C245-7493BAC2977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69959" y="4597184"/>
            <a:ext cx="688421" cy="468240"/>
          </a:xfrm>
          <a:prstGeom prst="rect">
            <a:avLst/>
          </a:prstGeom>
        </p:spPr>
      </p:pic>
      <p:pic>
        <p:nvPicPr>
          <p:cNvPr id="28" name="Picture 27">
            <a:extLst>
              <a:ext uri="{FF2B5EF4-FFF2-40B4-BE49-F238E27FC236}">
                <a16:creationId xmlns:a16="http://schemas.microsoft.com/office/drawing/2014/main" id="{3FF95A4C-D9DB-BFF6-6B89-39DA321B04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08323" y="4651656"/>
            <a:ext cx="237539" cy="468238"/>
          </a:xfrm>
          <a:prstGeom prst="rect">
            <a:avLst/>
          </a:prstGeom>
        </p:spPr>
      </p:pic>
      <p:pic>
        <p:nvPicPr>
          <p:cNvPr id="29" name="Picture 28">
            <a:extLst>
              <a:ext uri="{FF2B5EF4-FFF2-40B4-BE49-F238E27FC236}">
                <a16:creationId xmlns:a16="http://schemas.microsoft.com/office/drawing/2014/main" id="{A983AE10-ED8E-8900-E268-F5B111ECCAA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4928" y="4623187"/>
            <a:ext cx="429841" cy="424197"/>
          </a:xfrm>
          <a:prstGeom prst="rect">
            <a:avLst/>
          </a:prstGeom>
        </p:spPr>
      </p:pic>
      <p:pic>
        <p:nvPicPr>
          <p:cNvPr id="30" name="Picture 29">
            <a:extLst>
              <a:ext uri="{FF2B5EF4-FFF2-40B4-BE49-F238E27FC236}">
                <a16:creationId xmlns:a16="http://schemas.microsoft.com/office/drawing/2014/main" id="{88D88629-3941-EACB-13B4-C8DE173E1E7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916793" y="4597185"/>
            <a:ext cx="598895" cy="591031"/>
          </a:xfrm>
          <a:prstGeom prst="rect">
            <a:avLst/>
          </a:prstGeom>
        </p:spPr>
      </p:pic>
      <p:pic>
        <p:nvPicPr>
          <p:cNvPr id="31" name="Picture 30">
            <a:extLst>
              <a:ext uri="{FF2B5EF4-FFF2-40B4-BE49-F238E27FC236}">
                <a16:creationId xmlns:a16="http://schemas.microsoft.com/office/drawing/2014/main" id="{85C3A2FE-996F-A347-C0A6-A068ED0DA4D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650256" y="4643190"/>
            <a:ext cx="598704" cy="354561"/>
          </a:xfrm>
          <a:prstGeom prst="rect">
            <a:avLst/>
          </a:prstGeom>
        </p:spPr>
      </p:pic>
      <p:pic>
        <p:nvPicPr>
          <p:cNvPr id="32" name="Picture 31">
            <a:extLst>
              <a:ext uri="{FF2B5EF4-FFF2-40B4-BE49-F238E27FC236}">
                <a16:creationId xmlns:a16="http://schemas.microsoft.com/office/drawing/2014/main" id="{05C9DBA5-8FF4-6A7A-7FC6-7A57FB3463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31375" y="3909514"/>
            <a:ext cx="237539" cy="468238"/>
          </a:xfrm>
          <a:prstGeom prst="rect">
            <a:avLst/>
          </a:prstGeom>
        </p:spPr>
      </p:pic>
      <p:pic>
        <p:nvPicPr>
          <p:cNvPr id="33" name="Picture 32">
            <a:extLst>
              <a:ext uri="{FF2B5EF4-FFF2-40B4-BE49-F238E27FC236}">
                <a16:creationId xmlns:a16="http://schemas.microsoft.com/office/drawing/2014/main" id="{E125948A-C420-AAEA-26ED-50A7707B1B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84978" y="3909514"/>
            <a:ext cx="237539" cy="468238"/>
          </a:xfrm>
          <a:prstGeom prst="rect">
            <a:avLst/>
          </a:prstGeom>
        </p:spPr>
      </p:pic>
      <p:pic>
        <p:nvPicPr>
          <p:cNvPr id="34" name="Picture 33">
            <a:extLst>
              <a:ext uri="{FF2B5EF4-FFF2-40B4-BE49-F238E27FC236}">
                <a16:creationId xmlns:a16="http://schemas.microsoft.com/office/drawing/2014/main" id="{CF5CDEA8-C2F7-77BB-59C6-430DB075C7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35682" y="3906168"/>
            <a:ext cx="237539" cy="468238"/>
          </a:xfrm>
          <a:prstGeom prst="rect">
            <a:avLst/>
          </a:prstGeom>
        </p:spPr>
      </p:pic>
      <p:pic>
        <p:nvPicPr>
          <p:cNvPr id="35" name="Picture 34">
            <a:extLst>
              <a:ext uri="{FF2B5EF4-FFF2-40B4-BE49-F238E27FC236}">
                <a16:creationId xmlns:a16="http://schemas.microsoft.com/office/drawing/2014/main" id="{2BA4DD3B-4C9A-8536-B6DA-9A3A09DB4C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37476" y="3906166"/>
            <a:ext cx="324637" cy="468240"/>
          </a:xfrm>
          <a:prstGeom prst="rect">
            <a:avLst/>
          </a:prstGeom>
        </p:spPr>
      </p:pic>
      <p:pic>
        <p:nvPicPr>
          <p:cNvPr id="36" name="Picture 35">
            <a:extLst>
              <a:ext uri="{FF2B5EF4-FFF2-40B4-BE49-F238E27FC236}">
                <a16:creationId xmlns:a16="http://schemas.microsoft.com/office/drawing/2014/main" id="{BE248336-B7A4-83F1-1F16-FF02044E01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27242" y="3906166"/>
            <a:ext cx="324637" cy="468240"/>
          </a:xfrm>
          <a:prstGeom prst="rect">
            <a:avLst/>
          </a:prstGeom>
        </p:spPr>
      </p:pic>
      <p:pic>
        <p:nvPicPr>
          <p:cNvPr id="37" name="Picture 36">
            <a:extLst>
              <a:ext uri="{FF2B5EF4-FFF2-40B4-BE49-F238E27FC236}">
                <a16:creationId xmlns:a16="http://schemas.microsoft.com/office/drawing/2014/main" id="{F5D7C781-2EAF-71F5-1BBC-66EF12B819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44271" y="3887765"/>
            <a:ext cx="616958" cy="468240"/>
          </a:xfrm>
          <a:prstGeom prst="rect">
            <a:avLst/>
          </a:prstGeom>
        </p:spPr>
      </p:pic>
      <p:pic>
        <p:nvPicPr>
          <p:cNvPr id="38" name="Picture 37">
            <a:extLst>
              <a:ext uri="{FF2B5EF4-FFF2-40B4-BE49-F238E27FC236}">
                <a16:creationId xmlns:a16="http://schemas.microsoft.com/office/drawing/2014/main" id="{E9779AD5-A8BD-5C56-5FBF-BA7A95E108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83766" y="3909514"/>
            <a:ext cx="237539" cy="468238"/>
          </a:xfrm>
          <a:prstGeom prst="rect">
            <a:avLst/>
          </a:prstGeom>
        </p:spPr>
      </p:pic>
      <p:pic>
        <p:nvPicPr>
          <p:cNvPr id="39" name="Picture 38">
            <a:extLst>
              <a:ext uri="{FF2B5EF4-FFF2-40B4-BE49-F238E27FC236}">
                <a16:creationId xmlns:a16="http://schemas.microsoft.com/office/drawing/2014/main" id="{4B947622-8EF3-EC0C-299C-B559F8FBF70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88728" y="3855043"/>
            <a:ext cx="688421" cy="468240"/>
          </a:xfrm>
          <a:prstGeom prst="rect">
            <a:avLst/>
          </a:prstGeom>
        </p:spPr>
      </p:pic>
      <p:pic>
        <p:nvPicPr>
          <p:cNvPr id="40" name="Picture 39">
            <a:extLst>
              <a:ext uri="{FF2B5EF4-FFF2-40B4-BE49-F238E27FC236}">
                <a16:creationId xmlns:a16="http://schemas.microsoft.com/office/drawing/2014/main" id="{C9BB0564-568F-03A5-E7E5-4C3C122803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27092" y="3909515"/>
            <a:ext cx="237539" cy="468238"/>
          </a:xfrm>
          <a:prstGeom prst="rect">
            <a:avLst/>
          </a:prstGeom>
        </p:spPr>
      </p:pic>
      <p:pic>
        <p:nvPicPr>
          <p:cNvPr id="41" name="Picture 40">
            <a:extLst>
              <a:ext uri="{FF2B5EF4-FFF2-40B4-BE49-F238E27FC236}">
                <a16:creationId xmlns:a16="http://schemas.microsoft.com/office/drawing/2014/main" id="{D0DE31B2-0B5C-4026-94B0-3D943332653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53697" y="3881046"/>
            <a:ext cx="429841" cy="424197"/>
          </a:xfrm>
          <a:prstGeom prst="rect">
            <a:avLst/>
          </a:prstGeom>
        </p:spPr>
      </p:pic>
      <p:sp>
        <p:nvSpPr>
          <p:cNvPr id="42" name="TextBox 41">
            <a:extLst>
              <a:ext uri="{FF2B5EF4-FFF2-40B4-BE49-F238E27FC236}">
                <a16:creationId xmlns:a16="http://schemas.microsoft.com/office/drawing/2014/main" id="{6E88EF40-6B09-BA3A-BAEF-28F47CCC3492}"/>
              </a:ext>
            </a:extLst>
          </p:cNvPr>
          <p:cNvSpPr txBox="1"/>
          <p:nvPr/>
        </p:nvSpPr>
        <p:spPr>
          <a:xfrm>
            <a:off x="2273691" y="5255789"/>
            <a:ext cx="6852355" cy="307777"/>
          </a:xfrm>
          <a:prstGeom prst="rect">
            <a:avLst/>
          </a:prstGeom>
          <a:noFill/>
        </p:spPr>
        <p:txBody>
          <a:bodyPr wrap="square" rtlCol="0">
            <a:spAutoFit/>
          </a:bodyPr>
          <a:lstStyle/>
          <a:p>
            <a:r>
              <a:rPr lang="es-ES" sz="1400" dirty="0">
                <a:solidFill>
                  <a:srgbClr val="6E6452"/>
                </a:solidFill>
              </a:rPr>
              <a:t>(*) </a:t>
            </a:r>
            <a:r>
              <a:rPr lang="es-ES" sz="1400" dirty="0" err="1">
                <a:solidFill>
                  <a:srgbClr val="6E6452"/>
                </a:solidFill>
              </a:rPr>
              <a:t>Prices</a:t>
            </a:r>
            <a:r>
              <a:rPr lang="es-ES" sz="1400" dirty="0">
                <a:solidFill>
                  <a:srgbClr val="6E6452"/>
                </a:solidFill>
              </a:rPr>
              <a:t> are indicative</a:t>
            </a:r>
            <a:endParaRPr lang="en-GB" sz="1400" dirty="0">
              <a:solidFill>
                <a:srgbClr val="6E6452"/>
              </a:solidFill>
            </a:endParaRPr>
          </a:p>
        </p:txBody>
      </p:sp>
    </p:spTree>
    <p:extLst>
      <p:ext uri="{BB962C8B-B14F-4D97-AF65-F5344CB8AC3E}">
        <p14:creationId xmlns:p14="http://schemas.microsoft.com/office/powerpoint/2010/main" val="794273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479D-24F2-9ACE-A3C8-EDADDACC8586}"/>
              </a:ext>
            </a:extLst>
          </p:cNvPr>
          <p:cNvSpPr>
            <a:spLocks noGrp="1"/>
          </p:cNvSpPr>
          <p:nvPr>
            <p:ph type="title"/>
          </p:nvPr>
        </p:nvSpPr>
        <p:spPr/>
        <p:txBody>
          <a:bodyPr/>
          <a:lstStyle/>
          <a:p>
            <a:r>
              <a:rPr lang="es-ES" dirty="0">
                <a:solidFill>
                  <a:srgbClr val="4B655A"/>
                </a:solidFill>
                <a:latin typeface="Tw Cen MT" panose="020B0602020104020603" pitchFamily="34" charset="0"/>
              </a:rPr>
              <a:t>ATP AND WTP. </a:t>
            </a:r>
            <a:r>
              <a:rPr lang="es-ES" dirty="0" err="1">
                <a:solidFill>
                  <a:schemeClr val="tx1"/>
                </a:solidFill>
                <a:latin typeface="Tw Cen MT" panose="020B0602020104020603" pitchFamily="34" charset="0"/>
              </a:rPr>
              <a:t>Estimation</a:t>
            </a:r>
            <a:r>
              <a:rPr lang="es-ES" dirty="0">
                <a:solidFill>
                  <a:schemeClr val="tx1"/>
                </a:solidFill>
                <a:latin typeface="Tw Cen MT" panose="020B0602020104020603" pitchFamily="34" charset="0"/>
              </a:rPr>
              <a:t> </a:t>
            </a:r>
            <a:r>
              <a:rPr lang="es-ES" dirty="0" err="1">
                <a:solidFill>
                  <a:schemeClr val="tx1"/>
                </a:solidFill>
                <a:latin typeface="Tw Cen MT" panose="020B0602020104020603" pitchFamily="34" charset="0"/>
              </a:rPr>
              <a:t>of</a:t>
            </a:r>
            <a:r>
              <a:rPr lang="es-ES" dirty="0">
                <a:solidFill>
                  <a:schemeClr val="tx1"/>
                </a:solidFill>
                <a:latin typeface="Tw Cen MT" panose="020B0602020104020603" pitchFamily="34" charset="0"/>
              </a:rPr>
              <a:t> WTP and ATP</a:t>
            </a:r>
            <a:endParaRPr lang="es-ES" dirty="0"/>
          </a:p>
        </p:txBody>
      </p:sp>
      <p:sp>
        <p:nvSpPr>
          <p:cNvPr id="3" name="CuadroTexto 2">
            <a:extLst>
              <a:ext uri="{FF2B5EF4-FFF2-40B4-BE49-F238E27FC236}">
                <a16:creationId xmlns:a16="http://schemas.microsoft.com/office/drawing/2014/main" id="{6948F2B0-B007-D859-995A-C572F9504757}"/>
              </a:ext>
            </a:extLst>
          </p:cNvPr>
          <p:cNvSpPr txBox="1"/>
          <p:nvPr/>
        </p:nvSpPr>
        <p:spPr>
          <a:xfrm>
            <a:off x="632082" y="1124744"/>
            <a:ext cx="11391055" cy="3683060"/>
          </a:xfrm>
          <a:prstGeom prst="rect">
            <a:avLst/>
          </a:prstGeom>
          <a:noFill/>
        </p:spPr>
        <p:txBody>
          <a:bodyPr wrap="square">
            <a:spAutoFit/>
          </a:bodyPr>
          <a:lstStyle/>
          <a:p>
            <a:pPr>
              <a:spcAft>
                <a:spcPts val="1200"/>
              </a:spcAft>
            </a:pPr>
            <a:r>
              <a:rPr lang="en-US" sz="2000" b="1" dirty="0"/>
              <a:t>Estimation of ATP and WTP</a:t>
            </a:r>
          </a:p>
          <a:p>
            <a:pPr marL="342900" indent="-342900">
              <a:spcAft>
                <a:spcPts val="1200"/>
              </a:spcAft>
              <a:buFont typeface="Arial" panose="020B0604020202020204" pitchFamily="34" charset="0"/>
              <a:buChar char="•"/>
            </a:pPr>
            <a:r>
              <a:rPr lang="en-US" sz="2000" dirty="0"/>
              <a:t>WTP estimated through Price Sensitivity Meter approach:</a:t>
            </a:r>
          </a:p>
          <a:p>
            <a:pPr marL="817200" lvl="1" indent="-457200">
              <a:spcAft>
                <a:spcPts val="400"/>
              </a:spcAft>
              <a:buFont typeface="+mj-lt"/>
              <a:buAutoNum type="arabicPeriod"/>
            </a:pPr>
            <a:r>
              <a:rPr lang="en-US" sz="2000" dirty="0"/>
              <a:t>At which price on this scale are you beginning to experience electricity as too expensive, that you </a:t>
            </a:r>
            <a:r>
              <a:rPr lang="en-US" sz="2000" u="sng" dirty="0"/>
              <a:t>would not buy it</a:t>
            </a:r>
            <a:r>
              <a:rPr lang="en-US" sz="2000" dirty="0"/>
              <a:t>?</a:t>
            </a:r>
          </a:p>
          <a:p>
            <a:pPr marL="817200" lvl="1" indent="-457200">
              <a:spcAft>
                <a:spcPts val="400"/>
              </a:spcAft>
              <a:buFont typeface="+mj-lt"/>
              <a:buAutoNum type="arabicPeriod"/>
            </a:pPr>
            <a:r>
              <a:rPr lang="en-US" sz="2000" dirty="0"/>
              <a:t>At which price on this scale are you beginning to experience electricity as expensive but </a:t>
            </a:r>
            <a:r>
              <a:rPr lang="en-US" sz="2000" u="sng" dirty="0"/>
              <a:t>you would consider it</a:t>
            </a:r>
            <a:r>
              <a:rPr lang="en-US" sz="2000" dirty="0"/>
              <a:t>?</a:t>
            </a:r>
          </a:p>
          <a:p>
            <a:pPr marL="817200" lvl="1" indent="-457200">
              <a:spcAft>
                <a:spcPts val="400"/>
              </a:spcAft>
              <a:buFont typeface="+mj-lt"/>
              <a:buAutoNum type="arabicPeriod"/>
            </a:pPr>
            <a:r>
              <a:rPr lang="en-US" sz="2000" dirty="0"/>
              <a:t>At which price on this scale are you beginning to experience electricity as a </a:t>
            </a:r>
            <a:r>
              <a:rPr lang="en-US" sz="2000" u="sng" dirty="0"/>
              <a:t>great bargain</a:t>
            </a:r>
            <a:r>
              <a:rPr lang="en-US" sz="2000" dirty="0"/>
              <a:t>?</a:t>
            </a:r>
          </a:p>
          <a:p>
            <a:pPr marL="817200" lvl="1" indent="-457200">
              <a:spcAft>
                <a:spcPts val="400"/>
              </a:spcAft>
              <a:buFont typeface="+mj-lt"/>
              <a:buAutoNum type="arabicPeriod"/>
            </a:pPr>
            <a:r>
              <a:rPr lang="en-US" sz="2000" dirty="0"/>
              <a:t>At which price on this scale are you beginning to experience electricity as too cheap, that </a:t>
            </a:r>
            <a:r>
              <a:rPr lang="en-US" sz="2000" u="sng" dirty="0"/>
              <a:t>you would question its quality</a:t>
            </a:r>
            <a:r>
              <a:rPr lang="en-US" sz="2000" dirty="0"/>
              <a:t>?</a:t>
            </a:r>
          </a:p>
          <a:p>
            <a:pPr>
              <a:spcAft>
                <a:spcPts val="1200"/>
              </a:spcAft>
            </a:pPr>
            <a:endParaRPr lang="en-US" sz="2000" dirty="0"/>
          </a:p>
        </p:txBody>
      </p:sp>
      <p:sp>
        <p:nvSpPr>
          <p:cNvPr id="4" name="Content Placeholder 2">
            <a:extLst>
              <a:ext uri="{FF2B5EF4-FFF2-40B4-BE49-F238E27FC236}">
                <a16:creationId xmlns:a16="http://schemas.microsoft.com/office/drawing/2014/main" id="{3F62B040-1A4C-B23B-246B-9B6FB7A7C23B}"/>
              </a:ext>
            </a:extLst>
          </p:cNvPr>
          <p:cNvSpPr txBox="1">
            <a:spLocks/>
          </p:cNvSpPr>
          <p:nvPr/>
        </p:nvSpPr>
        <p:spPr>
          <a:xfrm>
            <a:off x="2208000" y="2101128"/>
            <a:ext cx="7776000" cy="3816000"/>
          </a:xfrm>
          <a:prstGeom prst="rect">
            <a:avLst/>
          </a:prstGeom>
        </p:spPr>
        <p:txBody>
          <a:bodyPr>
            <a:normAutofit/>
          </a:bodyPr>
          <a:lstStyle>
            <a:lvl1pPr marL="367362" indent="-367362" algn="l" defTabSz="979631"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95950" indent="-306135" algn="l" defTabSz="979631"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24539" indent="-244908" algn="l" defTabSz="979631"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14354"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04170"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693985"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83801"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73616"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63432" indent="-244908" algn="l" defTabSz="979631"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endParaRPr lang="en-GB" sz="1600" dirty="0">
              <a:latin typeface="+mj-lt"/>
            </a:endParaRPr>
          </a:p>
        </p:txBody>
      </p:sp>
    </p:spTree>
    <p:extLst>
      <p:ext uri="{BB962C8B-B14F-4D97-AF65-F5344CB8AC3E}">
        <p14:creationId xmlns:p14="http://schemas.microsoft.com/office/powerpoint/2010/main" val="2890361945"/>
      </p:ext>
    </p:extLst>
  </p:cSld>
  <p:clrMapOvr>
    <a:masterClrMapping/>
  </p:clrMapOvr>
</p:sld>
</file>

<file path=ppt/theme/theme1.xml><?xml version="1.0" encoding="utf-8"?>
<a:theme xmlns:a="http://schemas.openxmlformats.org/drawingml/2006/main" name="TTA">
  <a:themeElements>
    <a:clrScheme name="Trama Tecnoambiental">
      <a:dk1>
        <a:srgbClr val="595959"/>
      </a:dk1>
      <a:lt1>
        <a:sysClr val="window" lastClr="FFFFFF"/>
      </a:lt1>
      <a:dk2>
        <a:srgbClr val="4B655A"/>
      </a:dk2>
      <a:lt2>
        <a:srgbClr val="FFFFFF"/>
      </a:lt2>
      <a:accent1>
        <a:srgbClr val="9EA159"/>
      </a:accent1>
      <a:accent2>
        <a:srgbClr val="F8F196"/>
      </a:accent2>
      <a:accent3>
        <a:srgbClr val="D9D9D9"/>
      </a:accent3>
      <a:accent4>
        <a:srgbClr val="5C4967"/>
      </a:accent4>
      <a:accent5>
        <a:srgbClr val="6E96A4"/>
      </a:accent5>
      <a:accent6>
        <a:srgbClr val="F79646"/>
      </a:accent6>
      <a:hlink>
        <a:srgbClr val="1F497D"/>
      </a:hlink>
      <a:folHlink>
        <a:srgbClr val="5F497A"/>
      </a:folHlink>
    </a:clrScheme>
    <a:fontScheme name="Trama Tecnoambiental">
      <a:majorFont>
        <a:latin typeface="Tw Cen MT"/>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TA" id="{37417170-509D-4CF8-9ED9-60862D70C67B}" vid="{E8B40637-1994-4F64-A2A9-50F38C78461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BDCFA1EBAB7EF4D8C461AD259E6E05C" ma:contentTypeVersion="4" ma:contentTypeDescription="Create a new document." ma:contentTypeScope="" ma:versionID="d76ab4d85f3ec126655b939c0efc6fdb">
  <xsd:schema xmlns:xsd="http://www.w3.org/2001/XMLSchema" xmlns:xs="http://www.w3.org/2001/XMLSchema" xmlns:p="http://schemas.microsoft.com/office/2006/metadata/properties" xmlns:ns2="915b3f3d-3a68-4300-989b-8ece10152101" targetNamespace="http://schemas.microsoft.com/office/2006/metadata/properties" ma:root="true" ma:fieldsID="62b99639609934780d1cab07f3d80d8d" ns2:_="">
    <xsd:import namespace="915b3f3d-3a68-4300-989b-8ece1015210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5b3f3d-3a68-4300-989b-8ece10152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D2610B-B918-4F7F-AC2B-443B5B14EF61}">
  <ds:schemaRefs>
    <ds:schemaRef ds:uri="http://schemas.microsoft.com/sharepoint/v3/contenttype/forms"/>
  </ds:schemaRefs>
</ds:datastoreItem>
</file>

<file path=customXml/itemProps2.xml><?xml version="1.0" encoding="utf-8"?>
<ds:datastoreItem xmlns:ds="http://schemas.openxmlformats.org/officeDocument/2006/customXml" ds:itemID="{94C27E79-A73B-44F9-A436-5879550C560F}">
  <ds:schemaRefs>
    <ds:schemaRef ds:uri="http://www.w3.org/XML/1998/namespace"/>
    <ds:schemaRef ds:uri="http://purl.org/dc/dcmitype/"/>
    <ds:schemaRef ds:uri="http://schemas.microsoft.com/office/2006/documentManagement/types"/>
    <ds:schemaRef ds:uri="http://schemas.microsoft.com/office/2006/metadata/properties"/>
    <ds:schemaRef ds:uri="http://purl.org/dc/terms/"/>
    <ds:schemaRef ds:uri="915b3f3d-3a68-4300-989b-8ece10152101"/>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8687E9D0-E10A-4257-9C2C-8350D9D9C1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5b3f3d-3a68-4300-989b-8ece101521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13090</TotalTime>
  <Words>2328</Words>
  <Application>Microsoft Office PowerPoint</Application>
  <PresentationFormat>Widescreen</PresentationFormat>
  <Paragraphs>323</Paragraphs>
  <Slides>36</Slides>
  <Notes>36</Notes>
  <HiddenSlides>6</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BentonSans-Book</vt:lpstr>
      <vt:lpstr>BentonSans-BookItalic</vt:lpstr>
      <vt:lpstr>Calibri</vt:lpstr>
      <vt:lpstr>Calibri Light</vt:lpstr>
      <vt:lpstr>Lucida Sans Unicode</vt:lpstr>
      <vt:lpstr>Times New Roman</vt:lpstr>
      <vt:lpstr>Tw Cen MT</vt:lpstr>
      <vt:lpstr>Wingdings</vt:lpstr>
      <vt:lpstr>TTA</vt:lpstr>
      <vt:lpstr>3.1 Tariff Definition</vt:lpstr>
      <vt:lpstr>CONTENTS</vt:lpstr>
      <vt:lpstr>PowerPoint Presentation</vt:lpstr>
      <vt:lpstr>SESSION OBJECTIVES</vt:lpstr>
      <vt:lpstr>PowerPoint Presentation</vt:lpstr>
      <vt:lpstr>ABILITY TO PAY (ATP) AND WILLINGNESS TO PAY (WTP)</vt:lpstr>
      <vt:lpstr>ATP AND WTP. Estimation of WTP and ATP</vt:lpstr>
      <vt:lpstr>ATP AND WTP. Estimation of WTP and ATP</vt:lpstr>
      <vt:lpstr>ATP AND WTP. Estimation of WTP and ATP</vt:lpstr>
      <vt:lpstr>ATP AND WTP. Key Parameters</vt:lpstr>
      <vt:lpstr>PowerPoint Presentation</vt:lpstr>
      <vt:lpstr>TARIFF DEFINITION. Methodology</vt:lpstr>
      <vt:lpstr>TARIFF DEFINITION. Costs Estimation</vt:lpstr>
      <vt:lpstr>TARIFF DEFINITION. Capital Expenditures (CAPEX)</vt:lpstr>
      <vt:lpstr>TARIFF DEFINITION. Replacement costs</vt:lpstr>
      <vt:lpstr>TARIFF DEFINITION. OPEX costs</vt:lpstr>
      <vt:lpstr>TARIFF DEFINITION. LCOE Calculation</vt:lpstr>
      <vt:lpstr>TARIFF DEFINITION. Financial model</vt:lpstr>
      <vt:lpstr>TARIFF DEFINITION. Projection of financial statements</vt:lpstr>
      <vt:lpstr>TARIFF DEFINITION. Risk Analysis</vt:lpstr>
      <vt:lpstr>TARIFF DEFINITION. Risk Analysis</vt:lpstr>
      <vt:lpstr>TARIFF DEFINITION. Risk Analysis</vt:lpstr>
      <vt:lpstr>PowerPoint Presentation</vt:lpstr>
      <vt:lpstr>TARIFF DEFINITION. Tariff schemes</vt:lpstr>
      <vt:lpstr>TARIFF DEFINITION. TTA’s Observations</vt:lpstr>
      <vt:lpstr>TARIFF DEFINITION. TTA’s Observations</vt:lpstr>
      <vt:lpstr>TARIFF DEFINITION. Example of Service-based tariffs</vt:lpstr>
      <vt:lpstr>TARIFF DEFINITION. Tariff schemes</vt:lpstr>
      <vt:lpstr>PowerPoint Presentation</vt:lpstr>
      <vt:lpstr>ADDITIONAL RESOURCES</vt:lpstr>
      <vt:lpstr>PowerPoint Presentation</vt:lpstr>
      <vt:lpstr>Available tariff schemes: flat tariff</vt:lpstr>
      <vt:lpstr>Available tariff schemes: power-based tariff</vt:lpstr>
      <vt:lpstr>Available tariff schemes: energy-based tariff</vt:lpstr>
      <vt:lpstr>Available tariff schemes: binomial tariff</vt:lpstr>
      <vt:lpstr>Available tariff schemes: service-based tariff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Trama TecnoAmbiental</dc:creator>
  <cp:lastModifiedBy>Trama Tecnoambiental 4</cp:lastModifiedBy>
  <cp:revision>890</cp:revision>
  <cp:lastPrinted>2017-06-01T11:36:15Z</cp:lastPrinted>
  <dcterms:created xsi:type="dcterms:W3CDTF">2017-04-06T14:13:24Z</dcterms:created>
  <dcterms:modified xsi:type="dcterms:W3CDTF">2023-06-25T18:37:52Z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0x0101001BDCFA1EBAB7EF4D8C461AD259E6E05C</vt:lpwstr>
  </property>
</Properties>
</file>