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1" r:id="rId1"/>
    <p:sldMasterId id="2147483665" r:id="rId2"/>
    <p:sldMasterId id="2147483667" r:id="rId3"/>
  </p:sldMasterIdLst>
  <p:notesMasterIdLst>
    <p:notesMasterId r:id="rId29"/>
  </p:notesMasterIdLst>
  <p:sldIdLst>
    <p:sldId id="289" r:id="rId4"/>
    <p:sldId id="559" r:id="rId5"/>
    <p:sldId id="303" r:id="rId6"/>
    <p:sldId id="291" r:id="rId7"/>
    <p:sldId id="305" r:id="rId8"/>
    <p:sldId id="292" r:id="rId9"/>
    <p:sldId id="293" r:id="rId10"/>
    <p:sldId id="560" r:id="rId11"/>
    <p:sldId id="562" r:id="rId12"/>
    <p:sldId id="561" r:id="rId13"/>
    <p:sldId id="563" r:id="rId14"/>
    <p:sldId id="564" r:id="rId15"/>
    <p:sldId id="307" r:id="rId16"/>
    <p:sldId id="297" r:id="rId17"/>
    <p:sldId id="263" r:id="rId18"/>
    <p:sldId id="264" r:id="rId19"/>
    <p:sldId id="298" r:id="rId20"/>
    <p:sldId id="299" r:id="rId21"/>
    <p:sldId id="300" r:id="rId22"/>
    <p:sldId id="306" r:id="rId23"/>
    <p:sldId id="294" r:id="rId24"/>
    <p:sldId id="295" r:id="rId25"/>
    <p:sldId id="296" r:id="rId26"/>
    <p:sldId id="557" r:id="rId27"/>
    <p:sldId id="558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iego García" initials="DG" lastIdx="6" clrIdx="0">
    <p:extLst>
      <p:ext uri="{19B8F6BF-5375-455C-9EA6-DF929625EA0E}">
        <p15:presenceInfo xmlns:p15="http://schemas.microsoft.com/office/powerpoint/2012/main" userId="099d2880110965d5" providerId="Windows Live"/>
      </p:ext>
    </p:extLst>
  </p:cmAuthor>
  <p:cmAuthor id="2" name="Rakshitha Gowdagere Boregowda" initials="RG" lastIdx="1" clrIdx="1">
    <p:extLst>
      <p:ext uri="{19B8F6BF-5375-455C-9EA6-DF929625EA0E}">
        <p15:presenceInfo xmlns:p15="http://schemas.microsoft.com/office/powerpoint/2012/main" userId="09fb50e22ecacf2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2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14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commentAuthors" Target="commentAuthors.xml"/><Relationship Id="rId8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D3B62CF-74C3-470D-A06A-97AA5CCBCE51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12F8D667-09FB-4FDE-B9FB-F92C6D319EEB}">
      <dgm:prSet phldrT="[Text]" custT="1"/>
      <dgm:spPr/>
      <dgm:t>
        <a:bodyPr/>
        <a:lstStyle/>
        <a:p>
          <a:pPr>
            <a:buNone/>
          </a:pPr>
          <a:r>
            <a:rPr lang="en-GB" sz="1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Ensure Safety of Solar PV Systems</a:t>
          </a:r>
          <a:endParaRPr lang="en-GB" sz="1800" dirty="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0E857542-A05F-409C-BD25-F9D74E399F94}" type="parTrans" cxnId="{8784A1F2-CB18-4553-AFCA-5FBEB922549B}">
      <dgm:prSet/>
      <dgm:spPr/>
      <dgm:t>
        <a:bodyPr/>
        <a:lstStyle/>
        <a:p>
          <a:endParaRPr lang="en-GB" sz="180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DEFB732B-8841-4059-BFEF-65D31B9F23CD}" type="sibTrans" cxnId="{8784A1F2-CB18-4553-AFCA-5FBEB922549B}">
      <dgm:prSet/>
      <dgm:spPr/>
      <dgm:t>
        <a:bodyPr/>
        <a:lstStyle/>
        <a:p>
          <a:endParaRPr lang="en-GB" sz="180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CE0344F5-08BB-4153-AC42-8CA5A201DF50}">
      <dgm:prSet phldrT="[Text]" custT="1"/>
      <dgm:spPr/>
      <dgm:t>
        <a:bodyPr/>
        <a:lstStyle/>
        <a:p>
          <a:pPr>
            <a:buNone/>
          </a:pPr>
          <a:r>
            <a:rPr lang="en-GB" sz="1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Promote Quality and Reliability Across the PV Value Chain</a:t>
          </a:r>
          <a:endParaRPr lang="en-GB" sz="1800" dirty="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757FC60B-4100-4D52-BF9F-89CEE850DD2D}" type="parTrans" cxnId="{C50CCA04-A79B-45B2-8D78-907AED3FCE28}">
      <dgm:prSet/>
      <dgm:spPr/>
      <dgm:t>
        <a:bodyPr/>
        <a:lstStyle/>
        <a:p>
          <a:endParaRPr lang="en-GB" sz="180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33F2D9F0-4F9D-491A-B2D0-9D0A22D00FD4}" type="sibTrans" cxnId="{C50CCA04-A79B-45B2-8D78-907AED3FCE28}">
      <dgm:prSet/>
      <dgm:spPr/>
      <dgm:t>
        <a:bodyPr/>
        <a:lstStyle/>
        <a:p>
          <a:endParaRPr lang="en-GB" sz="180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FE8EFE45-D95A-4647-903C-30662149452B}">
      <dgm:prSet custT="1"/>
      <dgm:spPr/>
      <dgm:t>
        <a:bodyPr/>
        <a:lstStyle/>
        <a:p>
          <a:pPr algn="l">
            <a:buNone/>
          </a:pPr>
          <a:r>
            <a:rPr lang="en-GB" sz="1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Reduce risks from installation errors, poor-quality components, and lack of enforcement by establishing regional standards and compliance mechanisms</a:t>
          </a:r>
        </a:p>
      </dgm:t>
    </dgm:pt>
    <dgm:pt modelId="{FE14EB42-5A7B-4856-83BA-DFE69AE30875}" type="parTrans" cxnId="{3C1123AC-1A74-4E21-B426-04D36E613128}">
      <dgm:prSet/>
      <dgm:spPr/>
      <dgm:t>
        <a:bodyPr/>
        <a:lstStyle/>
        <a:p>
          <a:endParaRPr lang="en-GB" sz="180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00D7BD2E-62B8-464E-9426-F2E36D38BBBB}" type="sibTrans" cxnId="{3C1123AC-1A74-4E21-B426-04D36E613128}">
      <dgm:prSet/>
      <dgm:spPr/>
      <dgm:t>
        <a:bodyPr/>
        <a:lstStyle/>
        <a:p>
          <a:endParaRPr lang="en-GB" sz="180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2CD7973A-067A-4E3E-82BD-61FC8354F8F0}">
      <dgm:prSet custT="1"/>
      <dgm:spPr/>
      <dgm:t>
        <a:bodyPr/>
        <a:lstStyle/>
        <a:p>
          <a:pPr>
            <a:buNone/>
          </a:pPr>
          <a:r>
            <a:rPr lang="en-GB" sz="1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Strengthen testing, certification, and accreditation processes so that solar products and services meet IEC/ISO-based standards, building investor and consumer confidence</a:t>
          </a:r>
        </a:p>
      </dgm:t>
    </dgm:pt>
    <dgm:pt modelId="{B67EFF6B-1477-497C-845A-E62C971AE164}" type="parTrans" cxnId="{F13896CA-CCCB-4FF4-9D47-B0B6AAA3F403}">
      <dgm:prSet/>
      <dgm:spPr/>
      <dgm:t>
        <a:bodyPr/>
        <a:lstStyle/>
        <a:p>
          <a:endParaRPr lang="en-GB" sz="180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1CEC5493-4778-4C24-8DC8-9F99D7B6C17A}" type="sibTrans" cxnId="{F13896CA-CCCB-4FF4-9D47-B0B6AAA3F403}">
      <dgm:prSet/>
      <dgm:spPr/>
      <dgm:t>
        <a:bodyPr/>
        <a:lstStyle/>
        <a:p>
          <a:endParaRPr lang="en-GB" sz="180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257C0295-FB80-4BF7-98E2-92A6AF160B81}">
      <dgm:prSet custT="1"/>
      <dgm:spPr/>
      <dgm:t>
        <a:bodyPr/>
        <a:lstStyle/>
        <a:p>
          <a:pPr>
            <a:buNone/>
          </a:pPr>
          <a:r>
            <a:rPr lang="en-GB" sz="1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Facilitate Harmonisation and Trade Integration</a:t>
          </a:r>
          <a:endParaRPr lang="en-GB" sz="1800" dirty="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DFAFD314-893A-434A-B34B-9296026218D6}" type="parTrans" cxnId="{B7F3C583-80EF-467F-AA22-14FB06CDA7A9}">
      <dgm:prSet/>
      <dgm:spPr/>
      <dgm:t>
        <a:bodyPr/>
        <a:lstStyle/>
        <a:p>
          <a:endParaRPr lang="en-GB" sz="180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97D64004-5D16-4B75-845B-6D7B2B6B6AE2}" type="sibTrans" cxnId="{B7F3C583-80EF-467F-AA22-14FB06CDA7A9}">
      <dgm:prSet/>
      <dgm:spPr/>
      <dgm:t>
        <a:bodyPr/>
        <a:lstStyle/>
        <a:p>
          <a:endParaRPr lang="en-GB" sz="180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69692581-BB17-4B94-AC62-6CE19E79BAEF}">
      <dgm:prSet custT="1"/>
      <dgm:spPr/>
      <dgm:t>
        <a:bodyPr/>
        <a:lstStyle/>
        <a:p>
          <a:pPr>
            <a:buNone/>
          </a:pPr>
          <a:r>
            <a:rPr lang="en-GB" sz="1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Create a unified regional standards framework with mutual recognition of compliant products, removing technical trade barriers among SPC member states</a:t>
          </a:r>
        </a:p>
      </dgm:t>
    </dgm:pt>
    <dgm:pt modelId="{4A26F944-C90A-4721-88C1-B16F8BEC2509}" type="parTrans" cxnId="{165B375D-9491-4FC4-9894-E9CC084A8BB4}">
      <dgm:prSet/>
      <dgm:spPr/>
      <dgm:t>
        <a:bodyPr/>
        <a:lstStyle/>
        <a:p>
          <a:endParaRPr lang="en-GB" sz="180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BF48717B-DE2C-49C1-B0EC-4CA6C7ED2246}" type="sibTrans" cxnId="{165B375D-9491-4FC4-9894-E9CC084A8BB4}">
      <dgm:prSet/>
      <dgm:spPr/>
      <dgm:t>
        <a:bodyPr/>
        <a:lstStyle/>
        <a:p>
          <a:endParaRPr lang="en-GB" sz="180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8FE2A7CE-34D6-48DB-93D2-566383394AA2}">
      <dgm:prSet custT="1"/>
      <dgm:spPr/>
      <dgm:t>
        <a:bodyPr/>
        <a:lstStyle/>
        <a:p>
          <a:pPr>
            <a:buNone/>
          </a:pPr>
          <a:r>
            <a:rPr lang="en-GB" sz="1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Build Regional and National Capacities</a:t>
          </a:r>
          <a:endParaRPr lang="en-GB" sz="1800" dirty="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2D0AF659-7537-4FDC-BAB0-377538AA9DE4}" type="parTrans" cxnId="{AD0C0508-4C02-4192-898B-06652DC65C2E}">
      <dgm:prSet/>
      <dgm:spPr/>
      <dgm:t>
        <a:bodyPr/>
        <a:lstStyle/>
        <a:p>
          <a:endParaRPr lang="en-GB" sz="180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512BBF5E-D43D-4FE4-A211-33A53137C853}" type="sibTrans" cxnId="{AD0C0508-4C02-4192-898B-06652DC65C2E}">
      <dgm:prSet/>
      <dgm:spPr/>
      <dgm:t>
        <a:bodyPr/>
        <a:lstStyle/>
        <a:p>
          <a:endParaRPr lang="en-GB" sz="180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800B2F26-2BA5-4AF3-8782-9E2F55427E4D}">
      <dgm:prSet custT="1"/>
      <dgm:spPr/>
      <dgm:t>
        <a:bodyPr/>
        <a:lstStyle/>
        <a:p>
          <a:pPr>
            <a:buNone/>
          </a:pPr>
          <a:r>
            <a:rPr lang="en-GB" sz="1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Develop skills, institutions, and infrastructure for standardisation, metrology, testing, certification, and accreditation, ensuring inclusive participation (including women engineers/technicians).</a:t>
          </a:r>
        </a:p>
      </dgm:t>
    </dgm:pt>
    <dgm:pt modelId="{E0E8D936-386A-4FED-8C7F-2114A3898585}" type="parTrans" cxnId="{B63477F0-AEA1-49BC-A080-778498D9D1F3}">
      <dgm:prSet/>
      <dgm:spPr/>
      <dgm:t>
        <a:bodyPr/>
        <a:lstStyle/>
        <a:p>
          <a:endParaRPr lang="en-GB" sz="180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829D5C40-9FE6-4CBF-8839-C1D9B3C88934}" type="sibTrans" cxnId="{B63477F0-AEA1-49BC-A080-778498D9D1F3}">
      <dgm:prSet/>
      <dgm:spPr/>
      <dgm:t>
        <a:bodyPr/>
        <a:lstStyle/>
        <a:p>
          <a:endParaRPr lang="en-GB" sz="180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7C49462F-37CA-45D5-BB20-091734F9588C}" type="pres">
      <dgm:prSet presAssocID="{1D3B62CF-74C3-470D-A06A-97AA5CCBCE51}" presName="linear" presStyleCnt="0">
        <dgm:presLayoutVars>
          <dgm:dir/>
          <dgm:animLvl val="lvl"/>
          <dgm:resizeHandles val="exact"/>
        </dgm:presLayoutVars>
      </dgm:prSet>
      <dgm:spPr/>
    </dgm:pt>
    <dgm:pt modelId="{2EC1AD59-01B4-4934-B0A4-D78FFFF85B2C}" type="pres">
      <dgm:prSet presAssocID="{12F8D667-09FB-4FDE-B9FB-F92C6D319EEB}" presName="parentLin" presStyleCnt="0"/>
      <dgm:spPr/>
    </dgm:pt>
    <dgm:pt modelId="{76603935-B953-4FD6-B8B0-9F9FD2863006}" type="pres">
      <dgm:prSet presAssocID="{12F8D667-09FB-4FDE-B9FB-F92C6D319EEB}" presName="parentLeftMargin" presStyleLbl="node1" presStyleIdx="0" presStyleCnt="4"/>
      <dgm:spPr/>
    </dgm:pt>
    <dgm:pt modelId="{5A921993-B156-4E7F-AF22-BB84F4A808BB}" type="pres">
      <dgm:prSet presAssocID="{12F8D667-09FB-4FDE-B9FB-F92C6D319EEB}" presName="parentText" presStyleLbl="node1" presStyleIdx="0" presStyleCnt="4" custScaleY="121951">
        <dgm:presLayoutVars>
          <dgm:chMax val="0"/>
          <dgm:bulletEnabled val="1"/>
        </dgm:presLayoutVars>
      </dgm:prSet>
      <dgm:spPr/>
    </dgm:pt>
    <dgm:pt modelId="{88412CB2-CA45-41FF-86F5-BD4A8954B721}" type="pres">
      <dgm:prSet presAssocID="{12F8D667-09FB-4FDE-B9FB-F92C6D319EEB}" presName="negativeSpace" presStyleCnt="0"/>
      <dgm:spPr/>
    </dgm:pt>
    <dgm:pt modelId="{34709092-91C0-427D-9C68-16D221E83999}" type="pres">
      <dgm:prSet presAssocID="{12F8D667-09FB-4FDE-B9FB-F92C6D319EEB}" presName="childText" presStyleLbl="conFgAcc1" presStyleIdx="0" presStyleCnt="4">
        <dgm:presLayoutVars>
          <dgm:bulletEnabled val="1"/>
        </dgm:presLayoutVars>
      </dgm:prSet>
      <dgm:spPr/>
    </dgm:pt>
    <dgm:pt modelId="{5C38F20A-575C-42A0-8B7F-1E51BD8DF583}" type="pres">
      <dgm:prSet presAssocID="{DEFB732B-8841-4059-BFEF-65D31B9F23CD}" presName="spaceBetweenRectangles" presStyleCnt="0"/>
      <dgm:spPr/>
    </dgm:pt>
    <dgm:pt modelId="{1FAAF334-55FC-4635-A544-59D473904A21}" type="pres">
      <dgm:prSet presAssocID="{CE0344F5-08BB-4153-AC42-8CA5A201DF50}" presName="parentLin" presStyleCnt="0"/>
      <dgm:spPr/>
    </dgm:pt>
    <dgm:pt modelId="{54C15AAD-1C95-48EA-ABB0-E2D55F2F17D3}" type="pres">
      <dgm:prSet presAssocID="{CE0344F5-08BB-4153-AC42-8CA5A201DF50}" presName="parentLeftMargin" presStyleLbl="node1" presStyleIdx="0" presStyleCnt="4"/>
      <dgm:spPr/>
    </dgm:pt>
    <dgm:pt modelId="{24EC709D-B0F0-46CD-A8A7-EC4202629D54}" type="pres">
      <dgm:prSet presAssocID="{CE0344F5-08BB-4153-AC42-8CA5A201DF50}" presName="parentText" presStyleLbl="node1" presStyleIdx="1" presStyleCnt="4" custScaleY="121951">
        <dgm:presLayoutVars>
          <dgm:chMax val="0"/>
          <dgm:bulletEnabled val="1"/>
        </dgm:presLayoutVars>
      </dgm:prSet>
      <dgm:spPr/>
    </dgm:pt>
    <dgm:pt modelId="{A61311D8-32A3-4FA4-8C18-4414B06CFA98}" type="pres">
      <dgm:prSet presAssocID="{CE0344F5-08BB-4153-AC42-8CA5A201DF50}" presName="negativeSpace" presStyleCnt="0"/>
      <dgm:spPr/>
    </dgm:pt>
    <dgm:pt modelId="{A90377CD-B3A9-43EA-B1D7-93C23602FFAA}" type="pres">
      <dgm:prSet presAssocID="{CE0344F5-08BB-4153-AC42-8CA5A201DF50}" presName="childText" presStyleLbl="conFgAcc1" presStyleIdx="1" presStyleCnt="4">
        <dgm:presLayoutVars>
          <dgm:bulletEnabled val="1"/>
        </dgm:presLayoutVars>
      </dgm:prSet>
      <dgm:spPr/>
    </dgm:pt>
    <dgm:pt modelId="{CBEC67A2-38AE-4C08-ADDD-1EE2E5F1CED4}" type="pres">
      <dgm:prSet presAssocID="{33F2D9F0-4F9D-491A-B2D0-9D0A22D00FD4}" presName="spaceBetweenRectangles" presStyleCnt="0"/>
      <dgm:spPr/>
    </dgm:pt>
    <dgm:pt modelId="{2D85F5EE-7EE7-4370-97D6-B306F7E69B85}" type="pres">
      <dgm:prSet presAssocID="{257C0295-FB80-4BF7-98E2-92A6AF160B81}" presName="parentLin" presStyleCnt="0"/>
      <dgm:spPr/>
    </dgm:pt>
    <dgm:pt modelId="{4EDAA926-B36B-497B-A509-CF00DF906A89}" type="pres">
      <dgm:prSet presAssocID="{257C0295-FB80-4BF7-98E2-92A6AF160B81}" presName="parentLeftMargin" presStyleLbl="node1" presStyleIdx="1" presStyleCnt="4"/>
      <dgm:spPr/>
    </dgm:pt>
    <dgm:pt modelId="{BD422008-BB0F-4E42-9E02-C837AD60214B}" type="pres">
      <dgm:prSet presAssocID="{257C0295-FB80-4BF7-98E2-92A6AF160B81}" presName="parentText" presStyleLbl="node1" presStyleIdx="2" presStyleCnt="4" custScaleY="121951">
        <dgm:presLayoutVars>
          <dgm:chMax val="0"/>
          <dgm:bulletEnabled val="1"/>
        </dgm:presLayoutVars>
      </dgm:prSet>
      <dgm:spPr/>
    </dgm:pt>
    <dgm:pt modelId="{2915B1D8-43AA-493A-8795-7D0D3A1957D5}" type="pres">
      <dgm:prSet presAssocID="{257C0295-FB80-4BF7-98E2-92A6AF160B81}" presName="negativeSpace" presStyleCnt="0"/>
      <dgm:spPr/>
    </dgm:pt>
    <dgm:pt modelId="{DB379895-869B-4349-B29D-A16463852E36}" type="pres">
      <dgm:prSet presAssocID="{257C0295-FB80-4BF7-98E2-92A6AF160B81}" presName="childText" presStyleLbl="conFgAcc1" presStyleIdx="2" presStyleCnt="4">
        <dgm:presLayoutVars>
          <dgm:bulletEnabled val="1"/>
        </dgm:presLayoutVars>
      </dgm:prSet>
      <dgm:spPr/>
    </dgm:pt>
    <dgm:pt modelId="{D2A172E5-F013-484E-9029-D88D1EABBB45}" type="pres">
      <dgm:prSet presAssocID="{97D64004-5D16-4B75-845B-6D7B2B6B6AE2}" presName="spaceBetweenRectangles" presStyleCnt="0"/>
      <dgm:spPr/>
    </dgm:pt>
    <dgm:pt modelId="{67320ACD-4755-4087-BD24-5E1E76C55D2C}" type="pres">
      <dgm:prSet presAssocID="{8FE2A7CE-34D6-48DB-93D2-566383394AA2}" presName="parentLin" presStyleCnt="0"/>
      <dgm:spPr/>
    </dgm:pt>
    <dgm:pt modelId="{B7D5F81A-A58E-4E9F-95D5-69E0A016A784}" type="pres">
      <dgm:prSet presAssocID="{8FE2A7CE-34D6-48DB-93D2-566383394AA2}" presName="parentLeftMargin" presStyleLbl="node1" presStyleIdx="2" presStyleCnt="4"/>
      <dgm:spPr/>
    </dgm:pt>
    <dgm:pt modelId="{AE912549-865E-420B-B587-E805B87E57D9}" type="pres">
      <dgm:prSet presAssocID="{8FE2A7CE-34D6-48DB-93D2-566383394AA2}" presName="parentText" presStyleLbl="node1" presStyleIdx="3" presStyleCnt="4" custScaleY="121951">
        <dgm:presLayoutVars>
          <dgm:chMax val="0"/>
          <dgm:bulletEnabled val="1"/>
        </dgm:presLayoutVars>
      </dgm:prSet>
      <dgm:spPr/>
    </dgm:pt>
    <dgm:pt modelId="{BDB1913D-30BA-4DBD-ACD7-AE187B09FA96}" type="pres">
      <dgm:prSet presAssocID="{8FE2A7CE-34D6-48DB-93D2-566383394AA2}" presName="negativeSpace" presStyleCnt="0"/>
      <dgm:spPr/>
    </dgm:pt>
    <dgm:pt modelId="{E1AB83CD-C340-4B8F-86F4-071F428B8161}" type="pres">
      <dgm:prSet presAssocID="{8FE2A7CE-34D6-48DB-93D2-566383394AA2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C50CCA04-A79B-45B2-8D78-907AED3FCE28}" srcId="{1D3B62CF-74C3-470D-A06A-97AA5CCBCE51}" destId="{CE0344F5-08BB-4153-AC42-8CA5A201DF50}" srcOrd="1" destOrd="0" parTransId="{757FC60B-4100-4D52-BF9F-89CEE850DD2D}" sibTransId="{33F2D9F0-4F9D-491A-B2D0-9D0A22D00FD4}"/>
    <dgm:cxn modelId="{AD0C0508-4C02-4192-898B-06652DC65C2E}" srcId="{1D3B62CF-74C3-470D-A06A-97AA5CCBCE51}" destId="{8FE2A7CE-34D6-48DB-93D2-566383394AA2}" srcOrd="3" destOrd="0" parTransId="{2D0AF659-7537-4FDC-BAB0-377538AA9DE4}" sibTransId="{512BBF5E-D43D-4FE4-A211-33A53137C853}"/>
    <dgm:cxn modelId="{15FA8913-BA18-42B3-BF90-BE420EA0B030}" type="presOf" srcId="{8FE2A7CE-34D6-48DB-93D2-566383394AA2}" destId="{B7D5F81A-A58E-4E9F-95D5-69E0A016A784}" srcOrd="0" destOrd="0" presId="urn:microsoft.com/office/officeart/2005/8/layout/list1"/>
    <dgm:cxn modelId="{6FFF141B-A48E-4692-8828-2ADD518EBB3F}" type="presOf" srcId="{FE8EFE45-D95A-4647-903C-30662149452B}" destId="{34709092-91C0-427D-9C68-16D221E83999}" srcOrd="0" destOrd="0" presId="urn:microsoft.com/office/officeart/2005/8/layout/list1"/>
    <dgm:cxn modelId="{82573831-5FB8-4E46-95C0-20A5158CBCA9}" type="presOf" srcId="{800B2F26-2BA5-4AF3-8782-9E2F55427E4D}" destId="{E1AB83CD-C340-4B8F-86F4-071F428B8161}" srcOrd="0" destOrd="0" presId="urn:microsoft.com/office/officeart/2005/8/layout/list1"/>
    <dgm:cxn modelId="{165B375D-9491-4FC4-9894-E9CC084A8BB4}" srcId="{257C0295-FB80-4BF7-98E2-92A6AF160B81}" destId="{69692581-BB17-4B94-AC62-6CE19E79BAEF}" srcOrd="0" destOrd="0" parTransId="{4A26F944-C90A-4721-88C1-B16F8BEC2509}" sibTransId="{BF48717B-DE2C-49C1-B0EC-4CA6C7ED2246}"/>
    <dgm:cxn modelId="{146FF458-6E36-47E3-B6EF-A4B75FCEC265}" type="presOf" srcId="{2CD7973A-067A-4E3E-82BD-61FC8354F8F0}" destId="{A90377CD-B3A9-43EA-B1D7-93C23602FFAA}" srcOrd="0" destOrd="0" presId="urn:microsoft.com/office/officeart/2005/8/layout/list1"/>
    <dgm:cxn modelId="{EE93987F-D0E8-4698-85E3-78DAB4BDCBDA}" type="presOf" srcId="{8FE2A7CE-34D6-48DB-93D2-566383394AA2}" destId="{AE912549-865E-420B-B587-E805B87E57D9}" srcOrd="1" destOrd="0" presId="urn:microsoft.com/office/officeart/2005/8/layout/list1"/>
    <dgm:cxn modelId="{11AA6881-645A-4A67-8562-C2B679722501}" type="presOf" srcId="{CE0344F5-08BB-4153-AC42-8CA5A201DF50}" destId="{24EC709D-B0F0-46CD-A8A7-EC4202629D54}" srcOrd="1" destOrd="0" presId="urn:microsoft.com/office/officeart/2005/8/layout/list1"/>
    <dgm:cxn modelId="{B7F3C583-80EF-467F-AA22-14FB06CDA7A9}" srcId="{1D3B62CF-74C3-470D-A06A-97AA5CCBCE51}" destId="{257C0295-FB80-4BF7-98E2-92A6AF160B81}" srcOrd="2" destOrd="0" parTransId="{DFAFD314-893A-434A-B34B-9296026218D6}" sibTransId="{97D64004-5D16-4B75-845B-6D7B2B6B6AE2}"/>
    <dgm:cxn modelId="{757D1E8D-3CAF-43DF-BEC6-5EB5D03922D6}" type="presOf" srcId="{1D3B62CF-74C3-470D-A06A-97AA5CCBCE51}" destId="{7C49462F-37CA-45D5-BB20-091734F9588C}" srcOrd="0" destOrd="0" presId="urn:microsoft.com/office/officeart/2005/8/layout/list1"/>
    <dgm:cxn modelId="{8F12D7A0-8779-4B88-8316-8C50B8FFAAE1}" type="presOf" srcId="{CE0344F5-08BB-4153-AC42-8CA5A201DF50}" destId="{54C15AAD-1C95-48EA-ABB0-E2D55F2F17D3}" srcOrd="0" destOrd="0" presId="urn:microsoft.com/office/officeart/2005/8/layout/list1"/>
    <dgm:cxn modelId="{3C1123AC-1A74-4E21-B426-04D36E613128}" srcId="{12F8D667-09FB-4FDE-B9FB-F92C6D319EEB}" destId="{FE8EFE45-D95A-4647-903C-30662149452B}" srcOrd="0" destOrd="0" parTransId="{FE14EB42-5A7B-4856-83BA-DFE69AE30875}" sibTransId="{00D7BD2E-62B8-464E-9426-F2E36D38BBBB}"/>
    <dgm:cxn modelId="{613A56BC-20ED-49A5-942A-F8FC12442744}" type="presOf" srcId="{12F8D667-09FB-4FDE-B9FB-F92C6D319EEB}" destId="{5A921993-B156-4E7F-AF22-BB84F4A808BB}" srcOrd="1" destOrd="0" presId="urn:microsoft.com/office/officeart/2005/8/layout/list1"/>
    <dgm:cxn modelId="{222BDBC2-6880-43F0-92CF-40BF6EA1BE7A}" type="presOf" srcId="{12F8D667-09FB-4FDE-B9FB-F92C6D319EEB}" destId="{76603935-B953-4FD6-B8B0-9F9FD2863006}" srcOrd="0" destOrd="0" presId="urn:microsoft.com/office/officeart/2005/8/layout/list1"/>
    <dgm:cxn modelId="{F13896CA-CCCB-4FF4-9D47-B0B6AAA3F403}" srcId="{CE0344F5-08BB-4153-AC42-8CA5A201DF50}" destId="{2CD7973A-067A-4E3E-82BD-61FC8354F8F0}" srcOrd="0" destOrd="0" parTransId="{B67EFF6B-1477-497C-845A-E62C971AE164}" sibTransId="{1CEC5493-4778-4C24-8DC8-9F99D7B6C17A}"/>
    <dgm:cxn modelId="{5B8D52D7-44F4-4A80-8E0D-7A7AD76D24D6}" type="presOf" srcId="{257C0295-FB80-4BF7-98E2-92A6AF160B81}" destId="{4EDAA926-B36B-497B-A509-CF00DF906A89}" srcOrd="0" destOrd="0" presId="urn:microsoft.com/office/officeart/2005/8/layout/list1"/>
    <dgm:cxn modelId="{C8B03DDC-A856-46B8-B473-4217C6400DD1}" type="presOf" srcId="{257C0295-FB80-4BF7-98E2-92A6AF160B81}" destId="{BD422008-BB0F-4E42-9E02-C837AD60214B}" srcOrd="1" destOrd="0" presId="urn:microsoft.com/office/officeart/2005/8/layout/list1"/>
    <dgm:cxn modelId="{B63477F0-AEA1-49BC-A080-778498D9D1F3}" srcId="{8FE2A7CE-34D6-48DB-93D2-566383394AA2}" destId="{800B2F26-2BA5-4AF3-8782-9E2F55427E4D}" srcOrd="0" destOrd="0" parTransId="{E0E8D936-386A-4FED-8C7F-2114A3898585}" sibTransId="{829D5C40-9FE6-4CBF-8839-C1D9B3C88934}"/>
    <dgm:cxn modelId="{8784A1F2-CB18-4553-AFCA-5FBEB922549B}" srcId="{1D3B62CF-74C3-470D-A06A-97AA5CCBCE51}" destId="{12F8D667-09FB-4FDE-B9FB-F92C6D319EEB}" srcOrd="0" destOrd="0" parTransId="{0E857542-A05F-409C-BD25-F9D74E399F94}" sibTransId="{DEFB732B-8841-4059-BFEF-65D31B9F23CD}"/>
    <dgm:cxn modelId="{D5D569F4-863A-4F30-B432-E7A5BD690E02}" type="presOf" srcId="{69692581-BB17-4B94-AC62-6CE19E79BAEF}" destId="{DB379895-869B-4349-B29D-A16463852E36}" srcOrd="0" destOrd="0" presId="urn:microsoft.com/office/officeart/2005/8/layout/list1"/>
    <dgm:cxn modelId="{F477E09F-51F1-4239-BC3A-A1AA2BF55ADA}" type="presParOf" srcId="{7C49462F-37CA-45D5-BB20-091734F9588C}" destId="{2EC1AD59-01B4-4934-B0A4-D78FFFF85B2C}" srcOrd="0" destOrd="0" presId="urn:microsoft.com/office/officeart/2005/8/layout/list1"/>
    <dgm:cxn modelId="{801B7BEF-E85D-4F6A-8C32-FD96E1947FD9}" type="presParOf" srcId="{2EC1AD59-01B4-4934-B0A4-D78FFFF85B2C}" destId="{76603935-B953-4FD6-B8B0-9F9FD2863006}" srcOrd="0" destOrd="0" presId="urn:microsoft.com/office/officeart/2005/8/layout/list1"/>
    <dgm:cxn modelId="{6DA65811-AD78-40A0-9851-4727D3545E0E}" type="presParOf" srcId="{2EC1AD59-01B4-4934-B0A4-D78FFFF85B2C}" destId="{5A921993-B156-4E7F-AF22-BB84F4A808BB}" srcOrd="1" destOrd="0" presId="urn:microsoft.com/office/officeart/2005/8/layout/list1"/>
    <dgm:cxn modelId="{89EE02BE-6884-407A-9D0B-8A14253A9A4A}" type="presParOf" srcId="{7C49462F-37CA-45D5-BB20-091734F9588C}" destId="{88412CB2-CA45-41FF-86F5-BD4A8954B721}" srcOrd="1" destOrd="0" presId="urn:microsoft.com/office/officeart/2005/8/layout/list1"/>
    <dgm:cxn modelId="{D5D24107-A218-4DC2-8328-359C36D7E5BE}" type="presParOf" srcId="{7C49462F-37CA-45D5-BB20-091734F9588C}" destId="{34709092-91C0-427D-9C68-16D221E83999}" srcOrd="2" destOrd="0" presId="urn:microsoft.com/office/officeart/2005/8/layout/list1"/>
    <dgm:cxn modelId="{CE35B773-AE33-4E5C-B07D-7397AB0147C7}" type="presParOf" srcId="{7C49462F-37CA-45D5-BB20-091734F9588C}" destId="{5C38F20A-575C-42A0-8B7F-1E51BD8DF583}" srcOrd="3" destOrd="0" presId="urn:microsoft.com/office/officeart/2005/8/layout/list1"/>
    <dgm:cxn modelId="{29DC6C94-E354-4E78-8B34-FF59D2A58D51}" type="presParOf" srcId="{7C49462F-37CA-45D5-BB20-091734F9588C}" destId="{1FAAF334-55FC-4635-A544-59D473904A21}" srcOrd="4" destOrd="0" presId="urn:microsoft.com/office/officeart/2005/8/layout/list1"/>
    <dgm:cxn modelId="{E82F9862-7E9E-4976-877F-FE8585A50518}" type="presParOf" srcId="{1FAAF334-55FC-4635-A544-59D473904A21}" destId="{54C15AAD-1C95-48EA-ABB0-E2D55F2F17D3}" srcOrd="0" destOrd="0" presId="urn:microsoft.com/office/officeart/2005/8/layout/list1"/>
    <dgm:cxn modelId="{804A34A0-ACC1-4996-8398-0F424507B270}" type="presParOf" srcId="{1FAAF334-55FC-4635-A544-59D473904A21}" destId="{24EC709D-B0F0-46CD-A8A7-EC4202629D54}" srcOrd="1" destOrd="0" presId="urn:microsoft.com/office/officeart/2005/8/layout/list1"/>
    <dgm:cxn modelId="{A3BC792A-0DD9-4DB8-BBC3-985D31B339F3}" type="presParOf" srcId="{7C49462F-37CA-45D5-BB20-091734F9588C}" destId="{A61311D8-32A3-4FA4-8C18-4414B06CFA98}" srcOrd="5" destOrd="0" presId="urn:microsoft.com/office/officeart/2005/8/layout/list1"/>
    <dgm:cxn modelId="{3B44C43D-6156-47EC-9315-3F694BE00688}" type="presParOf" srcId="{7C49462F-37CA-45D5-BB20-091734F9588C}" destId="{A90377CD-B3A9-43EA-B1D7-93C23602FFAA}" srcOrd="6" destOrd="0" presId="urn:microsoft.com/office/officeart/2005/8/layout/list1"/>
    <dgm:cxn modelId="{BAB3A7AB-F7EF-46E2-954D-6AF786137AFF}" type="presParOf" srcId="{7C49462F-37CA-45D5-BB20-091734F9588C}" destId="{CBEC67A2-38AE-4C08-ADDD-1EE2E5F1CED4}" srcOrd="7" destOrd="0" presId="urn:microsoft.com/office/officeart/2005/8/layout/list1"/>
    <dgm:cxn modelId="{0B775DB9-C630-4B24-A598-D791F084F5B6}" type="presParOf" srcId="{7C49462F-37CA-45D5-BB20-091734F9588C}" destId="{2D85F5EE-7EE7-4370-97D6-B306F7E69B85}" srcOrd="8" destOrd="0" presId="urn:microsoft.com/office/officeart/2005/8/layout/list1"/>
    <dgm:cxn modelId="{F6C0E7FD-B941-4F04-9B83-C79FA47ED2EE}" type="presParOf" srcId="{2D85F5EE-7EE7-4370-97D6-B306F7E69B85}" destId="{4EDAA926-B36B-497B-A509-CF00DF906A89}" srcOrd="0" destOrd="0" presId="urn:microsoft.com/office/officeart/2005/8/layout/list1"/>
    <dgm:cxn modelId="{98AF3DFB-DD3F-4D7F-AA19-2FABDE6B26E5}" type="presParOf" srcId="{2D85F5EE-7EE7-4370-97D6-B306F7E69B85}" destId="{BD422008-BB0F-4E42-9E02-C837AD60214B}" srcOrd="1" destOrd="0" presId="urn:microsoft.com/office/officeart/2005/8/layout/list1"/>
    <dgm:cxn modelId="{FC304DC0-A152-4374-B940-E85EDC734782}" type="presParOf" srcId="{7C49462F-37CA-45D5-BB20-091734F9588C}" destId="{2915B1D8-43AA-493A-8795-7D0D3A1957D5}" srcOrd="9" destOrd="0" presId="urn:microsoft.com/office/officeart/2005/8/layout/list1"/>
    <dgm:cxn modelId="{13B45D6E-18CE-4BBD-B1A1-440B51F55B90}" type="presParOf" srcId="{7C49462F-37CA-45D5-BB20-091734F9588C}" destId="{DB379895-869B-4349-B29D-A16463852E36}" srcOrd="10" destOrd="0" presId="urn:microsoft.com/office/officeart/2005/8/layout/list1"/>
    <dgm:cxn modelId="{617820D6-643A-4ECC-ABF3-B0BE13B53B34}" type="presParOf" srcId="{7C49462F-37CA-45D5-BB20-091734F9588C}" destId="{D2A172E5-F013-484E-9029-D88D1EABBB45}" srcOrd="11" destOrd="0" presId="urn:microsoft.com/office/officeart/2005/8/layout/list1"/>
    <dgm:cxn modelId="{813552BB-5B6F-4709-B294-42489AB5253E}" type="presParOf" srcId="{7C49462F-37CA-45D5-BB20-091734F9588C}" destId="{67320ACD-4755-4087-BD24-5E1E76C55D2C}" srcOrd="12" destOrd="0" presId="urn:microsoft.com/office/officeart/2005/8/layout/list1"/>
    <dgm:cxn modelId="{F9164EE4-C2B4-46E5-BFFE-895C74BAD68B}" type="presParOf" srcId="{67320ACD-4755-4087-BD24-5E1E76C55D2C}" destId="{B7D5F81A-A58E-4E9F-95D5-69E0A016A784}" srcOrd="0" destOrd="0" presId="urn:microsoft.com/office/officeart/2005/8/layout/list1"/>
    <dgm:cxn modelId="{8CD83689-6AB7-407F-97EF-C0B348F9DCD8}" type="presParOf" srcId="{67320ACD-4755-4087-BD24-5E1E76C55D2C}" destId="{AE912549-865E-420B-B587-E805B87E57D9}" srcOrd="1" destOrd="0" presId="urn:microsoft.com/office/officeart/2005/8/layout/list1"/>
    <dgm:cxn modelId="{5A348D8D-1837-43FB-9F20-63858B92D232}" type="presParOf" srcId="{7C49462F-37CA-45D5-BB20-091734F9588C}" destId="{BDB1913D-30BA-4DBD-ACD7-AE187B09FA96}" srcOrd="13" destOrd="0" presId="urn:microsoft.com/office/officeart/2005/8/layout/list1"/>
    <dgm:cxn modelId="{57DC98C9-AA8E-442F-B80B-248A3FF43241}" type="presParOf" srcId="{7C49462F-37CA-45D5-BB20-091734F9588C}" destId="{E1AB83CD-C340-4B8F-86F4-071F428B8161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709092-91C0-427D-9C68-16D221E83999}">
      <dsp:nvSpPr>
        <dsp:cNvPr id="0" name=""/>
        <dsp:cNvSpPr/>
      </dsp:nvSpPr>
      <dsp:spPr>
        <a:xfrm>
          <a:off x="0" y="363817"/>
          <a:ext cx="11207692" cy="8883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69841" tIns="249936" rIns="869841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18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Reduce risks from installation errors, poor-quality components, and lack of enforcement by establishing regional standards and compliance mechanisms</a:t>
          </a:r>
        </a:p>
      </dsp:txBody>
      <dsp:txXfrm>
        <a:off x="0" y="363817"/>
        <a:ext cx="11207692" cy="888300"/>
      </dsp:txXfrm>
    </dsp:sp>
    <dsp:sp modelId="{5A921993-B156-4E7F-AF22-BB84F4A808BB}">
      <dsp:nvSpPr>
        <dsp:cNvPr id="0" name=""/>
        <dsp:cNvSpPr/>
      </dsp:nvSpPr>
      <dsp:spPr>
        <a:xfrm>
          <a:off x="560384" y="108938"/>
          <a:ext cx="7845384" cy="4319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6537" tIns="0" rIns="296537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Ensure Safety of Solar PV Systems</a:t>
          </a:r>
          <a:endParaRPr lang="en-GB" sz="1800" kern="1200" dirty="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sp:txBody>
      <dsp:txXfrm>
        <a:off x="581472" y="130026"/>
        <a:ext cx="7803208" cy="389823"/>
      </dsp:txXfrm>
    </dsp:sp>
    <dsp:sp modelId="{A90377CD-B3A9-43EA-B1D7-93C23602FFAA}">
      <dsp:nvSpPr>
        <dsp:cNvPr id="0" name=""/>
        <dsp:cNvSpPr/>
      </dsp:nvSpPr>
      <dsp:spPr>
        <a:xfrm>
          <a:off x="0" y="1571796"/>
          <a:ext cx="11207692" cy="8883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69841" tIns="249936" rIns="869841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18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Strengthen testing, certification, and accreditation processes so that solar products and services meet IEC/ISO-based standards, building investor and consumer confidence</a:t>
          </a:r>
        </a:p>
      </dsp:txBody>
      <dsp:txXfrm>
        <a:off x="0" y="1571796"/>
        <a:ext cx="11207692" cy="888300"/>
      </dsp:txXfrm>
    </dsp:sp>
    <dsp:sp modelId="{24EC709D-B0F0-46CD-A8A7-EC4202629D54}">
      <dsp:nvSpPr>
        <dsp:cNvPr id="0" name=""/>
        <dsp:cNvSpPr/>
      </dsp:nvSpPr>
      <dsp:spPr>
        <a:xfrm>
          <a:off x="560384" y="1316917"/>
          <a:ext cx="7845384" cy="4319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6537" tIns="0" rIns="296537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Promote Quality and Reliability Across the PV Value Chain</a:t>
          </a:r>
          <a:endParaRPr lang="en-GB" sz="1800" kern="1200" dirty="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sp:txBody>
      <dsp:txXfrm>
        <a:off x="581472" y="1338005"/>
        <a:ext cx="7803208" cy="389823"/>
      </dsp:txXfrm>
    </dsp:sp>
    <dsp:sp modelId="{DB379895-869B-4349-B29D-A16463852E36}">
      <dsp:nvSpPr>
        <dsp:cNvPr id="0" name=""/>
        <dsp:cNvSpPr/>
      </dsp:nvSpPr>
      <dsp:spPr>
        <a:xfrm>
          <a:off x="0" y="2779775"/>
          <a:ext cx="11207692" cy="8883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69841" tIns="249936" rIns="869841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18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Create a unified regional standards framework with mutual recognition of compliant products, removing technical trade barriers among SPC member states</a:t>
          </a:r>
        </a:p>
      </dsp:txBody>
      <dsp:txXfrm>
        <a:off x="0" y="2779775"/>
        <a:ext cx="11207692" cy="888300"/>
      </dsp:txXfrm>
    </dsp:sp>
    <dsp:sp modelId="{BD422008-BB0F-4E42-9E02-C837AD60214B}">
      <dsp:nvSpPr>
        <dsp:cNvPr id="0" name=""/>
        <dsp:cNvSpPr/>
      </dsp:nvSpPr>
      <dsp:spPr>
        <a:xfrm>
          <a:off x="560384" y="2524896"/>
          <a:ext cx="7845384" cy="4319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6537" tIns="0" rIns="296537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Facilitate Harmonisation and Trade Integration</a:t>
          </a:r>
          <a:endParaRPr lang="en-GB" sz="1800" kern="1200" dirty="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sp:txBody>
      <dsp:txXfrm>
        <a:off x="581472" y="2545984"/>
        <a:ext cx="7803208" cy="389823"/>
      </dsp:txXfrm>
    </dsp:sp>
    <dsp:sp modelId="{E1AB83CD-C340-4B8F-86F4-071F428B8161}">
      <dsp:nvSpPr>
        <dsp:cNvPr id="0" name=""/>
        <dsp:cNvSpPr/>
      </dsp:nvSpPr>
      <dsp:spPr>
        <a:xfrm>
          <a:off x="0" y="3987754"/>
          <a:ext cx="11207692" cy="8883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69841" tIns="249936" rIns="869841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18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Develop skills, institutions, and infrastructure for standardisation, metrology, testing, certification, and accreditation, ensuring inclusive participation (including women engineers/technicians).</a:t>
          </a:r>
        </a:p>
      </dsp:txBody>
      <dsp:txXfrm>
        <a:off x="0" y="3987754"/>
        <a:ext cx="11207692" cy="888300"/>
      </dsp:txXfrm>
    </dsp:sp>
    <dsp:sp modelId="{AE912549-865E-420B-B587-E805B87E57D9}">
      <dsp:nvSpPr>
        <dsp:cNvPr id="0" name=""/>
        <dsp:cNvSpPr/>
      </dsp:nvSpPr>
      <dsp:spPr>
        <a:xfrm>
          <a:off x="560384" y="3732875"/>
          <a:ext cx="7845384" cy="4319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6537" tIns="0" rIns="296537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Build Regional and National Capacities</a:t>
          </a:r>
          <a:endParaRPr lang="en-GB" sz="1800" kern="1200" dirty="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sp:txBody>
      <dsp:txXfrm>
        <a:off x="581472" y="3753963"/>
        <a:ext cx="7803208" cy="3898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165813-BCD1-4754-AF4C-997D31651F0F}" type="datetimeFigureOut">
              <a:rPr lang="en-GB" smtClean="0"/>
              <a:t>29/08/2025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B4FA0A-D2D0-4170-A243-0823E0E2D5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791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Google Shape;525;p5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6" name="Google Shape;526;p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118623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" name="Google Shape;604;p6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5" name="Google Shape;605;p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332312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" name="Google Shape;613;p6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4" name="Google Shape;614;p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877453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" name="Google Shape;622;p6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3" name="Google Shape;623;p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328431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" name="Google Shape;568;p6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9" name="Google Shape;569;p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096239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" name="Google Shape;577;p6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8" name="Google Shape;578;p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720013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" name="Google Shape;586;p6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7" name="Google Shape;587;p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060014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B4FA0A-D2D0-4170-A243-0823E0E2D500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48300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" name="Google Shape;530;p5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1" name="Google Shape;531;p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081654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" name="Google Shape;539;p6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0" name="Google Shape;540;p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299488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" name="Google Shape;548;p6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9" name="Google Shape;549;p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92457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" name="Google Shape;558;p6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9" name="Google Shape;559;p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425651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" name="Google Shape;595;p6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6" name="Google Shape;596;p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283291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5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endParaRPr/>
          </a:p>
        </p:txBody>
      </p:sp>
      <p:sp>
        <p:nvSpPr>
          <p:cNvPr id="115" name="Google Shape;115;p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8069198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5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endParaRPr/>
          </a:p>
        </p:txBody>
      </p:sp>
      <p:sp>
        <p:nvSpPr>
          <p:cNvPr id="125" name="Google Shape;125;p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981489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g"/><Relationship Id="rId5" Type="http://schemas.openxmlformats.org/officeDocument/2006/relationships/image" Target="../media/image3.png"/><Relationship Id="rId4" Type="http://schemas.openxmlformats.org/officeDocument/2006/relationships/image" Target="../media/image7.gi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ection Header">
  <p:cSld name="Section Header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21"/>
          <p:cNvSpPr/>
          <p:nvPr/>
        </p:nvSpPr>
        <p:spPr>
          <a:xfrm>
            <a:off x="0" y="6392411"/>
            <a:ext cx="12192000" cy="465588"/>
          </a:xfrm>
          <a:prstGeom prst="rect">
            <a:avLst/>
          </a:prstGeom>
          <a:solidFill>
            <a:schemeClr val="accent1"/>
          </a:solidFill>
          <a:ln w="25400" cap="flat" cmpd="sng">
            <a:solidFill>
              <a:srgbClr val="7E121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6;p21"/>
          <p:cNvSpPr txBox="1">
            <a:spLocks noGrp="1"/>
          </p:cNvSpPr>
          <p:nvPr>
            <p:ph type="title"/>
          </p:nvPr>
        </p:nvSpPr>
        <p:spPr>
          <a:xfrm>
            <a:off x="363794" y="738598"/>
            <a:ext cx="11464412" cy="24689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Font typeface="Carme"/>
              <a:buNone/>
              <a:defRPr sz="60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32" name="Google Shape;32;p21"/>
          <p:cNvSpPr txBox="1">
            <a:spLocks noGrp="1"/>
          </p:cNvSpPr>
          <p:nvPr>
            <p:ph type="dt" idx="10"/>
          </p:nvPr>
        </p:nvSpPr>
        <p:spPr>
          <a:xfrm>
            <a:off x="344129" y="6513368"/>
            <a:ext cx="285135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1200"/>
              <a:buFont typeface="Carme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F2F2F2"/>
                </a:solidFill>
                <a:effectLst/>
                <a:uLnTx/>
                <a:uFillTx/>
                <a:latin typeface="Carme"/>
                <a:sym typeface="Carme"/>
              </a:rPr>
              <a:t>//2025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F2F2F2"/>
              </a:solidFill>
              <a:effectLst/>
              <a:uLnTx/>
              <a:uFillTx/>
              <a:latin typeface="Carme"/>
              <a:sym typeface="Carme"/>
            </a:endParaRPr>
          </a:p>
        </p:txBody>
      </p:sp>
      <p:sp>
        <p:nvSpPr>
          <p:cNvPr id="33" name="Google Shape;33;p21"/>
          <p:cNvSpPr txBox="1">
            <a:spLocks noGrp="1"/>
          </p:cNvSpPr>
          <p:nvPr>
            <p:ph type="ftr" idx="11"/>
          </p:nvPr>
        </p:nvSpPr>
        <p:spPr>
          <a:xfrm>
            <a:off x="3297492" y="6513368"/>
            <a:ext cx="553801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1200"/>
              <a:buFont typeface="Carme"/>
              <a:buNone/>
              <a:tabLst/>
              <a:defRPr/>
            </a:pPr>
            <a:r>
              <a:rPr kumimoji="0" lang="en-GB" sz="1200" b="0" i="0" u="none" strike="noStrike" kern="0" cap="none" spc="0" normalizeH="0" baseline="0" noProof="0">
                <a:ln>
                  <a:noFill/>
                </a:ln>
                <a:solidFill>
                  <a:srgbClr val="F2F2F2"/>
                </a:solidFill>
                <a:effectLst/>
                <a:uLnTx/>
                <a:uFillTx/>
                <a:latin typeface="Carme"/>
                <a:sym typeface="Carme"/>
              </a:rPr>
              <a:t>UNIDO QI for Solar PV - SPC Results Presentation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F2F2F2"/>
              </a:solidFill>
              <a:effectLst/>
              <a:uLnTx/>
              <a:uFillTx/>
              <a:latin typeface="Carme"/>
              <a:sym typeface="Carme"/>
            </a:endParaRPr>
          </a:p>
        </p:txBody>
      </p:sp>
      <p:sp>
        <p:nvSpPr>
          <p:cNvPr id="34" name="Google Shape;34;p21"/>
          <p:cNvSpPr txBox="1">
            <a:spLocks noGrp="1"/>
          </p:cNvSpPr>
          <p:nvPr>
            <p:ph type="sldNum" idx="12"/>
          </p:nvPr>
        </p:nvSpPr>
        <p:spPr>
          <a:xfrm>
            <a:off x="8937521" y="6513368"/>
            <a:ext cx="287102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300"/>
              <a:buFont typeface="Carme"/>
              <a:buNone/>
              <a:tabLst/>
              <a:defRPr/>
            </a:pPr>
            <a:fld id="{00000000-1234-1234-1234-123412341234}" type="slidenum">
              <a: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F2F2F2"/>
                </a:solidFill>
                <a:effectLst/>
                <a:uLnTx/>
                <a:uFillTx/>
                <a:latin typeface="Carme"/>
                <a:sym typeface="Carme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2F2F2"/>
                </a:buClr>
                <a:buSzPts val="300"/>
                <a:buFont typeface="Carme"/>
                <a:buNone/>
                <a:tabLst/>
                <a:defRPr/>
              </a:pPr>
              <a:t>‹#›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F2F2F2"/>
              </a:solidFill>
              <a:effectLst/>
              <a:uLnTx/>
              <a:uFillTx/>
              <a:latin typeface="Carme"/>
              <a:sym typeface="Carme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89AC481-2D2B-4E42-9EAD-7FE475950ED8}"/>
              </a:ext>
            </a:extLst>
          </p:cNvPr>
          <p:cNvGrpSpPr/>
          <p:nvPr userDrawn="1"/>
        </p:nvGrpSpPr>
        <p:grpSpPr>
          <a:xfrm>
            <a:off x="4834925" y="5703843"/>
            <a:ext cx="7223391" cy="643749"/>
            <a:chOff x="4834925" y="5703843"/>
            <a:chExt cx="7223391" cy="643749"/>
          </a:xfrm>
        </p:grpSpPr>
        <p:pic>
          <p:nvPicPr>
            <p:cNvPr id="13" name="Google Shape;28;p21">
              <a:extLst>
                <a:ext uri="{FF2B5EF4-FFF2-40B4-BE49-F238E27FC236}">
                  <a16:creationId xmlns:a16="http://schemas.microsoft.com/office/drawing/2014/main" id="{666A4982-10CB-4EA6-91C4-5340E44A3980}"/>
                </a:ext>
              </a:extLst>
            </p:cNvPr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6136944" y="5801548"/>
              <a:ext cx="1152250" cy="49998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" name="Google Shape;29;p21">
              <a:extLst>
                <a:ext uri="{FF2B5EF4-FFF2-40B4-BE49-F238E27FC236}">
                  <a16:creationId xmlns:a16="http://schemas.microsoft.com/office/drawing/2014/main" id="{7A30446D-C7FD-4298-BD78-07AB92BC6002}"/>
                </a:ext>
              </a:extLst>
            </p:cNvPr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8711862" y="5789762"/>
              <a:ext cx="2158478" cy="49810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" name="Google Shape;30;p21">
              <a:extLst>
                <a:ext uri="{FF2B5EF4-FFF2-40B4-BE49-F238E27FC236}">
                  <a16:creationId xmlns:a16="http://schemas.microsoft.com/office/drawing/2014/main" id="{03567688-9445-4A98-A3A2-898C8A27C03A}"/>
                </a:ext>
              </a:extLst>
            </p:cNvPr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7314377" y="5739979"/>
              <a:ext cx="1283951" cy="60761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" name="Google Shape;31;p21">
              <a:extLst>
                <a:ext uri="{FF2B5EF4-FFF2-40B4-BE49-F238E27FC236}">
                  <a16:creationId xmlns:a16="http://schemas.microsoft.com/office/drawing/2014/main" id="{077B9FE2-15B4-4768-B482-7F22B929F357}"/>
                </a:ext>
              </a:extLst>
            </p:cNvPr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10980904" y="5703843"/>
              <a:ext cx="1077412" cy="61546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64C8CCA4-6FAE-43CE-AE9D-43A2C45B503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34925" y="5897810"/>
              <a:ext cx="1231576" cy="4491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4286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3"/>
          <p:cNvSpPr txBox="1">
            <a:spLocks noGrp="1"/>
          </p:cNvSpPr>
          <p:nvPr>
            <p:ph type="title"/>
          </p:nvPr>
        </p:nvSpPr>
        <p:spPr>
          <a:xfrm>
            <a:off x="773722" y="350982"/>
            <a:ext cx="7686787" cy="10059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23"/>
          <p:cNvSpPr txBox="1">
            <a:spLocks noGrp="1"/>
          </p:cNvSpPr>
          <p:nvPr>
            <p:ph type="body" idx="1"/>
          </p:nvPr>
        </p:nvSpPr>
        <p:spPr>
          <a:xfrm>
            <a:off x="415599" y="1536633"/>
            <a:ext cx="11360800" cy="46809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3175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8" name="Google Shape;38;p23"/>
          <p:cNvSpPr txBox="1">
            <a:spLocks noGrp="1"/>
          </p:cNvSpPr>
          <p:nvPr>
            <p:ph type="dt" idx="10"/>
          </p:nvPr>
        </p:nvSpPr>
        <p:spPr>
          <a:xfrm>
            <a:off x="344129" y="6494894"/>
            <a:ext cx="285135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1200"/>
              <a:buFont typeface="Carme"/>
              <a:buNone/>
              <a:defRPr sz="1200" b="0" i="0" u="none" strike="noStrike" cap="non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1200"/>
              <a:buFont typeface="Carme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F2F2F2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//2025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F2F2F2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" name="Google Shape;39;p23"/>
          <p:cNvSpPr txBox="1">
            <a:spLocks noGrp="1"/>
          </p:cNvSpPr>
          <p:nvPr>
            <p:ph type="ftr" idx="11"/>
          </p:nvPr>
        </p:nvSpPr>
        <p:spPr>
          <a:xfrm>
            <a:off x="3297492" y="6494894"/>
            <a:ext cx="553801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1200"/>
              <a:buFont typeface="Carme"/>
              <a:buNone/>
              <a:defRPr sz="1200" b="0" i="0" u="none" strike="noStrike" cap="non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1200"/>
              <a:buFont typeface="Carme"/>
              <a:buNone/>
              <a:tabLst/>
              <a:defRPr/>
            </a:pPr>
            <a:r>
              <a:rPr kumimoji="0" lang="en-GB" sz="1200" b="0" i="0" u="none" strike="noStrike" kern="0" cap="none" spc="0" normalizeH="0" baseline="0" noProof="0">
                <a:ln>
                  <a:noFill/>
                </a:ln>
                <a:solidFill>
                  <a:srgbClr val="F2F2F2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UNIDO QI for Solar PV - SPC Results Presentation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F2F2F2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" name="Google Shape;40;p23"/>
          <p:cNvSpPr txBox="1"/>
          <p:nvPr/>
        </p:nvSpPr>
        <p:spPr>
          <a:xfrm>
            <a:off x="8937518" y="6519880"/>
            <a:ext cx="287102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300"/>
              <a:buFont typeface="Carme"/>
              <a:buNone/>
              <a:tabLst/>
              <a:defRPr/>
            </a:pPr>
            <a:fld id="{00000000-1234-1234-1234-123412341234}" type="slidenum">
              <a: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F2F2F2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2F2F2"/>
                </a:buClr>
                <a:buSzPts val="300"/>
                <a:buFont typeface="Carme"/>
                <a:buNone/>
                <a:tabLst/>
                <a:defRPr/>
              </a:pPr>
              <a:t>‹#›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F2F2F2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49803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2"/>
          <p:cNvSpPr txBox="1">
            <a:spLocks noGrp="1"/>
          </p:cNvSpPr>
          <p:nvPr>
            <p:ph type="body" idx="1"/>
          </p:nvPr>
        </p:nvSpPr>
        <p:spPr>
          <a:xfrm>
            <a:off x="258096" y="1629103"/>
            <a:ext cx="5631425" cy="45478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2pPr>
            <a:lvl3pPr marL="1371600" marR="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3pPr>
            <a:lvl4pPr marL="1828800" marR="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4pPr>
            <a:lvl5pPr marL="2286000" marR="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9pPr>
          </a:lstStyle>
          <a:p>
            <a:endParaRPr/>
          </a:p>
        </p:txBody>
      </p:sp>
      <p:sp>
        <p:nvSpPr>
          <p:cNvPr id="43" name="Google Shape;43;p22"/>
          <p:cNvSpPr txBox="1">
            <a:spLocks noGrp="1"/>
          </p:cNvSpPr>
          <p:nvPr>
            <p:ph type="body" idx="2"/>
          </p:nvPr>
        </p:nvSpPr>
        <p:spPr>
          <a:xfrm>
            <a:off x="6066503" y="1629104"/>
            <a:ext cx="5742039" cy="45478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2pPr>
            <a:lvl3pPr marL="1371600" marR="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3pPr>
            <a:lvl4pPr marL="1828800" marR="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4pPr>
            <a:lvl5pPr marL="2286000" marR="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9pPr>
          </a:lstStyle>
          <a:p>
            <a:endParaRPr/>
          </a:p>
        </p:txBody>
      </p:sp>
      <p:sp>
        <p:nvSpPr>
          <p:cNvPr id="44" name="Google Shape;44;p22"/>
          <p:cNvSpPr txBox="1">
            <a:spLocks noGrp="1"/>
          </p:cNvSpPr>
          <p:nvPr>
            <p:ph type="dt" idx="10"/>
          </p:nvPr>
        </p:nvSpPr>
        <p:spPr>
          <a:xfrm>
            <a:off x="344129" y="6504131"/>
            <a:ext cx="285135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1200"/>
              <a:buFont typeface="Carme"/>
              <a:buNone/>
              <a:defRPr sz="1200" b="0" i="0" u="none" strike="noStrike" cap="non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1200"/>
              <a:buFont typeface="Carme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F2F2F2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//2025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F2F2F2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" name="Google Shape;45;p22"/>
          <p:cNvSpPr txBox="1">
            <a:spLocks noGrp="1"/>
          </p:cNvSpPr>
          <p:nvPr>
            <p:ph type="ftr" idx="11"/>
          </p:nvPr>
        </p:nvSpPr>
        <p:spPr>
          <a:xfrm>
            <a:off x="3297492" y="6504131"/>
            <a:ext cx="553801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1200"/>
              <a:buFont typeface="Carme"/>
              <a:buNone/>
              <a:defRPr sz="1200" b="0" i="0" u="none" strike="noStrike" cap="non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1200"/>
              <a:buFont typeface="Carme"/>
              <a:buNone/>
              <a:tabLst/>
              <a:defRPr/>
            </a:pPr>
            <a:r>
              <a:rPr kumimoji="0" lang="en-GB" sz="1200" b="0" i="0" u="none" strike="noStrike" kern="0" cap="none" spc="0" normalizeH="0" baseline="0" noProof="0">
                <a:ln>
                  <a:noFill/>
                </a:ln>
                <a:solidFill>
                  <a:srgbClr val="F2F2F2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UNIDO QI for Solar PV - SPC Results Presentation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F2F2F2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Google Shape;46;p22"/>
          <p:cNvSpPr txBox="1">
            <a:spLocks noGrp="1"/>
          </p:cNvSpPr>
          <p:nvPr>
            <p:ph type="sldNum" idx="12"/>
          </p:nvPr>
        </p:nvSpPr>
        <p:spPr>
          <a:xfrm>
            <a:off x="8937521" y="6504131"/>
            <a:ext cx="287102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300"/>
              <a:buFont typeface="Carme"/>
              <a:buNone/>
              <a:defRPr sz="1200" b="0" i="0" u="none" strike="noStrike" cap="non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300"/>
              <a:buFont typeface="Carme"/>
              <a:buNone/>
              <a:defRPr sz="1200" b="0" i="0" u="none" strike="noStrike" cap="non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300"/>
              <a:buFont typeface="Carme"/>
              <a:buNone/>
              <a:defRPr sz="1200" b="0" i="0" u="none" strike="noStrike" cap="non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300"/>
              <a:buFont typeface="Carme"/>
              <a:buNone/>
              <a:defRPr sz="1200" b="0" i="0" u="none" strike="noStrike" cap="non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300"/>
              <a:buFont typeface="Carme"/>
              <a:buNone/>
              <a:defRPr sz="1200" b="0" i="0" u="none" strike="noStrike" cap="non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300"/>
              <a:buFont typeface="Carme"/>
              <a:buNone/>
              <a:defRPr sz="1200" b="0" i="0" u="none" strike="noStrike" cap="non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300"/>
              <a:buFont typeface="Carme"/>
              <a:buNone/>
              <a:defRPr sz="1200" b="0" i="0" u="none" strike="noStrike" cap="non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300"/>
              <a:buFont typeface="Carme"/>
              <a:buNone/>
              <a:defRPr sz="1200" b="0" i="0" u="none" strike="noStrike" cap="non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300"/>
              <a:buFont typeface="Carme"/>
              <a:buNone/>
              <a:defRPr sz="1200" b="0" i="0" u="none" strike="noStrike" cap="non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300"/>
              <a:buFont typeface="Carme"/>
              <a:buNone/>
              <a:tabLst/>
              <a:defRPr/>
            </a:pPr>
            <a:fld id="{00000000-1234-1234-1234-123412341234}" type="slidenum">
              <a: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F2F2F2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2F2F2"/>
                </a:buClr>
                <a:buSzPts val="300"/>
                <a:buFont typeface="Carme"/>
                <a:buNone/>
                <a:tabLst/>
                <a:defRPr/>
              </a:pPr>
              <a:t>‹#›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F2F2F2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" name="Google Shape;47;p22"/>
          <p:cNvSpPr txBox="1">
            <a:spLocks noGrp="1"/>
          </p:cNvSpPr>
          <p:nvPr>
            <p:ph type="title"/>
          </p:nvPr>
        </p:nvSpPr>
        <p:spPr>
          <a:xfrm>
            <a:off x="762593" y="406401"/>
            <a:ext cx="7660971" cy="8401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rme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72773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ection Header">
  <p:cSld name="Section Header">
    <p:bg>
      <p:bgPr>
        <a:solidFill>
          <a:schemeClr val="lt2"/>
        </a:solidFill>
        <a:effectLst/>
      </p:bgPr>
    </p:bg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98"/>
          <p:cNvSpPr/>
          <p:nvPr/>
        </p:nvSpPr>
        <p:spPr>
          <a:xfrm>
            <a:off x="0" y="5791200"/>
            <a:ext cx="12192000" cy="1066800"/>
          </a:xfrm>
          <a:prstGeom prst="rect">
            <a:avLst/>
          </a:prstGeom>
          <a:solidFill>
            <a:schemeClr val="accent1"/>
          </a:solidFill>
          <a:ln w="25400" cap="flat" cmpd="sng">
            <a:solidFill>
              <a:srgbClr val="7E121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" name="Google Shape;78;p98"/>
          <p:cNvSpPr txBox="1">
            <a:spLocks noGrp="1"/>
          </p:cNvSpPr>
          <p:nvPr>
            <p:ph type="title"/>
          </p:nvPr>
        </p:nvSpPr>
        <p:spPr>
          <a:xfrm>
            <a:off x="344129" y="1709739"/>
            <a:ext cx="11464412" cy="24689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Font typeface="Carme"/>
              <a:buNone/>
              <a:defRPr sz="60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79" name="Google Shape;79;p98"/>
          <p:cNvSpPr txBox="1">
            <a:spLocks noGrp="1"/>
          </p:cNvSpPr>
          <p:nvPr>
            <p:ph type="dt" idx="10"/>
          </p:nvPr>
        </p:nvSpPr>
        <p:spPr>
          <a:xfrm>
            <a:off x="344130" y="6475993"/>
            <a:ext cx="2880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1200"/>
              <a:buFont typeface="Carme"/>
              <a:buNone/>
              <a:defRPr sz="1200" b="0" i="0" u="none" strike="noStrike" cap="none">
                <a:solidFill>
                  <a:srgbClr val="F2F2F2"/>
                </a:solidFill>
                <a:latin typeface="Carme"/>
                <a:ea typeface="Carme"/>
                <a:cs typeface="Carme"/>
                <a:sym typeface="Carme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1200"/>
              <a:buFont typeface="Carme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F2F2F2"/>
                </a:solidFill>
                <a:effectLst/>
                <a:uLnTx/>
                <a:uFillTx/>
                <a:latin typeface="Carme"/>
                <a:sym typeface="Carme"/>
              </a:rPr>
              <a:t>//2025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F2F2F2"/>
              </a:solidFill>
              <a:effectLst/>
              <a:uLnTx/>
              <a:uFillTx/>
              <a:latin typeface="Carme"/>
              <a:sym typeface="Carme"/>
            </a:endParaRPr>
          </a:p>
        </p:txBody>
      </p:sp>
      <p:sp>
        <p:nvSpPr>
          <p:cNvPr id="80" name="Google Shape;80;p98"/>
          <p:cNvSpPr txBox="1">
            <a:spLocks noGrp="1"/>
          </p:cNvSpPr>
          <p:nvPr>
            <p:ph type="ftr" idx="11"/>
          </p:nvPr>
        </p:nvSpPr>
        <p:spPr>
          <a:xfrm>
            <a:off x="3297492" y="6475993"/>
            <a:ext cx="553801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1200"/>
              <a:buFont typeface="Carme"/>
              <a:buNone/>
              <a:defRPr sz="1200" b="0" i="0" u="none" strike="noStrike" cap="none">
                <a:solidFill>
                  <a:srgbClr val="F2F2F2"/>
                </a:solidFill>
                <a:latin typeface="Carme"/>
                <a:ea typeface="Carme"/>
                <a:cs typeface="Carme"/>
                <a:sym typeface="Carme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1200"/>
              <a:buFont typeface="Carme"/>
              <a:buNone/>
              <a:tabLst/>
              <a:defRPr/>
            </a:pPr>
            <a:r>
              <a:rPr kumimoji="0" lang="en-GB" sz="1200" b="0" i="0" u="none" strike="noStrike" kern="0" cap="none" spc="0" normalizeH="0" baseline="0" noProof="0">
                <a:ln>
                  <a:noFill/>
                </a:ln>
                <a:solidFill>
                  <a:srgbClr val="F2F2F2"/>
                </a:solidFill>
                <a:effectLst/>
                <a:uLnTx/>
                <a:uFillTx/>
                <a:latin typeface="Carme"/>
                <a:sym typeface="Carme"/>
              </a:rPr>
              <a:t>UNIDO QI for Solar PV - SPC Results Presentation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F2F2F2"/>
              </a:solidFill>
              <a:effectLst/>
              <a:uLnTx/>
              <a:uFillTx/>
              <a:latin typeface="Carme"/>
              <a:sym typeface="Carme"/>
            </a:endParaRPr>
          </a:p>
        </p:txBody>
      </p:sp>
      <p:sp>
        <p:nvSpPr>
          <p:cNvPr id="81" name="Google Shape;81;p98"/>
          <p:cNvSpPr txBox="1">
            <a:spLocks noGrp="1"/>
          </p:cNvSpPr>
          <p:nvPr>
            <p:ph type="sldNum" idx="12"/>
          </p:nvPr>
        </p:nvSpPr>
        <p:spPr>
          <a:xfrm>
            <a:off x="8937521" y="6475993"/>
            <a:ext cx="287102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300"/>
              <a:buFont typeface="Carme"/>
              <a:buNone/>
              <a:defRPr sz="1200" b="0" i="0" u="none" strike="noStrike" cap="none">
                <a:solidFill>
                  <a:srgbClr val="F2F2F2"/>
                </a:solidFill>
                <a:latin typeface="Carme"/>
                <a:ea typeface="Carme"/>
                <a:cs typeface="Carme"/>
                <a:sym typeface="Carme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300"/>
              <a:buFont typeface="Carme"/>
              <a:buNone/>
              <a:defRPr sz="1200" b="0" i="0" u="none" strike="noStrike" cap="none">
                <a:solidFill>
                  <a:srgbClr val="F2F2F2"/>
                </a:solidFill>
                <a:latin typeface="Carme"/>
                <a:ea typeface="Carme"/>
                <a:cs typeface="Carme"/>
                <a:sym typeface="Carme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300"/>
              <a:buFont typeface="Carme"/>
              <a:buNone/>
              <a:defRPr sz="1200" b="0" i="0" u="none" strike="noStrike" cap="none">
                <a:solidFill>
                  <a:srgbClr val="F2F2F2"/>
                </a:solidFill>
                <a:latin typeface="Carme"/>
                <a:ea typeface="Carme"/>
                <a:cs typeface="Carme"/>
                <a:sym typeface="Carme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300"/>
              <a:buFont typeface="Carme"/>
              <a:buNone/>
              <a:defRPr sz="1200" b="0" i="0" u="none" strike="noStrike" cap="none">
                <a:solidFill>
                  <a:srgbClr val="F2F2F2"/>
                </a:solidFill>
                <a:latin typeface="Carme"/>
                <a:ea typeface="Carme"/>
                <a:cs typeface="Carme"/>
                <a:sym typeface="Carme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300"/>
              <a:buFont typeface="Carme"/>
              <a:buNone/>
              <a:defRPr sz="1200" b="0" i="0" u="none" strike="noStrike" cap="none">
                <a:solidFill>
                  <a:srgbClr val="F2F2F2"/>
                </a:solidFill>
                <a:latin typeface="Carme"/>
                <a:ea typeface="Carme"/>
                <a:cs typeface="Carme"/>
                <a:sym typeface="Carme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300"/>
              <a:buFont typeface="Carme"/>
              <a:buNone/>
              <a:defRPr sz="1200" b="0" i="0" u="none" strike="noStrike" cap="none">
                <a:solidFill>
                  <a:srgbClr val="F2F2F2"/>
                </a:solidFill>
                <a:latin typeface="Carme"/>
                <a:ea typeface="Carme"/>
                <a:cs typeface="Carme"/>
                <a:sym typeface="Carme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300"/>
              <a:buFont typeface="Carme"/>
              <a:buNone/>
              <a:defRPr sz="1200" b="0" i="0" u="none" strike="noStrike" cap="none">
                <a:solidFill>
                  <a:srgbClr val="F2F2F2"/>
                </a:solidFill>
                <a:latin typeface="Carme"/>
                <a:ea typeface="Carme"/>
                <a:cs typeface="Carme"/>
                <a:sym typeface="Carme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300"/>
              <a:buFont typeface="Carme"/>
              <a:buNone/>
              <a:defRPr sz="1200" b="0" i="0" u="none" strike="noStrike" cap="none">
                <a:solidFill>
                  <a:srgbClr val="F2F2F2"/>
                </a:solidFill>
                <a:latin typeface="Carme"/>
                <a:ea typeface="Carme"/>
                <a:cs typeface="Carme"/>
                <a:sym typeface="Carme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300"/>
              <a:buFont typeface="Carme"/>
              <a:buNone/>
              <a:defRPr sz="1200" b="0" i="0" u="none" strike="noStrike" cap="none">
                <a:solidFill>
                  <a:srgbClr val="F2F2F2"/>
                </a:solidFill>
                <a:latin typeface="Carme"/>
                <a:ea typeface="Carme"/>
                <a:cs typeface="Carme"/>
                <a:sym typeface="Carme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300"/>
              <a:buFont typeface="Carme"/>
              <a:buNone/>
              <a:tabLst/>
              <a:defRPr/>
            </a:pPr>
            <a:fld id="{00000000-1234-1234-1234-123412341234}" type="slidenum">
              <a: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F2F2F2"/>
                </a:solidFill>
                <a:effectLst/>
                <a:uLnTx/>
                <a:uFillTx/>
                <a:latin typeface="Carme"/>
                <a:sym typeface="Carme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2F2F2"/>
                </a:buClr>
                <a:buSzPts val="300"/>
                <a:buFont typeface="Carme"/>
                <a:buNone/>
                <a:tabLst/>
                <a:defRPr/>
              </a:pPr>
              <a:t>‹#›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F2F2F2"/>
              </a:solidFill>
              <a:effectLst/>
              <a:uLnTx/>
              <a:uFillTx/>
              <a:latin typeface="Carme"/>
              <a:sym typeface="Carme"/>
            </a:endParaRPr>
          </a:p>
        </p:txBody>
      </p:sp>
      <p:pic>
        <p:nvPicPr>
          <p:cNvPr id="82" name="Google Shape;82;p9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39688" y="239863"/>
            <a:ext cx="1939270" cy="70229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C63113ED-BB35-4141-9C67-83D494BDBCF7}"/>
              </a:ext>
            </a:extLst>
          </p:cNvPr>
          <p:cNvGrpSpPr/>
          <p:nvPr userDrawn="1"/>
        </p:nvGrpSpPr>
        <p:grpSpPr>
          <a:xfrm>
            <a:off x="8602914" y="288876"/>
            <a:ext cx="3357353" cy="906625"/>
            <a:chOff x="8620530" y="140446"/>
            <a:chExt cx="3357353" cy="906625"/>
          </a:xfrm>
        </p:grpSpPr>
        <p:pic>
          <p:nvPicPr>
            <p:cNvPr id="14" name="Google Shape;20;p20">
              <a:extLst>
                <a:ext uri="{FF2B5EF4-FFF2-40B4-BE49-F238E27FC236}">
                  <a16:creationId xmlns:a16="http://schemas.microsoft.com/office/drawing/2014/main" id="{682D9225-DABB-46C8-9C1A-5263288445AD}"/>
                </a:ext>
              </a:extLst>
            </p:cNvPr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8620530" y="562263"/>
              <a:ext cx="1044575" cy="3651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" name="Google Shape;21;p20">
              <a:extLst>
                <a:ext uri="{FF2B5EF4-FFF2-40B4-BE49-F238E27FC236}">
                  <a16:creationId xmlns:a16="http://schemas.microsoft.com/office/drawing/2014/main" id="{517A1125-AAD3-44F1-8BCC-4DE25A76F286}"/>
                </a:ext>
              </a:extLst>
            </p:cNvPr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8620530" y="159981"/>
              <a:ext cx="1956435" cy="3651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" name="Google Shape;22;p20">
              <a:extLst>
                <a:ext uri="{FF2B5EF4-FFF2-40B4-BE49-F238E27FC236}">
                  <a16:creationId xmlns:a16="http://schemas.microsoft.com/office/drawing/2014/main" id="{B541263D-91B6-41CB-A14C-5B27C6EB9A51}"/>
                </a:ext>
              </a:extLst>
            </p:cNvPr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9993136" y="568643"/>
              <a:ext cx="976630" cy="45212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" name="Google Shape;23;p20">
              <a:extLst>
                <a:ext uri="{FF2B5EF4-FFF2-40B4-BE49-F238E27FC236}">
                  <a16:creationId xmlns:a16="http://schemas.microsoft.com/office/drawing/2014/main" id="{1E7E5C1D-0CFE-4C2D-9A04-B49CC5216CDF}"/>
                </a:ext>
              </a:extLst>
            </p:cNvPr>
            <p:cNvPicPr preferRelativeResize="0"/>
            <p:nvPr/>
          </p:nvPicPr>
          <p:blipFill rotWithShape="1">
            <a:blip r:embed="rId6">
              <a:alphaModFix/>
            </a:blip>
            <a:srcRect/>
            <a:stretch/>
          </p:blipFill>
          <p:spPr>
            <a:xfrm>
              <a:off x="11297798" y="622891"/>
              <a:ext cx="680085" cy="42418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C1C9026F-6892-49C5-A55E-3E18E6DA9F40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46307" y="140446"/>
              <a:ext cx="1231576" cy="4491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93574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3"/>
          <p:cNvSpPr txBox="1">
            <a:spLocks noGrp="1"/>
          </p:cNvSpPr>
          <p:nvPr>
            <p:ph type="title"/>
          </p:nvPr>
        </p:nvSpPr>
        <p:spPr>
          <a:xfrm>
            <a:off x="773722" y="350982"/>
            <a:ext cx="7686787" cy="10059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23"/>
          <p:cNvSpPr txBox="1">
            <a:spLocks noGrp="1"/>
          </p:cNvSpPr>
          <p:nvPr>
            <p:ph type="body" idx="1"/>
          </p:nvPr>
        </p:nvSpPr>
        <p:spPr>
          <a:xfrm>
            <a:off x="415599" y="1536633"/>
            <a:ext cx="11360800" cy="4523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3175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 dirty="0"/>
          </a:p>
        </p:txBody>
      </p:sp>
      <p:sp>
        <p:nvSpPr>
          <p:cNvPr id="38" name="Google Shape;38;p23"/>
          <p:cNvSpPr txBox="1">
            <a:spLocks noGrp="1"/>
          </p:cNvSpPr>
          <p:nvPr>
            <p:ph type="dt" idx="10"/>
          </p:nvPr>
        </p:nvSpPr>
        <p:spPr>
          <a:xfrm>
            <a:off x="344129" y="6494894"/>
            <a:ext cx="285135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1200"/>
              <a:buFont typeface="Carme"/>
              <a:buNone/>
              <a:defRPr sz="1200" b="0" i="0" u="none" strike="noStrike" cap="non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1200"/>
              <a:buFont typeface="Carme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F2F2F2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//2025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F2F2F2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" name="Google Shape;39;p23"/>
          <p:cNvSpPr txBox="1">
            <a:spLocks noGrp="1"/>
          </p:cNvSpPr>
          <p:nvPr>
            <p:ph type="ftr" idx="11"/>
          </p:nvPr>
        </p:nvSpPr>
        <p:spPr>
          <a:xfrm>
            <a:off x="3297492" y="6494894"/>
            <a:ext cx="553801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1200"/>
              <a:buFont typeface="Carme"/>
              <a:buNone/>
              <a:defRPr sz="1200" b="0" i="0" u="none" strike="noStrike" cap="non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1200"/>
              <a:buFont typeface="Carme"/>
              <a:buNone/>
              <a:tabLst/>
              <a:defRPr/>
            </a:pPr>
            <a:r>
              <a:rPr kumimoji="0" lang="en-GB" sz="1200" b="0" i="0" u="none" strike="noStrike" kern="0" cap="none" spc="0" normalizeH="0" baseline="0" noProof="0">
                <a:ln>
                  <a:noFill/>
                </a:ln>
                <a:solidFill>
                  <a:srgbClr val="F2F2F2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UNIDO QI for Solar PV - SPC Results Presentation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F2F2F2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" name="Google Shape;40;p23"/>
          <p:cNvSpPr txBox="1"/>
          <p:nvPr/>
        </p:nvSpPr>
        <p:spPr>
          <a:xfrm>
            <a:off x="8937518" y="6519880"/>
            <a:ext cx="287102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300"/>
              <a:buFont typeface="Carme"/>
              <a:buNone/>
              <a:tabLst/>
              <a:defRPr/>
            </a:pPr>
            <a:fld id="{00000000-1234-1234-1234-123412341234}" type="slidenum">
              <a: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F2F2F2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2F2F2"/>
                </a:buClr>
                <a:buSzPts val="300"/>
                <a:buFont typeface="Carme"/>
                <a:buNone/>
                <a:tabLst/>
                <a:defRPr/>
              </a:pPr>
              <a:t>‹#›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F2F2F2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07811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10" Type="http://schemas.openxmlformats.org/officeDocument/2006/relationships/image" Target="../media/image6.png"/><Relationship Id="rId4" Type="http://schemas.openxmlformats.org/officeDocument/2006/relationships/theme" Target="../theme/theme1.xml"/><Relationship Id="rId9" Type="http://schemas.openxmlformats.org/officeDocument/2006/relationships/image" Target="../media/image5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0"/>
          <p:cNvSpPr txBox="1">
            <a:spLocks noGrp="1"/>
          </p:cNvSpPr>
          <p:nvPr>
            <p:ph type="title"/>
          </p:nvPr>
        </p:nvSpPr>
        <p:spPr>
          <a:xfrm>
            <a:off x="822345" y="332510"/>
            <a:ext cx="6358631" cy="8431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rme"/>
              <a:buNone/>
              <a:defRPr sz="36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20"/>
          <p:cNvSpPr/>
          <p:nvPr/>
        </p:nvSpPr>
        <p:spPr>
          <a:xfrm>
            <a:off x="0" y="6485653"/>
            <a:ext cx="12192000" cy="365125"/>
          </a:xfrm>
          <a:prstGeom prst="rect">
            <a:avLst/>
          </a:prstGeom>
          <a:solidFill>
            <a:schemeClr val="accent1"/>
          </a:solidFill>
          <a:ln w="10775" cap="flat" cmpd="sng">
            <a:solidFill>
              <a:srgbClr val="7E121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rme"/>
              <a:ea typeface="Carme"/>
              <a:cs typeface="Carme"/>
              <a:sym typeface="Carme"/>
            </a:endParaRPr>
          </a:p>
        </p:txBody>
      </p:sp>
      <p:sp>
        <p:nvSpPr>
          <p:cNvPr id="11" name="Google Shape;11;p20"/>
          <p:cNvSpPr txBox="1">
            <a:spLocks noGrp="1"/>
          </p:cNvSpPr>
          <p:nvPr>
            <p:ph type="body" idx="1"/>
          </p:nvPr>
        </p:nvSpPr>
        <p:spPr>
          <a:xfrm>
            <a:off x="344129" y="1597573"/>
            <a:ext cx="11464412" cy="4456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9pPr>
          </a:lstStyle>
          <a:p>
            <a:endParaRPr dirty="0"/>
          </a:p>
        </p:txBody>
      </p:sp>
      <p:sp>
        <p:nvSpPr>
          <p:cNvPr id="12" name="Google Shape;12;p20"/>
          <p:cNvSpPr txBox="1">
            <a:spLocks noGrp="1"/>
          </p:cNvSpPr>
          <p:nvPr>
            <p:ph type="ftr" idx="11"/>
          </p:nvPr>
        </p:nvSpPr>
        <p:spPr>
          <a:xfrm>
            <a:off x="3297492" y="6513368"/>
            <a:ext cx="553801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1200"/>
              <a:buFont typeface="Carme"/>
              <a:buNone/>
              <a:defRPr sz="1200" b="0" i="0" u="none" strike="noStrike" cap="none">
                <a:solidFill>
                  <a:srgbClr val="F2F2F2"/>
                </a:solidFill>
                <a:latin typeface="Carme"/>
                <a:ea typeface="Carme"/>
                <a:cs typeface="Carme"/>
                <a:sym typeface="Carm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9pPr>
          </a:lstStyle>
          <a:p>
            <a:r>
              <a:rPr lang="en-GB"/>
              <a:t>UNIDO QI for Solar PV - SPC Results Presentation</a:t>
            </a:r>
            <a:endParaRPr/>
          </a:p>
        </p:txBody>
      </p:sp>
      <p:sp>
        <p:nvSpPr>
          <p:cNvPr id="13" name="Google Shape;13;p20"/>
          <p:cNvSpPr txBox="1">
            <a:spLocks noGrp="1"/>
          </p:cNvSpPr>
          <p:nvPr>
            <p:ph type="sldNum" idx="12"/>
          </p:nvPr>
        </p:nvSpPr>
        <p:spPr>
          <a:xfrm>
            <a:off x="8937521" y="6513368"/>
            <a:ext cx="287102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300"/>
              <a:buFont typeface="Carme"/>
              <a:buNone/>
              <a:defRPr sz="1200" b="0" i="0" u="none" strike="noStrike" cap="none">
                <a:solidFill>
                  <a:srgbClr val="F2F2F2"/>
                </a:solidFill>
                <a:latin typeface="Carme"/>
                <a:ea typeface="Carme"/>
                <a:cs typeface="Carme"/>
                <a:sym typeface="Carme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300"/>
              <a:buFont typeface="Carme"/>
              <a:buNone/>
              <a:defRPr sz="1200" b="0" i="0" u="none" strike="noStrike" cap="none">
                <a:solidFill>
                  <a:srgbClr val="F2F2F2"/>
                </a:solidFill>
                <a:latin typeface="Carme"/>
                <a:ea typeface="Carme"/>
                <a:cs typeface="Carme"/>
                <a:sym typeface="Carme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300"/>
              <a:buFont typeface="Carme"/>
              <a:buNone/>
              <a:defRPr sz="1200" b="0" i="0" u="none" strike="noStrike" cap="none">
                <a:solidFill>
                  <a:srgbClr val="F2F2F2"/>
                </a:solidFill>
                <a:latin typeface="Carme"/>
                <a:ea typeface="Carme"/>
                <a:cs typeface="Carme"/>
                <a:sym typeface="Carme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300"/>
              <a:buFont typeface="Carme"/>
              <a:buNone/>
              <a:defRPr sz="1200" b="0" i="0" u="none" strike="noStrike" cap="none">
                <a:solidFill>
                  <a:srgbClr val="F2F2F2"/>
                </a:solidFill>
                <a:latin typeface="Carme"/>
                <a:ea typeface="Carme"/>
                <a:cs typeface="Carme"/>
                <a:sym typeface="Carme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300"/>
              <a:buFont typeface="Carme"/>
              <a:buNone/>
              <a:defRPr sz="1200" b="0" i="0" u="none" strike="noStrike" cap="none">
                <a:solidFill>
                  <a:srgbClr val="F2F2F2"/>
                </a:solidFill>
                <a:latin typeface="Carme"/>
                <a:ea typeface="Carme"/>
                <a:cs typeface="Carme"/>
                <a:sym typeface="Carme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300"/>
              <a:buFont typeface="Carme"/>
              <a:buNone/>
              <a:defRPr sz="1200" b="0" i="0" u="none" strike="noStrike" cap="none">
                <a:solidFill>
                  <a:srgbClr val="F2F2F2"/>
                </a:solidFill>
                <a:latin typeface="Carme"/>
                <a:ea typeface="Carme"/>
                <a:cs typeface="Carme"/>
                <a:sym typeface="Carme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300"/>
              <a:buFont typeface="Carme"/>
              <a:buNone/>
              <a:defRPr sz="1200" b="0" i="0" u="none" strike="noStrike" cap="none">
                <a:solidFill>
                  <a:srgbClr val="F2F2F2"/>
                </a:solidFill>
                <a:latin typeface="Carme"/>
                <a:ea typeface="Carme"/>
                <a:cs typeface="Carme"/>
                <a:sym typeface="Carme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300"/>
              <a:buFont typeface="Carme"/>
              <a:buNone/>
              <a:defRPr sz="1200" b="0" i="0" u="none" strike="noStrike" cap="none">
                <a:solidFill>
                  <a:srgbClr val="F2F2F2"/>
                </a:solidFill>
                <a:latin typeface="Carme"/>
                <a:ea typeface="Carme"/>
                <a:cs typeface="Carme"/>
                <a:sym typeface="Carme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300"/>
              <a:buFont typeface="Carme"/>
              <a:buNone/>
              <a:defRPr sz="1200" b="0" i="0" u="none" strike="noStrike" cap="none">
                <a:solidFill>
                  <a:srgbClr val="F2F2F2"/>
                </a:solidFill>
                <a:latin typeface="Carme"/>
                <a:ea typeface="Carme"/>
                <a:cs typeface="Carme"/>
                <a:sym typeface="Carme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4" name="Google Shape;14;p20"/>
          <p:cNvSpPr txBox="1">
            <a:spLocks noGrp="1"/>
          </p:cNvSpPr>
          <p:nvPr>
            <p:ph type="dt" idx="10"/>
          </p:nvPr>
        </p:nvSpPr>
        <p:spPr>
          <a:xfrm>
            <a:off x="344129" y="6513368"/>
            <a:ext cx="285135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1200"/>
              <a:buFont typeface="Carme"/>
              <a:buNone/>
              <a:defRPr sz="1200" b="0" i="0" u="none" strike="noStrike" cap="none">
                <a:solidFill>
                  <a:srgbClr val="F2F2F2"/>
                </a:solidFill>
                <a:latin typeface="Carme"/>
                <a:ea typeface="Carme"/>
                <a:cs typeface="Carme"/>
                <a:sym typeface="Carm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9pPr>
          </a:lstStyle>
          <a:p>
            <a:r>
              <a:rPr lang="en-US"/>
              <a:t>//2025</a:t>
            </a:r>
            <a:endParaRPr/>
          </a:p>
        </p:txBody>
      </p:sp>
      <p:sp>
        <p:nvSpPr>
          <p:cNvPr id="15" name="Google Shape;15;p20"/>
          <p:cNvSpPr/>
          <p:nvPr/>
        </p:nvSpPr>
        <p:spPr>
          <a:xfrm>
            <a:off x="0" y="551964"/>
            <a:ext cx="735723" cy="772337"/>
          </a:xfrm>
          <a:prstGeom prst="rect">
            <a:avLst/>
          </a:prstGeom>
          <a:solidFill>
            <a:schemeClr val="accent1"/>
          </a:solidFill>
          <a:ln w="10775" cap="flat" cmpd="sng">
            <a:solidFill>
              <a:srgbClr val="7E121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rme"/>
              <a:ea typeface="Carme"/>
              <a:cs typeface="Carme"/>
              <a:sym typeface="Carme"/>
            </a:endParaRPr>
          </a:p>
        </p:txBody>
      </p:sp>
      <p:sp>
        <p:nvSpPr>
          <p:cNvPr id="16" name="Google Shape;16;p20"/>
          <p:cNvSpPr/>
          <p:nvPr/>
        </p:nvSpPr>
        <p:spPr>
          <a:xfrm>
            <a:off x="651641" y="1282258"/>
            <a:ext cx="8628993" cy="45718"/>
          </a:xfrm>
          <a:prstGeom prst="rect">
            <a:avLst/>
          </a:prstGeom>
          <a:solidFill>
            <a:schemeClr val="accent1"/>
          </a:solidFill>
          <a:ln w="10775" cap="flat" cmpd="sng">
            <a:solidFill>
              <a:srgbClr val="7E121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rme"/>
              <a:ea typeface="Carme"/>
              <a:cs typeface="Carme"/>
              <a:sym typeface="Carme"/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66C8ACFF-DF8C-49CE-8262-94E9E62FB7A1}"/>
              </a:ext>
            </a:extLst>
          </p:cNvPr>
          <p:cNvGrpSpPr/>
          <p:nvPr userDrawn="1"/>
        </p:nvGrpSpPr>
        <p:grpSpPr>
          <a:xfrm>
            <a:off x="8602914" y="288876"/>
            <a:ext cx="3357353" cy="906625"/>
            <a:chOff x="8620530" y="140446"/>
            <a:chExt cx="3357353" cy="906625"/>
          </a:xfrm>
        </p:grpSpPr>
        <p:pic>
          <p:nvPicPr>
            <p:cNvPr id="25" name="Google Shape;20;p20">
              <a:extLst>
                <a:ext uri="{FF2B5EF4-FFF2-40B4-BE49-F238E27FC236}">
                  <a16:creationId xmlns:a16="http://schemas.microsoft.com/office/drawing/2014/main" id="{22064DA0-EE29-4AC7-B415-B3FA29D76C12}"/>
                </a:ext>
              </a:extLst>
            </p:cNvPr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8620530" y="562263"/>
              <a:ext cx="1044575" cy="3651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6" name="Google Shape;21;p20">
              <a:extLst>
                <a:ext uri="{FF2B5EF4-FFF2-40B4-BE49-F238E27FC236}">
                  <a16:creationId xmlns:a16="http://schemas.microsoft.com/office/drawing/2014/main" id="{7093FDA4-C869-4FDA-869F-B158B06C2E56}"/>
                </a:ext>
              </a:extLst>
            </p:cNvPr>
            <p:cNvPicPr preferRelativeResize="0"/>
            <p:nvPr/>
          </p:nvPicPr>
          <p:blipFill rotWithShape="1">
            <a:blip r:embed="rId6">
              <a:alphaModFix/>
            </a:blip>
            <a:srcRect/>
            <a:stretch/>
          </p:blipFill>
          <p:spPr>
            <a:xfrm>
              <a:off x="8620530" y="159981"/>
              <a:ext cx="1956435" cy="3651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7" name="Google Shape;22;p20">
              <a:extLst>
                <a:ext uri="{FF2B5EF4-FFF2-40B4-BE49-F238E27FC236}">
                  <a16:creationId xmlns:a16="http://schemas.microsoft.com/office/drawing/2014/main" id="{C7B01602-F5BA-4698-BF31-14B47B3B7AA8}"/>
                </a:ext>
              </a:extLst>
            </p:cNvPr>
            <p:cNvPicPr preferRelativeResize="0"/>
            <p:nvPr/>
          </p:nvPicPr>
          <p:blipFill rotWithShape="1">
            <a:blip r:embed="rId7">
              <a:alphaModFix/>
            </a:blip>
            <a:srcRect/>
            <a:stretch/>
          </p:blipFill>
          <p:spPr>
            <a:xfrm>
              <a:off x="9993136" y="568643"/>
              <a:ext cx="976630" cy="45212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8" name="Google Shape;23;p20">
              <a:extLst>
                <a:ext uri="{FF2B5EF4-FFF2-40B4-BE49-F238E27FC236}">
                  <a16:creationId xmlns:a16="http://schemas.microsoft.com/office/drawing/2014/main" id="{30EC359D-A2D1-4F6A-9F1D-D741A0C3C71A}"/>
                </a:ext>
              </a:extLst>
            </p:cNvPr>
            <p:cNvPicPr preferRelativeResize="0"/>
            <p:nvPr/>
          </p:nvPicPr>
          <p:blipFill rotWithShape="1">
            <a:blip r:embed="rId8">
              <a:alphaModFix/>
            </a:blip>
            <a:srcRect/>
            <a:stretch/>
          </p:blipFill>
          <p:spPr>
            <a:xfrm>
              <a:off x="11297798" y="622891"/>
              <a:ext cx="680085" cy="42418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9" name="Picture 28">
              <a:extLst>
                <a:ext uri="{FF2B5EF4-FFF2-40B4-BE49-F238E27FC236}">
                  <a16:creationId xmlns:a16="http://schemas.microsoft.com/office/drawing/2014/main" id="{63AB497D-DCA3-49B0-A7D7-4D53DB7F3322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46307" y="140446"/>
              <a:ext cx="1231576" cy="449162"/>
            </a:xfrm>
            <a:prstGeom prst="rect">
              <a:avLst/>
            </a:prstGeom>
          </p:spPr>
        </p:pic>
      </p:grpSp>
      <p:pic>
        <p:nvPicPr>
          <p:cNvPr id="30" name="Google Shape;19;p20">
            <a:extLst>
              <a:ext uri="{FF2B5EF4-FFF2-40B4-BE49-F238E27FC236}">
                <a16:creationId xmlns:a16="http://schemas.microsoft.com/office/drawing/2014/main" id="{188532F6-A304-4EAC-922F-908C9EB55230}"/>
              </a:ext>
            </a:extLst>
          </p:cNvPr>
          <p:cNvPicPr preferRelativeResize="0"/>
          <p:nvPr userDrawn="1"/>
        </p:nvPicPr>
        <p:blipFill rotWithShape="1">
          <a:blip r:embed="rId10">
            <a:alphaModFix/>
          </a:blip>
          <a:srcRect/>
          <a:stretch/>
        </p:blipFill>
        <p:spPr>
          <a:xfrm>
            <a:off x="10996463" y="6111296"/>
            <a:ext cx="812078" cy="3160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07854236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</p:sldLayoutIdLst>
  <p:hf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97"/>
          <p:cNvSpPr txBox="1">
            <a:spLocks noGrp="1"/>
          </p:cNvSpPr>
          <p:nvPr>
            <p:ph type="title"/>
          </p:nvPr>
        </p:nvSpPr>
        <p:spPr>
          <a:xfrm>
            <a:off x="822345" y="332510"/>
            <a:ext cx="6358631" cy="8431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rme"/>
              <a:buNone/>
              <a:defRPr sz="36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2" name="Google Shape;62;p97"/>
          <p:cNvSpPr/>
          <p:nvPr/>
        </p:nvSpPr>
        <p:spPr>
          <a:xfrm>
            <a:off x="0" y="6485653"/>
            <a:ext cx="12192000" cy="365125"/>
          </a:xfrm>
          <a:prstGeom prst="rect">
            <a:avLst/>
          </a:prstGeom>
          <a:solidFill>
            <a:schemeClr val="accent1"/>
          </a:solidFill>
          <a:ln w="10775" cap="flat" cmpd="sng">
            <a:solidFill>
              <a:srgbClr val="7E121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rme"/>
              <a:ea typeface="Carme"/>
              <a:cs typeface="Carme"/>
              <a:sym typeface="Carme"/>
            </a:endParaRPr>
          </a:p>
        </p:txBody>
      </p:sp>
      <p:sp>
        <p:nvSpPr>
          <p:cNvPr id="63" name="Google Shape;63;p97"/>
          <p:cNvSpPr txBox="1">
            <a:spLocks noGrp="1"/>
          </p:cNvSpPr>
          <p:nvPr>
            <p:ph type="body" idx="1"/>
          </p:nvPr>
        </p:nvSpPr>
        <p:spPr>
          <a:xfrm>
            <a:off x="344129" y="1597573"/>
            <a:ext cx="11464412" cy="44857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9pPr>
          </a:lstStyle>
          <a:p>
            <a:endParaRPr dirty="0"/>
          </a:p>
        </p:txBody>
      </p:sp>
      <p:sp>
        <p:nvSpPr>
          <p:cNvPr id="64" name="Google Shape;64;p97"/>
          <p:cNvSpPr txBox="1">
            <a:spLocks noGrp="1"/>
          </p:cNvSpPr>
          <p:nvPr>
            <p:ph type="ftr" idx="11"/>
          </p:nvPr>
        </p:nvSpPr>
        <p:spPr>
          <a:xfrm>
            <a:off x="3297492" y="6513368"/>
            <a:ext cx="553801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1200"/>
              <a:buFont typeface="Carme"/>
              <a:buNone/>
              <a:defRPr sz="1200" b="0" i="0" u="none" strike="noStrike" cap="none">
                <a:solidFill>
                  <a:srgbClr val="F2F2F2"/>
                </a:solidFill>
                <a:latin typeface="Carme"/>
                <a:ea typeface="Carme"/>
                <a:cs typeface="Carme"/>
                <a:sym typeface="Carm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9pPr>
          </a:lstStyle>
          <a:p>
            <a:r>
              <a:rPr lang="en-GB"/>
              <a:t>UNIDO QI for Solar PV - SPC Results Presentation</a:t>
            </a:r>
            <a:endParaRPr/>
          </a:p>
        </p:txBody>
      </p:sp>
      <p:sp>
        <p:nvSpPr>
          <p:cNvPr id="65" name="Google Shape;65;p97"/>
          <p:cNvSpPr txBox="1">
            <a:spLocks noGrp="1"/>
          </p:cNvSpPr>
          <p:nvPr>
            <p:ph type="sldNum" idx="12"/>
          </p:nvPr>
        </p:nvSpPr>
        <p:spPr>
          <a:xfrm>
            <a:off x="8937521" y="6513368"/>
            <a:ext cx="287102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300"/>
              <a:buFont typeface="Carme"/>
              <a:buNone/>
              <a:defRPr sz="1200" b="0" i="0" u="none" strike="noStrike" cap="none">
                <a:solidFill>
                  <a:srgbClr val="F2F2F2"/>
                </a:solidFill>
                <a:latin typeface="Carme"/>
                <a:ea typeface="Carme"/>
                <a:cs typeface="Carme"/>
                <a:sym typeface="Carme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300"/>
              <a:buFont typeface="Carme"/>
              <a:buNone/>
              <a:defRPr sz="1200" b="0" i="0" u="none" strike="noStrike" cap="none">
                <a:solidFill>
                  <a:srgbClr val="F2F2F2"/>
                </a:solidFill>
                <a:latin typeface="Carme"/>
                <a:ea typeface="Carme"/>
                <a:cs typeface="Carme"/>
                <a:sym typeface="Carme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300"/>
              <a:buFont typeface="Carme"/>
              <a:buNone/>
              <a:defRPr sz="1200" b="0" i="0" u="none" strike="noStrike" cap="none">
                <a:solidFill>
                  <a:srgbClr val="F2F2F2"/>
                </a:solidFill>
                <a:latin typeface="Carme"/>
                <a:ea typeface="Carme"/>
                <a:cs typeface="Carme"/>
                <a:sym typeface="Carme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300"/>
              <a:buFont typeface="Carme"/>
              <a:buNone/>
              <a:defRPr sz="1200" b="0" i="0" u="none" strike="noStrike" cap="none">
                <a:solidFill>
                  <a:srgbClr val="F2F2F2"/>
                </a:solidFill>
                <a:latin typeface="Carme"/>
                <a:ea typeface="Carme"/>
                <a:cs typeface="Carme"/>
                <a:sym typeface="Carme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300"/>
              <a:buFont typeface="Carme"/>
              <a:buNone/>
              <a:defRPr sz="1200" b="0" i="0" u="none" strike="noStrike" cap="none">
                <a:solidFill>
                  <a:srgbClr val="F2F2F2"/>
                </a:solidFill>
                <a:latin typeface="Carme"/>
                <a:ea typeface="Carme"/>
                <a:cs typeface="Carme"/>
                <a:sym typeface="Carme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300"/>
              <a:buFont typeface="Carme"/>
              <a:buNone/>
              <a:defRPr sz="1200" b="0" i="0" u="none" strike="noStrike" cap="none">
                <a:solidFill>
                  <a:srgbClr val="F2F2F2"/>
                </a:solidFill>
                <a:latin typeface="Carme"/>
                <a:ea typeface="Carme"/>
                <a:cs typeface="Carme"/>
                <a:sym typeface="Carme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300"/>
              <a:buFont typeface="Carme"/>
              <a:buNone/>
              <a:defRPr sz="1200" b="0" i="0" u="none" strike="noStrike" cap="none">
                <a:solidFill>
                  <a:srgbClr val="F2F2F2"/>
                </a:solidFill>
                <a:latin typeface="Carme"/>
                <a:ea typeface="Carme"/>
                <a:cs typeface="Carme"/>
                <a:sym typeface="Carme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300"/>
              <a:buFont typeface="Carme"/>
              <a:buNone/>
              <a:defRPr sz="1200" b="0" i="0" u="none" strike="noStrike" cap="none">
                <a:solidFill>
                  <a:srgbClr val="F2F2F2"/>
                </a:solidFill>
                <a:latin typeface="Carme"/>
                <a:ea typeface="Carme"/>
                <a:cs typeface="Carme"/>
                <a:sym typeface="Carme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300"/>
              <a:buFont typeface="Carme"/>
              <a:buNone/>
              <a:defRPr sz="1200" b="0" i="0" u="none" strike="noStrike" cap="none">
                <a:solidFill>
                  <a:srgbClr val="F2F2F2"/>
                </a:solidFill>
                <a:latin typeface="Carme"/>
                <a:ea typeface="Carme"/>
                <a:cs typeface="Carme"/>
                <a:sym typeface="Carme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6" name="Google Shape;66;p97"/>
          <p:cNvSpPr txBox="1">
            <a:spLocks noGrp="1"/>
          </p:cNvSpPr>
          <p:nvPr>
            <p:ph type="dt" idx="10"/>
          </p:nvPr>
        </p:nvSpPr>
        <p:spPr>
          <a:xfrm>
            <a:off x="344129" y="6513368"/>
            <a:ext cx="285135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1200"/>
              <a:buFont typeface="Carme"/>
              <a:buNone/>
              <a:defRPr sz="1200" b="0" i="0" u="none" strike="noStrike" cap="none">
                <a:solidFill>
                  <a:srgbClr val="F2F2F2"/>
                </a:solidFill>
                <a:latin typeface="Carme"/>
                <a:ea typeface="Carme"/>
                <a:cs typeface="Carme"/>
                <a:sym typeface="Carm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9pPr>
          </a:lstStyle>
          <a:p>
            <a:r>
              <a:rPr lang="en-US"/>
              <a:t>//2025</a:t>
            </a:r>
            <a:endParaRPr/>
          </a:p>
        </p:txBody>
      </p:sp>
      <p:sp>
        <p:nvSpPr>
          <p:cNvPr id="67" name="Google Shape;67;p97"/>
          <p:cNvSpPr/>
          <p:nvPr/>
        </p:nvSpPr>
        <p:spPr>
          <a:xfrm>
            <a:off x="0" y="551964"/>
            <a:ext cx="735723" cy="772337"/>
          </a:xfrm>
          <a:prstGeom prst="rect">
            <a:avLst/>
          </a:prstGeom>
          <a:solidFill>
            <a:schemeClr val="accent1"/>
          </a:solidFill>
          <a:ln w="10775" cap="flat" cmpd="sng">
            <a:solidFill>
              <a:srgbClr val="7E121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rme"/>
              <a:ea typeface="Carme"/>
              <a:cs typeface="Carme"/>
              <a:sym typeface="Carme"/>
            </a:endParaRPr>
          </a:p>
        </p:txBody>
      </p:sp>
      <p:sp>
        <p:nvSpPr>
          <p:cNvPr id="68" name="Google Shape;68;p97"/>
          <p:cNvSpPr/>
          <p:nvPr/>
        </p:nvSpPr>
        <p:spPr>
          <a:xfrm>
            <a:off x="651641" y="1282258"/>
            <a:ext cx="8628993" cy="45718"/>
          </a:xfrm>
          <a:prstGeom prst="rect">
            <a:avLst/>
          </a:prstGeom>
          <a:solidFill>
            <a:schemeClr val="accent1"/>
          </a:solidFill>
          <a:ln w="10775" cap="flat" cmpd="sng">
            <a:solidFill>
              <a:srgbClr val="7E121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rme"/>
              <a:ea typeface="Carme"/>
              <a:cs typeface="Carme"/>
              <a:sym typeface="Carme"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3BFC9A02-2618-4DFF-B073-C9576788E8EC}"/>
              </a:ext>
            </a:extLst>
          </p:cNvPr>
          <p:cNvGrpSpPr/>
          <p:nvPr userDrawn="1"/>
        </p:nvGrpSpPr>
        <p:grpSpPr>
          <a:xfrm>
            <a:off x="8602914" y="288876"/>
            <a:ext cx="3357353" cy="906625"/>
            <a:chOff x="8620530" y="140446"/>
            <a:chExt cx="3357353" cy="906625"/>
          </a:xfrm>
        </p:grpSpPr>
        <p:pic>
          <p:nvPicPr>
            <p:cNvPr id="18" name="Google Shape;20;p20">
              <a:extLst>
                <a:ext uri="{FF2B5EF4-FFF2-40B4-BE49-F238E27FC236}">
                  <a16:creationId xmlns:a16="http://schemas.microsoft.com/office/drawing/2014/main" id="{CDEA20C1-F71B-42BC-BDB8-8368034B78A1}"/>
                </a:ext>
              </a:extLst>
            </p:cNvPr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8620530" y="562263"/>
              <a:ext cx="1044575" cy="3651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9" name="Google Shape;21;p20">
              <a:extLst>
                <a:ext uri="{FF2B5EF4-FFF2-40B4-BE49-F238E27FC236}">
                  <a16:creationId xmlns:a16="http://schemas.microsoft.com/office/drawing/2014/main" id="{A5604F0B-3AE8-457F-ACB8-C2D1B545BFAE}"/>
                </a:ext>
              </a:extLst>
            </p:cNvPr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8620530" y="159981"/>
              <a:ext cx="1956435" cy="3651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0" name="Google Shape;22;p20">
              <a:extLst>
                <a:ext uri="{FF2B5EF4-FFF2-40B4-BE49-F238E27FC236}">
                  <a16:creationId xmlns:a16="http://schemas.microsoft.com/office/drawing/2014/main" id="{1CE27EBF-FDA1-4BD2-8308-841BC55CDCB2}"/>
                </a:ext>
              </a:extLst>
            </p:cNvPr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9993136" y="568643"/>
              <a:ext cx="976630" cy="45212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1" name="Google Shape;23;p20">
              <a:extLst>
                <a:ext uri="{FF2B5EF4-FFF2-40B4-BE49-F238E27FC236}">
                  <a16:creationId xmlns:a16="http://schemas.microsoft.com/office/drawing/2014/main" id="{054CBBB0-8CB1-44A0-8537-EC744FA29B0B}"/>
                </a:ext>
              </a:extLst>
            </p:cNvPr>
            <p:cNvPicPr preferRelativeResize="0"/>
            <p:nvPr/>
          </p:nvPicPr>
          <p:blipFill rotWithShape="1">
            <a:blip r:embed="rId6">
              <a:alphaModFix/>
            </a:blip>
            <a:srcRect/>
            <a:stretch/>
          </p:blipFill>
          <p:spPr>
            <a:xfrm>
              <a:off x="11297798" y="622891"/>
              <a:ext cx="680085" cy="42418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94EC516D-0176-4145-9FE5-FC3E2F3AD73F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46307" y="140446"/>
              <a:ext cx="1231576" cy="449162"/>
            </a:xfrm>
            <a:prstGeom prst="rect">
              <a:avLst/>
            </a:prstGeom>
          </p:spPr>
        </p:pic>
      </p:grpSp>
      <p:pic>
        <p:nvPicPr>
          <p:cNvPr id="23" name="Google Shape;19;p20">
            <a:extLst>
              <a:ext uri="{FF2B5EF4-FFF2-40B4-BE49-F238E27FC236}">
                <a16:creationId xmlns:a16="http://schemas.microsoft.com/office/drawing/2014/main" id="{508B6E82-B419-45A8-8757-30A565D80841}"/>
              </a:ext>
            </a:extLst>
          </p:cNvPr>
          <p:cNvPicPr preferRelativeResize="0"/>
          <p:nvPr userDrawn="1"/>
        </p:nvPicPr>
        <p:blipFill rotWithShape="1">
          <a:blip r:embed="rId8">
            <a:alphaModFix/>
          </a:blip>
          <a:srcRect/>
          <a:stretch/>
        </p:blipFill>
        <p:spPr>
          <a:xfrm>
            <a:off x="10996463" y="6111296"/>
            <a:ext cx="812078" cy="3160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07536931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6" r:id="rId1"/>
  </p:sldLayoutIdLst>
  <p:hf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0"/>
          <p:cNvSpPr txBox="1">
            <a:spLocks noGrp="1"/>
          </p:cNvSpPr>
          <p:nvPr>
            <p:ph type="title"/>
          </p:nvPr>
        </p:nvSpPr>
        <p:spPr>
          <a:xfrm>
            <a:off x="822345" y="332510"/>
            <a:ext cx="6358631" cy="8431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rme"/>
              <a:buNone/>
              <a:defRPr sz="36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20"/>
          <p:cNvSpPr/>
          <p:nvPr/>
        </p:nvSpPr>
        <p:spPr>
          <a:xfrm>
            <a:off x="0" y="6485653"/>
            <a:ext cx="12192000" cy="365125"/>
          </a:xfrm>
          <a:prstGeom prst="rect">
            <a:avLst/>
          </a:prstGeom>
          <a:solidFill>
            <a:schemeClr val="accent1"/>
          </a:solidFill>
          <a:ln w="10775" cap="flat" cmpd="sng">
            <a:solidFill>
              <a:srgbClr val="7E121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rme"/>
              <a:ea typeface="Carme"/>
              <a:cs typeface="Carme"/>
              <a:sym typeface="Carme"/>
            </a:endParaRPr>
          </a:p>
        </p:txBody>
      </p:sp>
      <p:sp>
        <p:nvSpPr>
          <p:cNvPr id="11" name="Google Shape;11;p20"/>
          <p:cNvSpPr txBox="1">
            <a:spLocks noGrp="1"/>
          </p:cNvSpPr>
          <p:nvPr>
            <p:ph type="body" idx="1"/>
          </p:nvPr>
        </p:nvSpPr>
        <p:spPr>
          <a:xfrm>
            <a:off x="344129" y="1597573"/>
            <a:ext cx="11464412" cy="44306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9pPr>
          </a:lstStyle>
          <a:p>
            <a:endParaRPr/>
          </a:p>
        </p:txBody>
      </p:sp>
      <p:sp>
        <p:nvSpPr>
          <p:cNvPr id="12" name="Google Shape;12;p20"/>
          <p:cNvSpPr txBox="1">
            <a:spLocks noGrp="1"/>
          </p:cNvSpPr>
          <p:nvPr>
            <p:ph type="ftr" idx="11"/>
          </p:nvPr>
        </p:nvSpPr>
        <p:spPr>
          <a:xfrm>
            <a:off x="3297492" y="6513368"/>
            <a:ext cx="553801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1200"/>
              <a:buFont typeface="Carme"/>
              <a:buNone/>
              <a:defRPr sz="1200" b="0" i="0" u="none" strike="noStrike" cap="none">
                <a:solidFill>
                  <a:srgbClr val="F2F2F2"/>
                </a:solidFill>
                <a:latin typeface="Carme"/>
                <a:ea typeface="Carme"/>
                <a:cs typeface="Carme"/>
                <a:sym typeface="Carm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9pPr>
          </a:lstStyle>
          <a:p>
            <a:r>
              <a:rPr lang="en-GB"/>
              <a:t>UNIDO QI for Solar PV - SPC Results Presentation</a:t>
            </a:r>
            <a:endParaRPr/>
          </a:p>
        </p:txBody>
      </p:sp>
      <p:sp>
        <p:nvSpPr>
          <p:cNvPr id="13" name="Google Shape;13;p20"/>
          <p:cNvSpPr txBox="1">
            <a:spLocks noGrp="1"/>
          </p:cNvSpPr>
          <p:nvPr>
            <p:ph type="sldNum" idx="12"/>
          </p:nvPr>
        </p:nvSpPr>
        <p:spPr>
          <a:xfrm>
            <a:off x="8937521" y="6513368"/>
            <a:ext cx="287102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300"/>
              <a:buFont typeface="Carme"/>
              <a:buNone/>
              <a:defRPr sz="1200" b="0" i="0" u="none" strike="noStrike" cap="none">
                <a:solidFill>
                  <a:srgbClr val="F2F2F2"/>
                </a:solidFill>
                <a:latin typeface="Carme"/>
                <a:ea typeface="Carme"/>
                <a:cs typeface="Carme"/>
                <a:sym typeface="Carme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300"/>
              <a:buFont typeface="Carme"/>
              <a:buNone/>
              <a:defRPr sz="1200" b="0" i="0" u="none" strike="noStrike" cap="none">
                <a:solidFill>
                  <a:srgbClr val="F2F2F2"/>
                </a:solidFill>
                <a:latin typeface="Carme"/>
                <a:ea typeface="Carme"/>
                <a:cs typeface="Carme"/>
                <a:sym typeface="Carme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300"/>
              <a:buFont typeface="Carme"/>
              <a:buNone/>
              <a:defRPr sz="1200" b="0" i="0" u="none" strike="noStrike" cap="none">
                <a:solidFill>
                  <a:srgbClr val="F2F2F2"/>
                </a:solidFill>
                <a:latin typeface="Carme"/>
                <a:ea typeface="Carme"/>
                <a:cs typeface="Carme"/>
                <a:sym typeface="Carme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300"/>
              <a:buFont typeface="Carme"/>
              <a:buNone/>
              <a:defRPr sz="1200" b="0" i="0" u="none" strike="noStrike" cap="none">
                <a:solidFill>
                  <a:srgbClr val="F2F2F2"/>
                </a:solidFill>
                <a:latin typeface="Carme"/>
                <a:ea typeface="Carme"/>
                <a:cs typeface="Carme"/>
                <a:sym typeface="Carme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300"/>
              <a:buFont typeface="Carme"/>
              <a:buNone/>
              <a:defRPr sz="1200" b="0" i="0" u="none" strike="noStrike" cap="none">
                <a:solidFill>
                  <a:srgbClr val="F2F2F2"/>
                </a:solidFill>
                <a:latin typeface="Carme"/>
                <a:ea typeface="Carme"/>
                <a:cs typeface="Carme"/>
                <a:sym typeface="Carme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300"/>
              <a:buFont typeface="Carme"/>
              <a:buNone/>
              <a:defRPr sz="1200" b="0" i="0" u="none" strike="noStrike" cap="none">
                <a:solidFill>
                  <a:srgbClr val="F2F2F2"/>
                </a:solidFill>
                <a:latin typeface="Carme"/>
                <a:ea typeface="Carme"/>
                <a:cs typeface="Carme"/>
                <a:sym typeface="Carme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300"/>
              <a:buFont typeface="Carme"/>
              <a:buNone/>
              <a:defRPr sz="1200" b="0" i="0" u="none" strike="noStrike" cap="none">
                <a:solidFill>
                  <a:srgbClr val="F2F2F2"/>
                </a:solidFill>
                <a:latin typeface="Carme"/>
                <a:ea typeface="Carme"/>
                <a:cs typeface="Carme"/>
                <a:sym typeface="Carme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300"/>
              <a:buFont typeface="Carme"/>
              <a:buNone/>
              <a:defRPr sz="1200" b="0" i="0" u="none" strike="noStrike" cap="none">
                <a:solidFill>
                  <a:srgbClr val="F2F2F2"/>
                </a:solidFill>
                <a:latin typeface="Carme"/>
                <a:ea typeface="Carme"/>
                <a:cs typeface="Carme"/>
                <a:sym typeface="Carme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300"/>
              <a:buFont typeface="Carme"/>
              <a:buNone/>
              <a:defRPr sz="1200" b="0" i="0" u="none" strike="noStrike" cap="none">
                <a:solidFill>
                  <a:srgbClr val="F2F2F2"/>
                </a:solidFill>
                <a:latin typeface="Carme"/>
                <a:ea typeface="Carme"/>
                <a:cs typeface="Carme"/>
                <a:sym typeface="Carme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4" name="Google Shape;14;p20"/>
          <p:cNvSpPr txBox="1">
            <a:spLocks noGrp="1"/>
          </p:cNvSpPr>
          <p:nvPr>
            <p:ph type="dt" idx="10"/>
          </p:nvPr>
        </p:nvSpPr>
        <p:spPr>
          <a:xfrm>
            <a:off x="344129" y="6513368"/>
            <a:ext cx="285135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1200"/>
              <a:buFont typeface="Carme"/>
              <a:buNone/>
              <a:defRPr sz="1200" b="0" i="0" u="none" strike="noStrike" cap="none">
                <a:solidFill>
                  <a:srgbClr val="F2F2F2"/>
                </a:solidFill>
                <a:latin typeface="Carme"/>
                <a:ea typeface="Carme"/>
                <a:cs typeface="Carme"/>
                <a:sym typeface="Carm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rme"/>
              <a:buNone/>
              <a:defRPr sz="1800" b="0" i="0" u="none" strike="noStrike" cap="none">
                <a:solidFill>
                  <a:schemeClr val="dk1"/>
                </a:solidFill>
                <a:latin typeface="Carme"/>
                <a:ea typeface="Carme"/>
                <a:cs typeface="Carme"/>
                <a:sym typeface="Carme"/>
              </a:defRPr>
            </a:lvl9pPr>
          </a:lstStyle>
          <a:p>
            <a:r>
              <a:rPr lang="en-US"/>
              <a:t>//2025</a:t>
            </a:r>
            <a:endParaRPr/>
          </a:p>
        </p:txBody>
      </p:sp>
      <p:sp>
        <p:nvSpPr>
          <p:cNvPr id="15" name="Google Shape;15;p20"/>
          <p:cNvSpPr/>
          <p:nvPr/>
        </p:nvSpPr>
        <p:spPr>
          <a:xfrm>
            <a:off x="0" y="551964"/>
            <a:ext cx="735723" cy="772337"/>
          </a:xfrm>
          <a:prstGeom prst="rect">
            <a:avLst/>
          </a:prstGeom>
          <a:solidFill>
            <a:schemeClr val="accent1"/>
          </a:solidFill>
          <a:ln w="10775" cap="flat" cmpd="sng">
            <a:solidFill>
              <a:srgbClr val="7E121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rme"/>
              <a:ea typeface="Carme"/>
              <a:cs typeface="Carme"/>
              <a:sym typeface="Carme"/>
            </a:endParaRPr>
          </a:p>
        </p:txBody>
      </p:sp>
      <p:sp>
        <p:nvSpPr>
          <p:cNvPr id="16" name="Google Shape;16;p20"/>
          <p:cNvSpPr/>
          <p:nvPr/>
        </p:nvSpPr>
        <p:spPr>
          <a:xfrm>
            <a:off x="651641" y="1282258"/>
            <a:ext cx="8628993" cy="45718"/>
          </a:xfrm>
          <a:prstGeom prst="rect">
            <a:avLst/>
          </a:prstGeom>
          <a:solidFill>
            <a:schemeClr val="accent1"/>
          </a:solidFill>
          <a:ln w="10775" cap="flat" cmpd="sng">
            <a:solidFill>
              <a:srgbClr val="7E121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rme"/>
              <a:ea typeface="Carme"/>
              <a:cs typeface="Carme"/>
              <a:sym typeface="Carme"/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5EE3B934-E579-433B-91ED-FD84590614ED}"/>
              </a:ext>
            </a:extLst>
          </p:cNvPr>
          <p:cNvGrpSpPr/>
          <p:nvPr userDrawn="1"/>
        </p:nvGrpSpPr>
        <p:grpSpPr>
          <a:xfrm>
            <a:off x="8602914" y="288876"/>
            <a:ext cx="3357353" cy="906625"/>
            <a:chOff x="8620530" y="140446"/>
            <a:chExt cx="3357353" cy="906625"/>
          </a:xfrm>
        </p:grpSpPr>
        <p:pic>
          <p:nvPicPr>
            <p:cNvPr id="25" name="Google Shape;20;p20">
              <a:extLst>
                <a:ext uri="{FF2B5EF4-FFF2-40B4-BE49-F238E27FC236}">
                  <a16:creationId xmlns:a16="http://schemas.microsoft.com/office/drawing/2014/main" id="{9CD38022-12DF-438A-8DBF-E3C1D1DEBEE5}"/>
                </a:ext>
              </a:extLst>
            </p:cNvPr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8620530" y="562263"/>
              <a:ext cx="1044575" cy="3651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6" name="Google Shape;21;p20">
              <a:extLst>
                <a:ext uri="{FF2B5EF4-FFF2-40B4-BE49-F238E27FC236}">
                  <a16:creationId xmlns:a16="http://schemas.microsoft.com/office/drawing/2014/main" id="{BF27EDAD-A7F3-4CA3-9427-61EA641E1A50}"/>
                </a:ext>
              </a:extLst>
            </p:cNvPr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8620530" y="159981"/>
              <a:ext cx="1956435" cy="3651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7" name="Google Shape;22;p20">
              <a:extLst>
                <a:ext uri="{FF2B5EF4-FFF2-40B4-BE49-F238E27FC236}">
                  <a16:creationId xmlns:a16="http://schemas.microsoft.com/office/drawing/2014/main" id="{E51EB08B-CE41-4ECF-9B1B-B70E02534E00}"/>
                </a:ext>
              </a:extLst>
            </p:cNvPr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9993136" y="568643"/>
              <a:ext cx="976630" cy="45212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8" name="Google Shape;23;p20">
              <a:extLst>
                <a:ext uri="{FF2B5EF4-FFF2-40B4-BE49-F238E27FC236}">
                  <a16:creationId xmlns:a16="http://schemas.microsoft.com/office/drawing/2014/main" id="{AE2B72A8-D2FC-462F-A851-D814DBC48600}"/>
                </a:ext>
              </a:extLst>
            </p:cNvPr>
            <p:cNvPicPr preferRelativeResize="0"/>
            <p:nvPr/>
          </p:nvPicPr>
          <p:blipFill rotWithShape="1">
            <a:blip r:embed="rId6">
              <a:alphaModFix/>
            </a:blip>
            <a:srcRect/>
            <a:stretch/>
          </p:blipFill>
          <p:spPr>
            <a:xfrm>
              <a:off x="11297798" y="622891"/>
              <a:ext cx="680085" cy="42418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9" name="Picture 28">
              <a:extLst>
                <a:ext uri="{FF2B5EF4-FFF2-40B4-BE49-F238E27FC236}">
                  <a16:creationId xmlns:a16="http://schemas.microsoft.com/office/drawing/2014/main" id="{AFEE2B4F-8EDC-404C-8C26-D152A431245F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46307" y="140446"/>
              <a:ext cx="1231576" cy="449162"/>
            </a:xfrm>
            <a:prstGeom prst="rect">
              <a:avLst/>
            </a:prstGeom>
          </p:spPr>
        </p:pic>
      </p:grpSp>
      <p:pic>
        <p:nvPicPr>
          <p:cNvPr id="30" name="Google Shape;19;p20">
            <a:extLst>
              <a:ext uri="{FF2B5EF4-FFF2-40B4-BE49-F238E27FC236}">
                <a16:creationId xmlns:a16="http://schemas.microsoft.com/office/drawing/2014/main" id="{F10FFAD4-7C53-4E7B-BC2B-1ECB8F1FF6F5}"/>
              </a:ext>
            </a:extLst>
          </p:cNvPr>
          <p:cNvPicPr preferRelativeResize="0"/>
          <p:nvPr userDrawn="1"/>
        </p:nvPicPr>
        <p:blipFill rotWithShape="1">
          <a:blip r:embed="rId8">
            <a:alphaModFix/>
          </a:blip>
          <a:srcRect/>
          <a:stretch/>
        </p:blipFill>
        <p:spPr>
          <a:xfrm>
            <a:off x="10996463" y="6111296"/>
            <a:ext cx="812078" cy="3160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2180388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8" r:id="rId1"/>
  </p:sldLayoutIdLst>
  <p:hf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mailto:diego.garcia@microenergy-international.com" TargetMode="External"/><Relationship Id="rId2" Type="http://schemas.openxmlformats.org/officeDocument/2006/relationships/hyperlink" Target="mailto:francis.sakato@gmail.com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microenergy-consult.com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113;p19">
            <a:extLst>
              <a:ext uri="{FF2B5EF4-FFF2-40B4-BE49-F238E27FC236}">
                <a16:creationId xmlns:a16="http://schemas.microsoft.com/office/drawing/2014/main" id="{F482D1CE-9959-42F3-BDD9-0867090C23DB}"/>
              </a:ext>
            </a:extLst>
          </p:cNvPr>
          <p:cNvSpPr txBox="1">
            <a:spLocks/>
          </p:cNvSpPr>
          <p:nvPr/>
        </p:nvSpPr>
        <p:spPr>
          <a:xfrm>
            <a:off x="363794" y="365386"/>
            <a:ext cx="11464412" cy="18337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Font typeface="Carme"/>
              <a:buNone/>
              <a:defRPr sz="60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GB" sz="4000" kern="0"/>
              <a:t>Solar Technology and Application  Resource Centres (STAR-C) Validation Workshop </a:t>
            </a:r>
            <a:br>
              <a:rPr lang="en-GB" sz="4000" kern="0"/>
            </a:br>
            <a:r>
              <a:rPr lang="en-GB" sz="4000" kern="0"/>
              <a:t>Renewable Energy Resilience in the Pacific Islands </a:t>
            </a:r>
            <a:endParaRPr lang="en-GB" sz="4000" kern="0" dirty="0"/>
          </a:p>
        </p:txBody>
      </p:sp>
      <p:sp>
        <p:nvSpPr>
          <p:cNvPr id="4" name="Google Shape;113;p19">
            <a:extLst>
              <a:ext uri="{FF2B5EF4-FFF2-40B4-BE49-F238E27FC236}">
                <a16:creationId xmlns:a16="http://schemas.microsoft.com/office/drawing/2014/main" id="{A614183A-96C4-4B8B-892A-A107F0070C28}"/>
              </a:ext>
            </a:extLst>
          </p:cNvPr>
          <p:cNvSpPr txBox="1">
            <a:spLocks/>
          </p:cNvSpPr>
          <p:nvPr/>
        </p:nvSpPr>
        <p:spPr>
          <a:xfrm>
            <a:off x="405223" y="2534575"/>
            <a:ext cx="11464412" cy="1483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Font typeface="Carme"/>
              <a:buNone/>
              <a:defRPr sz="60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GB" sz="3600" kern="0" dirty="0">
                <a:solidFill>
                  <a:srgbClr val="002060"/>
                </a:solidFill>
              </a:rPr>
              <a:t>Roadmap for the implementation of a QI Framework for the PICs</a:t>
            </a:r>
          </a:p>
        </p:txBody>
      </p:sp>
      <p:sp>
        <p:nvSpPr>
          <p:cNvPr id="5" name="Google Shape;113;p19">
            <a:extLst>
              <a:ext uri="{FF2B5EF4-FFF2-40B4-BE49-F238E27FC236}">
                <a16:creationId xmlns:a16="http://schemas.microsoft.com/office/drawing/2014/main" id="{8D3BCFA0-3988-46C3-A155-033FD4EA315D}"/>
              </a:ext>
            </a:extLst>
          </p:cNvPr>
          <p:cNvSpPr txBox="1">
            <a:spLocks/>
          </p:cNvSpPr>
          <p:nvPr/>
        </p:nvSpPr>
        <p:spPr>
          <a:xfrm>
            <a:off x="405223" y="4323425"/>
            <a:ext cx="11464412" cy="1074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Font typeface="Carme"/>
              <a:buNone/>
              <a:defRPr sz="60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GB" sz="2800" kern="0" dirty="0">
                <a:solidFill>
                  <a:schemeClr val="accent5"/>
                </a:solidFill>
              </a:rPr>
              <a:t>Francis </a:t>
            </a:r>
            <a:r>
              <a:rPr lang="en-GB" sz="2800" kern="0" dirty="0" err="1">
                <a:solidFill>
                  <a:schemeClr val="accent5"/>
                </a:solidFill>
              </a:rPr>
              <a:t>Sakato</a:t>
            </a:r>
            <a:endParaRPr lang="en-GB" sz="2800" kern="0" dirty="0">
              <a:solidFill>
                <a:schemeClr val="accent5"/>
              </a:solidFill>
            </a:endParaRPr>
          </a:p>
          <a:p>
            <a:r>
              <a:rPr lang="en-GB" sz="2800" kern="0" dirty="0">
                <a:solidFill>
                  <a:schemeClr val="accent5"/>
                </a:solidFill>
              </a:rPr>
              <a:t>Consultant and Regional Expert</a:t>
            </a:r>
          </a:p>
        </p:txBody>
      </p:sp>
    </p:spTree>
    <p:extLst>
      <p:ext uri="{BB962C8B-B14F-4D97-AF65-F5344CB8AC3E}">
        <p14:creationId xmlns:p14="http://schemas.microsoft.com/office/powerpoint/2010/main" val="24459437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2A63ED-3DEF-2AD5-D21B-7AC59445AD7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1200"/>
              <a:buFont typeface="Carme"/>
              <a:buNone/>
              <a:tabLst/>
              <a:defRPr/>
            </a:pPr>
            <a:r>
              <a:rPr kumimoji="0" lang="en-GB" sz="1200" b="0" i="0" u="none" strike="noStrike" kern="0" cap="none" spc="0" normalizeH="0" baseline="0" noProof="0">
                <a:ln>
                  <a:noFill/>
                </a:ln>
                <a:solidFill>
                  <a:srgbClr val="F2F2F2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UNIDO QI for Solar PV - SPC Results Presentation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1CD7815-F402-1DAA-01EA-D84F6FE7D0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9514007"/>
              </p:ext>
            </p:extLst>
          </p:nvPr>
        </p:nvGraphicFramePr>
        <p:xfrm>
          <a:off x="773722" y="1812351"/>
          <a:ext cx="10530969" cy="392512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789051">
                  <a:extLst>
                    <a:ext uri="{9D8B030D-6E8A-4147-A177-3AD203B41FA5}">
                      <a16:colId xmlns:a16="http://schemas.microsoft.com/office/drawing/2014/main" val="3650426669"/>
                    </a:ext>
                  </a:extLst>
                </a:gridCol>
                <a:gridCol w="4231595">
                  <a:extLst>
                    <a:ext uri="{9D8B030D-6E8A-4147-A177-3AD203B41FA5}">
                      <a16:colId xmlns:a16="http://schemas.microsoft.com/office/drawing/2014/main" val="3742622147"/>
                    </a:ext>
                  </a:extLst>
                </a:gridCol>
                <a:gridCol w="3510323">
                  <a:extLst>
                    <a:ext uri="{9D8B030D-6E8A-4147-A177-3AD203B41FA5}">
                      <a16:colId xmlns:a16="http://schemas.microsoft.com/office/drawing/2014/main" val="28898649"/>
                    </a:ext>
                  </a:extLst>
                </a:gridCol>
              </a:tblGrid>
              <a:tr h="74754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GB" sz="18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Intervention Area</a:t>
                      </a:r>
                      <a:endParaRPr lang="en-GB" sz="18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320" marR="42320" marT="21160" marB="2116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GB" sz="18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Overall Goal</a:t>
                      </a:r>
                      <a:endParaRPr lang="en-GB" sz="18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320" marR="42320" marT="21160" marB="2116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GB" sz="18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Interventions</a:t>
                      </a:r>
                      <a:endParaRPr lang="en-GB" sz="18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320" marR="42320" marT="21160" marB="2116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9930719"/>
                  </a:ext>
                </a:extLst>
              </a:tr>
              <a:tr h="102978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GB" sz="18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Certification &amp; Conformity Assessment</a:t>
                      </a:r>
                      <a:endParaRPr lang="en-GB" sz="18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320" marR="42320" marT="21160" marB="21160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Set up quality management system (ISO 9001) to ensure product quality.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Build local capacity for regional certification of PV products.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Develop regional certification scheme to identify IEC/ISO-compliant products.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Develop regional certification for PV installers.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Policy advisory/training for customs &amp; enforcement agencies.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Awareness raising on certification scheme benefits.</a:t>
                      </a:r>
                    </a:p>
                  </a:txBody>
                  <a:tcPr marL="42320" marR="42320" marT="21160" marB="21160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Technical assistance to develop regional guidelines for certification.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Capacity building/training of enforcement agencies for conformity assessments.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Establish unified Pacific certification for solar products &amp; installers.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Create Pacific regional working group on certification.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Develop online platform to verify authenticity of certifications.</a:t>
                      </a:r>
                    </a:p>
                  </a:txBody>
                  <a:tcPr marL="42320" marR="42320" marT="21160" marB="21160" anchor="ctr"/>
                </a:tc>
                <a:extLst>
                  <a:ext uri="{0D108BD9-81ED-4DB2-BD59-A6C34878D82A}">
                    <a16:rowId xmlns:a16="http://schemas.microsoft.com/office/drawing/2014/main" val="2343969513"/>
                  </a:ext>
                </a:extLst>
              </a:tr>
            </a:tbl>
          </a:graphicData>
        </a:graphic>
      </p:graphicFrame>
      <p:sp>
        <p:nvSpPr>
          <p:cNvPr id="6" name="Title 1">
            <a:extLst>
              <a:ext uri="{FF2B5EF4-FFF2-40B4-BE49-F238E27FC236}">
                <a16:creationId xmlns:a16="http://schemas.microsoft.com/office/drawing/2014/main" id="{72AEA4BF-E501-517C-4A1D-EF1341905B08}"/>
              </a:ext>
            </a:extLst>
          </p:cNvPr>
          <p:cNvSpPr txBox="1">
            <a:spLocks/>
          </p:cNvSpPr>
          <p:nvPr/>
        </p:nvSpPr>
        <p:spPr>
          <a:xfrm>
            <a:off x="773722" y="583474"/>
            <a:ext cx="7686787" cy="7734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rme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GB" sz="3200" kern="0">
                <a:solidFill>
                  <a:schemeClr val="bg2">
                    <a:lumMod val="50000"/>
                  </a:schemeClr>
                </a:solidFill>
              </a:rPr>
              <a:t>Goal and Intervention</a:t>
            </a:r>
            <a:endParaRPr lang="en-GB" sz="3200" kern="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40058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E93B59-A54B-10B4-FE84-3BE3878991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75D8AC-8A63-A6B3-14F5-869BC772200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1200"/>
              <a:buFont typeface="Carme"/>
              <a:buNone/>
              <a:tabLst/>
              <a:defRPr/>
            </a:pPr>
            <a:r>
              <a:rPr kumimoji="0" lang="en-GB" sz="1200" b="0" i="0" u="none" strike="noStrike" kern="0" cap="none" spc="0" normalizeH="0" baseline="0" noProof="0">
                <a:ln>
                  <a:noFill/>
                </a:ln>
                <a:solidFill>
                  <a:srgbClr val="F2F2F2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UNIDO QI for Solar PV - SPC Results Presentation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F2DAF24-4F24-00A7-4227-080BB1AB9E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5948239"/>
              </p:ext>
            </p:extLst>
          </p:nvPr>
        </p:nvGraphicFramePr>
        <p:xfrm>
          <a:off x="773722" y="1505981"/>
          <a:ext cx="10544517" cy="36508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125265">
                  <a:extLst>
                    <a:ext uri="{9D8B030D-6E8A-4147-A177-3AD203B41FA5}">
                      <a16:colId xmlns:a16="http://schemas.microsoft.com/office/drawing/2014/main" val="3650426669"/>
                    </a:ext>
                  </a:extLst>
                </a:gridCol>
                <a:gridCol w="3616960">
                  <a:extLst>
                    <a:ext uri="{9D8B030D-6E8A-4147-A177-3AD203B41FA5}">
                      <a16:colId xmlns:a16="http://schemas.microsoft.com/office/drawing/2014/main" val="3742622147"/>
                    </a:ext>
                  </a:extLst>
                </a:gridCol>
                <a:gridCol w="4802292">
                  <a:extLst>
                    <a:ext uri="{9D8B030D-6E8A-4147-A177-3AD203B41FA5}">
                      <a16:colId xmlns:a16="http://schemas.microsoft.com/office/drawing/2014/main" val="28898649"/>
                    </a:ext>
                  </a:extLst>
                </a:gridCol>
              </a:tblGrid>
              <a:tr h="141066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GB" sz="18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Intervention Area</a:t>
                      </a:r>
                      <a:endParaRPr lang="en-GB" sz="18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320" marR="42320" marT="21160" marB="2116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GB" sz="18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Overall Goal</a:t>
                      </a:r>
                      <a:endParaRPr lang="en-GB" sz="18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320" marR="42320" marT="21160" marB="2116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GB" sz="18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Interventions</a:t>
                      </a:r>
                      <a:endParaRPr lang="en-GB" sz="18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320" marR="42320" marT="21160" marB="2116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9930719"/>
                  </a:ext>
                </a:extLst>
              </a:tr>
              <a:tr h="1128532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GB" sz="18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Metrology &amp; Testing</a:t>
                      </a:r>
                      <a:endParaRPr lang="en-GB" sz="18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320" marR="42320" marT="21160" marB="21160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Establish robust calibration/traceability system for solar testing equipment.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Increase dissemination of quality-tested solar products through infrastructure/resources.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Implement training to build skills for testing &amp; metrology, reducing errors and improving reliability.</a:t>
                      </a:r>
                    </a:p>
                  </a:txBody>
                  <a:tcPr marL="42320" marR="42320" marT="21160" marB="21160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Implement central database to track calibration records/traceability.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Upgrade/establish testing &amp; metrology facilities to international standards.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Partner with accredited labs (e.g., PV Lab Australia) for knowledge exchange &amp; training.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Develop/distribute educational materials on calibration/testing.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Build local capacity via workshops, conferences &amp; seminars. 6. Establish online training modules for flexible learning on metrology/testing.</a:t>
                      </a:r>
                    </a:p>
                  </a:txBody>
                  <a:tcPr marL="42320" marR="42320" marT="21160" marB="21160" anchor="ctr"/>
                </a:tc>
                <a:extLst>
                  <a:ext uri="{0D108BD9-81ED-4DB2-BD59-A6C34878D82A}">
                    <a16:rowId xmlns:a16="http://schemas.microsoft.com/office/drawing/2014/main" val="2188414925"/>
                  </a:ext>
                </a:extLst>
              </a:tr>
            </a:tbl>
          </a:graphicData>
        </a:graphic>
      </p:graphicFrame>
      <p:sp>
        <p:nvSpPr>
          <p:cNvPr id="3" name="Title 1">
            <a:extLst>
              <a:ext uri="{FF2B5EF4-FFF2-40B4-BE49-F238E27FC236}">
                <a16:creationId xmlns:a16="http://schemas.microsoft.com/office/drawing/2014/main" id="{A0DD3A96-C163-76D1-8396-A9AE816ED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3722" y="583474"/>
            <a:ext cx="7686787" cy="773493"/>
          </a:xfrm>
        </p:spPr>
        <p:txBody>
          <a:bodyPr/>
          <a:lstStyle/>
          <a:p>
            <a:r>
              <a:rPr lang="en-GB" sz="3200" dirty="0">
                <a:solidFill>
                  <a:schemeClr val="bg2">
                    <a:lumMod val="50000"/>
                  </a:schemeClr>
                </a:solidFill>
              </a:rPr>
              <a:t>Goal and Intervention</a:t>
            </a:r>
          </a:p>
        </p:txBody>
      </p:sp>
    </p:spTree>
    <p:extLst>
      <p:ext uri="{BB962C8B-B14F-4D97-AF65-F5344CB8AC3E}">
        <p14:creationId xmlns:p14="http://schemas.microsoft.com/office/powerpoint/2010/main" val="23846544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F8B394-F880-045A-E6ED-7945C65399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5EBADB-0D97-DDF8-2C74-94DB7D7CA7A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1200"/>
              <a:buFont typeface="Carme"/>
              <a:buNone/>
              <a:tabLst/>
              <a:defRPr/>
            </a:pPr>
            <a:r>
              <a:rPr kumimoji="0" lang="en-GB" sz="1200" b="0" i="0" u="none" strike="noStrike" kern="0" cap="none" spc="0" normalizeH="0" baseline="0" noProof="0">
                <a:ln>
                  <a:noFill/>
                </a:ln>
                <a:solidFill>
                  <a:srgbClr val="F2F2F2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UNIDO QI for Solar PV - SPC Results Presentation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41FBE1D-F605-66B6-EE38-E15DC32D74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8279340"/>
              </p:ext>
            </p:extLst>
          </p:nvPr>
        </p:nvGraphicFramePr>
        <p:xfrm>
          <a:off x="773722" y="1861185"/>
          <a:ext cx="10124571" cy="31021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098170">
                  <a:extLst>
                    <a:ext uri="{9D8B030D-6E8A-4147-A177-3AD203B41FA5}">
                      <a16:colId xmlns:a16="http://schemas.microsoft.com/office/drawing/2014/main" val="3650426669"/>
                    </a:ext>
                  </a:extLst>
                </a:gridCol>
                <a:gridCol w="3569547">
                  <a:extLst>
                    <a:ext uri="{9D8B030D-6E8A-4147-A177-3AD203B41FA5}">
                      <a16:colId xmlns:a16="http://schemas.microsoft.com/office/drawing/2014/main" val="3742622147"/>
                    </a:ext>
                  </a:extLst>
                </a:gridCol>
                <a:gridCol w="4456854">
                  <a:extLst>
                    <a:ext uri="{9D8B030D-6E8A-4147-A177-3AD203B41FA5}">
                      <a16:colId xmlns:a16="http://schemas.microsoft.com/office/drawing/2014/main" val="28898649"/>
                    </a:ext>
                  </a:extLst>
                </a:gridCol>
              </a:tblGrid>
              <a:tr h="141066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GB" sz="18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Intervention Area</a:t>
                      </a:r>
                      <a:endParaRPr lang="en-GB" sz="18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320" marR="42320" marT="21160" marB="2116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GB" sz="18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Overall Goal</a:t>
                      </a:r>
                      <a:endParaRPr lang="en-GB" sz="18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320" marR="42320" marT="21160" marB="2116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GB" sz="18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Interventions</a:t>
                      </a:r>
                      <a:endParaRPr lang="en-GB" sz="18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320" marR="42320" marT="21160" marB="2116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9930719"/>
                  </a:ext>
                </a:extLst>
              </a:tr>
              <a:tr h="733546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GB" sz="18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Accreditation</a:t>
                      </a:r>
                      <a:endParaRPr lang="en-GB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320" marR="42320" marT="21160" marB="21160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Ensure accurate inspections and empower inspectors to address non-compliance.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Attract investments through transparent, reliable accreditation framework.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Harmonise accreditation processes/standards across region to reduce trade barriers and support regional integration.</a:t>
                      </a:r>
                    </a:p>
                  </a:txBody>
                  <a:tcPr marL="42320" marR="42320" marT="21160" marB="21160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Collaborate with national/international accreditation bodies to develop standardised accreditation framework.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Develop MRAs between accreditation bodies to streamline regional accreditation.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Establish regional training programs for inspectors to strengthen non-compliance detection skills.</a:t>
                      </a:r>
                    </a:p>
                  </a:txBody>
                  <a:tcPr marL="42320" marR="42320" marT="21160" marB="21160" anchor="ctr"/>
                </a:tc>
                <a:extLst>
                  <a:ext uri="{0D108BD9-81ED-4DB2-BD59-A6C34878D82A}">
                    <a16:rowId xmlns:a16="http://schemas.microsoft.com/office/drawing/2014/main" val="723510158"/>
                  </a:ext>
                </a:extLst>
              </a:tr>
            </a:tbl>
          </a:graphicData>
        </a:graphic>
      </p:graphicFrame>
      <p:sp>
        <p:nvSpPr>
          <p:cNvPr id="3" name="Title 1">
            <a:extLst>
              <a:ext uri="{FF2B5EF4-FFF2-40B4-BE49-F238E27FC236}">
                <a16:creationId xmlns:a16="http://schemas.microsoft.com/office/drawing/2014/main" id="{8D37F61C-2311-6C44-C250-B6AE757879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3722" y="583474"/>
            <a:ext cx="7686787" cy="773493"/>
          </a:xfrm>
        </p:spPr>
        <p:txBody>
          <a:bodyPr/>
          <a:lstStyle/>
          <a:p>
            <a:r>
              <a:rPr lang="en-GB" sz="3200" dirty="0">
                <a:solidFill>
                  <a:schemeClr val="bg2">
                    <a:lumMod val="50000"/>
                  </a:schemeClr>
                </a:solidFill>
              </a:rPr>
              <a:t>Goal and Intervention</a:t>
            </a:r>
          </a:p>
        </p:txBody>
      </p:sp>
    </p:spTree>
    <p:extLst>
      <p:ext uri="{BB962C8B-B14F-4D97-AF65-F5344CB8AC3E}">
        <p14:creationId xmlns:p14="http://schemas.microsoft.com/office/powerpoint/2010/main" val="5469021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5251B-2B0A-90B6-B9AD-4FD7D3F92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Roadmap for QI Implementation</a:t>
            </a:r>
          </a:p>
        </p:txBody>
      </p:sp>
    </p:spTree>
    <p:extLst>
      <p:ext uri="{BB962C8B-B14F-4D97-AF65-F5344CB8AC3E}">
        <p14:creationId xmlns:p14="http://schemas.microsoft.com/office/powerpoint/2010/main" val="9876592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9" name="Google Shape;599;p66"/>
          <p:cNvSpPr txBox="1">
            <a:spLocks noGrp="1"/>
          </p:cNvSpPr>
          <p:nvPr>
            <p:ph type="ftr" idx="11"/>
          </p:nvPr>
        </p:nvSpPr>
        <p:spPr>
          <a:xfrm>
            <a:off x="3297492" y="6504131"/>
            <a:ext cx="553801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1200"/>
              <a:buFont typeface="Carme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F2F2F2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UNIDO QI for Solar PV - SPC Results Presentation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F2F2F2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0" name="Google Shape;600;p66"/>
          <p:cNvSpPr txBox="1">
            <a:spLocks noGrp="1"/>
          </p:cNvSpPr>
          <p:nvPr>
            <p:ph type="title"/>
          </p:nvPr>
        </p:nvSpPr>
        <p:spPr>
          <a:xfrm>
            <a:off x="762593" y="573163"/>
            <a:ext cx="5808688" cy="673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rme"/>
              <a:buNone/>
            </a:pPr>
            <a:r>
              <a:rPr lang="en-US" sz="2800" dirty="0">
                <a:solidFill>
                  <a:schemeClr val="dk2"/>
                </a:solidFill>
              </a:rPr>
              <a:t>QI - Roadmap for Implementation</a:t>
            </a:r>
            <a:endParaRPr sz="2800" dirty="0"/>
          </a:p>
        </p:txBody>
      </p:sp>
      <p:graphicFrame>
        <p:nvGraphicFramePr>
          <p:cNvPr id="601" name="Google Shape;601;p66"/>
          <p:cNvGraphicFramePr/>
          <p:nvPr>
            <p:extLst>
              <p:ext uri="{D42A27DB-BD31-4B8C-83A1-F6EECF244321}">
                <p14:modId xmlns:p14="http://schemas.microsoft.com/office/powerpoint/2010/main" val="908362558"/>
              </p:ext>
            </p:extLst>
          </p:nvPr>
        </p:nvGraphicFramePr>
        <p:xfrm>
          <a:off x="344129" y="1491711"/>
          <a:ext cx="11503750" cy="4610245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154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3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34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759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84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Intervention Area</a:t>
                      </a:r>
                      <a:endParaRPr/>
                    </a:p>
                  </a:txBody>
                  <a:tcPr marL="91450" marR="91450" marT="45725" marB="45725" anchor="ctr">
                    <a:solidFill>
                      <a:schemeClr val="accent2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Targets</a:t>
                      </a:r>
                      <a:endParaRPr/>
                    </a:p>
                  </a:txBody>
                  <a:tcPr marL="91450" marR="91450" marT="45725" marB="45725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025"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 dirty="0" err="1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Standardisation</a:t>
                      </a:r>
                      <a:endParaRPr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Short Term (0-1 year)</a:t>
                      </a:r>
                      <a:endParaRPr/>
                    </a:p>
                  </a:txBody>
                  <a:tcPr marL="91450" marR="91450" marT="45725" marB="45725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Mid-term (1-3 years)</a:t>
                      </a:r>
                      <a:endParaRPr/>
                    </a:p>
                  </a:txBody>
                  <a:tcPr marL="91450" marR="91450" marT="45725" marB="45725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Long term (3-5 years)</a:t>
                      </a:r>
                      <a:endParaRPr/>
                    </a:p>
                  </a:txBody>
                  <a:tcPr marL="91450" marR="91450" marT="45725" marB="45725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471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Establish RTC for the Pacific with working groups on </a:t>
                      </a:r>
                      <a:r>
                        <a:rPr lang="en-GB" sz="16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standardisation</a:t>
                      </a:r>
                      <a:r>
                        <a:rPr lang="en-GB" sz="16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(advanced &amp; entry-level) and </a:t>
                      </a:r>
                      <a:r>
                        <a:rPr lang="en-GB" sz="16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policy advocacy</a:t>
                      </a:r>
                      <a:r>
                        <a:rPr lang="en-GB" sz="16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Collaborate with </a:t>
                      </a:r>
                      <a:r>
                        <a:rPr lang="en-GB" sz="16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international bodies</a:t>
                      </a:r>
                      <a:r>
                        <a:rPr lang="en-GB" sz="16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for knowledge transfer &amp; technical support.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Create a </a:t>
                      </a:r>
                      <a:r>
                        <a:rPr lang="en-GB" sz="16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regional repository</a:t>
                      </a:r>
                      <a:r>
                        <a:rPr lang="en-GB" sz="16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of key IEC/ISO standards &amp; SEIAPI guidelines for streamlined QI frameworks.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Form a </a:t>
                      </a:r>
                      <a:r>
                        <a:rPr lang="en-GB" sz="16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policy advocacy group</a:t>
                      </a:r>
                      <a:r>
                        <a:rPr lang="en-GB" sz="16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, identify key members, and set up </a:t>
                      </a:r>
                      <a:r>
                        <a:rPr lang="en-GB" sz="16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communication channels</a:t>
                      </a:r>
                      <a:r>
                        <a:rPr lang="en-GB" sz="16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for awareness workshops &amp; training for decision-makers.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Provide </a:t>
                      </a:r>
                      <a:r>
                        <a:rPr lang="en-GB" sz="16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technical assistance</a:t>
                      </a:r>
                      <a:r>
                        <a:rPr lang="en-GB" sz="16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for IEC membership and support </a:t>
                      </a:r>
                      <a:r>
                        <a:rPr lang="en-GB" sz="16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grid code harmonisation</a:t>
                      </a:r>
                      <a:r>
                        <a:rPr lang="en-GB" sz="16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across SPC countries.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Organise </a:t>
                      </a:r>
                      <a:r>
                        <a:rPr lang="en-GB" sz="16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one regional standardisation conference</a:t>
                      </a:r>
                      <a:r>
                        <a:rPr lang="en-GB" sz="16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to strengthen regional collaboration.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Conduct </a:t>
                      </a:r>
                      <a:r>
                        <a:rPr lang="en-GB" sz="16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training on international/regional standards</a:t>
                      </a:r>
                      <a:r>
                        <a:rPr lang="en-GB" sz="16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and assist SPC countries in developing </a:t>
                      </a:r>
                      <a:r>
                        <a:rPr lang="en-GB" sz="16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solar PV standards</a:t>
                      </a:r>
                      <a:r>
                        <a:rPr lang="en-GB" sz="16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Strengthen the </a:t>
                      </a:r>
                      <a:r>
                        <a:rPr lang="en-GB" sz="16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regional policy advocacy group</a:t>
                      </a:r>
                      <a:r>
                        <a:rPr lang="en-GB" sz="16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by expanding membership and refining strategies.</a:t>
                      </a:r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Char char="•"/>
                      </a:pPr>
                      <a:endParaRPr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Hold </a:t>
                      </a:r>
                      <a:r>
                        <a:rPr lang="en-GB" sz="16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two annual regional conferences</a:t>
                      </a:r>
                      <a:r>
                        <a:rPr lang="en-GB" sz="16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on standardisation.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Support </a:t>
                      </a:r>
                      <a:r>
                        <a:rPr lang="en-GB" sz="16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national authorities &amp; customs</a:t>
                      </a:r>
                      <a:r>
                        <a:rPr lang="en-GB" sz="16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in verification and enforcement.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Harmonise SPC standards</a:t>
                      </a:r>
                      <a:r>
                        <a:rPr lang="en-GB" sz="16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framework with Australian protocols.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Expand outreach</a:t>
                      </a:r>
                      <a:r>
                        <a:rPr lang="en-GB" sz="16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to broader audiences to maximise impact of capacity-building and advocacy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99C28B3-1EAB-3125-BE0B-D4E4A792DD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300"/>
              <a:buFont typeface="Carme"/>
              <a:buNone/>
              <a:tabLst/>
              <a:defRPr/>
            </a:pPr>
            <a:fld id="{00000000-1234-1234-1234-123412341234}" type="slidenum">
              <a: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F2F2F2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2F2F2"/>
                </a:buClr>
                <a:buSzPts val="300"/>
                <a:buFont typeface="Carme"/>
                <a:buNone/>
                <a:tabLst/>
                <a:defRPr/>
              </a:pPr>
              <a:t>14</a:t>
            </a:fld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srgbClr val="F2F2F2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1116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52"/>
          <p:cNvSpPr txBox="1">
            <a:spLocks noGrp="1"/>
          </p:cNvSpPr>
          <p:nvPr>
            <p:ph type="sldNum" idx="12"/>
          </p:nvPr>
        </p:nvSpPr>
        <p:spPr>
          <a:xfrm>
            <a:off x="8937521" y="6504131"/>
            <a:ext cx="287102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300"/>
              <a:buFont typeface="Carme"/>
              <a:buNone/>
            </a:pPr>
            <a:fld id="{00000000-1234-1234-1234-123412341234}" type="slidenum">
              <a:rPr lang="en-US"/>
              <a:t>15</a:t>
            </a:fld>
            <a:endParaRPr/>
          </a:p>
        </p:txBody>
      </p:sp>
      <p:sp>
        <p:nvSpPr>
          <p:cNvPr id="119" name="Google Shape;119;p52"/>
          <p:cNvSpPr txBox="1">
            <a:spLocks noGrp="1"/>
          </p:cNvSpPr>
          <p:nvPr>
            <p:ph type="ftr" idx="11"/>
          </p:nvPr>
        </p:nvSpPr>
        <p:spPr>
          <a:xfrm>
            <a:off x="3297492" y="6513368"/>
            <a:ext cx="553801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1200"/>
              <a:buFont typeface="Carme"/>
              <a:buNone/>
            </a:pPr>
            <a:r>
              <a:rPr lang="en-US"/>
              <a:t>UNIDO QI for Solar PV - SPC Results Presentation</a:t>
            </a:r>
            <a:endParaRPr/>
          </a:p>
        </p:txBody>
      </p:sp>
      <p:sp>
        <p:nvSpPr>
          <p:cNvPr id="120" name="Google Shape;120;p52"/>
          <p:cNvSpPr txBox="1">
            <a:spLocks noGrp="1"/>
          </p:cNvSpPr>
          <p:nvPr>
            <p:ph type="title"/>
          </p:nvPr>
        </p:nvSpPr>
        <p:spPr>
          <a:xfrm>
            <a:off x="434523" y="1406913"/>
            <a:ext cx="6254027" cy="483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rme"/>
              <a:buNone/>
            </a:pPr>
            <a:r>
              <a:rPr lang="en-US" sz="2400" dirty="0">
                <a:solidFill>
                  <a:srgbClr val="1D1B1B"/>
                </a:solidFill>
              </a:rPr>
              <a:t>Relevant standards for the solar PV value chain</a:t>
            </a:r>
            <a:endParaRPr sz="2400" dirty="0"/>
          </a:p>
        </p:txBody>
      </p:sp>
      <p:graphicFrame>
        <p:nvGraphicFramePr>
          <p:cNvPr id="121" name="Google Shape;121;p52"/>
          <p:cNvGraphicFramePr/>
          <p:nvPr>
            <p:extLst>
              <p:ext uri="{D42A27DB-BD31-4B8C-83A1-F6EECF244321}">
                <p14:modId xmlns:p14="http://schemas.microsoft.com/office/powerpoint/2010/main" val="2990386033"/>
              </p:ext>
            </p:extLst>
          </p:nvPr>
        </p:nvGraphicFramePr>
        <p:xfrm>
          <a:off x="434523" y="2051287"/>
          <a:ext cx="11374018" cy="396253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4409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676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65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98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400" b="1" u="none" strike="noStrike" cap="none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Process</a:t>
                      </a:r>
                      <a:endParaRPr sz="1400" b="1" u="none" strike="noStrike" cap="none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400" b="1" u="none" strike="noStrike" cap="none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Standard</a:t>
                      </a:r>
                      <a:endParaRPr sz="1400" b="1" u="none" strike="noStrike" cap="none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400" b="1" u="none" strike="noStrike" cap="none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Focus Area</a:t>
                      </a:r>
                      <a:endParaRPr sz="1400" b="1" u="none" strike="noStrike" cap="none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605">
                <a:tc rowSpan="8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1400" b="1" u="none" strike="noStrike" cap="none" dirty="0">
                          <a:solidFill>
                            <a:srgbClr val="21212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Manufacturing</a:t>
                      </a:r>
                      <a:endParaRPr sz="14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 dirty="0">
                          <a:solidFill>
                            <a:srgbClr val="21212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IEC 62109</a:t>
                      </a:r>
                      <a:endParaRPr sz="14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solidFill>
                            <a:srgbClr val="21212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Safety of power converters for PV systems.</a:t>
                      </a:r>
                      <a:endParaRPr sz="1400" u="none" strike="noStrike" cap="none" dirty="0">
                        <a:solidFill>
                          <a:srgbClr val="21212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96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 dirty="0">
                          <a:solidFill>
                            <a:srgbClr val="21212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IEC 62116</a:t>
                      </a:r>
                      <a:endParaRPr sz="14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solidFill>
                            <a:srgbClr val="21212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Test procedure of islanding prevention measures for utilities-interconnected PV inverters.</a:t>
                      </a:r>
                      <a:endParaRPr sz="1400" u="none" strike="noStrike" cap="none" dirty="0">
                        <a:solidFill>
                          <a:srgbClr val="21212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96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 dirty="0">
                          <a:solidFill>
                            <a:srgbClr val="21212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IEC 61683</a:t>
                      </a:r>
                      <a:endParaRPr sz="14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solidFill>
                            <a:srgbClr val="21212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Performance determination of power conditioners.</a:t>
                      </a:r>
                      <a:endParaRPr sz="14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96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 dirty="0">
                          <a:solidFill>
                            <a:srgbClr val="21212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IEC 60068</a:t>
                      </a:r>
                      <a:endParaRPr sz="14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solidFill>
                            <a:srgbClr val="21212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Environmental testing of system components.</a:t>
                      </a:r>
                      <a:endParaRPr sz="1400" u="none" strike="noStrike" cap="none" dirty="0">
                        <a:solidFill>
                          <a:srgbClr val="21212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96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 dirty="0">
                          <a:solidFill>
                            <a:srgbClr val="21212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IEC 60076</a:t>
                      </a:r>
                      <a:endParaRPr sz="14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solidFill>
                            <a:srgbClr val="21212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Testing of power transformers.</a:t>
                      </a:r>
                      <a:endParaRPr sz="14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96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 dirty="0">
                          <a:solidFill>
                            <a:srgbClr val="21212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IEC 61215</a:t>
                      </a:r>
                      <a:endParaRPr sz="14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solidFill>
                            <a:srgbClr val="21212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Design qualification for crystalline silicon PV modules.</a:t>
                      </a:r>
                      <a:endParaRPr sz="14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96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solidFill>
                            <a:srgbClr val="21212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IEC 61730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solidFill>
                            <a:srgbClr val="21212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Safety qualification for PV modules.</a:t>
                      </a:r>
                      <a:endParaRPr sz="1400" u="none" strike="noStrike" cap="none" dirty="0">
                        <a:solidFill>
                          <a:srgbClr val="21212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96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 dirty="0">
                          <a:solidFill>
                            <a:srgbClr val="21212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IEC 62941</a:t>
                      </a:r>
                      <a:endParaRPr sz="14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solidFill>
                            <a:srgbClr val="21212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Quality management for PV module manufacturing.</a:t>
                      </a:r>
                      <a:endParaRPr sz="1400" u="none" strike="noStrike" cap="none" dirty="0">
                        <a:solidFill>
                          <a:srgbClr val="21212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9605">
                <a:tc rowSpan="4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1400" b="1" u="none" strike="noStrike" cap="none" dirty="0">
                          <a:solidFill>
                            <a:srgbClr val="21212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Design &amp; Selection</a:t>
                      </a:r>
                      <a:endParaRPr sz="14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 dirty="0">
                          <a:solidFill>
                            <a:srgbClr val="21212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IEC 62548</a:t>
                      </a:r>
                      <a:endParaRPr sz="14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solidFill>
                            <a:srgbClr val="21212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Design requirements for photovoltaic arrays.</a:t>
                      </a:r>
                      <a:endParaRPr sz="1400" u="none" strike="noStrike" cap="none" dirty="0">
                        <a:solidFill>
                          <a:srgbClr val="21212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95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 dirty="0">
                          <a:solidFill>
                            <a:srgbClr val="21212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IEC 61215-1-2 / 61215-3</a:t>
                      </a:r>
                      <a:endParaRPr sz="14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solidFill>
                            <a:srgbClr val="21212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Special requirements for thin-film PV module testing (Cadmium Telluride, Amorphous Silicon).</a:t>
                      </a:r>
                      <a:endParaRPr sz="1400" u="none" strike="noStrike" cap="none" dirty="0">
                        <a:solidFill>
                          <a:srgbClr val="21212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96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 dirty="0">
                          <a:solidFill>
                            <a:srgbClr val="21212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IEC 62124</a:t>
                      </a:r>
                      <a:endParaRPr sz="14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solidFill>
                            <a:srgbClr val="21212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Design verification for standalone PV systems.</a:t>
                      </a:r>
                      <a:endParaRPr sz="14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96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 dirty="0">
                          <a:solidFill>
                            <a:srgbClr val="21212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IEC 60364-7-712</a:t>
                      </a:r>
                      <a:endParaRPr sz="14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solidFill>
                            <a:srgbClr val="21212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Electrical installations and wiring for solar PV systems.</a:t>
                      </a:r>
                      <a:endParaRPr sz="1400" u="none" strike="noStrike" cap="none" dirty="0">
                        <a:solidFill>
                          <a:srgbClr val="21212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2" name="Google Shape;600;p66">
            <a:extLst>
              <a:ext uri="{FF2B5EF4-FFF2-40B4-BE49-F238E27FC236}">
                <a16:creationId xmlns:a16="http://schemas.microsoft.com/office/drawing/2014/main" id="{9BB4923B-3519-74A4-2076-763B69722E79}"/>
              </a:ext>
            </a:extLst>
          </p:cNvPr>
          <p:cNvSpPr txBox="1">
            <a:spLocks/>
          </p:cNvSpPr>
          <p:nvPr/>
        </p:nvSpPr>
        <p:spPr>
          <a:xfrm>
            <a:off x="762593" y="573163"/>
            <a:ext cx="5808688" cy="673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rme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800" kern="0">
                <a:solidFill>
                  <a:schemeClr val="dk2"/>
                </a:solidFill>
              </a:rPr>
              <a:t>QI - Roadmap for Implementation</a:t>
            </a:r>
            <a:endParaRPr lang="en-US" sz="2800" kern="0" dirty="0"/>
          </a:p>
        </p:txBody>
      </p:sp>
    </p:spTree>
    <p:extLst>
      <p:ext uri="{BB962C8B-B14F-4D97-AF65-F5344CB8AC3E}">
        <p14:creationId xmlns:p14="http://schemas.microsoft.com/office/powerpoint/2010/main" val="27873229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53"/>
          <p:cNvSpPr txBox="1">
            <a:spLocks noGrp="1"/>
          </p:cNvSpPr>
          <p:nvPr>
            <p:ph type="sldNum" idx="12"/>
          </p:nvPr>
        </p:nvSpPr>
        <p:spPr>
          <a:xfrm>
            <a:off x="8937521" y="6504131"/>
            <a:ext cx="287102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300"/>
              <a:buFont typeface="Carme"/>
              <a:buNone/>
            </a:pPr>
            <a:fld id="{00000000-1234-1234-1234-123412341234}" type="slidenum">
              <a:rPr lang="en-US"/>
              <a:t>16</a:t>
            </a:fld>
            <a:endParaRPr/>
          </a:p>
        </p:txBody>
      </p:sp>
      <p:sp>
        <p:nvSpPr>
          <p:cNvPr id="129" name="Google Shape;129;p53"/>
          <p:cNvSpPr txBox="1">
            <a:spLocks noGrp="1"/>
          </p:cNvSpPr>
          <p:nvPr>
            <p:ph type="ftr" idx="11"/>
          </p:nvPr>
        </p:nvSpPr>
        <p:spPr>
          <a:xfrm>
            <a:off x="3297492" y="6513368"/>
            <a:ext cx="553801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1200"/>
              <a:buFont typeface="Carme"/>
              <a:buNone/>
            </a:pPr>
            <a:r>
              <a:rPr lang="en-US"/>
              <a:t>UNIDO QI for Solar PV - SPC Results Presentation</a:t>
            </a:r>
            <a:endParaRPr/>
          </a:p>
        </p:txBody>
      </p:sp>
      <p:graphicFrame>
        <p:nvGraphicFramePr>
          <p:cNvPr id="130" name="Google Shape;130;p53"/>
          <p:cNvGraphicFramePr/>
          <p:nvPr>
            <p:extLst>
              <p:ext uri="{D42A27DB-BD31-4B8C-83A1-F6EECF244321}">
                <p14:modId xmlns:p14="http://schemas.microsoft.com/office/powerpoint/2010/main" val="120629450"/>
              </p:ext>
            </p:extLst>
          </p:nvPr>
        </p:nvGraphicFramePr>
        <p:xfrm>
          <a:off x="467250" y="2051286"/>
          <a:ext cx="11257500" cy="265184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24345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8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34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287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Process</a:t>
                      </a:r>
                      <a:endParaRPr sz="1400" b="1" u="none" strike="noStrike" cap="none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Standard</a:t>
                      </a:r>
                      <a:endParaRPr sz="1400" b="1" u="none" strike="noStrike" cap="none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Focus Area</a:t>
                      </a:r>
                      <a:endParaRPr sz="1400" b="1" u="none" strike="noStrike" cap="none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872">
                <a:tc row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 dirty="0">
                          <a:solidFill>
                            <a:srgbClr val="21212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Installation &amp; Commissioning</a:t>
                      </a:r>
                      <a:endParaRPr sz="14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solidFill>
                            <a:srgbClr val="21212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IEC 62446-1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solidFill>
                            <a:srgbClr val="21212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Documentation and testing for grid-connected PV systems.</a:t>
                      </a:r>
                      <a:endParaRPr sz="1400" u="none" strike="noStrike" cap="none" dirty="0">
                        <a:solidFill>
                          <a:srgbClr val="21212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287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 dirty="0">
                          <a:solidFill>
                            <a:srgbClr val="21212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IEC 61829</a:t>
                      </a:r>
                      <a:endParaRPr sz="14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solidFill>
                            <a:srgbClr val="21212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On-site measurement of PV arrays, including I-V characteristics.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287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 dirty="0">
                          <a:solidFill>
                            <a:srgbClr val="21212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IEC 62759-1</a:t>
                      </a:r>
                      <a:endParaRPr sz="14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solidFill>
                            <a:srgbClr val="21212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Transportation testing for PV modules.</a:t>
                      </a:r>
                      <a:endParaRPr sz="1400" u="none" strike="noStrike" cap="none" dirty="0">
                        <a:solidFill>
                          <a:srgbClr val="21212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2872"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solidFill>
                            <a:srgbClr val="21212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Operation &amp; Maintenance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solidFill>
                            <a:srgbClr val="21212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IEC 62446-2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solidFill>
                            <a:srgbClr val="21212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Maintenance of PV systems connected to the grid.</a:t>
                      </a:r>
                      <a:endParaRPr sz="1400" u="none" strike="noStrike" cap="none" dirty="0">
                        <a:solidFill>
                          <a:srgbClr val="21212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287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solidFill>
                            <a:srgbClr val="21212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IEC 61724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solidFill>
                            <a:srgbClr val="21212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Monitoring guidelines for PV system performance.</a:t>
                      </a:r>
                      <a:endParaRPr sz="1400" u="none" strike="noStrike" cap="none" dirty="0">
                        <a:solidFill>
                          <a:srgbClr val="21212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2872"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solidFill>
                            <a:srgbClr val="21212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Grid Integration &amp; End-of-Life Management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solidFill>
                            <a:srgbClr val="21212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IEEE 1547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solidFill>
                            <a:srgbClr val="21212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Specifications for interconnection of distributed energy resources (DER).</a:t>
                      </a:r>
                      <a:endParaRPr sz="1400" u="none" strike="noStrike" cap="none" dirty="0">
                        <a:solidFill>
                          <a:srgbClr val="21212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78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solidFill>
                            <a:srgbClr val="21212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IEC TR 63525 ED1 (Draft)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solidFill>
                            <a:srgbClr val="21212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Standards under development for the reuse and recycling of PV modules (circular economy).</a:t>
                      </a:r>
                      <a:endParaRPr sz="1400" u="none" strike="noStrike" cap="none" dirty="0">
                        <a:solidFill>
                          <a:srgbClr val="21212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Google Shape;600;p66">
            <a:extLst>
              <a:ext uri="{FF2B5EF4-FFF2-40B4-BE49-F238E27FC236}">
                <a16:creationId xmlns:a16="http://schemas.microsoft.com/office/drawing/2014/main" id="{624EB83F-71B7-9D1A-110C-387F3515B42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62593" y="573163"/>
            <a:ext cx="5808688" cy="673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rme"/>
              <a:buNone/>
            </a:pPr>
            <a:r>
              <a:rPr lang="en-US" sz="2800" dirty="0">
                <a:solidFill>
                  <a:schemeClr val="dk2"/>
                </a:solidFill>
              </a:rPr>
              <a:t>QI - Roadmap for Implementation</a:t>
            </a:r>
            <a:endParaRPr sz="2800" dirty="0"/>
          </a:p>
        </p:txBody>
      </p:sp>
      <p:sp>
        <p:nvSpPr>
          <p:cNvPr id="8" name="Google Shape;120;p52">
            <a:extLst>
              <a:ext uri="{FF2B5EF4-FFF2-40B4-BE49-F238E27FC236}">
                <a16:creationId xmlns:a16="http://schemas.microsoft.com/office/drawing/2014/main" id="{1654B71B-D6FE-4FCE-BCE0-855DD0A85A45}"/>
              </a:ext>
            </a:extLst>
          </p:cNvPr>
          <p:cNvSpPr txBox="1">
            <a:spLocks/>
          </p:cNvSpPr>
          <p:nvPr/>
        </p:nvSpPr>
        <p:spPr>
          <a:xfrm>
            <a:off x="434523" y="1406913"/>
            <a:ext cx="6254027" cy="483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rme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GB" sz="2400" kern="0">
                <a:solidFill>
                  <a:srgbClr val="1D1B1B"/>
                </a:solidFill>
              </a:rPr>
              <a:t>Relevant standards for the solar PV value chain</a:t>
            </a:r>
            <a:endParaRPr lang="en-GB" sz="2400" kern="0" dirty="0"/>
          </a:p>
        </p:txBody>
      </p:sp>
    </p:spTree>
    <p:extLst>
      <p:ext uri="{BB962C8B-B14F-4D97-AF65-F5344CB8AC3E}">
        <p14:creationId xmlns:p14="http://schemas.microsoft.com/office/powerpoint/2010/main" val="29058821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8" name="Google Shape;608;p67"/>
          <p:cNvSpPr txBox="1">
            <a:spLocks noGrp="1"/>
          </p:cNvSpPr>
          <p:nvPr>
            <p:ph type="ftr" idx="11"/>
          </p:nvPr>
        </p:nvSpPr>
        <p:spPr>
          <a:xfrm>
            <a:off x="3297492" y="6504131"/>
            <a:ext cx="553801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1200"/>
              <a:buFont typeface="Carme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F2F2F2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UNIDO QI for Solar PV - SPC Results Presentation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F2F2F2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609" name="Google Shape;609;p67"/>
          <p:cNvGraphicFramePr/>
          <p:nvPr>
            <p:extLst>
              <p:ext uri="{D42A27DB-BD31-4B8C-83A1-F6EECF244321}">
                <p14:modId xmlns:p14="http://schemas.microsoft.com/office/powerpoint/2010/main" val="4225219978"/>
              </p:ext>
            </p:extLst>
          </p:nvPr>
        </p:nvGraphicFramePr>
        <p:xfrm>
          <a:off x="383459" y="1407065"/>
          <a:ext cx="11425100" cy="493650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2051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916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9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28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16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Intervention Area</a:t>
                      </a:r>
                      <a:endParaRPr/>
                    </a:p>
                  </a:txBody>
                  <a:tcPr marL="91450" marR="91450" marT="45725" marB="45725" anchor="ctr">
                    <a:solidFill>
                      <a:schemeClr val="accent2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Targets</a:t>
                      </a:r>
                      <a:endParaRPr/>
                    </a:p>
                  </a:txBody>
                  <a:tcPr marL="91450" marR="91450" marT="45725" marB="45725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250"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Metrology and Testing</a:t>
                      </a:r>
                      <a:endParaRPr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Short Term (0-1 year)</a:t>
                      </a:r>
                      <a:endParaRPr/>
                    </a:p>
                  </a:txBody>
                  <a:tcPr marL="91450" marR="91450" marT="45725" marB="45725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Mid-term (1-3 years)</a:t>
                      </a:r>
                      <a:endParaRPr/>
                    </a:p>
                  </a:txBody>
                  <a:tcPr marL="91450" marR="91450" marT="45725" marB="45725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Long term (3-5 years)</a:t>
                      </a:r>
                      <a:endParaRPr/>
                    </a:p>
                  </a:txBody>
                  <a:tcPr marL="91450" marR="91450" marT="45725" marB="45725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36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Char char="•"/>
                      </a:pPr>
                      <a:r>
                        <a:rPr lang="en-US" sz="16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Assess </a:t>
                      </a:r>
                      <a:r>
                        <a:rPr lang="en-US" sz="16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existing testing</a:t>
                      </a:r>
                      <a:r>
                        <a:rPr lang="en-US" sz="16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 and </a:t>
                      </a:r>
                      <a:r>
                        <a:rPr lang="en-US" sz="16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metrology</a:t>
                      </a:r>
                      <a:r>
                        <a:rPr lang="en-US" sz="16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 facilities to pinpoint immediate </a:t>
                      </a:r>
                      <a:r>
                        <a:rPr lang="en-US" sz="16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areas for enhancement</a:t>
                      </a:r>
                      <a:r>
                        <a:rPr lang="en-US" sz="16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.</a:t>
                      </a:r>
                      <a:endParaRPr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Char char="•"/>
                      </a:pPr>
                      <a:r>
                        <a:rPr lang="en-US" sz="16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Creation of a </a:t>
                      </a:r>
                      <a:r>
                        <a:rPr lang="en-US" sz="16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technical working group</a:t>
                      </a:r>
                      <a:r>
                        <a:rPr lang="en-US" sz="16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 on testing facilities to support the </a:t>
                      </a:r>
                      <a:r>
                        <a:rPr lang="en-US" sz="16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exchange of knowledge</a:t>
                      </a:r>
                      <a:r>
                        <a:rPr lang="en-US" sz="16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 across local stakeholders.</a:t>
                      </a:r>
                      <a:endParaRPr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Char char="•"/>
                      </a:pPr>
                      <a:r>
                        <a:rPr lang="en-US" sz="16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Develop and distribute </a:t>
                      </a:r>
                      <a:r>
                        <a:rPr lang="en-US" sz="16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basic educational materials</a:t>
                      </a:r>
                      <a:r>
                        <a:rPr lang="en-US" sz="16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 on calibration and testing procedures to key personnel involved in testing and metrology </a:t>
                      </a:r>
                      <a:r>
                        <a:rPr lang="en-US" sz="16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within the region</a:t>
                      </a:r>
                      <a:r>
                        <a:rPr lang="en-US" sz="16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.</a:t>
                      </a:r>
                      <a:endParaRPr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Char char="•"/>
                      </a:pPr>
                      <a:r>
                        <a:rPr lang="en-US" sz="1600" u="none" strike="noStrike" cap="none" dirty="0" err="1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Formalise</a:t>
                      </a:r>
                      <a:r>
                        <a:rPr lang="en-US" sz="16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 </a:t>
                      </a:r>
                      <a:r>
                        <a:rPr lang="en-US" sz="16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partnerships</a:t>
                      </a:r>
                      <a:r>
                        <a:rPr lang="en-US" sz="16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 with selected </a:t>
                      </a:r>
                      <a:r>
                        <a:rPr lang="en-US" sz="16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metrology and testing laboratories</a:t>
                      </a:r>
                      <a:r>
                        <a:rPr lang="en-US" sz="16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, establishing agreements for mutual support and knowledge exchange.</a:t>
                      </a:r>
                      <a:endParaRPr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42900" marR="0" lvl="0" indent="-2540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2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Char char="•"/>
                      </a:pPr>
                      <a:r>
                        <a:rPr lang="en-US" sz="16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Upgrade</a:t>
                      </a:r>
                      <a:r>
                        <a:rPr lang="en-US" sz="16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 of current testing and metrology facilities, </a:t>
                      </a:r>
                      <a:r>
                        <a:rPr lang="en-US" sz="16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adhering to international standards</a:t>
                      </a:r>
                      <a:r>
                        <a:rPr lang="en-US" sz="16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 for accuracy and precision.</a:t>
                      </a:r>
                      <a:endParaRPr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Char char="•"/>
                      </a:pPr>
                      <a:r>
                        <a:rPr lang="en-US" sz="16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Launch a </a:t>
                      </a:r>
                      <a:r>
                        <a:rPr lang="en-US" sz="16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pilot phase</a:t>
                      </a:r>
                      <a:r>
                        <a:rPr lang="en-US" sz="16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 of inline training modules, </a:t>
                      </a:r>
                      <a:r>
                        <a:rPr lang="en-US" sz="16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focusing on fundamental concepts</a:t>
                      </a:r>
                      <a:r>
                        <a:rPr lang="en-US" sz="16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 of calibration and testing.</a:t>
                      </a:r>
                      <a:endParaRPr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285750" marR="0" lvl="0" indent="-1968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Establish </a:t>
                      </a:r>
                      <a:r>
                        <a:rPr lang="en-GB" sz="16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testing &amp; metrology facilities</a:t>
                      </a:r>
                      <a:r>
                        <a:rPr lang="en-GB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, prioritising high-demand countries.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Integrate </a:t>
                      </a:r>
                      <a:r>
                        <a:rPr lang="en-GB" sz="16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training workshops</a:t>
                      </a:r>
                      <a:r>
                        <a:rPr lang="en-GB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into online modules.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Train </a:t>
                      </a:r>
                      <a:r>
                        <a:rPr lang="en-GB" sz="16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technicians for PV testing</a:t>
                      </a:r>
                      <a:r>
                        <a:rPr lang="en-GB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(IEC/ISO), with </a:t>
                      </a:r>
                      <a:r>
                        <a:rPr lang="en-GB" sz="16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40% women participation</a:t>
                      </a:r>
                      <a:r>
                        <a:rPr lang="en-GB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Organise </a:t>
                      </a:r>
                      <a:r>
                        <a:rPr lang="en-GB" sz="16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one workshop with international accreditation bodies</a:t>
                      </a:r>
                      <a:r>
                        <a:rPr lang="en-GB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to build knowledge networks.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Achieve </a:t>
                      </a:r>
                      <a:r>
                        <a:rPr lang="en-GB" sz="16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one accredited regional testing facility</a:t>
                      </a:r>
                      <a:r>
                        <a:rPr lang="en-GB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for solar components</a:t>
                      </a:r>
                    </a:p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Char char="•"/>
                      </a:pPr>
                      <a:endParaRPr sz="1400" b="0" u="none" strike="noStrike" cap="none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11" name="Google Shape;611;p67"/>
          <p:cNvSpPr txBox="1"/>
          <p:nvPr/>
        </p:nvSpPr>
        <p:spPr>
          <a:xfrm>
            <a:off x="762593" y="588935"/>
            <a:ext cx="5120047" cy="6575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3600"/>
              <a:buFont typeface="Carme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3A3838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QI - Roadmap for Implementation</a:t>
            </a:r>
            <a:endParaRPr kumimoji="0" sz="2800" b="0" i="0" u="none" strike="noStrike" kern="0" cap="none" spc="0" normalizeH="0" baseline="0" noProof="0" dirty="0">
              <a:ln>
                <a:noFill/>
              </a:ln>
              <a:solidFill>
                <a:srgbClr val="3A3838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676B8A3-931F-D47E-2C5C-8BA3DD83A67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300"/>
              <a:buFont typeface="Carme"/>
              <a:buNone/>
              <a:tabLst/>
              <a:defRPr/>
            </a:pPr>
            <a:fld id="{00000000-1234-1234-1234-123412341234}" type="slidenum">
              <a: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F2F2F2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2F2F2"/>
                </a:buClr>
                <a:buSzPts val="300"/>
                <a:buFont typeface="Carme"/>
                <a:buNone/>
                <a:tabLst/>
                <a:defRPr/>
              </a:pPr>
              <a:t>17</a:t>
            </a:fld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srgbClr val="F2F2F2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344012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" name="Google Shape;617;p68"/>
          <p:cNvSpPr txBox="1">
            <a:spLocks noGrp="1"/>
          </p:cNvSpPr>
          <p:nvPr>
            <p:ph type="ftr" idx="11"/>
          </p:nvPr>
        </p:nvSpPr>
        <p:spPr>
          <a:xfrm>
            <a:off x="3297492" y="6504131"/>
            <a:ext cx="553801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1200"/>
              <a:buFont typeface="Carme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F2F2F2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UNIDO QI for Solar PV - SPC Results Presentation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F2F2F2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618" name="Google Shape;618;p68"/>
          <p:cNvGraphicFramePr/>
          <p:nvPr>
            <p:extLst>
              <p:ext uri="{D42A27DB-BD31-4B8C-83A1-F6EECF244321}">
                <p14:modId xmlns:p14="http://schemas.microsoft.com/office/powerpoint/2010/main" val="947073261"/>
              </p:ext>
            </p:extLst>
          </p:nvPr>
        </p:nvGraphicFramePr>
        <p:xfrm>
          <a:off x="326200" y="1787440"/>
          <a:ext cx="11539600" cy="441963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398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27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968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6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10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Intervention Area</a:t>
                      </a:r>
                      <a:endParaRPr/>
                    </a:p>
                  </a:txBody>
                  <a:tcPr marL="91450" marR="91450" marT="45725" marB="45725" anchor="ctr">
                    <a:solidFill>
                      <a:schemeClr val="accent2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Targets</a:t>
                      </a:r>
                      <a:endParaRPr/>
                    </a:p>
                  </a:txBody>
                  <a:tcPr marL="91450" marR="91450" marT="45725" marB="45725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0650"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Certification and Conformity Assessment</a:t>
                      </a:r>
                      <a:endParaRPr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Short Term (0-1 year)</a:t>
                      </a:r>
                      <a:endParaRPr dirty="0"/>
                    </a:p>
                  </a:txBody>
                  <a:tcPr marL="91450" marR="91450" marT="45725" marB="45725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Mid-term (1-3 years)</a:t>
                      </a:r>
                      <a:endParaRPr/>
                    </a:p>
                  </a:txBody>
                  <a:tcPr marL="91450" marR="91450" marT="45725" marB="45725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Long term (3-5 years)</a:t>
                      </a:r>
                      <a:endParaRPr/>
                    </a:p>
                  </a:txBody>
                  <a:tcPr marL="91450" marR="91450" marT="45725" marB="45725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553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Char char="•"/>
                      </a:pPr>
                      <a:r>
                        <a:rPr lang="en-US" sz="16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Creation</a:t>
                      </a:r>
                      <a:r>
                        <a:rPr lang="en-US" sz="1600" b="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 of a </a:t>
                      </a:r>
                      <a:r>
                        <a:rPr lang="en-US" sz="16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technical working</a:t>
                      </a:r>
                      <a:r>
                        <a:rPr lang="en-US" sz="1600" b="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 group on </a:t>
                      </a:r>
                      <a:r>
                        <a:rPr lang="en-US" sz="16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certification</a:t>
                      </a:r>
                      <a:r>
                        <a:rPr lang="en-US" sz="1600" b="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 and </a:t>
                      </a:r>
                      <a:r>
                        <a:rPr lang="en-US" sz="16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conformity assessments</a:t>
                      </a:r>
                      <a:r>
                        <a:rPr lang="en-US" sz="1600" b="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 within the RTC.</a:t>
                      </a:r>
                      <a:endParaRPr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Char char="•"/>
                      </a:pPr>
                      <a:r>
                        <a:rPr lang="en-US" sz="1600" b="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Creation and distribution of </a:t>
                      </a:r>
                      <a:r>
                        <a:rPr lang="en-US" sz="16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educational resources and awareness materials</a:t>
                      </a:r>
                      <a:r>
                        <a:rPr lang="en-US" sz="1600" b="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 for regulatory bodies to facilitate the </a:t>
                      </a:r>
                      <a:r>
                        <a:rPr lang="en-US" sz="16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certification and conformity assessment</a:t>
                      </a:r>
                      <a:r>
                        <a:rPr lang="en-US" sz="1600" b="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 of solar products and services.</a:t>
                      </a:r>
                      <a:endParaRPr sz="1600" b="0" u="none" strike="noStrike" cap="none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342900" marR="0" lvl="0" indent="-2540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2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Char char="•"/>
                      </a:pPr>
                      <a:r>
                        <a:rPr lang="en-US" sz="16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Development</a:t>
                      </a:r>
                      <a:r>
                        <a:rPr lang="en-US" sz="1600" b="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 of </a:t>
                      </a:r>
                      <a:r>
                        <a:rPr lang="en-US" sz="16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regional guidelines</a:t>
                      </a:r>
                      <a:r>
                        <a:rPr lang="en-US" sz="1600" b="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 for conducting conformity assessments for PV products and services.</a:t>
                      </a:r>
                      <a:endParaRPr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Char char="•"/>
                      </a:pPr>
                      <a:r>
                        <a:rPr lang="en-US" sz="1600" b="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Develop a </a:t>
                      </a:r>
                      <a:r>
                        <a:rPr lang="en-US" sz="16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certification program</a:t>
                      </a:r>
                      <a:r>
                        <a:rPr lang="en-US" sz="1600" b="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 for solar products in the Pacific region through </a:t>
                      </a:r>
                      <a:r>
                        <a:rPr lang="en-US" sz="16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technical support</a:t>
                      </a:r>
                      <a:r>
                        <a:rPr lang="en-US" sz="1600" b="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, accompanied by a label or digital credential for easy identification of </a:t>
                      </a:r>
                      <a:r>
                        <a:rPr lang="en-US" sz="16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certified products</a:t>
                      </a:r>
                      <a:r>
                        <a:rPr lang="en-US" sz="1600" b="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.</a:t>
                      </a:r>
                      <a:endParaRPr sz="1600" u="none" strike="noStrike" cap="none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Char char="•"/>
                      </a:pPr>
                      <a:r>
                        <a:rPr lang="en-US" sz="16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Organize a </a:t>
                      </a:r>
                      <a:r>
                        <a:rPr lang="en-US" sz="16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conference</a:t>
                      </a:r>
                      <a:r>
                        <a:rPr lang="en-US" sz="16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 or workshop on solar PV product certification </a:t>
                      </a:r>
                      <a:r>
                        <a:rPr lang="en-US" sz="16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involving local standards </a:t>
                      </a:r>
                      <a:r>
                        <a:rPr lang="en-US" sz="16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agencies, key public sector stakeholders, and international standardization bodies to facilitate knowledge sharing and transfer.</a:t>
                      </a:r>
                      <a:endParaRPr sz="1600" u="none" strike="noStrike" cap="none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Char char="•"/>
                      </a:pPr>
                      <a:r>
                        <a:rPr lang="en-US" sz="16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Launch a </a:t>
                      </a:r>
                      <a:r>
                        <a:rPr lang="en-US" sz="16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regional online platform</a:t>
                      </a:r>
                      <a:r>
                        <a:rPr lang="en-US" sz="16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 for consumers to verify the authenticity of certifications for products.</a:t>
                      </a:r>
                      <a:endParaRPr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Char char="•"/>
                      </a:pPr>
                      <a:r>
                        <a:rPr lang="en-US" sz="16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Train</a:t>
                      </a:r>
                      <a:r>
                        <a:rPr lang="en-US" sz="16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 national enforcement agencies on </a:t>
                      </a:r>
                      <a:r>
                        <a:rPr lang="en-US" sz="16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regional guidelines</a:t>
                      </a:r>
                      <a:r>
                        <a:rPr lang="en-US" sz="16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 for PV product conformity assessments.</a:t>
                      </a:r>
                      <a:endParaRPr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Char char="•"/>
                      </a:pPr>
                      <a:r>
                        <a:rPr lang="en-US" sz="16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Establishment</a:t>
                      </a:r>
                      <a:r>
                        <a:rPr lang="en-US" sz="16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 of a </a:t>
                      </a:r>
                      <a:r>
                        <a:rPr lang="en-US" sz="16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digital label</a:t>
                      </a:r>
                      <a:r>
                        <a:rPr lang="en-US" sz="16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 for certified solar products that is valid across the </a:t>
                      </a:r>
                      <a:r>
                        <a:rPr lang="en-US" sz="16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entire region</a:t>
                      </a:r>
                      <a:r>
                        <a:rPr lang="en-US" sz="16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.</a:t>
                      </a:r>
                      <a:endParaRPr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171450" marR="0" lvl="0" indent="-825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20" name="Google Shape;620;p68"/>
          <p:cNvSpPr txBox="1"/>
          <p:nvPr/>
        </p:nvSpPr>
        <p:spPr>
          <a:xfrm>
            <a:off x="762593" y="604433"/>
            <a:ext cx="5120047" cy="64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3600"/>
              <a:buFont typeface="Carme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3A3838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QI - Roadmap for Implementation</a:t>
            </a:r>
            <a:endParaRPr kumimoji="0" sz="2800" b="0" i="0" u="none" strike="noStrike" kern="0" cap="none" spc="0" normalizeH="0" baseline="0" noProof="0" dirty="0">
              <a:ln>
                <a:noFill/>
              </a:ln>
              <a:solidFill>
                <a:srgbClr val="3A3838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04808EB-DD8E-E32E-F06B-66C5A24B594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300"/>
              <a:buFont typeface="Carme"/>
              <a:buNone/>
              <a:tabLst/>
              <a:defRPr/>
            </a:pPr>
            <a:fld id="{00000000-1234-1234-1234-123412341234}" type="slidenum">
              <a: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F2F2F2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2F2F2"/>
                </a:buClr>
                <a:buSzPts val="300"/>
                <a:buFont typeface="Carme"/>
                <a:buNone/>
                <a:tabLst/>
                <a:defRPr/>
              </a:pPr>
              <a:t>18</a:t>
            </a:fld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srgbClr val="F2F2F2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070662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" name="Google Shape;626;p69"/>
          <p:cNvSpPr txBox="1">
            <a:spLocks noGrp="1"/>
          </p:cNvSpPr>
          <p:nvPr>
            <p:ph type="ftr" idx="11"/>
          </p:nvPr>
        </p:nvSpPr>
        <p:spPr>
          <a:xfrm>
            <a:off x="3297492" y="6504131"/>
            <a:ext cx="553801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1200"/>
              <a:buFont typeface="Carme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F2F2F2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UNIDO QI for Solar PV - SPC Results Presentation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F2F2F2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627" name="Google Shape;627;p69"/>
          <p:cNvGraphicFramePr/>
          <p:nvPr>
            <p:extLst>
              <p:ext uri="{D42A27DB-BD31-4B8C-83A1-F6EECF244321}">
                <p14:modId xmlns:p14="http://schemas.microsoft.com/office/powerpoint/2010/main" val="1679575205"/>
              </p:ext>
            </p:extLst>
          </p:nvPr>
        </p:nvGraphicFramePr>
        <p:xfrm>
          <a:off x="344129" y="1772200"/>
          <a:ext cx="11539600" cy="4504935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5234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638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360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6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10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Intervention Area</a:t>
                      </a:r>
                      <a:endParaRPr/>
                    </a:p>
                  </a:txBody>
                  <a:tcPr marL="91450" marR="91450" marT="45725" marB="45725" anchor="ctr">
                    <a:solidFill>
                      <a:schemeClr val="accent2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Targets</a:t>
                      </a:r>
                      <a:endParaRPr/>
                    </a:p>
                  </a:txBody>
                  <a:tcPr marL="91450" marR="91450" marT="45725" marB="45725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0650"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Accreditation</a:t>
                      </a:r>
                      <a:endParaRPr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Short Term (0-1 year)</a:t>
                      </a:r>
                      <a:endParaRPr/>
                    </a:p>
                  </a:txBody>
                  <a:tcPr marL="91450" marR="91450" marT="45725" marB="45725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Mid-term (1-3 years)</a:t>
                      </a:r>
                      <a:endParaRPr/>
                    </a:p>
                  </a:txBody>
                  <a:tcPr marL="91450" marR="91450" marT="45725" marB="45725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Long term (3-5 years)</a:t>
                      </a:r>
                      <a:endParaRPr/>
                    </a:p>
                  </a:txBody>
                  <a:tcPr marL="91450" marR="91450" marT="45725" marB="45725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553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2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Char char="•"/>
                      </a:pPr>
                      <a:r>
                        <a:rPr lang="en-US" sz="16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Providing </a:t>
                      </a:r>
                      <a:r>
                        <a:rPr lang="en-US" sz="16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technical assistance and capacity-building</a:t>
                      </a:r>
                      <a:r>
                        <a:rPr lang="en-US" sz="16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 support to accreditation bodies such as the TNQAB in </a:t>
                      </a:r>
                      <a:r>
                        <a:rPr lang="en-US" sz="16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aligning</a:t>
                      </a:r>
                      <a:r>
                        <a:rPr lang="en-US" sz="16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 their practices with </a:t>
                      </a:r>
                      <a:r>
                        <a:rPr lang="en-US" sz="16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regional and international standards</a:t>
                      </a:r>
                      <a:r>
                        <a:rPr lang="en-US" sz="16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.</a:t>
                      </a:r>
                      <a:endParaRPr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171450" marR="0" lvl="2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Char char="•"/>
                      </a:pPr>
                      <a:r>
                        <a:rPr lang="en-US" sz="16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Engage</a:t>
                      </a:r>
                      <a:r>
                        <a:rPr lang="en-US" sz="16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 in outreach and promotional activities to </a:t>
                      </a:r>
                      <a:r>
                        <a:rPr lang="en-US" sz="16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raise awareness</a:t>
                      </a:r>
                      <a:r>
                        <a:rPr lang="en-US" sz="16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 among investors and financiers about the </a:t>
                      </a:r>
                      <a:r>
                        <a:rPr lang="en-US" sz="16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benefits of investing</a:t>
                      </a:r>
                      <a:r>
                        <a:rPr lang="en-US" sz="16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 in the region's accredited </a:t>
                      </a:r>
                      <a:r>
                        <a:rPr lang="en-US" sz="16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solar sector</a:t>
                      </a:r>
                      <a:r>
                        <a:rPr lang="en-US" sz="16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.</a:t>
                      </a:r>
                      <a:endParaRPr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171450" marR="0" lvl="2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Char char="•"/>
                      </a:pPr>
                      <a:r>
                        <a:rPr lang="en-US" sz="16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Establishment of a regional working group for accreditation of conformity assessment bodies and testing facilities.</a:t>
                      </a:r>
                      <a:endParaRPr sz="1600" u="none" strike="noStrike" cap="none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Char char="•"/>
                      </a:pPr>
                      <a:r>
                        <a:rPr lang="en-US" sz="16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Develop and launch pilot programs for the accreditation process within the region</a:t>
                      </a:r>
                      <a:endParaRPr sz="1600" u="none" strike="noStrike" cap="none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Char char="•"/>
                      </a:pPr>
                      <a:r>
                        <a:rPr lang="en-US" sz="16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Expand capacity development programs to cover a wider range of topics and ensure continuous learning and skill improvement for accreditation assessors and technical experts.</a:t>
                      </a:r>
                      <a:endParaRPr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Char char="•"/>
                      </a:pPr>
                      <a:r>
                        <a:rPr lang="en-US" sz="1600" u="none" strike="noStrike" cap="none" dirty="0" err="1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Organise</a:t>
                      </a:r>
                      <a:r>
                        <a:rPr lang="en-US" sz="16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 a conference with national, regional, and international experts.</a:t>
                      </a:r>
                      <a:endParaRPr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Char char="•"/>
                      </a:pPr>
                      <a:r>
                        <a:rPr lang="en-US" sz="16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Achieving an MRA for at least one national or accreditation body.</a:t>
                      </a:r>
                      <a:endParaRPr sz="1600" u="none" strike="noStrike" cap="none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29" name="Google Shape;629;p69"/>
          <p:cNvSpPr txBox="1"/>
          <p:nvPr/>
        </p:nvSpPr>
        <p:spPr>
          <a:xfrm>
            <a:off x="762593" y="581185"/>
            <a:ext cx="5120047" cy="6653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3600"/>
              <a:buFont typeface="Carme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>
                <a:ln>
                  <a:noFill/>
                </a:ln>
                <a:solidFill>
                  <a:srgbClr val="3A3838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QI - Roadmap for Implementation</a:t>
            </a:r>
            <a:endParaRPr kumimoji="0" sz="2800" b="0" i="0" u="none" strike="noStrike" kern="0" cap="none" spc="0" normalizeH="0" baseline="0" noProof="0">
              <a:ln>
                <a:noFill/>
              </a:ln>
              <a:solidFill>
                <a:srgbClr val="3A3838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3C50075-414D-8E2F-F8EC-3A81356E1D0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300"/>
              <a:buFont typeface="Carme"/>
              <a:buNone/>
              <a:tabLst/>
              <a:defRPr/>
            </a:pPr>
            <a:fld id="{00000000-1234-1234-1234-123412341234}" type="slidenum">
              <a: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F2F2F2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2F2F2"/>
                </a:buClr>
                <a:buSzPts val="300"/>
                <a:buFont typeface="Carme"/>
                <a:buNone/>
                <a:tabLst/>
                <a:defRPr/>
              </a:pPr>
              <a:t>19</a:t>
            </a:fld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srgbClr val="F2F2F2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77465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E28A7-DFF6-2B0B-671E-A47B4858D7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3722" y="566057"/>
            <a:ext cx="7686787" cy="790910"/>
          </a:xfrm>
        </p:spPr>
        <p:txBody>
          <a:bodyPr/>
          <a:lstStyle/>
          <a:p>
            <a:r>
              <a:rPr lang="en-GB" sz="3200" dirty="0">
                <a:solidFill>
                  <a:schemeClr val="bg2">
                    <a:lumMod val="50000"/>
                  </a:schemeClr>
                </a:solidFill>
              </a:rPr>
              <a:t>Objective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E3E766-B3F1-1E49-5E1F-FD491F3B4FA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1200"/>
              <a:buFont typeface="Carme"/>
              <a:buNone/>
              <a:tabLst/>
              <a:defRPr/>
            </a:pPr>
            <a:r>
              <a:rPr kumimoji="0" lang="en-GB" sz="1200" b="0" i="0" u="none" strike="noStrike" kern="0" cap="none" spc="0" normalizeH="0" baseline="0" noProof="0">
                <a:ln>
                  <a:noFill/>
                </a:ln>
                <a:solidFill>
                  <a:srgbClr val="F2F2F2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UNIDO QI for Solar PV - SPC Results Presentation</a:t>
            </a: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7A140586-A9DB-29D2-4D00-FF6BB6FCC44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63139176"/>
              </p:ext>
            </p:extLst>
          </p:nvPr>
        </p:nvGraphicFramePr>
        <p:xfrm>
          <a:off x="626378" y="1433434"/>
          <a:ext cx="11207692" cy="49849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004996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843FB-4787-951D-9A42-2ED6B80718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Expected Outcomes</a:t>
            </a:r>
          </a:p>
        </p:txBody>
      </p:sp>
    </p:spTree>
    <p:extLst>
      <p:ext uri="{BB962C8B-B14F-4D97-AF65-F5344CB8AC3E}">
        <p14:creationId xmlns:p14="http://schemas.microsoft.com/office/powerpoint/2010/main" val="14417665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" name="Google Shape;572;p63"/>
          <p:cNvSpPr txBox="1">
            <a:spLocks noGrp="1"/>
          </p:cNvSpPr>
          <p:nvPr>
            <p:ph type="ftr" idx="11"/>
          </p:nvPr>
        </p:nvSpPr>
        <p:spPr>
          <a:xfrm>
            <a:off x="3297492" y="6494894"/>
            <a:ext cx="553801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1200"/>
              <a:buFont typeface="Carme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F2F2F2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UNIDO QI for Solar PV - SPC Results Presentation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F2F2F2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573" name="Google Shape;573;p63"/>
          <p:cNvGraphicFramePr/>
          <p:nvPr>
            <p:extLst>
              <p:ext uri="{D42A27DB-BD31-4B8C-83A1-F6EECF244321}">
                <p14:modId xmlns:p14="http://schemas.microsoft.com/office/powerpoint/2010/main" val="2677594859"/>
              </p:ext>
            </p:extLst>
          </p:nvPr>
        </p:nvGraphicFramePr>
        <p:xfrm>
          <a:off x="550375" y="2018390"/>
          <a:ext cx="11091250" cy="381510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2935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56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Intervention Area</a:t>
                      </a:r>
                      <a:endParaRPr/>
                    </a:p>
                  </a:txBody>
                  <a:tcPr marL="91450" marR="91450" marT="45725" marB="45725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Outcome</a:t>
                      </a:r>
                      <a:endParaRPr/>
                    </a:p>
                  </a:txBody>
                  <a:tcPr marL="91450" marR="91450" marT="45725" marB="45725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u="none" strike="noStrike" cap="none" dirty="0" err="1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Standardisation</a:t>
                      </a:r>
                      <a:endParaRPr sz="20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Char char="•"/>
                      </a:pPr>
                      <a:r>
                        <a:rPr lang="en-US" sz="20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Establishing</a:t>
                      </a:r>
                      <a:r>
                        <a:rPr lang="en-US" sz="20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 a </a:t>
                      </a:r>
                      <a:r>
                        <a:rPr lang="en-US" sz="20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repository of IEC/ISO standards</a:t>
                      </a:r>
                      <a:r>
                        <a:rPr lang="en-US" sz="20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 for solar PV, with long-term adaptation to national standards in SPC countries.</a:t>
                      </a:r>
                      <a:endParaRPr sz="20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Char char="•"/>
                      </a:pPr>
                      <a:r>
                        <a:rPr lang="en-US" sz="20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The initiative </a:t>
                      </a:r>
                      <a:r>
                        <a:rPr lang="en-US" sz="20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promotes cooperation</a:t>
                      </a:r>
                      <a:r>
                        <a:rPr lang="en-US" sz="20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 between </a:t>
                      </a:r>
                      <a:r>
                        <a:rPr lang="en-US" sz="20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national and regional stakeholders</a:t>
                      </a:r>
                      <a:r>
                        <a:rPr lang="en-US" sz="20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 to recognize and validate products certified under </a:t>
                      </a:r>
                      <a:r>
                        <a:rPr lang="en-US" sz="20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New Zealand and Australian standards</a:t>
                      </a:r>
                      <a:r>
                        <a:rPr lang="en-US" sz="20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, which are also compliant with </a:t>
                      </a:r>
                      <a:r>
                        <a:rPr lang="en-US" sz="20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regional standards frameworks</a:t>
                      </a:r>
                      <a:r>
                        <a:rPr lang="en-US" sz="20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.</a:t>
                      </a:r>
                      <a:endParaRPr sz="20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Char char="•"/>
                      </a:pPr>
                      <a:r>
                        <a:rPr lang="en-US" sz="20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Establishment</a:t>
                      </a:r>
                      <a:r>
                        <a:rPr lang="en-US" sz="20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 of a </a:t>
                      </a:r>
                      <a:r>
                        <a:rPr lang="en-US" sz="20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regional standards database</a:t>
                      </a:r>
                      <a:r>
                        <a:rPr lang="en-US" sz="20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 and sharing of knowledge on QI and standards via regional conferences.</a:t>
                      </a:r>
                      <a:endParaRPr sz="20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Char char="•"/>
                      </a:pPr>
                      <a:r>
                        <a:rPr lang="en-US" sz="20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Supporting </a:t>
                      </a:r>
                      <a:r>
                        <a:rPr lang="en-US" sz="20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policy measures that enforce national standards</a:t>
                      </a:r>
                      <a:r>
                        <a:rPr lang="en-US" sz="20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, encourage market-based mechanisms, and </a:t>
                      </a:r>
                      <a:r>
                        <a:rPr lang="en-US" sz="20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align national standards</a:t>
                      </a:r>
                      <a:r>
                        <a:rPr lang="en-US" sz="20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 with a regional framework under the </a:t>
                      </a:r>
                      <a:r>
                        <a:rPr lang="en-US" sz="20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STAR C project</a:t>
                      </a:r>
                      <a:r>
                        <a:rPr lang="en-US" sz="20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.</a:t>
                      </a:r>
                      <a:endParaRPr sz="2000" u="none" strike="noStrike" cap="none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75" name="Google Shape;575;p63"/>
          <p:cNvSpPr txBox="1"/>
          <p:nvPr/>
        </p:nvSpPr>
        <p:spPr>
          <a:xfrm>
            <a:off x="762593" y="581185"/>
            <a:ext cx="7660971" cy="6653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3600"/>
              <a:buFont typeface="Carme"/>
              <a:buNone/>
              <a:tabLst/>
              <a:defRPr/>
            </a:pPr>
            <a:r>
              <a:rPr lang="en-US" sz="3200" kern="0" dirty="0">
                <a:solidFill>
                  <a:srgbClr val="3A3838"/>
                </a:solidFill>
                <a:latin typeface="Calibri"/>
                <a:ea typeface="Calibri"/>
                <a:cs typeface="Calibri"/>
                <a:sym typeface="Calibri"/>
              </a:rPr>
              <a:t>Expected Outcomes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516161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" name="Google Shape;581;p64"/>
          <p:cNvSpPr txBox="1">
            <a:spLocks noGrp="1"/>
          </p:cNvSpPr>
          <p:nvPr>
            <p:ph type="ftr" idx="11"/>
          </p:nvPr>
        </p:nvSpPr>
        <p:spPr>
          <a:xfrm>
            <a:off x="3297492" y="6494894"/>
            <a:ext cx="553801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1200"/>
              <a:buFont typeface="Carme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F2F2F2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UNIDO QI for Solar PV - SPC Results Presentation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F2F2F2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582" name="Google Shape;582;p64"/>
          <p:cNvGraphicFramePr/>
          <p:nvPr>
            <p:extLst>
              <p:ext uri="{D42A27DB-BD31-4B8C-83A1-F6EECF244321}">
                <p14:modId xmlns:p14="http://schemas.microsoft.com/office/powerpoint/2010/main" val="1653865047"/>
              </p:ext>
            </p:extLst>
          </p:nvPr>
        </p:nvGraphicFramePr>
        <p:xfrm>
          <a:off x="415900" y="1660891"/>
          <a:ext cx="11360200" cy="441962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2883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77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59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Intervention Area</a:t>
                      </a:r>
                      <a:endParaRPr/>
                    </a:p>
                  </a:txBody>
                  <a:tcPr marL="91450" marR="91450" marT="45725" marB="45725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Outcome</a:t>
                      </a:r>
                      <a:endParaRPr/>
                    </a:p>
                  </a:txBody>
                  <a:tcPr marL="91450" marR="91450" marT="45725" marB="45725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16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Metrology and Testing</a:t>
                      </a:r>
                      <a:endParaRPr sz="20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Char char="•"/>
                      </a:pPr>
                      <a:r>
                        <a:rPr lang="en-US" sz="20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Establishment and enhancement</a:t>
                      </a:r>
                      <a:r>
                        <a:rPr lang="en-US" sz="20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 of PV product </a:t>
                      </a:r>
                      <a:r>
                        <a:rPr lang="en-US" sz="20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testing facilities</a:t>
                      </a:r>
                      <a:r>
                        <a:rPr lang="en-US" sz="20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 in line with international standards across </a:t>
                      </a:r>
                      <a:r>
                        <a:rPr lang="en-US" sz="20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SPC countries</a:t>
                      </a:r>
                      <a:r>
                        <a:rPr lang="en-US" sz="20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.</a:t>
                      </a:r>
                      <a:endParaRPr sz="20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Char char="•"/>
                      </a:pPr>
                      <a:r>
                        <a:rPr lang="en-US" sz="20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The </a:t>
                      </a:r>
                      <a:r>
                        <a:rPr lang="en-US" sz="20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training of staff</a:t>
                      </a:r>
                      <a:r>
                        <a:rPr lang="en-US" sz="20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 specializing in solar </a:t>
                      </a:r>
                      <a:r>
                        <a:rPr lang="en-US" sz="20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PV product testing</a:t>
                      </a:r>
                      <a:r>
                        <a:rPr lang="en-US" sz="20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 is crucial to ensure they possess the necessary </a:t>
                      </a:r>
                      <a:r>
                        <a:rPr lang="en-US" sz="20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knowledge and skills</a:t>
                      </a:r>
                      <a:r>
                        <a:rPr lang="en-US" sz="20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 for efficient testing and metrology activities.</a:t>
                      </a:r>
                      <a:endParaRPr sz="20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Char char="•"/>
                      </a:pPr>
                      <a:r>
                        <a:rPr lang="en-US" sz="20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Strengthening regional cooperation</a:t>
                      </a:r>
                      <a:r>
                        <a:rPr lang="en-US" sz="20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 for the establishment of regional </a:t>
                      </a:r>
                      <a:r>
                        <a:rPr lang="en-US" sz="20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testing </a:t>
                      </a:r>
                      <a:r>
                        <a:rPr lang="en-US" sz="2000" b="1" u="none" strike="noStrike" cap="none" dirty="0" err="1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centres</a:t>
                      </a:r>
                      <a:r>
                        <a:rPr lang="en-US" sz="20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 that </a:t>
                      </a:r>
                      <a:r>
                        <a:rPr lang="en-US" sz="20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test products</a:t>
                      </a:r>
                      <a:r>
                        <a:rPr lang="en-US" sz="20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 across the SPC countries.</a:t>
                      </a:r>
                      <a:endParaRPr sz="20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Char char="•"/>
                      </a:pPr>
                      <a:r>
                        <a:rPr lang="en-US" sz="20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To improve </a:t>
                      </a:r>
                      <a:r>
                        <a:rPr lang="en-US" sz="20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calibration and traceability</a:t>
                      </a:r>
                      <a:r>
                        <a:rPr lang="en-US" sz="20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 of equipment used in meteorological testing and </a:t>
                      </a:r>
                      <a:r>
                        <a:rPr lang="en-US" sz="20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increase the dissemination</a:t>
                      </a:r>
                      <a:r>
                        <a:rPr lang="en-US" sz="20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 of quality-tested solar products and services in the </a:t>
                      </a:r>
                      <a:r>
                        <a:rPr lang="en-US" sz="20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Pacific region</a:t>
                      </a:r>
                      <a:r>
                        <a:rPr lang="en-US" sz="20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.</a:t>
                      </a:r>
                      <a:endParaRPr sz="20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Char char="•"/>
                      </a:pPr>
                      <a:r>
                        <a:rPr lang="en-US" sz="20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Aligning with STAR-C outcome 2</a:t>
                      </a:r>
                      <a:r>
                        <a:rPr lang="en-US" sz="20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- Enhancing institutional capacities through certified training programs on testing procedures for solar PV products in regional laboratories.</a:t>
                      </a:r>
                      <a:endParaRPr sz="2000" u="none" strike="noStrike" cap="none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Google Shape;575;p63">
            <a:extLst>
              <a:ext uri="{FF2B5EF4-FFF2-40B4-BE49-F238E27FC236}">
                <a16:creationId xmlns:a16="http://schemas.microsoft.com/office/drawing/2014/main" id="{1A91B951-83DA-6AC0-2E68-240CFAE0C683}"/>
              </a:ext>
            </a:extLst>
          </p:cNvPr>
          <p:cNvSpPr txBox="1"/>
          <p:nvPr/>
        </p:nvSpPr>
        <p:spPr>
          <a:xfrm>
            <a:off x="762593" y="581185"/>
            <a:ext cx="7660971" cy="6653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3600"/>
              <a:buFont typeface="Carme"/>
              <a:buNone/>
              <a:tabLst/>
              <a:defRPr/>
            </a:pPr>
            <a:r>
              <a:rPr lang="en-US" sz="3200" kern="0" dirty="0">
                <a:solidFill>
                  <a:srgbClr val="3A3838"/>
                </a:solidFill>
                <a:latin typeface="Calibri"/>
                <a:ea typeface="Calibri"/>
                <a:cs typeface="Calibri"/>
                <a:sym typeface="Calibri"/>
              </a:rPr>
              <a:t>Expected Outcomes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124565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0" name="Google Shape;590;p65"/>
          <p:cNvSpPr txBox="1">
            <a:spLocks noGrp="1"/>
          </p:cNvSpPr>
          <p:nvPr>
            <p:ph type="ftr" idx="11"/>
          </p:nvPr>
        </p:nvSpPr>
        <p:spPr>
          <a:xfrm>
            <a:off x="3297492" y="6494894"/>
            <a:ext cx="553801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1200"/>
              <a:buFont typeface="Carme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F2F2F2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UNIDO QI for Solar PV - SPC Results Presentation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F2F2F2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591" name="Google Shape;591;p65"/>
          <p:cNvGraphicFramePr/>
          <p:nvPr>
            <p:extLst>
              <p:ext uri="{D42A27DB-BD31-4B8C-83A1-F6EECF244321}">
                <p14:modId xmlns:p14="http://schemas.microsoft.com/office/powerpoint/2010/main" val="1928262035"/>
              </p:ext>
            </p:extLst>
          </p:nvPr>
        </p:nvGraphicFramePr>
        <p:xfrm>
          <a:off x="179338" y="1715242"/>
          <a:ext cx="11774325" cy="411483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2229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45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Intervention Area</a:t>
                      </a:r>
                      <a:endParaRPr/>
                    </a:p>
                  </a:txBody>
                  <a:tcPr marL="91450" marR="91450" marT="45725" marB="45725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Outcome</a:t>
                      </a:r>
                      <a:endParaRPr/>
                    </a:p>
                  </a:txBody>
                  <a:tcPr marL="91450" marR="91450" marT="45725" marB="45725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Certification and Conformity Assessment</a:t>
                      </a:r>
                      <a:endParaRPr sz="1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Char char="•"/>
                      </a:pPr>
                      <a:r>
                        <a:rPr lang="en-US" sz="18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Adoption of ISO 9001 and other international standards </a:t>
                      </a:r>
                      <a:r>
                        <a:rPr lang="en-US" sz="18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to ensure product quality across the region. Development of a </a:t>
                      </a:r>
                      <a:r>
                        <a:rPr lang="en-US" sz="18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regional certification for solar PV installers</a:t>
                      </a:r>
                      <a:r>
                        <a:rPr lang="en-US" sz="18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.</a:t>
                      </a:r>
                      <a:endParaRPr sz="1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Char char="•"/>
                      </a:pPr>
                      <a:r>
                        <a:rPr lang="en-US" sz="18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Promotion of </a:t>
                      </a:r>
                      <a:r>
                        <a:rPr lang="en-US" sz="18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policy advisory and training</a:t>
                      </a:r>
                      <a:r>
                        <a:rPr lang="en-US" sz="18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for </a:t>
                      </a:r>
                      <a:r>
                        <a:rPr lang="en-US" sz="18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national customs agents</a:t>
                      </a:r>
                      <a:r>
                        <a:rPr lang="en-US" sz="18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and </a:t>
                      </a:r>
                      <a:r>
                        <a:rPr lang="en-US" sz="18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standards</a:t>
                      </a:r>
                      <a:r>
                        <a:rPr lang="en-US" sz="18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enforcement agencies can </a:t>
                      </a:r>
                      <a:r>
                        <a:rPr lang="en-US" sz="18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identify non-certified products</a:t>
                      </a:r>
                      <a:r>
                        <a:rPr lang="en-US" sz="18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.</a:t>
                      </a:r>
                      <a:endParaRPr sz="1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Char char="•"/>
                      </a:pPr>
                      <a:r>
                        <a:rPr lang="en-US" sz="18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Alignment with STAR-C outcome 2</a:t>
                      </a:r>
                      <a:r>
                        <a:rPr lang="en-US" sz="18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- Enhancing institutional capacity to deliver certified solar training and curricula, supporting regional quality infrastructure development.</a:t>
                      </a:r>
                      <a:endParaRPr sz="1800" u="none" strike="noStrike" cap="none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Accreditation</a:t>
                      </a:r>
                      <a:endParaRPr sz="1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Char char="•"/>
                      </a:pPr>
                      <a:r>
                        <a:rPr lang="en-US" sz="18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Accreditation of </a:t>
                      </a:r>
                      <a:r>
                        <a:rPr lang="en-US" sz="18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at least one regional laboratory </a:t>
                      </a:r>
                      <a:r>
                        <a:rPr lang="en-US" sz="18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for testing solar PV products.</a:t>
                      </a:r>
                      <a:endParaRPr sz="1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Char char="•"/>
                      </a:pPr>
                      <a:r>
                        <a:rPr lang="en-US" sz="18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Establishing a </a:t>
                      </a:r>
                      <a:r>
                        <a:rPr lang="en-US" sz="18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transparent and reliable accreditation framework </a:t>
                      </a:r>
                      <a:r>
                        <a:rPr lang="en-US" sz="18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to attract investors and financiers to the solar sector.</a:t>
                      </a:r>
                      <a:endParaRPr sz="1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Char char="•"/>
                      </a:pPr>
                      <a:r>
                        <a:rPr lang="en-US" sz="18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Aligning accreditation processes </a:t>
                      </a:r>
                      <a:r>
                        <a:rPr lang="en-US" sz="18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across the region to </a:t>
                      </a:r>
                      <a:r>
                        <a:rPr lang="en-US" sz="18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reduce trade barriers and support</a:t>
                      </a:r>
                      <a:r>
                        <a:rPr lang="en-US" sz="18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economic integration.</a:t>
                      </a:r>
                      <a:endParaRPr sz="1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Char char="•"/>
                      </a:pPr>
                      <a:r>
                        <a:rPr lang="en-US" sz="18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Alignment with STAR-C outcome 4</a:t>
                      </a:r>
                      <a:r>
                        <a:rPr lang="en-US" sz="18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– Strengthening regional institutions for certification conformity assessment and testing to provide internationally </a:t>
                      </a:r>
                      <a:r>
                        <a:rPr lang="en-US" sz="1800" u="none" strike="noStrike" cap="none" dirty="0" err="1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recognised</a:t>
                      </a:r>
                      <a:r>
                        <a:rPr lang="en-US" sz="18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QI services.</a:t>
                      </a:r>
                      <a:endParaRPr sz="1800" u="none" strike="noStrike" cap="none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Google Shape;575;p63">
            <a:extLst>
              <a:ext uri="{FF2B5EF4-FFF2-40B4-BE49-F238E27FC236}">
                <a16:creationId xmlns:a16="http://schemas.microsoft.com/office/drawing/2014/main" id="{59176C18-2086-2D02-52EE-6CEFFE7AC238}"/>
              </a:ext>
            </a:extLst>
          </p:cNvPr>
          <p:cNvSpPr txBox="1"/>
          <p:nvPr/>
        </p:nvSpPr>
        <p:spPr>
          <a:xfrm>
            <a:off x="762593" y="581185"/>
            <a:ext cx="7660971" cy="6653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3600"/>
              <a:buFont typeface="Carme"/>
              <a:buNone/>
              <a:tabLst/>
              <a:defRPr/>
            </a:pPr>
            <a:r>
              <a:rPr lang="en-US" sz="3200" kern="0" dirty="0">
                <a:solidFill>
                  <a:schemeClr val="bg2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Expected Outcomes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555080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993CC-3807-BCE7-EC74-5A5960E80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3530" y="2800350"/>
            <a:ext cx="8804940" cy="997769"/>
          </a:xfrm>
        </p:spPr>
        <p:txBody>
          <a:bodyPr/>
          <a:lstStyle/>
          <a:p>
            <a:r>
              <a:rPr lang="en-GB" sz="6600" dirty="0"/>
              <a:t>Questions and Comments</a:t>
            </a:r>
          </a:p>
        </p:txBody>
      </p:sp>
    </p:spTree>
    <p:extLst>
      <p:ext uri="{BB962C8B-B14F-4D97-AF65-F5344CB8AC3E}">
        <p14:creationId xmlns:p14="http://schemas.microsoft.com/office/powerpoint/2010/main" val="6293981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2F0580-A064-18D2-0B14-B484D09B1E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C1B92-83FB-BDF8-BC4C-F5CD72610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12854" y="1848775"/>
            <a:ext cx="4323426" cy="1769294"/>
          </a:xfrm>
        </p:spPr>
        <p:txBody>
          <a:bodyPr/>
          <a:lstStyle/>
          <a:p>
            <a:r>
              <a:rPr lang="en-GB" sz="6600" dirty="0"/>
              <a:t>THANK YOU</a:t>
            </a:r>
          </a:p>
        </p:txBody>
      </p:sp>
      <p:sp>
        <p:nvSpPr>
          <p:cNvPr id="3" name="Google Shape;121;p30">
            <a:extLst>
              <a:ext uri="{FF2B5EF4-FFF2-40B4-BE49-F238E27FC236}">
                <a16:creationId xmlns:a16="http://schemas.microsoft.com/office/drawing/2014/main" id="{872FAF4B-7D6C-43E9-B810-B91103C7019D}"/>
              </a:ext>
            </a:extLst>
          </p:cNvPr>
          <p:cNvSpPr txBox="1"/>
          <p:nvPr/>
        </p:nvSpPr>
        <p:spPr>
          <a:xfrm>
            <a:off x="307602" y="1539380"/>
            <a:ext cx="5374107" cy="3477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tabLst/>
              <a:defRPr/>
            </a:pPr>
            <a:r>
              <a:rPr lang="es-CO" sz="2000" b="1" kern="0" dirty="0" err="1">
                <a:solidFill>
                  <a:schemeClr val="bg2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Contact</a:t>
            </a:r>
            <a:r>
              <a:rPr lang="es-CO" sz="2000" b="1" kern="0" dirty="0">
                <a:solidFill>
                  <a:schemeClr val="bg2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tabLst/>
              <a:defRPr/>
            </a:pPr>
            <a:endParaRPr kumimoji="0" lang="es-CO" sz="2000" b="0" i="0" u="none" strike="noStrike" kern="0" cap="none" spc="0" normalizeH="0" baseline="0" noProof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tabLst/>
              <a:defRPr/>
            </a:pPr>
            <a:r>
              <a:rPr lang="es-CO" sz="2000" kern="0" dirty="0">
                <a:solidFill>
                  <a:schemeClr val="bg2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Regional </a:t>
            </a:r>
            <a:r>
              <a:rPr lang="es-CO" sz="2000" kern="0" dirty="0" err="1">
                <a:solidFill>
                  <a:schemeClr val="bg2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expert</a:t>
            </a:r>
            <a:r>
              <a:rPr lang="es-CO" sz="2000" kern="0" dirty="0">
                <a:solidFill>
                  <a:schemeClr val="bg2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: Francis </a:t>
            </a:r>
            <a:r>
              <a:rPr lang="es-CO" sz="2000" kern="0" dirty="0" err="1">
                <a:solidFill>
                  <a:schemeClr val="bg2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Sakato</a:t>
            </a:r>
            <a:r>
              <a:rPr lang="es-CO" sz="2000" kern="0" dirty="0">
                <a:solidFill>
                  <a:schemeClr val="bg2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CO" sz="2000" kern="0" dirty="0">
                <a:solidFill>
                  <a:schemeClr val="bg2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  <a:hlinkClick r:id="rId2"/>
              </a:rPr>
              <a:t>francis.sakato@gmail.com</a:t>
            </a:r>
            <a:endParaRPr lang="es-CO" sz="2000" kern="0" dirty="0">
              <a:solidFill>
                <a:schemeClr val="bg2">
                  <a:lumMod val="5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tabLst/>
              <a:defRPr/>
            </a:pPr>
            <a:endParaRPr lang="es-CO" sz="2000" kern="0" dirty="0">
              <a:solidFill>
                <a:schemeClr val="bg2">
                  <a:lumMod val="5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tabLst/>
              <a:defRPr/>
            </a:pPr>
            <a:r>
              <a:rPr kumimoji="0" lang="es-CO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Consultant</a:t>
            </a:r>
            <a:r>
              <a:rPr kumimoji="0" lang="es-CO" sz="2000" b="0" i="0" u="none" strike="noStrike" kern="0" cap="none" spc="0" normalizeH="0" baseline="0" noProof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:</a:t>
            </a:r>
            <a:r>
              <a:rPr lang="es-CO" sz="2000" kern="0" dirty="0">
                <a:solidFill>
                  <a:schemeClr val="bg2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 Diego Garcia  </a:t>
            </a:r>
            <a:r>
              <a:rPr lang="es-CO" sz="2000" kern="0" dirty="0">
                <a:solidFill>
                  <a:schemeClr val="bg2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diego.garcia@microenergy-international.com</a:t>
            </a:r>
            <a:endParaRPr lang="es-CO" sz="2000" kern="0" dirty="0">
              <a:solidFill>
                <a:schemeClr val="bg2">
                  <a:lumMod val="5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tabLst/>
              <a:defRPr/>
            </a:pPr>
            <a:endParaRPr lang="es-CO" sz="2000" kern="0" dirty="0">
              <a:solidFill>
                <a:schemeClr val="bg2">
                  <a:lumMod val="5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tabLst/>
              <a:defRPr/>
            </a:pPr>
            <a:r>
              <a:rPr lang="es-CO" sz="2000" kern="0" dirty="0" err="1">
                <a:solidFill>
                  <a:schemeClr val="bg2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Implementing</a:t>
            </a:r>
            <a:r>
              <a:rPr lang="es-CO" sz="2000" kern="0" dirty="0">
                <a:solidFill>
                  <a:schemeClr val="bg2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CO" sz="2000" kern="0" dirty="0" err="1">
                <a:solidFill>
                  <a:schemeClr val="bg2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partner</a:t>
            </a:r>
            <a:r>
              <a:rPr lang="es-CO" sz="2000" kern="0" dirty="0">
                <a:solidFill>
                  <a:schemeClr val="bg2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: MicroEnergy International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tabLst/>
              <a:defRPr/>
            </a:pPr>
            <a:r>
              <a:rPr lang="es-CO" sz="2000" kern="0" dirty="0">
                <a:solidFill>
                  <a:schemeClr val="bg2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http://www.microenergy-consult.com/</a:t>
            </a:r>
            <a:endParaRPr lang="es-CO" sz="2000" kern="0" dirty="0">
              <a:solidFill>
                <a:schemeClr val="bg2">
                  <a:lumMod val="5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tabLst/>
              <a:defRPr/>
            </a:pPr>
            <a:endParaRPr lang="es-CO" sz="2000" kern="0" dirty="0">
              <a:solidFill>
                <a:schemeClr val="bg2">
                  <a:lumMod val="5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96087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" name="Google Shape;533;p59"/>
          <p:cNvSpPr txBox="1">
            <a:spLocks noGrp="1"/>
          </p:cNvSpPr>
          <p:nvPr>
            <p:ph type="title"/>
          </p:nvPr>
        </p:nvSpPr>
        <p:spPr>
          <a:xfrm>
            <a:off x="539518" y="1284182"/>
            <a:ext cx="7686787" cy="743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 sz="2400" dirty="0">
                <a:solidFill>
                  <a:schemeClr val="bg2">
                    <a:lumMod val="50000"/>
                  </a:schemeClr>
                </a:solidFill>
              </a:rPr>
              <a:t>Importance of QI frameworks in PV value chain</a:t>
            </a:r>
            <a:endParaRPr sz="2400" dirty="0">
              <a:solidFill>
                <a:schemeClr val="bg2">
                  <a:lumMod val="50000"/>
                </a:schemeClr>
              </a:solidFill>
            </a:endParaRPr>
          </a:p>
        </p:txBody>
      </p:sp>
      <p:graphicFrame>
        <p:nvGraphicFramePr>
          <p:cNvPr id="536" name="Google Shape;536;p59"/>
          <p:cNvGraphicFramePr/>
          <p:nvPr>
            <p:extLst>
              <p:ext uri="{D42A27DB-BD31-4B8C-83A1-F6EECF244321}">
                <p14:modId xmlns:p14="http://schemas.microsoft.com/office/powerpoint/2010/main" val="1444807801"/>
              </p:ext>
            </p:extLst>
          </p:nvPr>
        </p:nvGraphicFramePr>
        <p:xfrm>
          <a:off x="539518" y="1804696"/>
          <a:ext cx="11158700" cy="4362645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885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77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96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21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Value Chain</a:t>
                      </a:r>
                      <a:endParaRPr/>
                    </a:p>
                  </a:txBody>
                  <a:tcPr marL="91450" marR="91450" marT="45725" marB="45725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Quality Issues</a:t>
                      </a:r>
                      <a:endParaRPr dirty="0"/>
                    </a:p>
                  </a:txBody>
                  <a:tcPr marL="91450" marR="91450" marT="45725" marB="45725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QI services that reduces Issues</a:t>
                      </a:r>
                      <a:endParaRPr/>
                    </a:p>
                  </a:txBody>
                  <a:tcPr marL="91450" marR="91450" marT="45725" marB="45725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36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Tendering and contracts</a:t>
                      </a:r>
                      <a:endParaRPr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Lack of </a:t>
                      </a:r>
                      <a:r>
                        <a:rPr lang="en-US" sz="18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quality requirements</a:t>
                      </a:r>
                      <a:r>
                        <a:rPr lang="en-US" sz="18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in tenders and contracts</a:t>
                      </a:r>
                      <a:endParaRPr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Definition of clear quality criteria and reference to QI services</a:t>
                      </a:r>
                      <a:endParaRPr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2175"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Manufacturing and transport of components</a:t>
                      </a:r>
                      <a:endParaRPr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Quality assurance issues with </a:t>
                      </a:r>
                      <a:r>
                        <a:rPr lang="en-US" sz="18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imported components.</a:t>
                      </a:r>
                      <a:endParaRPr sz="1800" u="none" strike="noStrike" cap="none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Testing components, Internationally recognised accreditation services, Recognition of certificates in country of origin.</a:t>
                      </a:r>
                      <a:endParaRPr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21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Limited industry and technology experience leading to </a:t>
                      </a:r>
                      <a:r>
                        <a:rPr lang="en-US" sz="18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potential quality gaps</a:t>
                      </a:r>
                      <a:r>
                        <a:rPr lang="en-US" sz="18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in </a:t>
                      </a:r>
                      <a:r>
                        <a:rPr lang="en-US" sz="18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domestic products</a:t>
                      </a:r>
                      <a:endParaRPr sz="1800" u="none" strike="noStrike" cap="none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Application of international standards and internationally </a:t>
                      </a:r>
                      <a:r>
                        <a:rPr lang="en-US" sz="1800" u="none" strike="noStrike" cap="none" dirty="0" err="1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recognised</a:t>
                      </a:r>
                      <a:r>
                        <a:rPr lang="en-US" sz="18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certification schemes for PV components</a:t>
                      </a:r>
                      <a:endParaRPr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7175"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Planning</a:t>
                      </a:r>
                      <a:endParaRPr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There is a lack of reliable </a:t>
                      </a:r>
                      <a:r>
                        <a:rPr lang="en-US" sz="1800" b="1" u="none" strike="noStrike" cap="none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irradiance data</a:t>
                      </a:r>
                      <a:endParaRPr sz="1800" u="none" strike="noStrike" cap="none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Calibration of environmental testing equipment.</a:t>
                      </a:r>
                      <a:endParaRPr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521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Lack of experience</a:t>
                      </a:r>
                      <a:r>
                        <a:rPr lang="en-US" sz="18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and </a:t>
                      </a:r>
                      <a:r>
                        <a:rPr lang="en-US" sz="18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knowledge</a:t>
                      </a:r>
                      <a:r>
                        <a:rPr lang="en-US" sz="18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among </a:t>
                      </a:r>
                      <a:r>
                        <a:rPr lang="en-US" sz="18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service providers</a:t>
                      </a:r>
                      <a:r>
                        <a:rPr lang="en-US" sz="18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, including EPCs, owner's engineers, and lender's technical advisors.</a:t>
                      </a:r>
                      <a:endParaRPr sz="1800" u="none" strike="noStrike" cap="none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Training and awareness raising on the consideration of quality criteria in the planning phase.</a:t>
                      </a:r>
                      <a:endParaRPr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37" name="Google Shape;537;p59"/>
          <p:cNvSpPr txBox="1"/>
          <p:nvPr/>
        </p:nvSpPr>
        <p:spPr>
          <a:xfrm>
            <a:off x="762593" y="596685"/>
            <a:ext cx="7660971" cy="6498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3600"/>
              <a:buFont typeface="Carme"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QI Framework for solar PV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29903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p60"/>
          <p:cNvSpPr txBox="1">
            <a:spLocks noGrp="1"/>
          </p:cNvSpPr>
          <p:nvPr>
            <p:ph type="ftr" idx="11"/>
          </p:nvPr>
        </p:nvSpPr>
        <p:spPr>
          <a:xfrm>
            <a:off x="3297492" y="6494894"/>
            <a:ext cx="553801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1200"/>
              <a:buFont typeface="Carme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F2F2F2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UNIDO QI for Solar PV - SPC Results Presentation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F2F2F2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544" name="Google Shape;544;p60"/>
          <p:cNvGraphicFramePr/>
          <p:nvPr>
            <p:extLst>
              <p:ext uri="{D42A27DB-BD31-4B8C-83A1-F6EECF244321}">
                <p14:modId xmlns:p14="http://schemas.microsoft.com/office/powerpoint/2010/main" val="3247967319"/>
              </p:ext>
            </p:extLst>
          </p:nvPr>
        </p:nvGraphicFramePr>
        <p:xfrm>
          <a:off x="322881" y="1829791"/>
          <a:ext cx="11546238" cy="448063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9243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404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814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56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Value Chain</a:t>
                      </a:r>
                      <a:endParaRPr/>
                    </a:p>
                  </a:txBody>
                  <a:tcPr marL="91450" marR="91450" marT="45725" marB="45725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Quality Issues</a:t>
                      </a:r>
                      <a:endParaRPr/>
                    </a:p>
                  </a:txBody>
                  <a:tcPr marL="91450" marR="91450" marT="45725" marB="45725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QI services that reduces Issues</a:t>
                      </a:r>
                      <a:endParaRPr/>
                    </a:p>
                  </a:txBody>
                  <a:tcPr marL="91450" marR="91450" marT="45725" marB="45725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6300"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Installation and commissioning</a:t>
                      </a:r>
                      <a:endParaRPr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Lack of experience</a:t>
                      </a:r>
                      <a:r>
                        <a:rPr lang="en-US" sz="18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among EPCs and installers results in </a:t>
                      </a:r>
                      <a:r>
                        <a:rPr lang="en-US" sz="18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installation errors.</a:t>
                      </a:r>
                      <a:endParaRPr sz="1800" u="none" strike="noStrike" cap="none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Training and certification of Installers. Adoption o relevant international standards for installations.</a:t>
                      </a:r>
                      <a:endParaRPr sz="1800" b="0" u="none" strike="noStrike" cap="none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3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Inappropriate </a:t>
                      </a:r>
                      <a:r>
                        <a:rPr lang="en-US" sz="18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commissioning procedures</a:t>
                      </a:r>
                      <a:r>
                        <a:rPr lang="en-US" sz="18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.</a:t>
                      </a:r>
                      <a:endParaRPr sz="1800" u="none" strike="noStrike" cap="none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Definition and application of commissioning procedures according to international best practices.</a:t>
                      </a:r>
                      <a:endParaRPr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63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Operations, maintenance, and monitoring</a:t>
                      </a:r>
                      <a:endParaRPr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Lack of experience</a:t>
                      </a:r>
                      <a:r>
                        <a:rPr lang="en-US" sz="18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among </a:t>
                      </a:r>
                      <a:r>
                        <a:rPr lang="en-US" sz="18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O&amp;M providers</a:t>
                      </a:r>
                      <a:r>
                        <a:rPr lang="en-US" sz="18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, insufficient cleaning practices or instructions.</a:t>
                      </a:r>
                      <a:endParaRPr sz="1800" u="none" strike="noStrike" cap="none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Creation of procedures and implementation of management systems according to international best practices.</a:t>
                      </a:r>
                      <a:endParaRPr sz="1800" u="none" strike="noStrike" cap="none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5550">
                <a:tc row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Decommissioning</a:t>
                      </a:r>
                      <a:endParaRPr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 </a:t>
                      </a:r>
                      <a:r>
                        <a:rPr lang="en-US" sz="18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absence of defined recycling procedures.</a:t>
                      </a:r>
                      <a:endParaRPr sz="1800" u="none" strike="noStrike" cap="none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Introduction of operational guidelines for the management and disposal of PV products.</a:t>
                      </a:r>
                      <a:endParaRPr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93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Lack of recycling capacity</a:t>
                      </a:r>
                      <a:endParaRPr sz="1800" u="none" strike="noStrike" cap="none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Training on procedures for PV system decommissioning</a:t>
                      </a:r>
                      <a:endParaRPr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86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Damage to roofs or land during </a:t>
                      </a:r>
                      <a:r>
                        <a:rPr lang="en-US" sz="1800" b="1" u="none" strike="noStrike" cap="none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decommissioning are key issues</a:t>
                      </a:r>
                      <a:r>
                        <a:rPr lang="en-US" sz="1800" u="none" strike="noStrike" cap="none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.</a:t>
                      </a:r>
                      <a:endParaRPr sz="1800" u="none" strike="noStrike" cap="none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Decommissioning by certified PV installers.</a:t>
                      </a:r>
                      <a:endParaRPr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45" name="Google Shape;545;p60"/>
          <p:cNvSpPr txBox="1">
            <a:spLocks noGrp="1"/>
          </p:cNvSpPr>
          <p:nvPr>
            <p:ph type="title"/>
          </p:nvPr>
        </p:nvSpPr>
        <p:spPr>
          <a:xfrm>
            <a:off x="539518" y="1284182"/>
            <a:ext cx="7686787" cy="743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 sz="2400" dirty="0">
                <a:solidFill>
                  <a:schemeClr val="bg2">
                    <a:lumMod val="50000"/>
                  </a:schemeClr>
                </a:solidFill>
              </a:rPr>
              <a:t>Importance of QI frameworks in PV value chain</a:t>
            </a:r>
            <a:endParaRPr sz="24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46" name="Google Shape;546;p60"/>
          <p:cNvSpPr txBox="1"/>
          <p:nvPr/>
        </p:nvSpPr>
        <p:spPr>
          <a:xfrm>
            <a:off x="762593" y="605329"/>
            <a:ext cx="7660971" cy="6411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3600"/>
              <a:buFont typeface="Carme"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3A3838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QI Framework for solar PV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070502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94C1E-375D-49A1-DFAF-956A6D88E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Status Quo</a:t>
            </a:r>
          </a:p>
        </p:txBody>
      </p:sp>
    </p:spTree>
    <p:extLst>
      <p:ext uri="{BB962C8B-B14F-4D97-AF65-F5344CB8AC3E}">
        <p14:creationId xmlns:p14="http://schemas.microsoft.com/office/powerpoint/2010/main" val="25048839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" name="Google Shape;552;p61"/>
          <p:cNvSpPr txBox="1">
            <a:spLocks noGrp="1"/>
          </p:cNvSpPr>
          <p:nvPr>
            <p:ph type="ftr" idx="11"/>
          </p:nvPr>
        </p:nvSpPr>
        <p:spPr>
          <a:xfrm>
            <a:off x="3297492" y="6504131"/>
            <a:ext cx="553801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1200"/>
              <a:buFont typeface="Carme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F2F2F2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UNIDO QI for Solar PV - SPC Results Presentation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F2F2F2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554" name="Google Shape;554;p61"/>
          <p:cNvGraphicFramePr/>
          <p:nvPr>
            <p:extLst>
              <p:ext uri="{D42A27DB-BD31-4B8C-83A1-F6EECF244321}">
                <p14:modId xmlns:p14="http://schemas.microsoft.com/office/powerpoint/2010/main" val="4228089492"/>
              </p:ext>
            </p:extLst>
          </p:nvPr>
        </p:nvGraphicFramePr>
        <p:xfrm>
          <a:off x="499314" y="1884151"/>
          <a:ext cx="11134373" cy="359667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9065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278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61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Intervention Area</a:t>
                      </a:r>
                      <a:endParaRPr/>
                    </a:p>
                  </a:txBody>
                  <a:tcPr marL="91450" marR="91450" marT="45725" marB="45725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Status Quo</a:t>
                      </a:r>
                      <a:endParaRPr dirty="0"/>
                    </a:p>
                  </a:txBody>
                  <a:tcPr marL="91450" marR="91450" marT="45725" marB="45725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29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u="none" strike="noStrike" cap="none" dirty="0" err="1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Standardisation</a:t>
                      </a:r>
                      <a:endParaRPr sz="20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Char char="•"/>
                      </a:pPr>
                      <a:r>
                        <a:rPr lang="en-US" sz="20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Existence of </a:t>
                      </a:r>
                      <a:r>
                        <a:rPr lang="en-US" sz="20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regional guidelines</a:t>
                      </a:r>
                      <a:r>
                        <a:rPr lang="en-US" sz="20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for standardization based on </a:t>
                      </a:r>
                      <a:r>
                        <a:rPr lang="en-US" sz="20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SEIAPI's PV system design</a:t>
                      </a:r>
                      <a:r>
                        <a:rPr lang="en-US" sz="20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and installation guidelines, and standards from Australia and New Zealand. However, these guidelines are </a:t>
                      </a:r>
                      <a:r>
                        <a:rPr lang="en-US" sz="20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not fully implemented.</a:t>
                      </a:r>
                      <a:endParaRPr sz="20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Char char="•"/>
                      </a:pPr>
                      <a:r>
                        <a:rPr lang="en-US" sz="20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Lack of </a:t>
                      </a:r>
                      <a:r>
                        <a:rPr lang="en-US" sz="20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political awareness</a:t>
                      </a:r>
                      <a:r>
                        <a:rPr lang="en-US" sz="20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and </a:t>
                      </a:r>
                      <a:r>
                        <a:rPr lang="en-US" sz="20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capacity</a:t>
                      </a:r>
                      <a:r>
                        <a:rPr lang="en-US" sz="20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to enforce the technical guidelines developed by SEIAPI.</a:t>
                      </a:r>
                      <a:endParaRPr sz="2000" u="none" strike="noStrike" cap="none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Certification and Conformity Assessment</a:t>
                      </a:r>
                      <a:endParaRPr sz="20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Char char="•"/>
                      </a:pPr>
                      <a:r>
                        <a:rPr lang="en-US" sz="2000" b="1" i="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Lack</a:t>
                      </a:r>
                      <a:r>
                        <a:rPr lang="en-US" sz="2000" b="0" i="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2000" b="1" i="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of local capacity</a:t>
                      </a:r>
                      <a:r>
                        <a:rPr lang="en-US" sz="2000" b="0" i="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to conduct conformity assessments due to a </a:t>
                      </a:r>
                      <a:r>
                        <a:rPr lang="en-US" sz="2000" b="1" i="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lack of trained staff</a:t>
                      </a:r>
                      <a:r>
                        <a:rPr lang="en-US" sz="2000" b="0" i="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and </a:t>
                      </a:r>
                      <a:r>
                        <a:rPr lang="en-US" sz="2000" b="1" i="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institutions</a:t>
                      </a:r>
                      <a:r>
                        <a:rPr lang="en-US" sz="2000" b="0" i="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with the necessary accreditation. </a:t>
                      </a:r>
                      <a:endParaRPr sz="20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Char char="•"/>
                      </a:pPr>
                      <a:r>
                        <a:rPr lang="en-US" sz="2000" b="0" i="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There is a lack of </a:t>
                      </a:r>
                      <a:r>
                        <a:rPr lang="en-US" sz="2000" b="1" i="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in-country</a:t>
                      </a:r>
                      <a:r>
                        <a:rPr lang="en-US" sz="2000" b="0" i="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product </a:t>
                      </a:r>
                      <a:r>
                        <a:rPr lang="en-US" sz="2000" b="1" i="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certification</a:t>
                      </a:r>
                      <a:r>
                        <a:rPr lang="en-US" sz="2000" b="0" i="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.</a:t>
                      </a:r>
                      <a:endParaRPr sz="20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Char char="•"/>
                      </a:pPr>
                      <a:r>
                        <a:rPr lang="en-US" sz="2000" b="0" i="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There is a </a:t>
                      </a:r>
                      <a:r>
                        <a:rPr lang="en-US" sz="2000" b="1" i="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deficiency in policies</a:t>
                      </a:r>
                      <a:r>
                        <a:rPr lang="en-US" sz="2000" b="0" i="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governing the </a:t>
                      </a:r>
                      <a:r>
                        <a:rPr lang="en-US" sz="2000" b="1" i="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entry and</a:t>
                      </a:r>
                      <a:r>
                        <a:rPr lang="en-US" sz="2000" b="0" i="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2000" b="1" i="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cross-border</a:t>
                      </a:r>
                      <a:r>
                        <a:rPr lang="en-US" sz="2000" b="0" i="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movement of </a:t>
                      </a:r>
                      <a:r>
                        <a:rPr lang="en-US" sz="2000" b="1" i="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non-certified products</a:t>
                      </a:r>
                      <a:r>
                        <a:rPr lang="en-US" sz="2000" b="0" i="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into the market.</a:t>
                      </a:r>
                      <a:endParaRPr sz="2000" u="none" strike="noStrike" cap="none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56" name="Google Shape;556;p61"/>
          <p:cNvSpPr txBox="1"/>
          <p:nvPr/>
        </p:nvSpPr>
        <p:spPr>
          <a:xfrm>
            <a:off x="762593" y="565687"/>
            <a:ext cx="7660971" cy="68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3600"/>
              <a:buFont typeface="Carme"/>
              <a:buNone/>
              <a:tabLst/>
              <a:defRPr/>
            </a:pPr>
            <a:r>
              <a:rPr lang="en-US" sz="3200" kern="0" dirty="0">
                <a:solidFill>
                  <a:srgbClr val="3A3838"/>
                </a:solidFill>
                <a:latin typeface="Calibri"/>
                <a:ea typeface="Calibri"/>
                <a:cs typeface="Calibri"/>
                <a:sym typeface="Calibri"/>
              </a:rPr>
              <a:t>Status Quo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547B7EA-D6B7-2975-2549-A187F2BFDA0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300"/>
              <a:buFont typeface="Carme"/>
              <a:buNone/>
              <a:tabLst/>
              <a:defRPr/>
            </a:pPr>
            <a:fld id="{00000000-1234-1234-1234-123412341234}" type="slidenum">
              <a: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F2F2F2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2F2F2"/>
                </a:buClr>
                <a:buSzPts val="300"/>
                <a:buFont typeface="Carme"/>
                <a:buNone/>
                <a:tabLst/>
                <a:defRPr/>
              </a:pPr>
              <a:t>6</a:t>
            </a:fld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srgbClr val="F2F2F2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24936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Google Shape;562;p62"/>
          <p:cNvSpPr txBox="1">
            <a:spLocks noGrp="1"/>
          </p:cNvSpPr>
          <p:nvPr>
            <p:ph type="ftr" idx="11"/>
          </p:nvPr>
        </p:nvSpPr>
        <p:spPr>
          <a:xfrm>
            <a:off x="3297492" y="6504131"/>
            <a:ext cx="553801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1200"/>
              <a:buFont typeface="Carme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F2F2F2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UNIDO QI for Solar PV - SPC Results Presentation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F2F2F2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563" name="Google Shape;563;p62"/>
          <p:cNvGraphicFramePr/>
          <p:nvPr>
            <p:extLst>
              <p:ext uri="{D42A27DB-BD31-4B8C-83A1-F6EECF244321}">
                <p14:modId xmlns:p14="http://schemas.microsoft.com/office/powerpoint/2010/main" val="186438938"/>
              </p:ext>
            </p:extLst>
          </p:nvPr>
        </p:nvGraphicFramePr>
        <p:xfrm>
          <a:off x="344125" y="1890273"/>
          <a:ext cx="11503750" cy="356619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687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15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61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Intervention Area</a:t>
                      </a:r>
                      <a:endParaRPr/>
                    </a:p>
                  </a:txBody>
                  <a:tcPr marL="91450" marR="91450" marT="45725" marB="45725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Status Quo</a:t>
                      </a:r>
                      <a:endParaRPr/>
                    </a:p>
                  </a:txBody>
                  <a:tcPr marL="91450" marR="91450" marT="45725" marB="45725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Metrology and Testing</a:t>
                      </a:r>
                      <a:endParaRPr sz="20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Char char="•"/>
                      </a:pPr>
                      <a:r>
                        <a:rPr lang="en-US" sz="2000" u="none" strike="noStrike" cap="none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There is a notable </a:t>
                      </a:r>
                      <a:r>
                        <a:rPr lang="en-US" sz="2000" b="1" u="none" strike="noStrike" cap="none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absence</a:t>
                      </a:r>
                      <a:r>
                        <a:rPr lang="en-US" sz="2000" u="none" strike="noStrike" cap="none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 of clearly defined and </a:t>
                      </a:r>
                      <a:r>
                        <a:rPr lang="en-US" sz="2000" b="1" u="none" strike="noStrike" cap="none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standardised regional procedures</a:t>
                      </a:r>
                      <a:r>
                        <a:rPr lang="en-US" sz="2000" u="none" strike="noStrike" cap="none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 for conducting </a:t>
                      </a:r>
                      <a:r>
                        <a:rPr lang="en-US" sz="2000" b="1" u="none" strike="noStrike" cap="none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testing</a:t>
                      </a:r>
                      <a:r>
                        <a:rPr lang="en-US" sz="2000" u="none" strike="noStrike" cap="none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.</a:t>
                      </a:r>
                      <a:endParaRPr sz="200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Char char="•"/>
                      </a:pPr>
                      <a:r>
                        <a:rPr lang="en-US" sz="2000" u="none" strike="noStrike" cap="none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The </a:t>
                      </a:r>
                      <a:r>
                        <a:rPr lang="en-US" sz="2000" b="1" u="none" strike="noStrike" cap="none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local infrastructure</a:t>
                      </a:r>
                      <a:r>
                        <a:rPr lang="en-US" sz="2000" u="none" strike="noStrike" cap="none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 or resources necessary for </a:t>
                      </a:r>
                      <a:r>
                        <a:rPr lang="en-US" sz="2000" b="1" u="none" strike="noStrike" cap="none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testing and metrology</a:t>
                      </a:r>
                      <a:r>
                        <a:rPr lang="en-US" sz="2000" u="none" strike="noStrike" cap="none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 are </a:t>
                      </a:r>
                      <a:r>
                        <a:rPr lang="en-US" sz="2000" b="1" u="none" strike="noStrike" cap="none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insufficient</a:t>
                      </a:r>
                      <a:r>
                        <a:rPr lang="en-US" sz="2000" u="none" strike="noStrike" cap="none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.</a:t>
                      </a:r>
                      <a:endParaRPr sz="200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Char char="•"/>
                      </a:pPr>
                      <a:r>
                        <a:rPr lang="en-US" sz="2000" u="none" strike="noStrike" cap="none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Personnel involved in testing and metrology </a:t>
                      </a:r>
                      <a:r>
                        <a:rPr lang="en-US" sz="2000" b="1" u="none" strike="noStrike" cap="none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lack sufficient knowledge</a:t>
                      </a:r>
                      <a:r>
                        <a:rPr lang="en-US" sz="2000" u="none" strike="noStrike" cap="none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.</a:t>
                      </a:r>
                      <a:endParaRPr sz="200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Char char="•"/>
                      </a:pPr>
                      <a:r>
                        <a:rPr lang="en-US" sz="2000" u="none" strike="noStrike" cap="none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There is a </a:t>
                      </a:r>
                      <a:r>
                        <a:rPr lang="en-US" sz="2000" b="1" u="none" strike="noStrike" cap="none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shortage of personnel</a:t>
                      </a:r>
                      <a:r>
                        <a:rPr lang="en-US" sz="2000" u="none" strike="noStrike" cap="none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 who have received proper training and education in </a:t>
                      </a:r>
                      <a:r>
                        <a:rPr lang="en-US" sz="2000" b="1" u="none" strike="noStrike" cap="none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conducting testing and metrology</a:t>
                      </a:r>
                      <a:r>
                        <a:rPr lang="en-US" sz="2000" b="0" u="none" strike="noStrike" cap="none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.</a:t>
                      </a:r>
                      <a:endParaRPr sz="2000" b="0" u="none" strike="noStrike" cap="none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u="none" strike="noStrike" cap="none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Accreditation</a:t>
                      </a:r>
                      <a:endParaRPr sz="200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Char char="•"/>
                      </a:pPr>
                      <a:r>
                        <a:rPr lang="en-US" sz="20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There is a </a:t>
                      </a:r>
                      <a:r>
                        <a:rPr lang="en-US" sz="20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lack</a:t>
                      </a:r>
                      <a:r>
                        <a:rPr lang="en-US" sz="20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 of capacity development programs for </a:t>
                      </a:r>
                      <a:r>
                        <a:rPr lang="en-US" sz="20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accreditation assessors and technical experts</a:t>
                      </a:r>
                      <a:r>
                        <a:rPr lang="en-US" sz="20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 in the region.</a:t>
                      </a:r>
                      <a:endParaRPr sz="20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Char char="•"/>
                      </a:pPr>
                      <a:r>
                        <a:rPr lang="en-US" sz="20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Accreditation process</a:t>
                      </a:r>
                      <a:r>
                        <a:rPr lang="en-US" sz="20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 for conformity assessment is still in the </a:t>
                      </a:r>
                      <a:r>
                        <a:rPr lang="en-US" sz="2000" b="1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developmental phase</a:t>
                      </a:r>
                      <a:r>
                        <a:rPr lang="en-US" sz="2000" u="none" strike="noStrike" cap="non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.</a:t>
                      </a:r>
                      <a:endParaRPr sz="2000" u="none" strike="noStrike" cap="none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66" name="Google Shape;566;p62"/>
          <p:cNvSpPr txBox="1"/>
          <p:nvPr/>
        </p:nvSpPr>
        <p:spPr>
          <a:xfrm>
            <a:off x="762593" y="588935"/>
            <a:ext cx="7660971" cy="6575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3600"/>
              <a:buFont typeface="Carme"/>
              <a:buNone/>
              <a:tabLst/>
              <a:defRPr/>
            </a:pPr>
            <a:r>
              <a:rPr lang="en-US" sz="3200" kern="0" dirty="0">
                <a:solidFill>
                  <a:srgbClr val="3A3838"/>
                </a:solidFill>
                <a:latin typeface="Calibri"/>
                <a:ea typeface="Calibri"/>
                <a:cs typeface="Calibri"/>
                <a:sym typeface="Calibri"/>
              </a:rPr>
              <a:t>Status Quo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A4F8A4B-1434-2DF0-7D3A-92C6BD85BFF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300"/>
              <a:buFont typeface="Carme"/>
              <a:buNone/>
              <a:tabLst/>
              <a:defRPr/>
            </a:pPr>
            <a:fld id="{00000000-1234-1234-1234-123412341234}" type="slidenum">
              <a: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F2F2F2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2F2F2"/>
                </a:buClr>
                <a:buSzPts val="300"/>
                <a:buFont typeface="Carme"/>
                <a:buNone/>
                <a:tabLst/>
                <a:defRPr/>
              </a:pPr>
              <a:t>7</a:t>
            </a:fld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srgbClr val="F2F2F2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422772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E33A3-5A09-902F-09BE-84DF77498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Goal and Interventions</a:t>
            </a:r>
          </a:p>
        </p:txBody>
      </p:sp>
    </p:spTree>
    <p:extLst>
      <p:ext uri="{BB962C8B-B14F-4D97-AF65-F5344CB8AC3E}">
        <p14:creationId xmlns:p14="http://schemas.microsoft.com/office/powerpoint/2010/main" val="37472851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F5B38C-FB8E-EB11-CF41-AC1E8FACA4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9E303-89C5-59B2-95A6-396F233FCD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3722" y="583474"/>
            <a:ext cx="7686787" cy="773493"/>
          </a:xfrm>
        </p:spPr>
        <p:txBody>
          <a:bodyPr/>
          <a:lstStyle/>
          <a:p>
            <a:r>
              <a:rPr lang="en-GB" sz="3200" dirty="0">
                <a:solidFill>
                  <a:schemeClr val="bg2">
                    <a:lumMod val="50000"/>
                  </a:schemeClr>
                </a:solidFill>
              </a:rPr>
              <a:t>Goal and Intervention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953A65-830C-85B7-B715-D42832368DE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1200"/>
              <a:buFont typeface="Carme"/>
              <a:buNone/>
              <a:tabLst/>
              <a:defRPr/>
            </a:pPr>
            <a:r>
              <a:rPr kumimoji="0" lang="en-GB" sz="1200" b="0" i="0" u="none" strike="noStrike" kern="0" cap="none" spc="0" normalizeH="0" baseline="0" noProof="0">
                <a:ln>
                  <a:noFill/>
                </a:ln>
                <a:solidFill>
                  <a:srgbClr val="F2F2F2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UNIDO QI for Solar PV - SPC Results Presentation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B687671-3656-1AF4-EE81-925EEC94D7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2230831"/>
              </p:ext>
            </p:extLst>
          </p:nvPr>
        </p:nvGraphicFramePr>
        <p:xfrm>
          <a:off x="409302" y="1722092"/>
          <a:ext cx="11495316" cy="392512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020389">
                  <a:extLst>
                    <a:ext uri="{9D8B030D-6E8A-4147-A177-3AD203B41FA5}">
                      <a16:colId xmlns:a16="http://schemas.microsoft.com/office/drawing/2014/main" val="3650426669"/>
                    </a:ext>
                  </a:extLst>
                </a:gridCol>
                <a:gridCol w="3526972">
                  <a:extLst>
                    <a:ext uri="{9D8B030D-6E8A-4147-A177-3AD203B41FA5}">
                      <a16:colId xmlns:a16="http://schemas.microsoft.com/office/drawing/2014/main" val="3742622147"/>
                    </a:ext>
                  </a:extLst>
                </a:gridCol>
                <a:gridCol w="5947955">
                  <a:extLst>
                    <a:ext uri="{9D8B030D-6E8A-4147-A177-3AD203B41FA5}">
                      <a16:colId xmlns:a16="http://schemas.microsoft.com/office/drawing/2014/main" val="28898649"/>
                    </a:ext>
                  </a:extLst>
                </a:gridCol>
              </a:tblGrid>
              <a:tr h="229793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GB" sz="18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Intervention Area</a:t>
                      </a:r>
                      <a:endParaRPr lang="en-GB" sz="18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320" marR="42320" marT="21160" marB="2116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GB" sz="18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Overall Goal</a:t>
                      </a:r>
                      <a:endParaRPr lang="en-GB" sz="18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320" marR="42320" marT="21160" marB="2116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GB" sz="18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Interventions</a:t>
                      </a:r>
                      <a:endParaRPr lang="en-GB" sz="18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320" marR="42320" marT="21160" marB="2116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9930719"/>
                  </a:ext>
                </a:extLst>
              </a:tr>
              <a:tr h="3415083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GB" sz="18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Standardization</a:t>
                      </a:r>
                      <a:endParaRPr lang="en-GB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320" marR="42320" marT="21160" marB="21160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Develop regional standards framework for PV products/services based on IEC/ISO, adapted to country level.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Mutual recognition/validation of products certified under NZ/Australian standards.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Build regional standards database &amp; disseminate knowledge.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Policy/regulation advocacy to support enforcement and uptake of PV products.</a:t>
                      </a:r>
                    </a:p>
                  </a:txBody>
                  <a:tcPr marL="42320" marR="42320" marT="21160" marB="21160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Technical assistance to build regional repository of IEC/ISO standards.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Support national reps in RTC to adapt IEC/ISO standards to national frameworks.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Organise regional conferences &amp; technical working groups on standardisation &amp; policy advocacy.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Create a standardised framework enabling recognition of compliant products across countries.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Establish a digital label for compliant products (entry point + standards compliance).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Establish regional policy advocacy working group to build the capacity of decision-makers &amp; support governments on enforcement.</a:t>
                      </a:r>
                    </a:p>
                  </a:txBody>
                  <a:tcPr marL="42320" marR="42320" marT="21160" marB="21160" anchor="ctr"/>
                </a:tc>
                <a:extLst>
                  <a:ext uri="{0D108BD9-81ED-4DB2-BD59-A6C34878D82A}">
                    <a16:rowId xmlns:a16="http://schemas.microsoft.com/office/drawing/2014/main" val="6545091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877932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MEI Colors">
      <a:dk1>
        <a:srgbClr val="595959"/>
      </a:dk1>
      <a:lt1>
        <a:srgbClr val="FFFFFF"/>
      </a:lt1>
      <a:dk2>
        <a:srgbClr val="3A3838"/>
      </a:dk2>
      <a:lt2>
        <a:srgbClr val="FFFFFF"/>
      </a:lt2>
      <a:accent1>
        <a:srgbClr val="AE1919"/>
      </a:accent1>
      <a:accent2>
        <a:srgbClr val="9B1919"/>
      </a:accent2>
      <a:accent3>
        <a:srgbClr val="C41919"/>
      </a:accent3>
      <a:accent4>
        <a:srgbClr val="F41818"/>
      </a:accent4>
      <a:accent5>
        <a:srgbClr val="424242"/>
      </a:accent5>
      <a:accent6>
        <a:srgbClr val="FFFFFF"/>
      </a:accent6>
      <a:hlink>
        <a:srgbClr val="2992FA"/>
      </a:hlink>
      <a:folHlink>
        <a:srgbClr val="70B6F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MEI Colors">
      <a:dk1>
        <a:srgbClr val="595959"/>
      </a:dk1>
      <a:lt1>
        <a:srgbClr val="FFFFFF"/>
      </a:lt1>
      <a:dk2>
        <a:srgbClr val="3A3838"/>
      </a:dk2>
      <a:lt2>
        <a:srgbClr val="FFFFFF"/>
      </a:lt2>
      <a:accent1>
        <a:srgbClr val="AE1919"/>
      </a:accent1>
      <a:accent2>
        <a:srgbClr val="9B1919"/>
      </a:accent2>
      <a:accent3>
        <a:srgbClr val="C41919"/>
      </a:accent3>
      <a:accent4>
        <a:srgbClr val="F41818"/>
      </a:accent4>
      <a:accent5>
        <a:srgbClr val="424242"/>
      </a:accent5>
      <a:accent6>
        <a:srgbClr val="FFFFFF"/>
      </a:accent6>
      <a:hlink>
        <a:srgbClr val="2992FA"/>
      </a:hlink>
      <a:folHlink>
        <a:srgbClr val="70B6F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MEI Colors">
      <a:dk1>
        <a:srgbClr val="595959"/>
      </a:dk1>
      <a:lt1>
        <a:srgbClr val="FFFFFF"/>
      </a:lt1>
      <a:dk2>
        <a:srgbClr val="3A3838"/>
      </a:dk2>
      <a:lt2>
        <a:srgbClr val="FFFFFF"/>
      </a:lt2>
      <a:accent1>
        <a:srgbClr val="AE1919"/>
      </a:accent1>
      <a:accent2>
        <a:srgbClr val="9B1919"/>
      </a:accent2>
      <a:accent3>
        <a:srgbClr val="C41919"/>
      </a:accent3>
      <a:accent4>
        <a:srgbClr val="F41818"/>
      </a:accent4>
      <a:accent5>
        <a:srgbClr val="424242"/>
      </a:accent5>
      <a:accent6>
        <a:srgbClr val="FFFFFF"/>
      </a:accent6>
      <a:hlink>
        <a:srgbClr val="2992FA"/>
      </a:hlink>
      <a:folHlink>
        <a:srgbClr val="70B6F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2684</Words>
  <Application>Microsoft Office PowerPoint</Application>
  <PresentationFormat>Widescreen</PresentationFormat>
  <Paragraphs>315</Paragraphs>
  <Slides>25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Aptos</vt:lpstr>
      <vt:lpstr>Arial</vt:lpstr>
      <vt:lpstr>Calibri</vt:lpstr>
      <vt:lpstr>Carme</vt:lpstr>
      <vt:lpstr>1_Office Theme</vt:lpstr>
      <vt:lpstr>2_Office Theme</vt:lpstr>
      <vt:lpstr>Office Theme</vt:lpstr>
      <vt:lpstr>PowerPoint Presentation</vt:lpstr>
      <vt:lpstr>Objective</vt:lpstr>
      <vt:lpstr>Importance of QI frameworks in PV value chain</vt:lpstr>
      <vt:lpstr>Importance of QI frameworks in PV value chain</vt:lpstr>
      <vt:lpstr>Status Quo</vt:lpstr>
      <vt:lpstr>PowerPoint Presentation</vt:lpstr>
      <vt:lpstr>PowerPoint Presentation</vt:lpstr>
      <vt:lpstr>Goal and Interventions</vt:lpstr>
      <vt:lpstr>Goal and Intervention</vt:lpstr>
      <vt:lpstr>PowerPoint Presentation</vt:lpstr>
      <vt:lpstr>Goal and Intervention</vt:lpstr>
      <vt:lpstr>Goal and Intervention</vt:lpstr>
      <vt:lpstr>Roadmap for QI Implementation</vt:lpstr>
      <vt:lpstr>QI - Roadmap for Implementation</vt:lpstr>
      <vt:lpstr>Relevant standards for the solar PV value chain</vt:lpstr>
      <vt:lpstr>QI - Roadmap for Implementation</vt:lpstr>
      <vt:lpstr>PowerPoint Presentation</vt:lpstr>
      <vt:lpstr>PowerPoint Presentation</vt:lpstr>
      <vt:lpstr>PowerPoint Presentation</vt:lpstr>
      <vt:lpstr>Expected Outcomes</vt:lpstr>
      <vt:lpstr>PowerPoint Presentation</vt:lpstr>
      <vt:lpstr>PowerPoint Presentation</vt:lpstr>
      <vt:lpstr>PowerPoint Presentation</vt:lpstr>
      <vt:lpstr>Questions and Comments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Rakshitha Gowdagere Boregowda</dc:creator>
  <cp:lastModifiedBy>Diego García</cp:lastModifiedBy>
  <cp:revision>14</cp:revision>
  <dcterms:created xsi:type="dcterms:W3CDTF">2025-08-06T14:43:41Z</dcterms:created>
  <dcterms:modified xsi:type="dcterms:W3CDTF">2025-08-29T14:30:52Z</dcterms:modified>
</cp:coreProperties>
</file>