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85" r:id="rId3"/>
    <p:sldId id="286" r:id="rId4"/>
    <p:sldId id="287" r:id="rId5"/>
    <p:sldId id="288" r:id="rId6"/>
    <p:sldId id="289" r:id="rId7"/>
    <p:sldId id="290" r:id="rId8"/>
    <p:sldId id="291" r:id="rId9"/>
    <p:sldId id="292" r:id="rId10"/>
    <p:sldId id="293" r:id="rId11"/>
    <p:sldId id="294" r:id="rId12"/>
    <p:sldId id="295" r:id="rId13"/>
    <p:sldId id="296" r:id="rId14"/>
    <p:sldId id="297" r:id="rId15"/>
    <p:sldId id="29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8" d="100"/>
          <a:sy n="48" d="100"/>
        </p:scale>
        <p:origin x="67" y="90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e Benjaman" userId="a70909ed-4e8d-461b-abb5-045959688f87" providerId="ADAL" clId="{FE1511BB-9B21-4B69-93CD-38E45A1A990D}"/>
    <pc:docChg chg="custSel modSld">
      <pc:chgData name="Jesse Benjaman" userId="a70909ed-4e8d-461b-abb5-045959688f87" providerId="ADAL" clId="{FE1511BB-9B21-4B69-93CD-38E45A1A990D}" dt="2019-12-03T21:32:46.748" v="34" actId="1076"/>
      <pc:docMkLst>
        <pc:docMk/>
      </pc:docMkLst>
      <pc:sldChg chg="addSp delSp modSp">
        <pc:chgData name="Jesse Benjaman" userId="a70909ed-4e8d-461b-abb5-045959688f87" providerId="ADAL" clId="{FE1511BB-9B21-4B69-93CD-38E45A1A990D}" dt="2019-12-03T21:32:46.748" v="34" actId="1076"/>
        <pc:sldMkLst>
          <pc:docMk/>
          <pc:sldMk cId="2906391052" sldId="257"/>
        </pc:sldMkLst>
        <pc:grpChg chg="del mod">
          <ac:chgData name="Jesse Benjaman" userId="a70909ed-4e8d-461b-abb5-045959688f87" providerId="ADAL" clId="{FE1511BB-9B21-4B69-93CD-38E45A1A990D}" dt="2019-12-03T21:30:19.002" v="2" actId="478"/>
          <ac:grpSpMkLst>
            <pc:docMk/>
            <pc:sldMk cId="2906391052" sldId="257"/>
            <ac:grpSpMk id="6" creationId="{00000000-0000-0000-0000-000000000000}"/>
          </ac:grpSpMkLst>
        </pc:grpChg>
        <pc:grpChg chg="add del mod">
          <ac:chgData name="Jesse Benjaman" userId="a70909ed-4e8d-461b-abb5-045959688f87" providerId="ADAL" clId="{FE1511BB-9B21-4B69-93CD-38E45A1A990D}" dt="2019-12-03T21:30:33.963" v="10"/>
          <ac:grpSpMkLst>
            <pc:docMk/>
            <pc:sldMk cId="2906391052" sldId="257"/>
            <ac:grpSpMk id="10" creationId="{A04CAA7F-6636-4758-BADA-90CB2F4836BC}"/>
          </ac:grpSpMkLst>
        </pc:grpChg>
        <pc:grpChg chg="mod">
          <ac:chgData name="Jesse Benjaman" userId="a70909ed-4e8d-461b-abb5-045959688f87" providerId="ADAL" clId="{FE1511BB-9B21-4B69-93CD-38E45A1A990D}" dt="2019-12-03T21:30:32.757" v="9" actId="1076"/>
          <ac:grpSpMkLst>
            <pc:docMk/>
            <pc:sldMk cId="2906391052" sldId="257"/>
            <ac:grpSpMk id="14" creationId="{9F2E28DC-C7BB-4AF2-BE72-23E64FE343D5}"/>
          </ac:grpSpMkLst>
        </pc:grpChg>
        <pc:picChg chg="add mod">
          <ac:chgData name="Jesse Benjaman" userId="a70909ed-4e8d-461b-abb5-045959688f87" providerId="ADAL" clId="{FE1511BB-9B21-4B69-93CD-38E45A1A990D}" dt="2019-12-03T21:31:48.540" v="21" actId="1076"/>
          <ac:picMkLst>
            <pc:docMk/>
            <pc:sldMk cId="2906391052" sldId="257"/>
            <ac:picMk id="21" creationId="{72F33057-1BF5-45D5-92FB-405B0B327705}"/>
          </ac:picMkLst>
        </pc:picChg>
        <pc:picChg chg="add mod">
          <ac:chgData name="Jesse Benjaman" userId="a70909ed-4e8d-461b-abb5-045959688f87" providerId="ADAL" clId="{FE1511BB-9B21-4B69-93CD-38E45A1A990D}" dt="2019-12-03T21:32:16.322" v="27" actId="14100"/>
          <ac:picMkLst>
            <pc:docMk/>
            <pc:sldMk cId="2906391052" sldId="257"/>
            <ac:picMk id="22" creationId="{5C6465C7-FC26-4862-A8C8-950D9A1BB6E2}"/>
          </ac:picMkLst>
        </pc:picChg>
        <pc:picChg chg="add mod">
          <ac:chgData name="Jesse Benjaman" userId="a70909ed-4e8d-461b-abb5-045959688f87" providerId="ADAL" clId="{FE1511BB-9B21-4B69-93CD-38E45A1A990D}" dt="2019-12-03T21:32:18.675" v="28" actId="1076"/>
          <ac:picMkLst>
            <pc:docMk/>
            <pc:sldMk cId="2906391052" sldId="257"/>
            <ac:picMk id="23" creationId="{812FCEF2-FB83-4164-A4FF-03D38ACFE3C4}"/>
          </ac:picMkLst>
        </pc:picChg>
        <pc:picChg chg="add mod">
          <ac:chgData name="Jesse Benjaman" userId="a70909ed-4e8d-461b-abb5-045959688f87" providerId="ADAL" clId="{FE1511BB-9B21-4B69-93CD-38E45A1A990D}" dt="2019-12-03T21:32:30.550" v="30" actId="1076"/>
          <ac:picMkLst>
            <pc:docMk/>
            <pc:sldMk cId="2906391052" sldId="257"/>
            <ac:picMk id="24" creationId="{07718D06-2078-45D5-B14D-F30A398CA376}"/>
          </ac:picMkLst>
        </pc:picChg>
        <pc:picChg chg="add mod">
          <ac:chgData name="Jesse Benjaman" userId="a70909ed-4e8d-461b-abb5-045959688f87" providerId="ADAL" clId="{FE1511BB-9B21-4B69-93CD-38E45A1A990D}" dt="2019-12-03T21:32:46.748" v="34" actId="1076"/>
          <ac:picMkLst>
            <pc:docMk/>
            <pc:sldMk cId="2906391052" sldId="257"/>
            <ac:picMk id="25" creationId="{F40DEC33-C1C4-42BB-83AA-C1011FFDE81A}"/>
          </ac:picMkLst>
        </pc:picChg>
        <pc:cxnChg chg="del">
          <ac:chgData name="Jesse Benjaman" userId="a70909ed-4e8d-461b-abb5-045959688f87" providerId="ADAL" clId="{FE1511BB-9B21-4B69-93CD-38E45A1A990D}" dt="2019-12-03T21:30:16.643" v="1" actId="478"/>
          <ac:cxnSpMkLst>
            <pc:docMk/>
            <pc:sldMk cId="2906391052" sldId="257"/>
            <ac:cxnSpMk id="9" creationId="{00000000-0000-0000-0000-00000000000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8B52D3-454F-492B-A514-EAC5AD8D5A58}" type="datetimeFigureOut">
              <a:rPr lang="en-GB" smtClean="0"/>
              <a:t>04/12/2019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FEE534-A456-4CEF-89FA-131D561AA09F}" type="slidenum">
              <a:rPr lang="en-GB" smtClean="0"/>
              <a:t>‹#›</a:t>
            </a:fld>
            <a:endParaRPr lang="en-GB"/>
          </a:p>
        </p:txBody>
      </p:sp>
    </p:spTree>
    <p:extLst>
      <p:ext uri="{BB962C8B-B14F-4D97-AF65-F5344CB8AC3E}">
        <p14:creationId xmlns:p14="http://schemas.microsoft.com/office/powerpoint/2010/main" val="3469063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8882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71826" y="2000485"/>
            <a:ext cx="8637073" cy="2541431"/>
          </a:xfrm>
        </p:spPr>
        <p:txBody>
          <a:bodyPr bIns="0" anchor="b"/>
          <a:lstStyle>
            <a:lvl1pPr algn="l">
              <a:defRPr sz="6000">
                <a:latin typeface="Calibri" charset="0"/>
                <a:ea typeface="Calibri" charset="0"/>
                <a:cs typeface="Calibri" charset="0"/>
              </a:defRPr>
            </a:lvl1pPr>
          </a:lstStyle>
          <a:p>
            <a:r>
              <a:rPr lang="en-US"/>
              <a:t>Click to edit Master title style</a:t>
            </a:r>
            <a:endParaRPr lang="en-US" dirty="0"/>
          </a:p>
        </p:txBody>
      </p:sp>
      <p:sp>
        <p:nvSpPr>
          <p:cNvPr id="3" name="Subtitle 2"/>
          <p:cNvSpPr>
            <a:spLocks noGrp="1"/>
          </p:cNvSpPr>
          <p:nvPr>
            <p:ph type="subTitle" idx="1"/>
          </p:nvPr>
        </p:nvSpPr>
        <p:spPr>
          <a:xfrm>
            <a:off x="1771827" y="4965873"/>
            <a:ext cx="8637072" cy="977621"/>
          </a:xfrm>
        </p:spPr>
        <p:txBody>
          <a:bodyPr tIns="91440" bIns="91440">
            <a:normAutofit/>
          </a:bodyPr>
          <a:lstStyle>
            <a:lvl1pPr marL="0" indent="0" algn="l">
              <a:buNone/>
              <a:defRPr sz="1800" b="0" cap="all" baseline="0">
                <a:solidFill>
                  <a:schemeClr val="tx1"/>
                </a:solidFill>
                <a:latin typeface="Calibri" charset="0"/>
                <a:ea typeface="Calibri" charset="0"/>
                <a:cs typeface="Calibri" charset="0"/>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a:xfrm>
            <a:off x="6908800" y="1528763"/>
            <a:ext cx="3500438" cy="309562"/>
          </a:xfrm>
        </p:spPr>
        <p:txBody>
          <a:bodyPr/>
          <a:lstStyle>
            <a:lvl1pPr>
              <a:defRPr/>
            </a:lvl1pPr>
          </a:lstStyle>
          <a:p>
            <a:pPr>
              <a:defRPr/>
            </a:pPr>
            <a:fld id="{4AF01F89-F672-43F0-9EFA-98B02F4F0F62}" type="datetimeFigureOut">
              <a:rPr lang="en-US">
                <a:solidFill>
                  <a:prstClr val="black">
                    <a:tint val="75000"/>
                  </a:prstClr>
                </a:solidFill>
              </a:rPr>
              <a:pPr>
                <a:defRPr/>
              </a:pPr>
              <a:t>12/4/2019</a:t>
            </a:fld>
            <a:endParaRPr lang="en-US">
              <a:solidFill>
                <a:prstClr val="black">
                  <a:tint val="75000"/>
                </a:prstClr>
              </a:solidFill>
            </a:endParaRPr>
          </a:p>
        </p:txBody>
      </p:sp>
      <p:sp>
        <p:nvSpPr>
          <p:cNvPr id="6" name="Footer Placeholder 4"/>
          <p:cNvSpPr>
            <a:spLocks noGrp="1"/>
          </p:cNvSpPr>
          <p:nvPr>
            <p:ph type="ftr" sz="quarter" idx="11"/>
          </p:nvPr>
        </p:nvSpPr>
        <p:spPr>
          <a:xfrm>
            <a:off x="1770063" y="1527175"/>
            <a:ext cx="4973637" cy="309563"/>
          </a:xfr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792163" y="1997075"/>
            <a:ext cx="811212" cy="503238"/>
          </a:xfrm>
        </p:spPr>
        <p:txBody>
          <a:bodyPr/>
          <a:lstStyle>
            <a:lvl1pPr>
              <a:defRPr/>
            </a:lvl1pPr>
          </a:lstStyle>
          <a:p>
            <a:pPr>
              <a:defRPr/>
            </a:pPr>
            <a:fld id="{D7741E2F-6431-45A7-A8BC-03B78DA2A1E0}" type="slidenum">
              <a:rPr lang="en-US">
                <a:solidFill>
                  <a:srgbClr val="0F6FC6"/>
                </a:solidFill>
              </a:rPr>
              <a:pPr>
                <a:defRPr/>
              </a:pPr>
              <a:t>‹#›</a:t>
            </a:fld>
            <a:endParaRPr lang="en-US">
              <a:solidFill>
                <a:srgbClr val="0F6FC6"/>
              </a:solidFill>
            </a:endParaRPr>
          </a:p>
        </p:txBody>
      </p:sp>
    </p:spTree>
    <p:extLst>
      <p:ext uri="{BB962C8B-B14F-4D97-AF65-F5344CB8AC3E}">
        <p14:creationId xmlns:p14="http://schemas.microsoft.com/office/powerpoint/2010/main" val="2845986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9838" y="331788"/>
            <a:ext cx="16192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83799" y="1528217"/>
            <a:ext cx="9603275" cy="1049235"/>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283799" y="2739430"/>
            <a:ext cx="9603275" cy="3450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a:xfrm>
            <a:off x="312738" y="798513"/>
            <a:ext cx="811212" cy="504825"/>
          </a:xfrm>
        </p:spPr>
        <p:txBody>
          <a:bodyPr/>
          <a:lstStyle>
            <a:lvl1pPr>
              <a:defRPr/>
            </a:lvl1pPr>
          </a:lstStyle>
          <a:p>
            <a:pPr>
              <a:defRPr/>
            </a:pPr>
            <a:fld id="{4EF6119B-AA77-4FDA-A01C-366908FC5125}" type="slidenum">
              <a:rPr lang="en-US">
                <a:solidFill>
                  <a:srgbClr val="0F6FC6"/>
                </a:solidFill>
              </a:rPr>
              <a:pPr>
                <a:defRPr/>
              </a:pPr>
              <a:t>‹#›</a:t>
            </a:fld>
            <a:endParaRPr lang="en-US">
              <a:solidFill>
                <a:srgbClr val="0F6FC6"/>
              </a:solidFill>
            </a:endParaRPr>
          </a:p>
        </p:txBody>
      </p:sp>
    </p:spTree>
    <p:extLst>
      <p:ext uri="{BB962C8B-B14F-4D97-AF65-F5344CB8AC3E}">
        <p14:creationId xmlns:p14="http://schemas.microsoft.com/office/powerpoint/2010/main" val="3681713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9838" y="331788"/>
            <a:ext cx="16192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9462253" y="1521082"/>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753769" y="1521082"/>
            <a:ext cx="7551264"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a:xfrm>
            <a:off x="511175" y="1520825"/>
            <a:ext cx="811213" cy="503238"/>
          </a:xfrm>
        </p:spPr>
        <p:txBody>
          <a:bodyPr/>
          <a:lstStyle>
            <a:lvl1pPr>
              <a:defRPr/>
            </a:lvl1pPr>
          </a:lstStyle>
          <a:p>
            <a:pPr>
              <a:defRPr/>
            </a:pPr>
            <a:fld id="{1EBF4E43-7FB5-438D-9997-DCC1A16E86D2}" type="slidenum">
              <a:rPr lang="en-US">
                <a:solidFill>
                  <a:srgbClr val="0F6FC6"/>
                </a:solidFill>
              </a:rPr>
              <a:pPr>
                <a:defRPr/>
              </a:pPr>
              <a:t>‹#›</a:t>
            </a:fld>
            <a:endParaRPr lang="en-US">
              <a:solidFill>
                <a:srgbClr val="0F6FC6"/>
              </a:solidFill>
            </a:endParaRPr>
          </a:p>
        </p:txBody>
      </p:sp>
    </p:spTree>
    <p:extLst>
      <p:ext uri="{BB962C8B-B14F-4D97-AF65-F5344CB8AC3E}">
        <p14:creationId xmlns:p14="http://schemas.microsoft.com/office/powerpoint/2010/main" val="4037901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9838" y="331788"/>
            <a:ext cx="16192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92188" y="1763109"/>
            <a:ext cx="9603275" cy="1049235"/>
          </a:xfrm>
        </p:spPr>
        <p:txBody>
          <a:bodyPr/>
          <a:lstStyle/>
          <a:p>
            <a:r>
              <a:rPr lang="en-US"/>
              <a:t>Click to edit Master title style</a:t>
            </a:r>
            <a:endParaRPr lang="en-US" dirty="0"/>
          </a:p>
        </p:txBody>
      </p:sp>
      <p:sp>
        <p:nvSpPr>
          <p:cNvPr id="3" name="Content Placeholder 2"/>
          <p:cNvSpPr>
            <a:spLocks noGrp="1"/>
          </p:cNvSpPr>
          <p:nvPr>
            <p:ph idx="1"/>
          </p:nvPr>
        </p:nvSpPr>
        <p:spPr>
          <a:xfrm>
            <a:off x="1292188" y="2974322"/>
            <a:ext cx="9603275" cy="3450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a:xfrm>
            <a:off x="361950" y="1008063"/>
            <a:ext cx="811213" cy="504825"/>
          </a:xfrm>
        </p:spPr>
        <p:txBody>
          <a:bodyPr/>
          <a:lstStyle>
            <a:lvl1pPr>
              <a:defRPr/>
            </a:lvl1pPr>
          </a:lstStyle>
          <a:p>
            <a:pPr>
              <a:defRPr/>
            </a:pPr>
            <a:fld id="{45B18564-5D9C-4AEB-A92B-6FB36DE30EF6}" type="slidenum">
              <a:rPr lang="en-US">
                <a:solidFill>
                  <a:srgbClr val="0F6FC6"/>
                </a:solidFill>
              </a:rPr>
              <a:pPr>
                <a:defRPr/>
              </a:pPr>
              <a:t>‹#›</a:t>
            </a:fld>
            <a:endParaRPr lang="en-US">
              <a:solidFill>
                <a:srgbClr val="0F6FC6"/>
              </a:solidFill>
            </a:endParaRPr>
          </a:p>
        </p:txBody>
      </p:sp>
    </p:spTree>
    <p:extLst>
      <p:ext uri="{BB962C8B-B14F-4D97-AF65-F5344CB8AC3E}">
        <p14:creationId xmlns:p14="http://schemas.microsoft.com/office/powerpoint/2010/main" val="1846093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1773238" y="4014788"/>
            <a:ext cx="862965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9838" y="331788"/>
            <a:ext cx="16192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73021" y="1965855"/>
            <a:ext cx="8643154" cy="1887950"/>
          </a:xfrm>
        </p:spPr>
        <p:txBody>
          <a:bodyPr anchor="b"/>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773021" y="4015920"/>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0"/>
          </p:nvPr>
        </p:nvSpPr>
        <p:spPr>
          <a:xfrm>
            <a:off x="798513" y="1008063"/>
            <a:ext cx="811212" cy="504825"/>
          </a:xfrm>
        </p:spPr>
        <p:txBody>
          <a:bodyPr/>
          <a:lstStyle>
            <a:lvl1pPr>
              <a:defRPr/>
            </a:lvl1pPr>
          </a:lstStyle>
          <a:p>
            <a:pPr>
              <a:defRPr/>
            </a:pPr>
            <a:fld id="{1CCDCC0F-4D2B-4F76-A5D8-57BB1A9D088D}" type="slidenum">
              <a:rPr lang="en-US">
                <a:solidFill>
                  <a:srgbClr val="0F6FC6"/>
                </a:solidFill>
              </a:rPr>
              <a:pPr>
                <a:defRPr/>
              </a:pPr>
              <a:t>‹#›</a:t>
            </a:fld>
            <a:endParaRPr lang="en-US">
              <a:solidFill>
                <a:srgbClr val="0F6FC6"/>
              </a:solidFill>
            </a:endParaRPr>
          </a:p>
        </p:txBody>
      </p:sp>
    </p:spTree>
    <p:extLst>
      <p:ext uri="{BB962C8B-B14F-4D97-AF65-F5344CB8AC3E}">
        <p14:creationId xmlns:p14="http://schemas.microsoft.com/office/powerpoint/2010/main" val="944945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9838" y="331788"/>
            <a:ext cx="16192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89826" y="1316618"/>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287940" y="2522607"/>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380" y="2529072"/>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6"/>
          <p:cNvSpPr>
            <a:spLocks noGrp="1"/>
          </p:cNvSpPr>
          <p:nvPr>
            <p:ph type="sldNum" sz="quarter" idx="10"/>
          </p:nvPr>
        </p:nvSpPr>
        <p:spPr>
          <a:xfrm>
            <a:off x="320675" y="1311275"/>
            <a:ext cx="811213" cy="503238"/>
          </a:xfrm>
        </p:spPr>
        <p:txBody>
          <a:bodyPr/>
          <a:lstStyle>
            <a:lvl1pPr>
              <a:defRPr/>
            </a:lvl1pPr>
          </a:lstStyle>
          <a:p>
            <a:pPr>
              <a:defRPr/>
            </a:pPr>
            <a:fld id="{60BDE04C-0579-45F2-9180-C866C9CAF6F3}" type="slidenum">
              <a:rPr lang="en-US">
                <a:solidFill>
                  <a:srgbClr val="0F6FC6"/>
                </a:solidFill>
              </a:rPr>
              <a:pPr>
                <a:defRPr/>
              </a:pPr>
              <a:t>‹#›</a:t>
            </a:fld>
            <a:endParaRPr lang="en-US">
              <a:solidFill>
                <a:srgbClr val="0F6FC6"/>
              </a:solidFill>
            </a:endParaRPr>
          </a:p>
        </p:txBody>
      </p:sp>
    </p:spTree>
    <p:extLst>
      <p:ext uri="{BB962C8B-B14F-4D97-AF65-F5344CB8AC3E}">
        <p14:creationId xmlns:p14="http://schemas.microsoft.com/office/powerpoint/2010/main" val="4246628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9838" y="331788"/>
            <a:ext cx="16192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04578" y="1508839"/>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04578" y="2724225"/>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04578" y="3528945"/>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749" y="2727679"/>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749" y="3526167"/>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8"/>
          <p:cNvSpPr>
            <a:spLocks noGrp="1"/>
          </p:cNvSpPr>
          <p:nvPr>
            <p:ph type="sldNum" sz="quarter" idx="10"/>
          </p:nvPr>
        </p:nvSpPr>
        <p:spPr>
          <a:xfrm>
            <a:off x="338138" y="1008063"/>
            <a:ext cx="809625" cy="504825"/>
          </a:xfrm>
        </p:spPr>
        <p:txBody>
          <a:bodyPr/>
          <a:lstStyle>
            <a:lvl1pPr>
              <a:defRPr/>
            </a:lvl1pPr>
          </a:lstStyle>
          <a:p>
            <a:pPr>
              <a:defRPr/>
            </a:pPr>
            <a:fld id="{8DB27F0D-20EE-4EE8-AE89-979B4AE23DF0}" type="slidenum">
              <a:rPr lang="en-US">
                <a:solidFill>
                  <a:srgbClr val="0F6FC6"/>
                </a:solidFill>
              </a:rPr>
              <a:pPr>
                <a:defRPr/>
              </a:pPr>
              <a:t>‹#›</a:t>
            </a:fld>
            <a:endParaRPr lang="en-US">
              <a:solidFill>
                <a:srgbClr val="0F6FC6"/>
              </a:solidFill>
            </a:endParaRPr>
          </a:p>
        </p:txBody>
      </p:sp>
    </p:spTree>
    <p:extLst>
      <p:ext uri="{BB962C8B-B14F-4D97-AF65-F5344CB8AC3E}">
        <p14:creationId xmlns:p14="http://schemas.microsoft.com/office/powerpoint/2010/main" val="3840500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9838" y="331788"/>
            <a:ext cx="16192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92188" y="1528217"/>
            <a:ext cx="9603275" cy="1049235"/>
          </a:xfrm>
        </p:spPr>
        <p:txBody>
          <a:bodyPr/>
          <a:lstStyle/>
          <a:p>
            <a:r>
              <a:rPr lang="en-US"/>
              <a:t>Click to edit Master title style</a:t>
            </a:r>
            <a:endParaRPr lang="en-US" dirty="0"/>
          </a:p>
        </p:txBody>
      </p:sp>
      <p:sp>
        <p:nvSpPr>
          <p:cNvPr id="4" name="Slide Number Placeholder 4"/>
          <p:cNvSpPr>
            <a:spLocks noGrp="1"/>
          </p:cNvSpPr>
          <p:nvPr>
            <p:ph type="sldNum" sz="quarter" idx="10"/>
          </p:nvPr>
        </p:nvSpPr>
        <p:spPr>
          <a:xfrm>
            <a:off x="319088" y="1017588"/>
            <a:ext cx="809625" cy="503237"/>
          </a:xfrm>
        </p:spPr>
        <p:txBody>
          <a:bodyPr/>
          <a:lstStyle>
            <a:lvl1pPr>
              <a:defRPr/>
            </a:lvl1pPr>
          </a:lstStyle>
          <a:p>
            <a:pPr>
              <a:defRPr/>
            </a:pPr>
            <a:fld id="{BA21F532-7756-4D34-AEA3-6320645B98E8}" type="slidenum">
              <a:rPr lang="en-US">
                <a:solidFill>
                  <a:srgbClr val="0F6FC6"/>
                </a:solidFill>
              </a:rPr>
              <a:pPr>
                <a:defRPr/>
              </a:pPr>
              <a:t>‹#›</a:t>
            </a:fld>
            <a:endParaRPr lang="en-US">
              <a:solidFill>
                <a:srgbClr val="0F6FC6"/>
              </a:solidFill>
            </a:endParaRPr>
          </a:p>
        </p:txBody>
      </p:sp>
    </p:spTree>
    <p:extLst>
      <p:ext uri="{BB962C8B-B14F-4D97-AF65-F5344CB8AC3E}">
        <p14:creationId xmlns:p14="http://schemas.microsoft.com/office/powerpoint/2010/main" val="3774762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9838" y="331788"/>
            <a:ext cx="16192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p:cNvSpPr>
            <a:spLocks noGrp="1"/>
          </p:cNvSpPr>
          <p:nvPr>
            <p:ph type="sldNum" sz="quarter" idx="10"/>
          </p:nvPr>
        </p:nvSpPr>
        <p:spPr>
          <a:xfrm>
            <a:off x="479425" y="1008063"/>
            <a:ext cx="811213" cy="504825"/>
          </a:xfrm>
        </p:spPr>
        <p:txBody>
          <a:bodyPr/>
          <a:lstStyle>
            <a:lvl1pPr>
              <a:defRPr/>
            </a:lvl1pPr>
          </a:lstStyle>
          <a:p>
            <a:pPr>
              <a:defRPr/>
            </a:pPr>
            <a:fld id="{F6EADFF3-9183-42EB-94F1-AF4D2EB52F3A}" type="slidenum">
              <a:rPr lang="en-US">
                <a:solidFill>
                  <a:srgbClr val="0F6FC6"/>
                </a:solidFill>
              </a:rPr>
              <a:pPr>
                <a:defRPr/>
              </a:pPr>
              <a:t>‹#›</a:t>
            </a:fld>
            <a:endParaRPr lang="en-US">
              <a:solidFill>
                <a:srgbClr val="0F6FC6"/>
              </a:solidFill>
            </a:endParaRPr>
          </a:p>
        </p:txBody>
      </p:sp>
    </p:spTree>
    <p:extLst>
      <p:ext uri="{BB962C8B-B14F-4D97-AF65-F5344CB8AC3E}">
        <p14:creationId xmlns:p14="http://schemas.microsoft.com/office/powerpoint/2010/main" val="2497761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9838" y="331788"/>
            <a:ext cx="16192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93669" y="1512038"/>
            <a:ext cx="3273099" cy="2247117"/>
          </a:xfrm>
        </p:spPr>
        <p:txBody>
          <a:bodyPr anchor="b"/>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892712" y="1512039"/>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669" y="3918556"/>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Slide Number Placeholder 6"/>
          <p:cNvSpPr>
            <a:spLocks noGrp="1"/>
          </p:cNvSpPr>
          <p:nvPr>
            <p:ph type="sldNum" sz="quarter" idx="10"/>
          </p:nvPr>
        </p:nvSpPr>
        <p:spPr>
          <a:xfrm>
            <a:off x="328613" y="1000125"/>
            <a:ext cx="811212" cy="503238"/>
          </a:xfrm>
        </p:spPr>
        <p:txBody>
          <a:bodyPr/>
          <a:lstStyle>
            <a:lvl1pPr>
              <a:defRPr/>
            </a:lvl1pPr>
          </a:lstStyle>
          <a:p>
            <a:pPr>
              <a:defRPr/>
            </a:pPr>
            <a:fld id="{1903EC74-0C13-41D3-A3E6-69DC66356853}" type="slidenum">
              <a:rPr lang="en-US">
                <a:solidFill>
                  <a:srgbClr val="0F6FC6"/>
                </a:solidFill>
              </a:rPr>
              <a:pPr>
                <a:defRPr/>
              </a:pPr>
              <a:t>‹#›</a:t>
            </a:fld>
            <a:endParaRPr lang="en-US">
              <a:solidFill>
                <a:srgbClr val="0F6FC6"/>
              </a:solidFill>
            </a:endParaRPr>
          </a:p>
        </p:txBody>
      </p:sp>
    </p:spTree>
    <p:extLst>
      <p:ext uri="{BB962C8B-B14F-4D97-AF65-F5344CB8AC3E}">
        <p14:creationId xmlns:p14="http://schemas.microsoft.com/office/powerpoint/2010/main" val="2620505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9838" y="331788"/>
            <a:ext cx="16192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61599" y="1356380"/>
            <a:ext cx="5532328" cy="1830584"/>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6532" y="1371346"/>
            <a:ext cx="3425600" cy="4629734"/>
          </a:xfrm>
          <a:solidFill>
            <a:schemeClr val="bg1">
              <a:lumMod val="85000"/>
            </a:schemeClr>
          </a:solidFill>
          <a:ln w="9525" cap="sq">
            <a:noFill/>
            <a:miter lim="800000"/>
          </a:ln>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60722" y="3372859"/>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p:cNvSpPr>
            <a:spLocks noGrp="1"/>
          </p:cNvSpPr>
          <p:nvPr>
            <p:ph type="dt" sz="half" idx="10"/>
          </p:nvPr>
        </p:nvSpPr>
        <p:spPr>
          <a:xfrm>
            <a:off x="1757363" y="5681663"/>
            <a:ext cx="5527675" cy="319087"/>
          </a:xfrm>
        </p:spPr>
        <p:txBody>
          <a:bodyPr/>
          <a:lstStyle>
            <a:lvl1pPr algn="l">
              <a:defRPr/>
            </a:lvl1pPr>
          </a:lstStyle>
          <a:p>
            <a:pPr>
              <a:defRPr/>
            </a:pPr>
            <a:fld id="{30B400E7-FFD1-4EC0-9E1C-7E5752F89F81}" type="datetimeFigureOut">
              <a:rPr lang="en-US">
                <a:solidFill>
                  <a:prstClr val="black">
                    <a:tint val="75000"/>
                  </a:prstClr>
                </a:solidFill>
              </a:rPr>
              <a:pPr>
                <a:defRPr/>
              </a:pPr>
              <a:t>12/4/2019</a:t>
            </a:fld>
            <a:endParaRPr lang="en-US">
              <a:solidFill>
                <a:prstClr val="black">
                  <a:tint val="75000"/>
                </a:prstClr>
              </a:solidFill>
            </a:endParaRPr>
          </a:p>
        </p:txBody>
      </p:sp>
      <p:sp>
        <p:nvSpPr>
          <p:cNvPr id="7" name="Slide Number Placeholder 6"/>
          <p:cNvSpPr>
            <a:spLocks noGrp="1"/>
          </p:cNvSpPr>
          <p:nvPr>
            <p:ph type="sldNum" sz="quarter" idx="11"/>
          </p:nvPr>
        </p:nvSpPr>
        <p:spPr>
          <a:xfrm>
            <a:off x="790575" y="1009650"/>
            <a:ext cx="811213" cy="503238"/>
          </a:xfrm>
        </p:spPr>
        <p:txBody>
          <a:bodyPr/>
          <a:lstStyle>
            <a:lvl1pPr>
              <a:defRPr/>
            </a:lvl1pPr>
          </a:lstStyle>
          <a:p>
            <a:pPr>
              <a:defRPr/>
            </a:pPr>
            <a:fld id="{A2981A23-15EB-4842-8B9F-BFAED24EF0E5}" type="slidenum">
              <a:rPr lang="en-US">
                <a:solidFill>
                  <a:srgbClr val="0F6FC6"/>
                </a:solidFill>
              </a:rPr>
              <a:pPr>
                <a:defRPr/>
              </a:pPr>
              <a:t>‹#›</a:t>
            </a:fld>
            <a:endParaRPr lang="en-US">
              <a:solidFill>
                <a:srgbClr val="0F6FC6"/>
              </a:solidFill>
            </a:endParaRPr>
          </a:p>
        </p:txBody>
      </p:sp>
    </p:spTree>
    <p:extLst>
      <p:ext uri="{BB962C8B-B14F-4D97-AF65-F5344CB8AC3E}">
        <p14:creationId xmlns:p14="http://schemas.microsoft.com/office/powerpoint/2010/main" val="3952906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0975" y="1554163"/>
            <a:ext cx="9604375" cy="104775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1027" name="Text Placeholder 2"/>
          <p:cNvSpPr>
            <a:spLocks noGrp="1"/>
          </p:cNvSpPr>
          <p:nvPr>
            <p:ph type="body" idx="1"/>
          </p:nvPr>
        </p:nvSpPr>
        <p:spPr bwMode="auto">
          <a:xfrm>
            <a:off x="1450975" y="2763838"/>
            <a:ext cx="9604375"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
        <p:nvSpPr>
          <p:cNvPr id="4" name="Date Placeholder 3"/>
          <p:cNvSpPr>
            <a:spLocks noGrp="1"/>
          </p:cNvSpPr>
          <p:nvPr>
            <p:ph type="dt" sz="half" idx="2"/>
          </p:nvPr>
        </p:nvSpPr>
        <p:spPr>
          <a:xfrm>
            <a:off x="7554913" y="330200"/>
            <a:ext cx="3500437" cy="309563"/>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1">
                    <a:tint val="75000"/>
                  </a:schemeClr>
                </a:solidFill>
                <a:latin typeface="+mn-lt"/>
              </a:defRPr>
            </a:lvl1pPr>
          </a:lstStyle>
          <a:p>
            <a:pPr>
              <a:defRPr/>
            </a:pPr>
            <a:fld id="{3ECA10FB-F1BE-428E-BF23-CF760546F228}" type="datetimeFigureOut">
              <a:rPr lang="en-US">
                <a:solidFill>
                  <a:prstClr val="black">
                    <a:tint val="75000"/>
                  </a:prstClr>
                </a:solidFill>
              </a:rPr>
              <a:pPr>
                <a:defRPr/>
              </a:pPr>
              <a:t>12/4/2019</a:t>
            </a:fld>
            <a:endParaRPr lang="en-US">
              <a:solidFill>
                <a:prstClr val="black">
                  <a:tint val="75000"/>
                </a:prstClr>
              </a:solidFill>
            </a:endParaRPr>
          </a:p>
        </p:txBody>
      </p:sp>
      <p:sp>
        <p:nvSpPr>
          <p:cNvPr id="5" name="Footer Placeholder 4"/>
          <p:cNvSpPr>
            <a:spLocks noGrp="1"/>
          </p:cNvSpPr>
          <p:nvPr>
            <p:ph type="ftr" sz="quarter" idx="3"/>
          </p:nvPr>
        </p:nvSpPr>
        <p:spPr>
          <a:xfrm>
            <a:off x="1450975" y="328613"/>
            <a:ext cx="5938838" cy="309562"/>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479425" y="798513"/>
            <a:ext cx="811213" cy="504825"/>
          </a:xfrm>
          <a:prstGeom prst="rect">
            <a:avLst/>
          </a:prstGeom>
        </p:spPr>
        <p:txBody>
          <a:bodyPr vert="horz" lIns="91440" tIns="45720" rIns="91440" bIns="45720" rtlCol="0" anchor="t"/>
          <a:lstStyle>
            <a:lvl1pPr algn="r" eaLnBrk="1" fontAlgn="auto" hangingPunct="1">
              <a:spcBef>
                <a:spcPts val="0"/>
              </a:spcBef>
              <a:spcAft>
                <a:spcPts val="0"/>
              </a:spcAft>
              <a:defRPr sz="2800">
                <a:solidFill>
                  <a:schemeClr val="accent1"/>
                </a:solidFill>
                <a:latin typeface="+mn-lt"/>
              </a:defRPr>
            </a:lvl1pPr>
          </a:lstStyle>
          <a:p>
            <a:pPr>
              <a:defRPr/>
            </a:pPr>
            <a:fld id="{2D17E041-9464-451F-AE49-973D949647EC}" type="slidenum">
              <a:rPr lang="en-US">
                <a:solidFill>
                  <a:srgbClr val="0F6FC6"/>
                </a:solidFill>
              </a:rPr>
              <a:pPr>
                <a:defRPr/>
              </a:pPr>
              <a:t>‹#›</a:t>
            </a:fld>
            <a:endParaRPr lang="en-US">
              <a:solidFill>
                <a:srgbClr val="0F6FC6"/>
              </a:solidFill>
            </a:endParaRPr>
          </a:p>
        </p:txBody>
      </p:sp>
      <p:cxnSp>
        <p:nvCxnSpPr>
          <p:cNvPr id="10" name="Straight Connector 9"/>
          <p:cNvCxnSpPr/>
          <p:nvPr/>
        </p:nvCxnSpPr>
        <p:spPr>
          <a:xfrm>
            <a:off x="0" y="6127750"/>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032" name="Picture 10"/>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129838" y="331788"/>
            <a:ext cx="16192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48734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lnSpc>
          <a:spcPct val="90000"/>
        </a:lnSpc>
        <a:spcBef>
          <a:spcPct val="0"/>
        </a:spcBef>
        <a:spcAft>
          <a:spcPct val="0"/>
        </a:spcAft>
        <a:defRPr sz="3200" kern="1200" cap="all">
          <a:solidFill>
            <a:schemeClr val="tx1"/>
          </a:solidFill>
          <a:latin typeface="Calibri" charset="0"/>
          <a:ea typeface="Calibri" charset="0"/>
          <a:cs typeface="Calibri" charset="0"/>
        </a:defRPr>
      </a:lvl1pPr>
      <a:lvl2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2pPr>
      <a:lvl3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3pPr>
      <a:lvl4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4pPr>
      <a:lvl5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5pPr>
      <a:lvl6pPr marL="457200" algn="l" rtl="0" eaLnBrk="1" fontAlgn="base" hangingPunct="1">
        <a:lnSpc>
          <a:spcPct val="90000"/>
        </a:lnSpc>
        <a:spcBef>
          <a:spcPct val="0"/>
        </a:spcBef>
        <a:spcAft>
          <a:spcPct val="0"/>
        </a:spcAft>
        <a:defRPr sz="3200">
          <a:solidFill>
            <a:schemeClr val="tx1"/>
          </a:solidFill>
          <a:latin typeface="Gill Sans MT" charset="0"/>
        </a:defRPr>
      </a:lvl6pPr>
      <a:lvl7pPr marL="914400" algn="l" rtl="0" eaLnBrk="1" fontAlgn="base" hangingPunct="1">
        <a:lnSpc>
          <a:spcPct val="90000"/>
        </a:lnSpc>
        <a:spcBef>
          <a:spcPct val="0"/>
        </a:spcBef>
        <a:spcAft>
          <a:spcPct val="0"/>
        </a:spcAft>
        <a:defRPr sz="3200">
          <a:solidFill>
            <a:schemeClr val="tx1"/>
          </a:solidFill>
          <a:latin typeface="Gill Sans MT" charset="0"/>
        </a:defRPr>
      </a:lvl7pPr>
      <a:lvl8pPr marL="1371600" algn="l" rtl="0" eaLnBrk="1" fontAlgn="base" hangingPunct="1">
        <a:lnSpc>
          <a:spcPct val="90000"/>
        </a:lnSpc>
        <a:spcBef>
          <a:spcPct val="0"/>
        </a:spcBef>
        <a:spcAft>
          <a:spcPct val="0"/>
        </a:spcAft>
        <a:defRPr sz="3200">
          <a:solidFill>
            <a:schemeClr val="tx1"/>
          </a:solidFill>
          <a:latin typeface="Gill Sans MT" charset="0"/>
        </a:defRPr>
      </a:lvl8pPr>
      <a:lvl9pPr marL="1828800" algn="l" rtl="0" eaLnBrk="1" fontAlgn="base" hangingPunct="1">
        <a:lnSpc>
          <a:spcPct val="90000"/>
        </a:lnSpc>
        <a:spcBef>
          <a:spcPct val="0"/>
        </a:spcBef>
        <a:spcAft>
          <a:spcPct val="0"/>
        </a:spcAft>
        <a:defRPr sz="3200">
          <a:solidFill>
            <a:schemeClr val="tx1"/>
          </a:solidFill>
          <a:latin typeface="Gill Sans MT" charset="0"/>
        </a:defRPr>
      </a:lvl9pPr>
    </p:titleStyle>
    <p:bodyStyle>
      <a:lvl1pPr marL="228600" indent="-228600" algn="l" rtl="0" eaLnBrk="1" fontAlgn="base" hangingPunct="1">
        <a:lnSpc>
          <a:spcPct val="120000"/>
        </a:lnSpc>
        <a:spcBef>
          <a:spcPts val="1000"/>
        </a:spcBef>
        <a:spcAft>
          <a:spcPct val="0"/>
        </a:spcAft>
        <a:buClr>
          <a:schemeClr val="accent1"/>
        </a:buClr>
        <a:buSzPct val="100000"/>
        <a:buFont typeface="Arial" panose="020B0604020202020204" pitchFamily="34" charset="0"/>
        <a:buChar char="•"/>
        <a:defRPr sz="2000" kern="1200">
          <a:solidFill>
            <a:schemeClr val="tx1"/>
          </a:solidFill>
          <a:latin typeface="Calibri" charset="0"/>
          <a:ea typeface="Calibri" charset="0"/>
          <a:cs typeface="Calibri" charset="0"/>
        </a:defRPr>
      </a:lvl1pPr>
      <a:lvl2pPr marL="685800" indent="-228600" algn="l" rtl="0" eaLnBrk="1" fontAlgn="base" hangingPunct="1">
        <a:lnSpc>
          <a:spcPct val="120000"/>
        </a:lnSpc>
        <a:spcBef>
          <a:spcPts val="500"/>
        </a:spcBef>
        <a:spcAft>
          <a:spcPct val="0"/>
        </a:spcAft>
        <a:buClr>
          <a:schemeClr val="accent1"/>
        </a:buClr>
        <a:buSzPct val="100000"/>
        <a:buFont typeface="Arial" panose="020B0604020202020204" pitchFamily="34" charset="0"/>
        <a:buChar char="•"/>
        <a:defRPr kern="1200">
          <a:solidFill>
            <a:schemeClr val="tx1"/>
          </a:solidFill>
          <a:latin typeface="Calibri" charset="0"/>
          <a:ea typeface="Calibri" charset="0"/>
          <a:cs typeface="Calibri" charset="0"/>
        </a:defRPr>
      </a:lvl2pPr>
      <a:lvl3pPr marL="1143000" indent="-228600" algn="l" rtl="0" eaLnBrk="1" fontAlgn="base" hangingPunct="1">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Calibri" charset="0"/>
          <a:ea typeface="Calibri" charset="0"/>
          <a:cs typeface="Calibri" charset="0"/>
        </a:defRPr>
      </a:lvl3pPr>
      <a:lvl4pPr marL="1600200" indent="-228600" algn="l" rtl="0" eaLnBrk="1" fontAlgn="base" hangingPunct="1">
        <a:lnSpc>
          <a:spcPct val="120000"/>
        </a:lnSpc>
        <a:spcBef>
          <a:spcPts val="500"/>
        </a:spcBef>
        <a:spcAft>
          <a:spcPct val="0"/>
        </a:spcAft>
        <a:buClr>
          <a:schemeClr val="accent1"/>
        </a:buClr>
        <a:buSzPct val="100000"/>
        <a:buFont typeface="Arial" panose="020B0604020202020204" pitchFamily="34" charset="0"/>
        <a:buChar char="•"/>
        <a:defRPr sz="1400" kern="1200">
          <a:solidFill>
            <a:schemeClr val="tx1"/>
          </a:solidFill>
          <a:latin typeface="Calibri" charset="0"/>
          <a:ea typeface="Calibri" charset="0"/>
          <a:cs typeface="Calibri" charset="0"/>
        </a:defRPr>
      </a:lvl4pPr>
      <a:lvl5pPr marL="2057400" indent="-228600" algn="l" rtl="0" eaLnBrk="1" fontAlgn="base" hangingPunct="1">
        <a:lnSpc>
          <a:spcPct val="120000"/>
        </a:lnSpc>
        <a:spcBef>
          <a:spcPts val="500"/>
        </a:spcBef>
        <a:spcAft>
          <a:spcPct val="0"/>
        </a:spcAft>
        <a:buClr>
          <a:schemeClr val="accent1"/>
        </a:buClr>
        <a:buSzPct val="100000"/>
        <a:buFont typeface="Arial" panose="020B0604020202020204" pitchFamily="34" charset="0"/>
        <a:buChar char="•"/>
        <a:defRPr sz="1200" kern="1200">
          <a:solidFill>
            <a:schemeClr val="tx1"/>
          </a:solidFill>
          <a:latin typeface="Calibri" charset="0"/>
          <a:ea typeface="Calibri" charset="0"/>
          <a:cs typeface="Calibri" charset="0"/>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hyperlink" Target="https://www.pcreee.org/" TargetMode="Externa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hyperlink" Target="http://careers.spc.int/job/pacific-islands-junior-professional-pcreee-geoscience-tonga-al000240/12ff0433-0044-11ea-9ddc-42010a8a0024"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7269" y="963394"/>
            <a:ext cx="10601326" cy="1202809"/>
          </a:xfrm>
        </p:spPr>
        <p:txBody>
          <a:bodyPr>
            <a:normAutofit/>
          </a:bodyPr>
          <a:lstStyle/>
          <a:p>
            <a:r>
              <a:rPr lang="en-US" sz="5400" b="1" dirty="0"/>
              <a:t>PCREEE Internship </a:t>
            </a:r>
            <a:r>
              <a:rPr lang="en-US" sz="5400" b="1" dirty="0" err="1"/>
              <a:t>Programme</a:t>
            </a:r>
            <a:endParaRPr lang="en-US" sz="5400" dirty="0"/>
          </a:p>
        </p:txBody>
      </p:sp>
      <p:pic>
        <p:nvPicPr>
          <p:cNvPr id="1536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8038" y="6147547"/>
            <a:ext cx="249396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28506" y="2205625"/>
            <a:ext cx="6092982" cy="400110"/>
          </a:xfrm>
          <a:prstGeom prst="rect">
            <a:avLst/>
          </a:prstGeom>
          <a:noFill/>
        </p:spPr>
        <p:txBody>
          <a:bodyPr wrap="square" rtlCol="0">
            <a:spAutoFit/>
          </a:bodyPr>
          <a:lstStyle/>
          <a:p>
            <a:pPr eaLnBrk="0" fontAlgn="base" hangingPunct="0">
              <a:spcBef>
                <a:spcPct val="0"/>
              </a:spcBef>
              <a:spcAft>
                <a:spcPct val="0"/>
              </a:spcAft>
            </a:pPr>
            <a:r>
              <a:rPr lang="en-AU" sz="2000" b="1" dirty="0">
                <a:solidFill>
                  <a:prstClr val="black"/>
                </a:solidFill>
              </a:rPr>
              <a:t>Sione Misi – Energy Efficiency Officer</a:t>
            </a:r>
          </a:p>
        </p:txBody>
      </p:sp>
      <p:pic>
        <p:nvPicPr>
          <p:cNvPr id="21" name="Picture 2" descr="C:\Users\jbarros\Desktop\UNIDO.png">
            <a:extLst>
              <a:ext uri="{FF2B5EF4-FFF2-40B4-BE49-F238E27FC236}">
                <a16:creationId xmlns:a16="http://schemas.microsoft.com/office/drawing/2014/main" id="{72F33057-1BF5-45D5-92FB-405B0B3277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2" y="3049457"/>
            <a:ext cx="1428528" cy="1202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
            <a:extLst>
              <a:ext uri="{FF2B5EF4-FFF2-40B4-BE49-F238E27FC236}">
                <a16:creationId xmlns:a16="http://schemas.microsoft.com/office/drawing/2014/main" id="{5C6465C7-FC26-4862-A8C8-950D9A1BB6E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42770" y="2823445"/>
            <a:ext cx="3168220" cy="1467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 14">
            <a:extLst>
              <a:ext uri="{FF2B5EF4-FFF2-40B4-BE49-F238E27FC236}">
                <a16:creationId xmlns:a16="http://schemas.microsoft.com/office/drawing/2014/main" id="{812FCEF2-FB83-4164-A4FF-03D38ACFE3C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94228" y="3028889"/>
            <a:ext cx="3595480" cy="977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 descr="C:\Users\jbarros\Desktop\Power Point\AC.jpg">
            <a:extLst>
              <a:ext uri="{FF2B5EF4-FFF2-40B4-BE49-F238E27FC236}">
                <a16:creationId xmlns:a16="http://schemas.microsoft.com/office/drawing/2014/main" id="{07718D06-2078-45D5-B14D-F30A398CA3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6628" y="4734281"/>
            <a:ext cx="4762601" cy="977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2" descr="http://iisdrs.iisd.org/files/2011/09/Sprep-SPC.png">
            <a:extLst>
              <a:ext uri="{FF2B5EF4-FFF2-40B4-BE49-F238E27FC236}">
                <a16:creationId xmlns:a16="http://schemas.microsoft.com/office/drawing/2014/main" id="{F40DEC33-C1C4-42BB-83AA-C1011FFDE8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1098" y="4290559"/>
            <a:ext cx="2201740" cy="1194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6391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8038" y="6134100"/>
            <a:ext cx="249396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468057" y="1507391"/>
            <a:ext cx="10664763" cy="3785652"/>
          </a:xfrm>
          <a:prstGeom prst="rect">
            <a:avLst/>
          </a:prstGeom>
          <a:noFill/>
        </p:spPr>
        <p:txBody>
          <a:bodyPr wrap="square" rtlCol="0">
            <a:spAutoFit/>
          </a:bodyPr>
          <a:lstStyle/>
          <a:p>
            <a:r>
              <a:rPr lang="en-AU" sz="2400" b="1" dirty="0"/>
              <a:t>PIJP is an initiative by the PCREEE:</a:t>
            </a:r>
            <a:endParaRPr lang="en-US" sz="2400" b="1" dirty="0"/>
          </a:p>
          <a:p>
            <a:pPr marL="342900" lvl="0" indent="-342900">
              <a:buFont typeface="Arial" panose="020B0604020202020204" pitchFamily="34" charset="0"/>
              <a:buChar char="•"/>
            </a:pPr>
            <a:r>
              <a:rPr lang="en-AU" sz="2400" dirty="0"/>
              <a:t>aims to build the capacity of the national energy agencies on the regional energy programmes, activities, initiatives </a:t>
            </a:r>
          </a:p>
          <a:p>
            <a:pPr lvl="0"/>
            <a:endParaRPr lang="en-US" sz="2400" dirty="0"/>
          </a:p>
          <a:p>
            <a:pPr marL="342900" lvl="0" indent="-342900">
              <a:buFont typeface="Arial" panose="020B0604020202020204" pitchFamily="34" charset="0"/>
              <a:buChar char="•"/>
            </a:pPr>
            <a:r>
              <a:rPr lang="en-AU" sz="2400" dirty="0"/>
              <a:t>support the PCREEE Manager, Programme Delivery Officer and PCREEE Experts</a:t>
            </a:r>
          </a:p>
          <a:p>
            <a:pPr marL="342900" lvl="0" indent="-342900">
              <a:buFont typeface="Arial" panose="020B0604020202020204" pitchFamily="34" charset="0"/>
              <a:buChar char="•"/>
            </a:pPr>
            <a:endParaRPr lang="en-US" sz="2400" dirty="0"/>
          </a:p>
          <a:p>
            <a:pPr marL="342900" lvl="0" indent="-342900">
              <a:buFont typeface="Arial" panose="020B0604020202020204" pitchFamily="34" charset="0"/>
              <a:buChar char="•"/>
            </a:pPr>
            <a:r>
              <a:rPr lang="en-AU" sz="2400" dirty="0"/>
              <a:t>providing support and advice to governments, stakeholders and the private sector in planning and implementing PCREEE activities, focusing on entrepreneurship, investment promotion and capacity development relating to RE and EE</a:t>
            </a:r>
            <a:endParaRPr lang="en-US" sz="2400" dirty="0"/>
          </a:p>
          <a:p>
            <a:pPr marL="342900" lvl="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860888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8038" y="6134100"/>
            <a:ext cx="249396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05217" y="1233071"/>
            <a:ext cx="10664763" cy="5386090"/>
          </a:xfrm>
          <a:prstGeom prst="rect">
            <a:avLst/>
          </a:prstGeom>
          <a:noFill/>
        </p:spPr>
        <p:txBody>
          <a:bodyPr wrap="square" rtlCol="0">
            <a:spAutoFit/>
          </a:bodyPr>
          <a:lstStyle/>
          <a:p>
            <a:r>
              <a:rPr lang="en-US" sz="2000" dirty="0"/>
              <a:t>The PIJP key responsibilities:</a:t>
            </a:r>
          </a:p>
          <a:p>
            <a:r>
              <a:rPr lang="en-US" sz="2000" b="1" dirty="0"/>
              <a:t>Regional Collaboration, Coordination and Communication:</a:t>
            </a:r>
            <a:endParaRPr lang="en-US" sz="2000" dirty="0"/>
          </a:p>
          <a:p>
            <a:pPr marL="342900" indent="-342900">
              <a:buFont typeface="Arial" panose="020B0604020202020204" pitchFamily="34" charset="0"/>
              <a:buChar char="•"/>
            </a:pPr>
            <a:r>
              <a:rPr lang="en-US" sz="2000" dirty="0"/>
              <a:t>Assists with conducting and updating of needs assessments, with the data collection and analysis effort of the PCREEE</a:t>
            </a:r>
          </a:p>
          <a:p>
            <a:pPr marL="342900" indent="-342900">
              <a:buFont typeface="Arial" panose="020B0604020202020204" pitchFamily="34" charset="0"/>
              <a:buChar char="•"/>
            </a:pPr>
            <a:r>
              <a:rPr lang="en-US" sz="2000" dirty="0"/>
              <a:t>Assist with the visibility effort of the PCREEE and with the updating of the PCREEE website. </a:t>
            </a:r>
          </a:p>
          <a:p>
            <a:pPr marL="342900" indent="-342900">
              <a:buFont typeface="Arial" panose="020B0604020202020204" pitchFamily="34" charset="0"/>
              <a:buChar char="•"/>
            </a:pPr>
            <a:endParaRPr lang="en-US" sz="2000" dirty="0"/>
          </a:p>
          <a:p>
            <a:r>
              <a:rPr lang="en-US" sz="2000" b="1" dirty="0"/>
              <a:t>Technical Cooperation and Services:</a:t>
            </a:r>
          </a:p>
          <a:p>
            <a:pPr marL="342900" indent="-342900">
              <a:buFont typeface="Arial" panose="020B0604020202020204" pitchFamily="34" charset="0"/>
              <a:buChar char="•"/>
            </a:pPr>
            <a:r>
              <a:rPr lang="en-US" sz="2000" dirty="0"/>
              <a:t>Assist in the implementation of the PCREEE entrepreneurship activities,</a:t>
            </a:r>
          </a:p>
          <a:p>
            <a:pPr marL="342900" indent="-342900">
              <a:buFont typeface="Arial" panose="020B0604020202020204" pitchFamily="34" charset="0"/>
              <a:buChar char="•"/>
            </a:pPr>
            <a:r>
              <a:rPr lang="en-US" sz="2000" dirty="0"/>
              <a:t>Assist in the planning an conduct of business, investment promotion activities and PCREEE training activities.</a:t>
            </a:r>
          </a:p>
          <a:p>
            <a:endParaRPr lang="en-US" sz="2000" dirty="0"/>
          </a:p>
          <a:p>
            <a:r>
              <a:rPr lang="en-US" sz="2000" b="1" dirty="0"/>
              <a:t>Resource </a:t>
            </a:r>
            <a:r>
              <a:rPr lang="en-US" sz="2000" b="1" dirty="0" err="1"/>
              <a:t>mobilisation</a:t>
            </a:r>
            <a:r>
              <a:rPr lang="en-US" sz="2000" b="1" dirty="0"/>
              <a:t>:</a:t>
            </a:r>
            <a:endParaRPr lang="en-US" sz="2000" dirty="0"/>
          </a:p>
          <a:p>
            <a:pPr marL="342900" indent="-342900">
              <a:buFont typeface="Arial" panose="020B0604020202020204" pitchFamily="34" charset="0"/>
              <a:buChar char="•"/>
            </a:pPr>
            <a:r>
              <a:rPr lang="en-US" sz="2000" dirty="0"/>
              <a:t>Draft funding proposals to internal resources in SPC as well as to external sources,</a:t>
            </a:r>
          </a:p>
          <a:p>
            <a:pPr marL="342900" indent="-342900">
              <a:buFont typeface="Arial" panose="020B0604020202020204" pitchFamily="34" charset="0"/>
              <a:buChar char="•"/>
            </a:pPr>
            <a:r>
              <a:rPr lang="en-US" sz="2000" dirty="0"/>
              <a:t>Draft bids and proposals to consultancy works in member countries and those offered by regional and multilateral stakeholders,</a:t>
            </a:r>
          </a:p>
          <a:p>
            <a:pPr marL="342900" indent="-342900">
              <a:buFont typeface="Arial" panose="020B0604020202020204" pitchFamily="34" charset="0"/>
              <a:buChar char="•"/>
            </a:pPr>
            <a:r>
              <a:rPr lang="en-US" sz="2000" dirty="0"/>
              <a:t>Assist in the production of progress and acquittal reports on resources provided to the PCREEE.</a:t>
            </a:r>
          </a:p>
          <a:p>
            <a:pPr marL="342900" lvl="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24808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8038" y="6134100"/>
            <a:ext cx="249396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05217" y="1233071"/>
            <a:ext cx="10664763" cy="4801314"/>
          </a:xfrm>
          <a:prstGeom prst="rect">
            <a:avLst/>
          </a:prstGeom>
          <a:noFill/>
        </p:spPr>
        <p:txBody>
          <a:bodyPr wrap="square" rtlCol="0">
            <a:spAutoFit/>
          </a:bodyPr>
          <a:lstStyle/>
          <a:p>
            <a:pPr lvl="0"/>
            <a:r>
              <a:rPr lang="en-AU" sz="2400" dirty="0"/>
              <a:t>PIJP Achievements</a:t>
            </a:r>
          </a:p>
          <a:p>
            <a:pPr marL="342900" lvl="0" indent="-342900">
              <a:buFont typeface="Arial" panose="020B0604020202020204" pitchFamily="34" charset="0"/>
              <a:buChar char="•"/>
            </a:pPr>
            <a:endParaRPr lang="en-AU" dirty="0"/>
          </a:p>
          <a:p>
            <a:r>
              <a:rPr lang="en-AU" b="1" dirty="0"/>
              <a:t>Regional Collaboration, Coordination and Communication</a:t>
            </a:r>
            <a:endParaRPr lang="en-AU" dirty="0"/>
          </a:p>
          <a:p>
            <a:pPr marL="342900" indent="-342900">
              <a:buFont typeface="Arial" panose="020B0604020202020204" pitchFamily="34" charset="0"/>
              <a:buChar char="•"/>
            </a:pPr>
            <a:r>
              <a:rPr lang="en-AU" dirty="0"/>
              <a:t>Developed the Pacific Energy Datasheet,</a:t>
            </a:r>
            <a:endParaRPr lang="en-US" dirty="0"/>
          </a:p>
          <a:p>
            <a:pPr marL="342900" lvl="0" indent="-342900">
              <a:buFont typeface="Arial" panose="020B0604020202020204" pitchFamily="34" charset="0"/>
              <a:buChar char="•"/>
            </a:pPr>
            <a:r>
              <a:rPr lang="en-AU" dirty="0"/>
              <a:t>Compiled the GCF and GEF projects for the PICs for use by PCREEE.</a:t>
            </a:r>
          </a:p>
          <a:p>
            <a:pPr marL="342900" lvl="0" indent="-342900">
              <a:buFont typeface="Arial" panose="020B0604020202020204" pitchFamily="34" charset="0"/>
              <a:buChar char="•"/>
            </a:pPr>
            <a:r>
              <a:rPr lang="en-AU" dirty="0"/>
              <a:t>Developed the Concept Note for the PCREEE Regional EE and RE Awareness Campaign.</a:t>
            </a:r>
          </a:p>
          <a:p>
            <a:pPr marL="342900" lvl="0" indent="-342900">
              <a:buFont typeface="Arial" panose="020B0604020202020204" pitchFamily="34" charset="0"/>
              <a:buChar char="•"/>
            </a:pPr>
            <a:endParaRPr lang="en-AU" sz="2400" dirty="0"/>
          </a:p>
          <a:p>
            <a:pPr lvl="0"/>
            <a:r>
              <a:rPr lang="en-AU" b="1" dirty="0"/>
              <a:t>Technical Cooperation and Service</a:t>
            </a:r>
            <a:endParaRPr lang="en-AU" sz="2400" dirty="0"/>
          </a:p>
          <a:p>
            <a:pPr marL="285750" lvl="0" indent="-285750">
              <a:buFont typeface="Arial" panose="020B0604020202020204" pitchFamily="34" charset="0"/>
              <a:buChar char="•"/>
            </a:pPr>
            <a:r>
              <a:rPr lang="en-AU" dirty="0"/>
              <a:t>Designed sustainable energy display board to use for promotional activities and awareness.</a:t>
            </a:r>
          </a:p>
          <a:p>
            <a:pPr marL="285750" lvl="0" indent="-285750">
              <a:buFont typeface="Arial" panose="020B0604020202020204" pitchFamily="34" charset="0"/>
              <a:buChar char="•"/>
            </a:pPr>
            <a:r>
              <a:rPr lang="en-AU" dirty="0"/>
              <a:t>Conducted public awareness and promotional activity</a:t>
            </a:r>
          </a:p>
          <a:p>
            <a:pPr marL="285750" lvl="0" indent="-285750">
              <a:buFont typeface="Arial" panose="020B0604020202020204" pitchFamily="34" charset="0"/>
              <a:buChar char="•"/>
            </a:pPr>
            <a:r>
              <a:rPr lang="en-AU" dirty="0"/>
              <a:t>Initiated networks between the SPC-PCREEE and BRANTV project</a:t>
            </a:r>
            <a:endParaRPr lang="en-US" dirty="0"/>
          </a:p>
          <a:p>
            <a:pPr marL="285750" lvl="0" indent="-285750">
              <a:buFont typeface="Arial" panose="020B0604020202020204" pitchFamily="34" charset="0"/>
              <a:buChar char="•"/>
            </a:pPr>
            <a:r>
              <a:rPr lang="en-AU" dirty="0"/>
              <a:t>Provided advice on an energy audit activity</a:t>
            </a:r>
            <a:endParaRPr lang="en-US" dirty="0"/>
          </a:p>
          <a:p>
            <a:pPr marL="285750" lvl="0" indent="-285750">
              <a:buFont typeface="Arial" panose="020B0604020202020204" pitchFamily="34" charset="0"/>
              <a:buChar char="•"/>
            </a:pPr>
            <a:r>
              <a:rPr lang="en-AU" dirty="0"/>
              <a:t>Assisted with Vanuatu Energy Dialogue,</a:t>
            </a:r>
            <a:br>
              <a:rPr lang="en-AU" dirty="0"/>
            </a:br>
            <a:br>
              <a:rPr lang="en-AU" dirty="0"/>
            </a:br>
            <a:endParaRPr lang="en-US" dirty="0"/>
          </a:p>
          <a:p>
            <a:pPr marL="342900" lvl="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754482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8038" y="6134100"/>
            <a:ext cx="249396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43960" y="658306"/>
            <a:ext cx="10664763" cy="461665"/>
          </a:xfrm>
          <a:prstGeom prst="rect">
            <a:avLst/>
          </a:prstGeom>
          <a:noFill/>
        </p:spPr>
        <p:txBody>
          <a:bodyPr wrap="square" rtlCol="0">
            <a:spAutoFit/>
          </a:bodyPr>
          <a:lstStyle/>
          <a:p>
            <a:pPr lvl="0"/>
            <a:r>
              <a:rPr lang="en-AU" sz="2400" dirty="0"/>
              <a:t>PIJP Achievements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890" y="1848704"/>
            <a:ext cx="5191451" cy="389540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5817" y="1878451"/>
            <a:ext cx="5450126" cy="3865656"/>
          </a:xfrm>
          <a:prstGeom prst="rect">
            <a:avLst/>
          </a:prstGeom>
        </p:spPr>
      </p:pic>
    </p:spTree>
    <p:extLst>
      <p:ext uri="{BB962C8B-B14F-4D97-AF65-F5344CB8AC3E}">
        <p14:creationId xmlns:p14="http://schemas.microsoft.com/office/powerpoint/2010/main" val="882577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8038" y="6134100"/>
            <a:ext cx="249396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05217" y="1794450"/>
            <a:ext cx="10664763" cy="4339650"/>
          </a:xfrm>
          <a:prstGeom prst="rect">
            <a:avLst/>
          </a:prstGeom>
          <a:noFill/>
        </p:spPr>
        <p:txBody>
          <a:bodyPr wrap="square" rtlCol="0">
            <a:spAutoFit/>
          </a:bodyPr>
          <a:lstStyle/>
          <a:p>
            <a:pPr lvl="0"/>
            <a:r>
              <a:rPr lang="en-AU" sz="3200" dirty="0"/>
              <a:t>PIJP Advertisement</a:t>
            </a:r>
          </a:p>
          <a:p>
            <a:pPr lvl="0"/>
            <a:endParaRPr lang="en-AU" sz="2800" dirty="0"/>
          </a:p>
          <a:p>
            <a:pPr lvl="0"/>
            <a:r>
              <a:rPr lang="en-AU" sz="2400" dirty="0"/>
              <a:t>Visit the PCREEE Website for more details at: </a:t>
            </a:r>
            <a:r>
              <a:rPr lang="en-US" sz="2400" dirty="0">
                <a:hlinkClick r:id="rId3"/>
              </a:rPr>
              <a:t>https://www.pcreee.org/</a:t>
            </a:r>
            <a:r>
              <a:rPr lang="en-US" sz="2400" dirty="0"/>
              <a:t> </a:t>
            </a:r>
            <a:endParaRPr lang="en-AU" sz="2400" dirty="0"/>
          </a:p>
          <a:p>
            <a:pPr lvl="0"/>
            <a:endParaRPr lang="en-US" sz="2400" dirty="0"/>
          </a:p>
          <a:p>
            <a:pPr lvl="0"/>
            <a:r>
              <a:rPr lang="en-US" sz="2400" dirty="0"/>
              <a:t>Applicants must apply online through the link: </a:t>
            </a:r>
            <a:br>
              <a:rPr lang="en-US" sz="2400" dirty="0"/>
            </a:br>
            <a:r>
              <a:rPr lang="en-US" sz="2400" dirty="0">
                <a:hlinkClick r:id="rId4"/>
              </a:rPr>
              <a:t>http://careers.spc.int/job/pacific-islands-junior-professional-pcreee-geoscience-tonga-al000240/12ff0433-0044-11ea-9ddc-42010a8a0024</a:t>
            </a:r>
            <a:endParaRPr lang="en-AU" sz="2400" dirty="0"/>
          </a:p>
          <a:p>
            <a:pPr lvl="0"/>
            <a:endParaRPr lang="en-AU" dirty="0"/>
          </a:p>
          <a:p>
            <a:pPr lvl="0"/>
            <a:br>
              <a:rPr lang="en-AU" dirty="0"/>
            </a:br>
            <a:br>
              <a:rPr lang="en-AU" dirty="0"/>
            </a:br>
            <a:endParaRPr lang="en-US" dirty="0"/>
          </a:p>
          <a:p>
            <a:pPr marL="342900" lvl="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1924362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8038" y="6134100"/>
            <a:ext cx="249396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09719" y="3127185"/>
            <a:ext cx="10664763" cy="923330"/>
          </a:xfrm>
          <a:prstGeom prst="rect">
            <a:avLst/>
          </a:prstGeom>
          <a:noFill/>
        </p:spPr>
        <p:txBody>
          <a:bodyPr wrap="square" rtlCol="0">
            <a:spAutoFit/>
          </a:bodyPr>
          <a:lstStyle/>
          <a:p>
            <a:pPr lvl="0" algn="ctr"/>
            <a:r>
              <a:rPr lang="en-AU" sz="3600" dirty="0"/>
              <a:t>Thank you</a:t>
            </a:r>
          </a:p>
          <a:p>
            <a:pPr lvl="0"/>
            <a:endParaRPr lang="en-US" dirty="0"/>
          </a:p>
        </p:txBody>
      </p:sp>
    </p:spTree>
    <p:extLst>
      <p:ext uri="{BB962C8B-B14F-4D97-AF65-F5344CB8AC3E}">
        <p14:creationId xmlns:p14="http://schemas.microsoft.com/office/powerpoint/2010/main" val="2486790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8038" y="6134100"/>
            <a:ext cx="249396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76617" y="1744180"/>
            <a:ext cx="9321421" cy="5509200"/>
          </a:xfrm>
          <a:prstGeom prst="rect">
            <a:avLst/>
          </a:prstGeom>
          <a:noFill/>
        </p:spPr>
        <p:txBody>
          <a:bodyPr wrap="square" rtlCol="0">
            <a:spAutoFit/>
          </a:bodyPr>
          <a:lstStyle/>
          <a:p>
            <a:pPr marL="285750" lvl="0" indent="-285750">
              <a:buFont typeface="Arial" panose="020B0604020202020204" pitchFamily="34" charset="0"/>
              <a:buChar char="•"/>
            </a:pPr>
            <a:r>
              <a:rPr lang="en-US" sz="2000" dirty="0"/>
              <a:t>The Pacific Community (SPC) is the principal scientific and technical </a:t>
            </a:r>
            <a:r>
              <a:rPr lang="en-US" sz="2000" dirty="0" err="1"/>
              <a:t>organisation</a:t>
            </a:r>
            <a:r>
              <a:rPr lang="en-US" sz="2000" dirty="0"/>
              <a:t> in the Pacific region, supporting development since 1947. </a:t>
            </a:r>
          </a:p>
          <a:p>
            <a:pPr lvl="0"/>
            <a:endParaRPr lang="en-US" sz="2000" dirty="0"/>
          </a:p>
          <a:p>
            <a:pPr marL="285750" lvl="0" indent="-285750">
              <a:buFont typeface="Arial" panose="020B0604020202020204" pitchFamily="34" charset="0"/>
              <a:buChar char="•"/>
            </a:pPr>
            <a:r>
              <a:rPr lang="en-US" sz="2000" dirty="0"/>
              <a:t>The Geoscience Energy and Maritime Division provides advice, technical assistance, research and training support to Pacific Island countries and territories (PICTs).</a:t>
            </a:r>
          </a:p>
          <a:p>
            <a:pPr lvl="0"/>
            <a:endParaRPr lang="en-US" sz="2000" dirty="0"/>
          </a:p>
          <a:p>
            <a:pPr marL="285750" lvl="0" indent="-285750">
              <a:buFont typeface="Arial" panose="020B0604020202020204" pitchFamily="34" charset="0"/>
              <a:buChar char="•"/>
            </a:pPr>
            <a:r>
              <a:rPr lang="en-US" sz="2000" dirty="0"/>
              <a:t>Geo-resources and Energy </a:t>
            </a:r>
            <a:r>
              <a:rPr lang="en-US" sz="2000" dirty="0" err="1"/>
              <a:t>Programme</a:t>
            </a:r>
            <a:r>
              <a:rPr lang="en-US" sz="2000" dirty="0"/>
              <a:t> – Strengthening the management of the Earth’s non-living resources through responsible harnessing of mineral resources, including metalliferous and development minerals, and clean and renewable energy resources such as solar, wind, and geothermal for sustainable development.</a:t>
            </a:r>
          </a:p>
          <a:p>
            <a:pPr marL="285750" lvl="0" indent="-285750">
              <a:buFont typeface="Arial" panose="020B0604020202020204" pitchFamily="34" charset="0"/>
              <a:buChar char="•"/>
            </a:pPr>
            <a:endParaRPr lang="en-US" sz="2000" dirty="0"/>
          </a:p>
          <a:p>
            <a:pPr marL="342900" lvl="0" indent="-342900">
              <a:buFont typeface="Arial" panose="020B0604020202020204" pitchFamily="34" charset="0"/>
              <a:buChar char="•"/>
            </a:pPr>
            <a:r>
              <a:rPr lang="en-AU" sz="2000" dirty="0"/>
              <a:t>The internship is part of PCREEE’s capacity building and youth entrepreneurship activities in the region.</a:t>
            </a:r>
          </a:p>
          <a:p>
            <a:pPr lvl="0"/>
            <a:endParaRPr lang="en-US" sz="2000" dirty="0"/>
          </a:p>
          <a:p>
            <a:pPr marL="285750" lvl="0" indent="-285750">
              <a:buFont typeface="Arial" panose="020B0604020202020204" pitchFamily="34" charset="0"/>
              <a:buChar char="•"/>
            </a:pPr>
            <a:endParaRPr lang="en-US" sz="2000" dirty="0"/>
          </a:p>
          <a:p>
            <a:pPr marL="285750" lvl="0" indent="-285750">
              <a:buFont typeface="Arial" panose="020B0604020202020204" pitchFamily="34" charset="0"/>
              <a:buChar char="•"/>
            </a:pPr>
            <a:endParaRPr lang="en-US" sz="2000" dirty="0"/>
          </a:p>
          <a:p>
            <a:pPr marL="285750" lvl="0" indent="-285750">
              <a:buFont typeface="Arial" panose="020B0604020202020204" pitchFamily="34" charset="0"/>
              <a:buChar char="•"/>
            </a:pPr>
            <a:endParaRPr lang="en-US" sz="2000" dirty="0"/>
          </a:p>
        </p:txBody>
      </p:sp>
      <p:sp>
        <p:nvSpPr>
          <p:cNvPr id="2" name="TextBox 1"/>
          <p:cNvSpPr txBox="1"/>
          <p:nvPr/>
        </p:nvSpPr>
        <p:spPr>
          <a:xfrm>
            <a:off x="470263" y="569900"/>
            <a:ext cx="2139753" cy="584775"/>
          </a:xfrm>
          <a:prstGeom prst="rect">
            <a:avLst/>
          </a:prstGeom>
          <a:noFill/>
        </p:spPr>
        <p:txBody>
          <a:bodyPr wrap="none" rtlCol="0">
            <a:spAutoFit/>
          </a:bodyPr>
          <a:lstStyle/>
          <a:p>
            <a:r>
              <a:rPr lang="en-US" sz="3200" dirty="0"/>
              <a:t>Background</a:t>
            </a:r>
          </a:p>
        </p:txBody>
      </p:sp>
    </p:spTree>
    <p:extLst>
      <p:ext uri="{BB962C8B-B14F-4D97-AF65-F5344CB8AC3E}">
        <p14:creationId xmlns:p14="http://schemas.microsoft.com/office/powerpoint/2010/main" val="1987521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8038" y="6134100"/>
            <a:ext cx="249396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76617" y="1661525"/>
            <a:ext cx="5932743" cy="3693319"/>
          </a:xfrm>
          <a:prstGeom prst="rect">
            <a:avLst/>
          </a:prstGeom>
          <a:noFill/>
        </p:spPr>
        <p:txBody>
          <a:bodyPr wrap="square" rtlCol="0">
            <a:spAutoFit/>
          </a:bodyPr>
          <a:lstStyle/>
          <a:p>
            <a:r>
              <a:rPr lang="en-US" sz="2400" b="1" dirty="0"/>
              <a:t>Ms. </a:t>
            </a:r>
            <a:r>
              <a:rPr lang="en-US" sz="2400" b="1" dirty="0" err="1"/>
              <a:t>Tiueti</a:t>
            </a:r>
            <a:r>
              <a:rPr lang="en-US" sz="2400" b="1" dirty="0"/>
              <a:t> </a:t>
            </a:r>
            <a:r>
              <a:rPr lang="en-US" sz="2400" b="1" dirty="0" err="1"/>
              <a:t>Fangupo</a:t>
            </a:r>
            <a:endParaRPr lang="en-US" sz="2400" b="1" dirty="0"/>
          </a:p>
          <a:p>
            <a:br>
              <a:rPr lang="en-US" dirty="0"/>
            </a:br>
            <a:r>
              <a:rPr lang="en-US" b="1" dirty="0"/>
              <a:t>Nationality</a:t>
            </a:r>
            <a:r>
              <a:rPr lang="en-US" dirty="0"/>
              <a:t>: Tongan</a:t>
            </a:r>
          </a:p>
          <a:p>
            <a:r>
              <a:rPr lang="en-US" b="1" dirty="0"/>
              <a:t>Internship Duration</a:t>
            </a:r>
            <a:r>
              <a:rPr lang="en-US" dirty="0"/>
              <a:t>: December 2018 – February 2019</a:t>
            </a:r>
          </a:p>
          <a:p>
            <a:endParaRPr lang="en-US" dirty="0"/>
          </a:p>
          <a:p>
            <a:r>
              <a:rPr lang="en-US" sz="2000" dirty="0"/>
              <a:t>“This is a great experience for me as I learnt more about Tonga’s Renewable Energy and Energy Efficiency developments and their economic and environmental impacts. I was particularly interested in the structural integrity of the renewable energy installation and their resilience to extreme weather events,” </a:t>
            </a:r>
            <a:r>
              <a:rPr lang="en-US" sz="2000" dirty="0" err="1"/>
              <a:t>Tiueti</a:t>
            </a:r>
            <a:r>
              <a:rPr lang="en-US" sz="2000" dirty="0"/>
              <a:t>.</a:t>
            </a:r>
          </a:p>
          <a:p>
            <a:endParaRPr lang="en-US" dirty="0"/>
          </a:p>
        </p:txBody>
      </p:sp>
      <p:sp>
        <p:nvSpPr>
          <p:cNvPr id="2" name="TextBox 1"/>
          <p:cNvSpPr txBox="1"/>
          <p:nvPr/>
        </p:nvSpPr>
        <p:spPr>
          <a:xfrm>
            <a:off x="376617" y="434340"/>
            <a:ext cx="3818674" cy="769441"/>
          </a:xfrm>
          <a:prstGeom prst="rect">
            <a:avLst/>
          </a:prstGeom>
          <a:noFill/>
        </p:spPr>
        <p:txBody>
          <a:bodyPr wrap="none" rtlCol="0">
            <a:spAutoFit/>
          </a:bodyPr>
          <a:lstStyle/>
          <a:p>
            <a:r>
              <a:rPr lang="en-US" sz="4400" dirty="0"/>
              <a:t>PCREEE Interns</a:t>
            </a:r>
          </a:p>
        </p:txBody>
      </p:sp>
      <p:pic>
        <p:nvPicPr>
          <p:cNvPr id="4" name="Picture 3"/>
          <p:cNvPicPr>
            <a:picLocks noChangeAspect="1"/>
          </p:cNvPicPr>
          <p:nvPr/>
        </p:nvPicPr>
        <p:blipFill>
          <a:blip r:embed="rId3"/>
          <a:stretch>
            <a:fillRect/>
          </a:stretch>
        </p:blipFill>
        <p:spPr>
          <a:xfrm>
            <a:off x="6433995" y="1504771"/>
            <a:ext cx="3995563" cy="4060306"/>
          </a:xfrm>
          <a:prstGeom prst="rect">
            <a:avLst/>
          </a:prstGeom>
        </p:spPr>
      </p:pic>
    </p:spTree>
    <p:extLst>
      <p:ext uri="{BB962C8B-B14F-4D97-AF65-F5344CB8AC3E}">
        <p14:creationId xmlns:p14="http://schemas.microsoft.com/office/powerpoint/2010/main" val="3130583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8038" y="6134100"/>
            <a:ext cx="249396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05217" y="1363699"/>
            <a:ext cx="9321421" cy="5262979"/>
          </a:xfrm>
          <a:prstGeom prst="rect">
            <a:avLst/>
          </a:prstGeom>
          <a:noFill/>
        </p:spPr>
        <p:txBody>
          <a:bodyPr wrap="square" rtlCol="0">
            <a:spAutoFit/>
          </a:bodyPr>
          <a:lstStyle/>
          <a:p>
            <a:pPr marL="342900" lvl="0" indent="-342900">
              <a:buFont typeface="Arial" panose="020B0604020202020204" pitchFamily="34" charset="0"/>
              <a:buChar char="•"/>
            </a:pPr>
            <a:r>
              <a:rPr lang="en-AU" sz="2400" dirty="0"/>
              <a:t>The internship is a collaboration between the PCREEE, the Auckland-based Pacific Co-operation Foundation (PCF) and the New Zealand Ministry of Foreign Affairs and Trade. The internship is part of PCREEE’s capacity building and youth entrepreneurship activities in the region</a:t>
            </a:r>
          </a:p>
          <a:p>
            <a:pPr lvl="0"/>
            <a:endParaRPr lang="en-US" sz="2400" dirty="0"/>
          </a:p>
          <a:p>
            <a:pPr marL="342900" lvl="0" indent="-342900">
              <a:buFont typeface="Arial" panose="020B0604020202020204" pitchFamily="34" charset="0"/>
              <a:buChar char="•"/>
            </a:pPr>
            <a:r>
              <a:rPr lang="en-AU" sz="2400" dirty="0"/>
              <a:t>Ms </a:t>
            </a:r>
            <a:r>
              <a:rPr lang="en-AU" sz="2400" dirty="0" err="1"/>
              <a:t>Tiueti</a:t>
            </a:r>
            <a:r>
              <a:rPr lang="en-AU" sz="2400" dirty="0"/>
              <a:t> </a:t>
            </a:r>
            <a:r>
              <a:rPr lang="en-AU" sz="2400" dirty="0" err="1"/>
              <a:t>Fangupo</a:t>
            </a:r>
            <a:r>
              <a:rPr lang="en-AU" sz="2400" dirty="0"/>
              <a:t> is a final year student studying Bachelor of Engineering (Structural) at the University of Technology, Auckland, NZ.</a:t>
            </a:r>
          </a:p>
          <a:p>
            <a:pPr lvl="0"/>
            <a:endParaRPr lang="en-US" sz="2400" dirty="0"/>
          </a:p>
          <a:p>
            <a:pPr marL="342900" lvl="0" indent="-342900">
              <a:buFont typeface="Arial" panose="020B0604020202020204" pitchFamily="34" charset="0"/>
              <a:buChar char="•"/>
            </a:pPr>
            <a:r>
              <a:rPr lang="en-AU" sz="2400" dirty="0"/>
              <a:t>Her internship included working with the Tonga Department of Energy exposing her to some of the small scale and community-based Renewable Energy projects the department is working on.</a:t>
            </a:r>
          </a:p>
          <a:p>
            <a:pPr lvl="0"/>
            <a:r>
              <a:rPr lang="en-AU" sz="2400" dirty="0"/>
              <a:t> </a:t>
            </a:r>
            <a:endParaRPr lang="en-US" sz="2400" dirty="0"/>
          </a:p>
          <a:p>
            <a:pPr marL="342900" lvl="0" indent="-342900">
              <a:buFont typeface="Arial" panose="020B0604020202020204" pitchFamily="34" charset="0"/>
              <a:buChar char="•"/>
            </a:pPr>
            <a:r>
              <a:rPr lang="en-AU" sz="2400" dirty="0"/>
              <a:t>She also spent a few weeks with Tonga Power Limited that included assessing and visits to their grid-connected solar and wind farms.    </a:t>
            </a:r>
            <a:endParaRPr lang="en-US" sz="2400" dirty="0"/>
          </a:p>
        </p:txBody>
      </p:sp>
    </p:spTree>
    <p:extLst>
      <p:ext uri="{BB962C8B-B14F-4D97-AF65-F5344CB8AC3E}">
        <p14:creationId xmlns:p14="http://schemas.microsoft.com/office/powerpoint/2010/main" val="4217234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8038" y="6134100"/>
            <a:ext cx="249396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76618" y="1570085"/>
            <a:ext cx="5984994" cy="3385542"/>
          </a:xfrm>
          <a:prstGeom prst="rect">
            <a:avLst/>
          </a:prstGeom>
          <a:noFill/>
        </p:spPr>
        <p:txBody>
          <a:bodyPr wrap="square" rtlCol="0">
            <a:spAutoFit/>
          </a:bodyPr>
          <a:lstStyle/>
          <a:p>
            <a:r>
              <a:rPr lang="en-US" sz="2400" b="1" dirty="0"/>
              <a:t>Daniel Hay-Hendry</a:t>
            </a:r>
          </a:p>
          <a:p>
            <a:endParaRPr lang="en-US" dirty="0"/>
          </a:p>
          <a:p>
            <a:r>
              <a:rPr lang="en-US" b="1" dirty="0"/>
              <a:t>Nationality</a:t>
            </a:r>
            <a:r>
              <a:rPr lang="en-US" dirty="0"/>
              <a:t>:  Australian</a:t>
            </a:r>
            <a:br>
              <a:rPr lang="en-US" dirty="0"/>
            </a:br>
            <a:r>
              <a:rPr lang="en-US" b="1" dirty="0"/>
              <a:t>Internship Duration</a:t>
            </a:r>
            <a:r>
              <a:rPr lang="en-US" dirty="0"/>
              <a:t>: 17</a:t>
            </a:r>
            <a:r>
              <a:rPr lang="en-US" baseline="30000" dirty="0"/>
              <a:t>th</a:t>
            </a:r>
            <a:r>
              <a:rPr lang="en-US" dirty="0"/>
              <a:t>  June 2019 – 18</a:t>
            </a:r>
            <a:r>
              <a:rPr lang="en-US" baseline="30000" dirty="0"/>
              <a:t>th</a:t>
            </a:r>
            <a:r>
              <a:rPr lang="en-US" dirty="0"/>
              <a:t>  July 2019</a:t>
            </a:r>
          </a:p>
          <a:p>
            <a:endParaRPr lang="en-US" dirty="0"/>
          </a:p>
          <a:p>
            <a:r>
              <a:rPr lang="en-AU" sz="2000" dirty="0"/>
              <a:t>“I have been lucky enough to finish my scholarship program with an internship at the PCREEE. Here I have been able put some of the skills I have gained from previous experiences to use, while building upon my knowledge base and developing new skills.” Daniel</a:t>
            </a:r>
            <a:endParaRPr lang="en-US" sz="2000" dirty="0"/>
          </a:p>
          <a:p>
            <a:endParaRPr lang="en-US" dirty="0"/>
          </a:p>
        </p:txBody>
      </p:sp>
      <p:sp>
        <p:nvSpPr>
          <p:cNvPr id="2" name="TextBox 1"/>
          <p:cNvSpPr txBox="1"/>
          <p:nvPr/>
        </p:nvSpPr>
        <p:spPr>
          <a:xfrm>
            <a:off x="376617" y="434340"/>
            <a:ext cx="3818674" cy="769441"/>
          </a:xfrm>
          <a:prstGeom prst="rect">
            <a:avLst/>
          </a:prstGeom>
          <a:noFill/>
        </p:spPr>
        <p:txBody>
          <a:bodyPr wrap="none" rtlCol="0">
            <a:spAutoFit/>
          </a:bodyPr>
          <a:lstStyle/>
          <a:p>
            <a:r>
              <a:rPr lang="en-US" sz="4400" dirty="0"/>
              <a:t>PCREEE Interns</a:t>
            </a:r>
          </a:p>
        </p:txBody>
      </p:sp>
      <p:pic>
        <p:nvPicPr>
          <p:cNvPr id="3" name="Picture 2"/>
          <p:cNvPicPr>
            <a:picLocks noChangeAspect="1"/>
          </p:cNvPicPr>
          <p:nvPr/>
        </p:nvPicPr>
        <p:blipFill>
          <a:blip r:embed="rId3"/>
          <a:stretch>
            <a:fillRect/>
          </a:stretch>
        </p:blipFill>
        <p:spPr>
          <a:xfrm>
            <a:off x="6508796" y="1203781"/>
            <a:ext cx="4025265" cy="4748760"/>
          </a:xfrm>
          <a:prstGeom prst="rect">
            <a:avLst/>
          </a:prstGeom>
        </p:spPr>
      </p:pic>
    </p:spTree>
    <p:extLst>
      <p:ext uri="{BB962C8B-B14F-4D97-AF65-F5344CB8AC3E}">
        <p14:creationId xmlns:p14="http://schemas.microsoft.com/office/powerpoint/2010/main" val="1603692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8038" y="6134100"/>
            <a:ext cx="249396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05217" y="1233071"/>
            <a:ext cx="10664763" cy="5386090"/>
          </a:xfrm>
          <a:prstGeom prst="rect">
            <a:avLst/>
          </a:prstGeom>
          <a:noFill/>
        </p:spPr>
        <p:txBody>
          <a:bodyPr wrap="square" rtlCol="0">
            <a:spAutoFit/>
          </a:bodyPr>
          <a:lstStyle/>
          <a:p>
            <a:pPr marL="342900" lvl="0" indent="-342900">
              <a:buFont typeface="Arial" panose="020B0604020202020204" pitchFamily="34" charset="0"/>
              <a:buChar char="•"/>
            </a:pPr>
            <a:r>
              <a:rPr lang="en-AU" sz="2000" dirty="0"/>
              <a:t>Daniel is an Environmental Engineering student from Murdoch University in Perth, Australia</a:t>
            </a:r>
            <a:endParaRPr lang="en-US" sz="2000" dirty="0"/>
          </a:p>
          <a:p>
            <a:pPr marL="342900" lvl="0" indent="-342900">
              <a:buFont typeface="Arial" panose="020B0604020202020204" pitchFamily="34" charset="0"/>
              <a:buChar char="•"/>
            </a:pPr>
            <a:r>
              <a:rPr lang="en-AU" sz="2000" dirty="0"/>
              <a:t>Completed a 6 weeks internship with the PCREEE as part of his New Colombo Plan (NCP) Scholarships. The NCP Scholarship is an initiative by the Australian Department of Foreign Affairs and Trade to increase the knowledge of the Indo-Pacific region within Australia</a:t>
            </a:r>
          </a:p>
          <a:p>
            <a:pPr marL="342900" lvl="0" indent="-342900">
              <a:buFont typeface="Arial" panose="020B0604020202020204" pitchFamily="34" charset="0"/>
              <a:buChar char="•"/>
            </a:pPr>
            <a:endParaRPr lang="en-US" sz="2000" dirty="0"/>
          </a:p>
          <a:p>
            <a:pPr marL="342900" lvl="0" indent="-342900">
              <a:buFont typeface="Arial" panose="020B0604020202020204" pitchFamily="34" charset="0"/>
              <a:buChar char="•"/>
            </a:pPr>
            <a:r>
              <a:rPr lang="en-AU" sz="2000" dirty="0"/>
              <a:t>He gained knowledge in the energy sector, policy, public awareness campaigns and Tongan culture.  </a:t>
            </a:r>
          </a:p>
          <a:p>
            <a:pPr lvl="0"/>
            <a:endParaRPr lang="en-US" sz="2000" dirty="0"/>
          </a:p>
          <a:p>
            <a:pPr marL="342900" lvl="0" indent="-342900">
              <a:buFont typeface="Arial" panose="020B0604020202020204" pitchFamily="34" charset="0"/>
              <a:buChar char="•"/>
            </a:pPr>
            <a:r>
              <a:rPr lang="en-AU" sz="2000" dirty="0"/>
              <a:t>Daniel have been involved in two major projects:</a:t>
            </a:r>
            <a:endParaRPr lang="en-US" sz="2000" dirty="0"/>
          </a:p>
          <a:p>
            <a:pPr marL="914400" lvl="1" indent="-457200">
              <a:buFont typeface="+mj-lt"/>
              <a:buAutoNum type="arabicPeriod"/>
            </a:pPr>
            <a:r>
              <a:rPr lang="en-AU" sz="2000" dirty="0"/>
              <a:t>Conducting an energy audit on the MEIDECC building which act as a case study for future Ministry audits.</a:t>
            </a:r>
            <a:endParaRPr lang="en-US" sz="2000" dirty="0"/>
          </a:p>
          <a:p>
            <a:pPr marL="914400" lvl="1" indent="-457200">
              <a:buFont typeface="+mj-lt"/>
              <a:buAutoNum type="arabicPeriod"/>
            </a:pPr>
            <a:r>
              <a:rPr lang="en-AU" sz="2000" dirty="0"/>
              <a:t>RE and EE workshops for secondary schools across </a:t>
            </a:r>
            <a:r>
              <a:rPr lang="en-AU" sz="2000" dirty="0" err="1"/>
              <a:t>Tongatapu</a:t>
            </a:r>
            <a:endParaRPr lang="en-AU" sz="2000" dirty="0"/>
          </a:p>
          <a:p>
            <a:pPr marL="1257300" lvl="2" indent="-342900">
              <a:buFont typeface="Courier New" panose="02070309020205020404" pitchFamily="49" charset="0"/>
              <a:buChar char="o"/>
            </a:pPr>
            <a:r>
              <a:rPr lang="en-AU" sz="2000" dirty="0"/>
              <a:t>promote RE and EE as well as highlighting the energy sector as a career path for students and the importance of gender equality within it</a:t>
            </a:r>
          </a:p>
          <a:p>
            <a:pPr marL="1257300" lvl="2" indent="-342900">
              <a:buFont typeface="Courier New" panose="02070309020205020404" pitchFamily="49" charset="0"/>
              <a:buChar char="o"/>
            </a:pPr>
            <a:endParaRPr lang="en-US" sz="2000" dirty="0"/>
          </a:p>
          <a:p>
            <a:pPr marL="342900" lvl="0" indent="-342900">
              <a:buFont typeface="Arial" panose="020B0604020202020204" pitchFamily="34" charset="0"/>
              <a:buChar char="•"/>
            </a:pPr>
            <a:r>
              <a:rPr lang="en-AU" sz="2000" dirty="0"/>
              <a:t>Mr Hay-Hendry planned the program to be expanded to the outer islands and other Pacific Countries in the future. </a:t>
            </a:r>
            <a:endParaRPr lang="en-US" sz="2000" dirty="0"/>
          </a:p>
          <a:p>
            <a:pPr marL="342900" lvl="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830497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8038" y="6134100"/>
            <a:ext cx="249396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76618" y="2458359"/>
            <a:ext cx="5344914" cy="1846659"/>
          </a:xfrm>
          <a:prstGeom prst="rect">
            <a:avLst/>
          </a:prstGeom>
          <a:noFill/>
        </p:spPr>
        <p:txBody>
          <a:bodyPr wrap="square" rtlCol="0">
            <a:spAutoFit/>
          </a:bodyPr>
          <a:lstStyle/>
          <a:p>
            <a:r>
              <a:rPr lang="en-US" sz="2400" b="1" dirty="0"/>
              <a:t>Nicolas Meier </a:t>
            </a:r>
          </a:p>
          <a:p>
            <a:br>
              <a:rPr lang="en-US" dirty="0"/>
            </a:br>
            <a:r>
              <a:rPr lang="en-US" b="1" dirty="0"/>
              <a:t>Nationality: </a:t>
            </a:r>
            <a:r>
              <a:rPr lang="en-US" dirty="0"/>
              <a:t>German</a:t>
            </a:r>
          </a:p>
          <a:p>
            <a:r>
              <a:rPr lang="en-US" b="1" dirty="0"/>
              <a:t>Internship Duration: </a:t>
            </a:r>
            <a:r>
              <a:rPr lang="en-US" dirty="0"/>
              <a:t>1</a:t>
            </a:r>
            <a:r>
              <a:rPr lang="en-US" baseline="30000" dirty="0"/>
              <a:t>st</a:t>
            </a:r>
            <a:r>
              <a:rPr lang="en-US" dirty="0"/>
              <a:t> July 2019 – 1</a:t>
            </a:r>
            <a:r>
              <a:rPr lang="en-US" baseline="30000" dirty="0"/>
              <a:t>st</a:t>
            </a:r>
            <a:r>
              <a:rPr lang="en-US" dirty="0"/>
              <a:t> August 2019</a:t>
            </a:r>
          </a:p>
          <a:p>
            <a:endParaRPr lang="en-US" dirty="0"/>
          </a:p>
          <a:p>
            <a:endParaRPr lang="en-US" dirty="0"/>
          </a:p>
        </p:txBody>
      </p:sp>
      <p:sp>
        <p:nvSpPr>
          <p:cNvPr id="2" name="TextBox 1"/>
          <p:cNvSpPr txBox="1"/>
          <p:nvPr/>
        </p:nvSpPr>
        <p:spPr>
          <a:xfrm>
            <a:off x="376617" y="434340"/>
            <a:ext cx="3818674" cy="769441"/>
          </a:xfrm>
          <a:prstGeom prst="rect">
            <a:avLst/>
          </a:prstGeom>
          <a:noFill/>
        </p:spPr>
        <p:txBody>
          <a:bodyPr wrap="none" rtlCol="0">
            <a:spAutoFit/>
          </a:bodyPr>
          <a:lstStyle/>
          <a:p>
            <a:r>
              <a:rPr lang="en-US" sz="4400" dirty="0"/>
              <a:t>PCREEE Interns</a:t>
            </a:r>
          </a:p>
        </p:txBody>
      </p:sp>
      <p:pic>
        <p:nvPicPr>
          <p:cNvPr id="4" name="Picture 3"/>
          <p:cNvPicPr>
            <a:picLocks noChangeAspect="1"/>
          </p:cNvPicPr>
          <p:nvPr/>
        </p:nvPicPr>
        <p:blipFill>
          <a:blip r:embed="rId3"/>
          <a:stretch>
            <a:fillRect/>
          </a:stretch>
        </p:blipFill>
        <p:spPr>
          <a:xfrm>
            <a:off x="5721532" y="1423987"/>
            <a:ext cx="4363288" cy="4710113"/>
          </a:xfrm>
          <a:prstGeom prst="rect">
            <a:avLst/>
          </a:prstGeom>
        </p:spPr>
      </p:pic>
    </p:spTree>
    <p:extLst>
      <p:ext uri="{BB962C8B-B14F-4D97-AF65-F5344CB8AC3E}">
        <p14:creationId xmlns:p14="http://schemas.microsoft.com/office/powerpoint/2010/main" val="1388134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8038" y="6134100"/>
            <a:ext cx="249396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97180" y="548640"/>
            <a:ext cx="3880037" cy="584775"/>
          </a:xfrm>
          <a:prstGeom prst="rect">
            <a:avLst/>
          </a:prstGeom>
          <a:noFill/>
        </p:spPr>
        <p:txBody>
          <a:bodyPr wrap="none" rtlCol="0">
            <a:spAutoFit/>
          </a:bodyPr>
          <a:lstStyle/>
          <a:p>
            <a:r>
              <a:rPr lang="en-US" sz="3200" dirty="0"/>
              <a:t>Research Background </a:t>
            </a:r>
          </a:p>
        </p:txBody>
      </p:sp>
      <p:sp>
        <p:nvSpPr>
          <p:cNvPr id="3" name="TextBox 2"/>
          <p:cNvSpPr txBox="1"/>
          <p:nvPr/>
        </p:nvSpPr>
        <p:spPr>
          <a:xfrm>
            <a:off x="297180" y="1701368"/>
            <a:ext cx="10332720" cy="4247317"/>
          </a:xfrm>
          <a:prstGeom prst="rect">
            <a:avLst/>
          </a:prstGeom>
          <a:noFill/>
        </p:spPr>
        <p:txBody>
          <a:bodyPr wrap="square" rtlCol="0">
            <a:spAutoFit/>
          </a:bodyPr>
          <a:lstStyle/>
          <a:p>
            <a:pPr marL="285750" indent="-285750">
              <a:buFont typeface="Arial" panose="020B0604020202020204" pitchFamily="34" charset="0"/>
              <a:buChar char="•"/>
            </a:pPr>
            <a:r>
              <a:rPr lang="en-US" dirty="0"/>
              <a:t>University of Natural Resources and Life Sciences (</a:t>
            </a:r>
            <a:r>
              <a:rPr lang="en-US" dirty="0" err="1"/>
              <a:t>Msc</a:t>
            </a:r>
            <a:r>
              <a:rPr lang="en-US" dirty="0"/>
              <a:t>)  </a:t>
            </a:r>
          </a:p>
          <a:p>
            <a:pPr marL="285750" indent="-285750">
              <a:buFont typeface="Arial" panose="020B0604020202020204" pitchFamily="34" charset="0"/>
              <a:buChar char="•"/>
            </a:pPr>
            <a:r>
              <a:rPr lang="en-US" dirty="0"/>
              <a:t>Exchange student at the LU – Lincoln University, New Zealand </a:t>
            </a:r>
          </a:p>
          <a:p>
            <a:endParaRPr lang="en-US" dirty="0"/>
          </a:p>
          <a:p>
            <a:pPr marL="285750" indent="-285750">
              <a:buFont typeface="Arial" panose="020B0604020202020204" pitchFamily="34" charset="0"/>
              <a:buChar char="•"/>
            </a:pPr>
            <a:r>
              <a:rPr lang="en-US" dirty="0"/>
              <a:t>Master-thesis aim to investigate the possibilities of the island state of Tonga to move towards a maximum solar energy generation with reference to “state of the art” solar technologies and battery solar system.</a:t>
            </a:r>
          </a:p>
          <a:p>
            <a:endParaRPr lang="en-US" dirty="0"/>
          </a:p>
          <a:p>
            <a:pPr marL="285750" indent="-285750">
              <a:buFont typeface="Arial" panose="020B0604020202020204" pitchFamily="34" charset="0"/>
              <a:buChar char="•"/>
            </a:pPr>
            <a:r>
              <a:rPr lang="en-US" dirty="0"/>
              <a:t>Research scope divided into technical, economic and social parameters.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Site visits and determining technical parameters for rooftop/ floating solar in Nuku’alofa.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Conducted meetings with public energy distribution managers for discussion of Tonga’s proposed future solar projects/ PPA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Joint the PCREEE Entrepreneurship Promotion team at the Tonga Royal Agriculture and Tourism Show </a:t>
            </a:r>
            <a:br>
              <a:rPr lang="en-US" dirty="0"/>
            </a:br>
            <a:endParaRPr lang="en-US" dirty="0"/>
          </a:p>
        </p:txBody>
      </p:sp>
    </p:spTree>
    <p:extLst>
      <p:ext uri="{BB962C8B-B14F-4D97-AF65-F5344CB8AC3E}">
        <p14:creationId xmlns:p14="http://schemas.microsoft.com/office/powerpoint/2010/main" val="3284725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8038" y="6134100"/>
            <a:ext cx="249396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76617" y="2928623"/>
            <a:ext cx="11327703" cy="1292662"/>
          </a:xfrm>
          <a:prstGeom prst="rect">
            <a:avLst/>
          </a:prstGeom>
          <a:noFill/>
        </p:spPr>
        <p:txBody>
          <a:bodyPr wrap="square" rtlCol="0">
            <a:spAutoFit/>
          </a:bodyPr>
          <a:lstStyle/>
          <a:p>
            <a:r>
              <a:rPr lang="en-US" sz="2400" b="1" dirty="0"/>
              <a:t>Joseph Temakon</a:t>
            </a:r>
          </a:p>
          <a:p>
            <a:br>
              <a:rPr lang="en-US" dirty="0"/>
            </a:br>
            <a:r>
              <a:rPr lang="en-US" b="1" dirty="0"/>
              <a:t>Nationality: </a:t>
            </a:r>
            <a:r>
              <a:rPr lang="en-US" dirty="0"/>
              <a:t>Ni-Vanuatu</a:t>
            </a:r>
          </a:p>
          <a:p>
            <a:r>
              <a:rPr lang="en-US" b="1" dirty="0"/>
              <a:t>Attachment Duration: </a:t>
            </a:r>
            <a:r>
              <a:rPr lang="en-US" dirty="0"/>
              <a:t>16</a:t>
            </a:r>
            <a:r>
              <a:rPr lang="en-US" baseline="30000" dirty="0"/>
              <a:t>th</a:t>
            </a:r>
            <a:r>
              <a:rPr lang="en-US" dirty="0"/>
              <a:t> May 2019 – 16</a:t>
            </a:r>
            <a:r>
              <a:rPr lang="en-US" baseline="30000" dirty="0"/>
              <a:t>th</a:t>
            </a:r>
            <a:r>
              <a:rPr lang="en-US" dirty="0"/>
              <a:t> November 2019</a:t>
            </a:r>
          </a:p>
        </p:txBody>
      </p:sp>
      <p:sp>
        <p:nvSpPr>
          <p:cNvPr id="2" name="TextBox 1"/>
          <p:cNvSpPr txBox="1"/>
          <p:nvPr/>
        </p:nvSpPr>
        <p:spPr>
          <a:xfrm>
            <a:off x="376617" y="434340"/>
            <a:ext cx="6825908" cy="584775"/>
          </a:xfrm>
          <a:prstGeom prst="rect">
            <a:avLst/>
          </a:prstGeom>
          <a:noFill/>
        </p:spPr>
        <p:txBody>
          <a:bodyPr wrap="none" rtlCol="0">
            <a:spAutoFit/>
          </a:bodyPr>
          <a:lstStyle/>
          <a:p>
            <a:r>
              <a:rPr lang="en-US" sz="3200" dirty="0"/>
              <a:t>Pacific Islander Junior Professional (PIJP)</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5417" y="1313632"/>
            <a:ext cx="3927690" cy="4695138"/>
          </a:xfrm>
          <a:prstGeom prst="rect">
            <a:avLst/>
          </a:prstGeom>
        </p:spPr>
      </p:pic>
    </p:spTree>
    <p:extLst>
      <p:ext uri="{BB962C8B-B14F-4D97-AF65-F5344CB8AC3E}">
        <p14:creationId xmlns:p14="http://schemas.microsoft.com/office/powerpoint/2010/main" val="2660929400"/>
      </p:ext>
    </p:extLst>
  </p:cSld>
  <p:clrMapOvr>
    <a:masterClrMapping/>
  </p:clrMapOvr>
</p:sld>
</file>

<file path=ppt/theme/theme1.xml><?xml version="1.0" encoding="utf-8"?>
<a:theme xmlns:a="http://schemas.openxmlformats.org/drawingml/2006/main" name="SPC 2018">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 point [Compatibility Mode]" id="{D6E83587-3669-4B92-9CED-E0A8C7C3FBD3}" vid="{F492C5C8-80B5-451B-8E78-A56E6E8963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1102</TotalTime>
  <Words>1025</Words>
  <Application>Microsoft Office PowerPoint</Application>
  <PresentationFormat>Widescreen</PresentationFormat>
  <Paragraphs>104</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Courier New</vt:lpstr>
      <vt:lpstr>Gill Sans MT</vt:lpstr>
      <vt:lpstr>SPC 2018</vt:lpstr>
      <vt:lpstr>PCREEE Internship Programme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ENTREPRENEURSHIP IN Renewable energy &amp; energy efficiency </dc:title>
  <dc:creator>Tuhamoelotu</dc:creator>
  <cp:lastModifiedBy>Jesse Benjaman</cp:lastModifiedBy>
  <cp:revision>42</cp:revision>
  <dcterms:created xsi:type="dcterms:W3CDTF">2018-09-18T23:45:09Z</dcterms:created>
  <dcterms:modified xsi:type="dcterms:W3CDTF">2019-12-03T21:32:51Z</dcterms:modified>
</cp:coreProperties>
</file>