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4"/>
  </p:sldMasterIdLst>
  <p:notesMasterIdLst>
    <p:notesMasterId r:id="rId43"/>
  </p:notesMasterIdLst>
  <p:handoutMasterIdLst>
    <p:handoutMasterId r:id="rId44"/>
  </p:handoutMasterIdLst>
  <p:sldIdLst>
    <p:sldId id="701" r:id="rId5"/>
    <p:sldId id="320" r:id="rId6"/>
    <p:sldId id="1026" r:id="rId7"/>
    <p:sldId id="1552" r:id="rId8"/>
    <p:sldId id="918" r:id="rId9"/>
    <p:sldId id="1030" r:id="rId10"/>
    <p:sldId id="1553" r:id="rId11"/>
    <p:sldId id="1554" r:id="rId12"/>
    <p:sldId id="1558" r:id="rId13"/>
    <p:sldId id="1556" r:id="rId14"/>
    <p:sldId id="1557" r:id="rId15"/>
    <p:sldId id="1579" r:id="rId16"/>
    <p:sldId id="1559" r:id="rId17"/>
    <p:sldId id="1567" r:id="rId18"/>
    <p:sldId id="1578" r:id="rId19"/>
    <p:sldId id="1580" r:id="rId20"/>
    <p:sldId id="1564" r:id="rId21"/>
    <p:sldId id="1560" r:id="rId22"/>
    <p:sldId id="1562" r:id="rId23"/>
    <p:sldId id="1587" r:id="rId24"/>
    <p:sldId id="1588" r:id="rId25"/>
    <p:sldId id="1561" r:id="rId26"/>
    <p:sldId id="1574" r:id="rId27"/>
    <p:sldId id="1563" r:id="rId28"/>
    <p:sldId id="1566" r:id="rId29"/>
    <p:sldId id="1570" r:id="rId30"/>
    <p:sldId id="1571" r:id="rId31"/>
    <p:sldId id="1565" r:id="rId32"/>
    <p:sldId id="1572" r:id="rId33"/>
    <p:sldId id="1581" r:id="rId34"/>
    <p:sldId id="1582" r:id="rId35"/>
    <p:sldId id="1583" r:id="rId36"/>
    <p:sldId id="1584" r:id="rId37"/>
    <p:sldId id="1585" r:id="rId38"/>
    <p:sldId id="1586" r:id="rId39"/>
    <p:sldId id="1551" r:id="rId40"/>
    <p:sldId id="923" r:id="rId41"/>
    <p:sldId id="641" r:id="rId42"/>
  </p:sldIdLst>
  <p:sldSz cx="12192000" cy="6858000"/>
  <p:notesSz cx="7104063" cy="10234613"/>
  <p:defaultTextStyle>
    <a:defPPr>
      <a:defRPr lang="es-ES"/>
    </a:defPPr>
    <a:lvl1pPr marL="0" algn="l" defTabSz="979631" rtl="0" eaLnBrk="1" latinLnBrk="0" hangingPunct="1">
      <a:defRPr sz="1900" kern="1200">
        <a:solidFill>
          <a:schemeClr val="tx1"/>
        </a:solidFill>
        <a:latin typeface="+mn-lt"/>
        <a:ea typeface="+mn-ea"/>
        <a:cs typeface="+mn-cs"/>
      </a:defRPr>
    </a:lvl1pPr>
    <a:lvl2pPr marL="489816" algn="l" defTabSz="979631" rtl="0" eaLnBrk="1" latinLnBrk="0" hangingPunct="1">
      <a:defRPr sz="1900" kern="1200">
        <a:solidFill>
          <a:schemeClr val="tx1"/>
        </a:solidFill>
        <a:latin typeface="+mn-lt"/>
        <a:ea typeface="+mn-ea"/>
        <a:cs typeface="+mn-cs"/>
      </a:defRPr>
    </a:lvl2pPr>
    <a:lvl3pPr marL="979631" algn="l" defTabSz="979631" rtl="0" eaLnBrk="1" latinLnBrk="0" hangingPunct="1">
      <a:defRPr sz="1900" kern="1200">
        <a:solidFill>
          <a:schemeClr val="tx1"/>
        </a:solidFill>
        <a:latin typeface="+mn-lt"/>
        <a:ea typeface="+mn-ea"/>
        <a:cs typeface="+mn-cs"/>
      </a:defRPr>
    </a:lvl3pPr>
    <a:lvl4pPr marL="1469447" algn="l" defTabSz="979631" rtl="0" eaLnBrk="1" latinLnBrk="0" hangingPunct="1">
      <a:defRPr sz="1900" kern="1200">
        <a:solidFill>
          <a:schemeClr val="tx1"/>
        </a:solidFill>
        <a:latin typeface="+mn-lt"/>
        <a:ea typeface="+mn-ea"/>
        <a:cs typeface="+mn-cs"/>
      </a:defRPr>
    </a:lvl4pPr>
    <a:lvl5pPr marL="1959262" algn="l" defTabSz="979631" rtl="0" eaLnBrk="1" latinLnBrk="0" hangingPunct="1">
      <a:defRPr sz="1900" kern="1200">
        <a:solidFill>
          <a:schemeClr val="tx1"/>
        </a:solidFill>
        <a:latin typeface="+mn-lt"/>
        <a:ea typeface="+mn-ea"/>
        <a:cs typeface="+mn-cs"/>
      </a:defRPr>
    </a:lvl5pPr>
    <a:lvl6pPr marL="2449078" algn="l" defTabSz="979631" rtl="0" eaLnBrk="1" latinLnBrk="0" hangingPunct="1">
      <a:defRPr sz="1900" kern="1200">
        <a:solidFill>
          <a:schemeClr val="tx1"/>
        </a:solidFill>
        <a:latin typeface="+mn-lt"/>
        <a:ea typeface="+mn-ea"/>
        <a:cs typeface="+mn-cs"/>
      </a:defRPr>
    </a:lvl6pPr>
    <a:lvl7pPr marL="2938893" algn="l" defTabSz="979631" rtl="0" eaLnBrk="1" latinLnBrk="0" hangingPunct="1">
      <a:defRPr sz="1900" kern="1200">
        <a:solidFill>
          <a:schemeClr val="tx1"/>
        </a:solidFill>
        <a:latin typeface="+mn-lt"/>
        <a:ea typeface="+mn-ea"/>
        <a:cs typeface="+mn-cs"/>
      </a:defRPr>
    </a:lvl7pPr>
    <a:lvl8pPr marL="3428709" algn="l" defTabSz="979631" rtl="0" eaLnBrk="1" latinLnBrk="0" hangingPunct="1">
      <a:defRPr sz="1900" kern="1200">
        <a:solidFill>
          <a:schemeClr val="tx1"/>
        </a:solidFill>
        <a:latin typeface="+mn-lt"/>
        <a:ea typeface="+mn-ea"/>
        <a:cs typeface="+mn-cs"/>
      </a:defRPr>
    </a:lvl8pPr>
    <a:lvl9pPr marL="3918524" algn="l" defTabSz="979631"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D9671A-1347-36E9-DE6F-5C2760080BB2}" name="Trama Tecnoambiental 4" initials="TT4" userId="S::tta4@tramatecnoambiental.onmicrosoft.com::fa701be3-10b5-461a-88e6-f6954f18c74d" providerId="AD"/>
  <p188:author id="{6A94581E-93C1-6193-945B-702A5E540F71}" name="Trama Tecnoambiental 5" initials="TT5" userId="S::tta5@tramatecnoambiental.onmicrosoft.com::cc5ea49d-96f3-44b7-be37-990ba57149cd" providerId="AD"/>
  <p188:author id="{79EB5B49-F28D-9DE3-DA95-AC91841131F4}" name="Manu Rawali" initials="MR" userId="S::z3039873@ad.unsw.edu.au::68a384a6-f019-4103-b41b-82f6423dfd6d" providerId="AD"/>
  <p188:author id="{6525886E-D668-D6B1-BB9A-9998128EF454}" name="Elena Adamopoulou" initials="EA" userId="S::eleni.adamopoulou@eca-uk.com::a1cf3cc9-b064-4a6b-8253-7593484cd07e" providerId="AD"/>
  <p188:author id="{9C6B5A87-5979-2CD1-EB34-EA2C080158CD}" name="Andrew Tipping" initials="AT" userId="S::andrew.tipping@eca-uk.com::1b8ed884-b4c4-4c72-9d1d-cd2fd539b616" providerId="AD"/>
  <p188:author id="{4A683299-DF65-E355-7F4B-49AADD48D216}" name="Tommaso Diani - TTA" initials="TDT" userId="Tommaso Diani - TT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655A"/>
    <a:srgbClr val="000000"/>
    <a:srgbClr val="FFFFFF"/>
    <a:srgbClr val="679E2A"/>
    <a:srgbClr val="FF33CC"/>
    <a:srgbClr val="9EA159"/>
    <a:srgbClr val="D9D9D9"/>
    <a:srgbClr val="F8F1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DE63D5-997A-4646-A377-4702673A728D}">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75033" autoAdjust="0"/>
  </p:normalViewPr>
  <p:slideViewPr>
    <p:cSldViewPr>
      <p:cViewPr>
        <p:scale>
          <a:sx n="66" d="100"/>
          <a:sy n="66" d="100"/>
        </p:scale>
        <p:origin x="810"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77" d="100"/>
          <a:sy n="77" d="100"/>
        </p:scale>
        <p:origin x="4002" y="114"/>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78427" cy="511731"/>
          </a:xfrm>
          <a:prstGeom prst="rect">
            <a:avLst/>
          </a:prstGeom>
        </p:spPr>
        <p:txBody>
          <a:bodyPr vert="horz" lIns="94796" tIns="47398" rIns="94796" bIns="47398" rtlCol="0"/>
          <a:lstStyle>
            <a:lvl1pPr algn="l">
              <a:defRPr sz="1200"/>
            </a:lvl1pPr>
          </a:lstStyle>
          <a:p>
            <a:endParaRPr lang="es-ES"/>
          </a:p>
        </p:txBody>
      </p:sp>
      <p:sp>
        <p:nvSpPr>
          <p:cNvPr id="3" name="2 Marcador de fecha"/>
          <p:cNvSpPr>
            <a:spLocks noGrp="1"/>
          </p:cNvSpPr>
          <p:nvPr>
            <p:ph type="dt" sz="quarter" idx="1"/>
          </p:nvPr>
        </p:nvSpPr>
        <p:spPr>
          <a:xfrm>
            <a:off x="4023993" y="0"/>
            <a:ext cx="3078427" cy="511731"/>
          </a:xfrm>
          <a:prstGeom prst="rect">
            <a:avLst/>
          </a:prstGeom>
        </p:spPr>
        <p:txBody>
          <a:bodyPr vert="horz" lIns="94796" tIns="47398" rIns="94796" bIns="47398" rtlCol="0"/>
          <a:lstStyle>
            <a:lvl1pPr algn="r">
              <a:defRPr sz="1200"/>
            </a:lvl1pPr>
          </a:lstStyle>
          <a:p>
            <a:fld id="{EB0A3874-43F6-47D9-9BDA-46D4DBA2C754}" type="datetimeFigureOut">
              <a:rPr lang="es-ES" smtClean="0"/>
              <a:pPr/>
              <a:t>25/06/2023</a:t>
            </a:fld>
            <a:endParaRPr lang="es-ES"/>
          </a:p>
        </p:txBody>
      </p:sp>
      <p:sp>
        <p:nvSpPr>
          <p:cNvPr id="4" name="3 Marcador de pie de página"/>
          <p:cNvSpPr>
            <a:spLocks noGrp="1"/>
          </p:cNvSpPr>
          <p:nvPr>
            <p:ph type="ftr" sz="quarter" idx="2"/>
          </p:nvPr>
        </p:nvSpPr>
        <p:spPr>
          <a:xfrm>
            <a:off x="1" y="9721106"/>
            <a:ext cx="3078427" cy="511731"/>
          </a:xfrm>
          <a:prstGeom prst="rect">
            <a:avLst/>
          </a:prstGeom>
        </p:spPr>
        <p:txBody>
          <a:bodyPr vert="horz" lIns="94796" tIns="47398" rIns="94796" bIns="47398"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4023993" y="9721106"/>
            <a:ext cx="3078427" cy="511731"/>
          </a:xfrm>
          <a:prstGeom prst="rect">
            <a:avLst/>
          </a:prstGeom>
        </p:spPr>
        <p:txBody>
          <a:bodyPr vert="horz" lIns="94796" tIns="47398" rIns="94796" bIns="47398" rtlCol="0" anchor="b"/>
          <a:lstStyle>
            <a:lvl1pPr algn="r">
              <a:defRPr sz="1200"/>
            </a:lvl1pPr>
          </a:lstStyle>
          <a:p>
            <a:fld id="{B8DBB0DE-90D2-417F-AF1F-9E447C3D42CE}" type="slidenum">
              <a:rPr lang="es-ES" smtClean="0"/>
              <a:pPr/>
              <a:t>‹#›</a:t>
            </a:fld>
            <a:endParaRPr lang="es-ES"/>
          </a:p>
        </p:txBody>
      </p:sp>
    </p:spTree>
    <p:extLst>
      <p:ext uri="{BB962C8B-B14F-4D97-AF65-F5344CB8AC3E}">
        <p14:creationId xmlns:p14="http://schemas.microsoft.com/office/powerpoint/2010/main" val="1493473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78427" cy="511731"/>
          </a:xfrm>
          <a:prstGeom prst="rect">
            <a:avLst/>
          </a:prstGeom>
        </p:spPr>
        <p:txBody>
          <a:bodyPr vert="horz" lIns="94796" tIns="47398" rIns="94796" bIns="47398" rtlCol="0"/>
          <a:lstStyle>
            <a:lvl1pPr algn="l">
              <a:defRPr sz="1200"/>
            </a:lvl1pPr>
          </a:lstStyle>
          <a:p>
            <a:endParaRPr lang="es-ES"/>
          </a:p>
        </p:txBody>
      </p:sp>
      <p:sp>
        <p:nvSpPr>
          <p:cNvPr id="3" name="2 Marcador de fecha"/>
          <p:cNvSpPr>
            <a:spLocks noGrp="1"/>
          </p:cNvSpPr>
          <p:nvPr>
            <p:ph type="dt" idx="1"/>
          </p:nvPr>
        </p:nvSpPr>
        <p:spPr>
          <a:xfrm>
            <a:off x="4023993" y="0"/>
            <a:ext cx="3078427" cy="511731"/>
          </a:xfrm>
          <a:prstGeom prst="rect">
            <a:avLst/>
          </a:prstGeom>
        </p:spPr>
        <p:txBody>
          <a:bodyPr vert="horz" lIns="94796" tIns="47398" rIns="94796" bIns="47398" rtlCol="0"/>
          <a:lstStyle>
            <a:lvl1pPr algn="r">
              <a:defRPr sz="1200"/>
            </a:lvl1pPr>
          </a:lstStyle>
          <a:p>
            <a:fld id="{1FC0D27F-FE40-4DD5-9988-0C53E0C72E88}" type="datetimeFigureOut">
              <a:rPr lang="es-ES" smtClean="0"/>
              <a:pPr/>
              <a:t>25/06/2023</a:t>
            </a:fld>
            <a:endParaRPr lang="es-ES"/>
          </a:p>
        </p:txBody>
      </p:sp>
      <p:sp>
        <p:nvSpPr>
          <p:cNvPr id="4" name="3 Marcador de imagen de diapositiva"/>
          <p:cNvSpPr>
            <a:spLocks noGrp="1" noRot="1" noChangeAspect="1"/>
          </p:cNvSpPr>
          <p:nvPr>
            <p:ph type="sldImg" idx="2"/>
          </p:nvPr>
        </p:nvSpPr>
        <p:spPr>
          <a:xfrm>
            <a:off x="141288" y="768350"/>
            <a:ext cx="6821487" cy="3836988"/>
          </a:xfrm>
          <a:prstGeom prst="rect">
            <a:avLst/>
          </a:prstGeom>
          <a:noFill/>
          <a:ln w="12700">
            <a:solidFill>
              <a:prstClr val="black"/>
            </a:solidFill>
          </a:ln>
        </p:spPr>
        <p:txBody>
          <a:bodyPr vert="horz" lIns="94796" tIns="47398" rIns="94796" bIns="47398" rtlCol="0" anchor="ctr"/>
          <a:lstStyle/>
          <a:p>
            <a:endParaRPr lang="es-ES"/>
          </a:p>
        </p:txBody>
      </p:sp>
      <p:sp>
        <p:nvSpPr>
          <p:cNvPr id="5" name="4 Marcador de notas"/>
          <p:cNvSpPr>
            <a:spLocks noGrp="1"/>
          </p:cNvSpPr>
          <p:nvPr>
            <p:ph type="body" sz="quarter" idx="3"/>
          </p:nvPr>
        </p:nvSpPr>
        <p:spPr>
          <a:xfrm>
            <a:off x="710407" y="4861442"/>
            <a:ext cx="5683250" cy="4605576"/>
          </a:xfrm>
          <a:prstGeom prst="rect">
            <a:avLst/>
          </a:prstGeom>
        </p:spPr>
        <p:txBody>
          <a:bodyPr vert="horz" lIns="94796" tIns="47398" rIns="94796" bIns="47398"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1" y="9721106"/>
            <a:ext cx="3078427" cy="511731"/>
          </a:xfrm>
          <a:prstGeom prst="rect">
            <a:avLst/>
          </a:prstGeom>
        </p:spPr>
        <p:txBody>
          <a:bodyPr vert="horz" lIns="94796" tIns="47398" rIns="94796" bIns="47398"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4023993" y="9721106"/>
            <a:ext cx="3078427" cy="511731"/>
          </a:xfrm>
          <a:prstGeom prst="rect">
            <a:avLst/>
          </a:prstGeom>
        </p:spPr>
        <p:txBody>
          <a:bodyPr vert="horz" lIns="94796" tIns="47398" rIns="94796" bIns="47398" rtlCol="0" anchor="b"/>
          <a:lstStyle>
            <a:lvl1pPr algn="r">
              <a:defRPr sz="1200"/>
            </a:lvl1pPr>
          </a:lstStyle>
          <a:p>
            <a:fld id="{9A18623D-F42B-4D29-A988-8C055F070A94}" type="slidenum">
              <a:rPr lang="es-ES" smtClean="0"/>
              <a:pPr/>
              <a:t>‹#›</a:t>
            </a:fld>
            <a:endParaRPr lang="es-ES"/>
          </a:p>
        </p:txBody>
      </p:sp>
    </p:spTree>
    <p:extLst>
      <p:ext uri="{BB962C8B-B14F-4D97-AF65-F5344CB8AC3E}">
        <p14:creationId xmlns:p14="http://schemas.microsoft.com/office/powerpoint/2010/main" val="63131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8350"/>
            <a:ext cx="6821487"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dirty="0"/>
          </a:p>
        </p:txBody>
      </p:sp>
    </p:spTree>
    <p:extLst>
      <p:ext uri="{BB962C8B-B14F-4D97-AF65-F5344CB8AC3E}">
        <p14:creationId xmlns:p14="http://schemas.microsoft.com/office/powerpoint/2010/main" val="48737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10</a:t>
            </a:fld>
            <a:endParaRPr lang="es-ES"/>
          </a:p>
        </p:txBody>
      </p:sp>
    </p:spTree>
    <p:extLst>
      <p:ext uri="{BB962C8B-B14F-4D97-AF65-F5344CB8AC3E}">
        <p14:creationId xmlns:p14="http://schemas.microsoft.com/office/powerpoint/2010/main" val="639442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11</a:t>
            </a:fld>
            <a:endParaRPr lang="es-ES"/>
          </a:p>
        </p:txBody>
      </p:sp>
    </p:spTree>
    <p:extLst>
      <p:ext uri="{BB962C8B-B14F-4D97-AF65-F5344CB8AC3E}">
        <p14:creationId xmlns:p14="http://schemas.microsoft.com/office/powerpoint/2010/main" val="261106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12</a:t>
            </a:fld>
            <a:endParaRPr lang="es-ES"/>
          </a:p>
        </p:txBody>
      </p:sp>
    </p:spTree>
    <p:extLst>
      <p:ext uri="{BB962C8B-B14F-4D97-AF65-F5344CB8AC3E}">
        <p14:creationId xmlns:p14="http://schemas.microsoft.com/office/powerpoint/2010/main" val="2528751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13</a:t>
            </a:fld>
            <a:endParaRPr lang="es-ES"/>
          </a:p>
        </p:txBody>
      </p:sp>
    </p:spTree>
    <p:extLst>
      <p:ext uri="{BB962C8B-B14F-4D97-AF65-F5344CB8AC3E}">
        <p14:creationId xmlns:p14="http://schemas.microsoft.com/office/powerpoint/2010/main" val="1094155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14</a:t>
            </a:fld>
            <a:endParaRPr lang="es-ES"/>
          </a:p>
        </p:txBody>
      </p:sp>
    </p:spTree>
    <p:extLst>
      <p:ext uri="{BB962C8B-B14F-4D97-AF65-F5344CB8AC3E}">
        <p14:creationId xmlns:p14="http://schemas.microsoft.com/office/powerpoint/2010/main" val="2594638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15</a:t>
            </a:fld>
            <a:endParaRPr lang="es-ES"/>
          </a:p>
        </p:txBody>
      </p:sp>
    </p:spTree>
    <p:extLst>
      <p:ext uri="{BB962C8B-B14F-4D97-AF65-F5344CB8AC3E}">
        <p14:creationId xmlns:p14="http://schemas.microsoft.com/office/powerpoint/2010/main" val="4017855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16</a:t>
            </a:fld>
            <a:endParaRPr lang="es-ES"/>
          </a:p>
        </p:txBody>
      </p:sp>
    </p:spTree>
    <p:extLst>
      <p:ext uri="{BB962C8B-B14F-4D97-AF65-F5344CB8AC3E}">
        <p14:creationId xmlns:p14="http://schemas.microsoft.com/office/powerpoint/2010/main" val="2493647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17</a:t>
            </a:fld>
            <a:endParaRPr lang="es-ES"/>
          </a:p>
        </p:txBody>
      </p:sp>
    </p:spTree>
    <p:extLst>
      <p:ext uri="{BB962C8B-B14F-4D97-AF65-F5344CB8AC3E}">
        <p14:creationId xmlns:p14="http://schemas.microsoft.com/office/powerpoint/2010/main" val="1535102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18</a:t>
            </a:fld>
            <a:endParaRPr lang="es-ES"/>
          </a:p>
        </p:txBody>
      </p:sp>
    </p:spTree>
    <p:extLst>
      <p:ext uri="{BB962C8B-B14F-4D97-AF65-F5344CB8AC3E}">
        <p14:creationId xmlns:p14="http://schemas.microsoft.com/office/powerpoint/2010/main" val="2379056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19</a:t>
            </a:fld>
            <a:endParaRPr lang="es-ES"/>
          </a:p>
        </p:txBody>
      </p:sp>
    </p:spTree>
    <p:extLst>
      <p:ext uri="{BB962C8B-B14F-4D97-AF65-F5344CB8AC3E}">
        <p14:creationId xmlns:p14="http://schemas.microsoft.com/office/powerpoint/2010/main" val="3671620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a:t>
            </a:fld>
            <a:endParaRPr lang="es-ES"/>
          </a:p>
        </p:txBody>
      </p:sp>
    </p:spTree>
    <p:extLst>
      <p:ext uri="{BB962C8B-B14F-4D97-AF65-F5344CB8AC3E}">
        <p14:creationId xmlns:p14="http://schemas.microsoft.com/office/powerpoint/2010/main" val="3922876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20</a:t>
            </a:fld>
            <a:endParaRPr lang="es-ES"/>
          </a:p>
        </p:txBody>
      </p:sp>
    </p:spTree>
    <p:extLst>
      <p:ext uri="{BB962C8B-B14F-4D97-AF65-F5344CB8AC3E}">
        <p14:creationId xmlns:p14="http://schemas.microsoft.com/office/powerpoint/2010/main" val="1522870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21</a:t>
            </a:fld>
            <a:endParaRPr lang="es-ES"/>
          </a:p>
        </p:txBody>
      </p:sp>
    </p:spTree>
    <p:extLst>
      <p:ext uri="{BB962C8B-B14F-4D97-AF65-F5344CB8AC3E}">
        <p14:creationId xmlns:p14="http://schemas.microsoft.com/office/powerpoint/2010/main" val="2173001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22</a:t>
            </a:fld>
            <a:endParaRPr lang="es-ES"/>
          </a:p>
        </p:txBody>
      </p:sp>
    </p:spTree>
    <p:extLst>
      <p:ext uri="{BB962C8B-B14F-4D97-AF65-F5344CB8AC3E}">
        <p14:creationId xmlns:p14="http://schemas.microsoft.com/office/powerpoint/2010/main" val="3948837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23</a:t>
            </a:fld>
            <a:endParaRPr lang="es-ES"/>
          </a:p>
        </p:txBody>
      </p:sp>
    </p:spTree>
    <p:extLst>
      <p:ext uri="{BB962C8B-B14F-4D97-AF65-F5344CB8AC3E}">
        <p14:creationId xmlns:p14="http://schemas.microsoft.com/office/powerpoint/2010/main" val="415257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24</a:t>
            </a:fld>
            <a:endParaRPr lang="es-ES"/>
          </a:p>
        </p:txBody>
      </p:sp>
    </p:spTree>
    <p:extLst>
      <p:ext uri="{BB962C8B-B14F-4D97-AF65-F5344CB8AC3E}">
        <p14:creationId xmlns:p14="http://schemas.microsoft.com/office/powerpoint/2010/main" val="3458420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25</a:t>
            </a:fld>
            <a:endParaRPr lang="es-ES"/>
          </a:p>
        </p:txBody>
      </p:sp>
    </p:spTree>
    <p:extLst>
      <p:ext uri="{BB962C8B-B14F-4D97-AF65-F5344CB8AC3E}">
        <p14:creationId xmlns:p14="http://schemas.microsoft.com/office/powerpoint/2010/main" val="1011709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26</a:t>
            </a:fld>
            <a:endParaRPr lang="es-ES"/>
          </a:p>
        </p:txBody>
      </p:sp>
    </p:spTree>
    <p:extLst>
      <p:ext uri="{BB962C8B-B14F-4D97-AF65-F5344CB8AC3E}">
        <p14:creationId xmlns:p14="http://schemas.microsoft.com/office/powerpoint/2010/main" val="5860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27</a:t>
            </a:fld>
            <a:endParaRPr lang="es-ES"/>
          </a:p>
        </p:txBody>
      </p:sp>
    </p:spTree>
    <p:extLst>
      <p:ext uri="{BB962C8B-B14F-4D97-AF65-F5344CB8AC3E}">
        <p14:creationId xmlns:p14="http://schemas.microsoft.com/office/powerpoint/2010/main" val="3245102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28</a:t>
            </a:fld>
            <a:endParaRPr lang="es-ES"/>
          </a:p>
        </p:txBody>
      </p:sp>
    </p:spTree>
    <p:extLst>
      <p:ext uri="{BB962C8B-B14F-4D97-AF65-F5344CB8AC3E}">
        <p14:creationId xmlns:p14="http://schemas.microsoft.com/office/powerpoint/2010/main" val="726257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29</a:t>
            </a:fld>
            <a:endParaRPr lang="es-ES"/>
          </a:p>
        </p:txBody>
      </p:sp>
    </p:spTree>
    <p:extLst>
      <p:ext uri="{BB962C8B-B14F-4D97-AF65-F5344CB8AC3E}">
        <p14:creationId xmlns:p14="http://schemas.microsoft.com/office/powerpoint/2010/main" val="900347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3</a:t>
            </a:fld>
            <a:endParaRPr lang="es-ES"/>
          </a:p>
        </p:txBody>
      </p:sp>
    </p:spTree>
    <p:extLst>
      <p:ext uri="{BB962C8B-B14F-4D97-AF65-F5344CB8AC3E}">
        <p14:creationId xmlns:p14="http://schemas.microsoft.com/office/powerpoint/2010/main" val="615226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30</a:t>
            </a:fld>
            <a:endParaRPr lang="es-ES"/>
          </a:p>
        </p:txBody>
      </p:sp>
    </p:spTree>
    <p:extLst>
      <p:ext uri="{BB962C8B-B14F-4D97-AF65-F5344CB8AC3E}">
        <p14:creationId xmlns:p14="http://schemas.microsoft.com/office/powerpoint/2010/main" val="2341783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31</a:t>
            </a:fld>
            <a:endParaRPr lang="es-ES"/>
          </a:p>
        </p:txBody>
      </p:sp>
    </p:spTree>
    <p:extLst>
      <p:ext uri="{BB962C8B-B14F-4D97-AF65-F5344CB8AC3E}">
        <p14:creationId xmlns:p14="http://schemas.microsoft.com/office/powerpoint/2010/main" val="29186318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32</a:t>
            </a:fld>
            <a:endParaRPr lang="es-ES"/>
          </a:p>
        </p:txBody>
      </p:sp>
    </p:spTree>
    <p:extLst>
      <p:ext uri="{BB962C8B-B14F-4D97-AF65-F5344CB8AC3E}">
        <p14:creationId xmlns:p14="http://schemas.microsoft.com/office/powerpoint/2010/main" val="874863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33</a:t>
            </a:fld>
            <a:endParaRPr lang="es-ES"/>
          </a:p>
        </p:txBody>
      </p:sp>
    </p:spTree>
    <p:extLst>
      <p:ext uri="{BB962C8B-B14F-4D97-AF65-F5344CB8AC3E}">
        <p14:creationId xmlns:p14="http://schemas.microsoft.com/office/powerpoint/2010/main" val="1775879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34</a:t>
            </a:fld>
            <a:endParaRPr lang="es-ES"/>
          </a:p>
        </p:txBody>
      </p:sp>
    </p:spTree>
    <p:extLst>
      <p:ext uri="{BB962C8B-B14F-4D97-AF65-F5344CB8AC3E}">
        <p14:creationId xmlns:p14="http://schemas.microsoft.com/office/powerpoint/2010/main" val="37843767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35</a:t>
            </a:fld>
            <a:endParaRPr lang="es-ES"/>
          </a:p>
        </p:txBody>
      </p:sp>
    </p:spTree>
    <p:extLst>
      <p:ext uri="{BB962C8B-B14F-4D97-AF65-F5344CB8AC3E}">
        <p14:creationId xmlns:p14="http://schemas.microsoft.com/office/powerpoint/2010/main" val="16149616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36</a:t>
            </a:fld>
            <a:endParaRPr lang="es-ES"/>
          </a:p>
        </p:txBody>
      </p:sp>
    </p:spTree>
    <p:extLst>
      <p:ext uri="{BB962C8B-B14F-4D97-AF65-F5344CB8AC3E}">
        <p14:creationId xmlns:p14="http://schemas.microsoft.com/office/powerpoint/2010/main" val="39065686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37</a:t>
            </a:fld>
            <a:endParaRPr lang="es-ES"/>
          </a:p>
        </p:txBody>
      </p:sp>
    </p:spTree>
    <p:extLst>
      <p:ext uri="{BB962C8B-B14F-4D97-AF65-F5344CB8AC3E}">
        <p14:creationId xmlns:p14="http://schemas.microsoft.com/office/powerpoint/2010/main" val="3356124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38</a:t>
            </a:fld>
            <a:endParaRPr lang="es-ES"/>
          </a:p>
        </p:txBody>
      </p:sp>
    </p:spTree>
    <p:extLst>
      <p:ext uri="{BB962C8B-B14F-4D97-AF65-F5344CB8AC3E}">
        <p14:creationId xmlns:p14="http://schemas.microsoft.com/office/powerpoint/2010/main" val="1953246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4</a:t>
            </a:fld>
            <a:endParaRPr lang="es-ES"/>
          </a:p>
        </p:txBody>
      </p:sp>
    </p:spTree>
    <p:extLst>
      <p:ext uri="{BB962C8B-B14F-4D97-AF65-F5344CB8AC3E}">
        <p14:creationId xmlns:p14="http://schemas.microsoft.com/office/powerpoint/2010/main" val="3789455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5</a:t>
            </a:fld>
            <a:endParaRPr lang="es-ES"/>
          </a:p>
        </p:txBody>
      </p:sp>
    </p:spTree>
    <p:extLst>
      <p:ext uri="{BB962C8B-B14F-4D97-AF65-F5344CB8AC3E}">
        <p14:creationId xmlns:p14="http://schemas.microsoft.com/office/powerpoint/2010/main" val="615226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62500" lnSpcReduction="20000"/>
          </a:bodyPr>
          <a:lstStyle/>
          <a:p>
            <a:pPr algn="just">
              <a:spcAft>
                <a:spcPts val="600"/>
              </a:spcAft>
            </a:pPr>
            <a:r>
              <a:rPr lang="en-GB" sz="1800" dirty="0">
                <a:effectLst/>
                <a:latin typeface="Calibri" panose="020F0502020204030204" pitchFamily="34" charset="0"/>
                <a:ea typeface="Calibri" panose="020F0502020204030204" pitchFamily="34" charset="0"/>
                <a:cs typeface="Arial" panose="020B0604020202020204" pitchFamily="34" charset="0"/>
              </a:rPr>
              <a:t>Most mini-grid projects in nascent markets have slim or non-existent profit margins, as projects require significant resources for pre-feasibility relative to potential revenue, driven by the need to engage communities and the remoteness of sites. A supportive policy and regulatory framework that de-risks projects for developers is therefore critical, as nascent markets are particularly sensitive to overly-burdensome regulation. Above all, the goal of a regulatory framework for mini-grids should be to promote good service at the lowest cost-recovery tariffs, while remaining predictable but flexible enough to evolve as the market does.</a:t>
            </a:r>
          </a:p>
          <a:p>
            <a:pPr algn="just">
              <a:spcAft>
                <a:spcPts val="600"/>
              </a:spcAft>
            </a:pPr>
            <a:r>
              <a:rPr lang="en-US" sz="1800" dirty="0">
                <a:effectLst/>
                <a:latin typeface="Calibri" panose="020F0502020204030204" pitchFamily="34" charset="0"/>
                <a:ea typeface="Calibri" panose="020F0502020204030204" pitchFamily="34" charset="0"/>
                <a:cs typeface="Arial" panose="020B0604020202020204" pitchFamily="34" charset="0"/>
              </a:rPr>
              <a:t>Power supply in off-grid settings typically results in prices that are not affordable for most customers. Consequently, public funding is required to fill the affordability gap, and this funding comes with conditionality to ensure that the resources are used efficiently and fairly. Generally, the off-grid sector is not very commercially attractive due to the remoteness of customers, limited revenues, low ability to pay, etc. unless there is some form of external subsidy to enable off-grid developers to meet revenue requirements and close the financing gap. As an example, in PNG, despite the fact that current regulation does not forbid private off-grid development, the sector has still yet to emerge. In this context, appropriate regulation should be designed in a way that it does not become an additional burden to developers. Instead, the PNG Off Grid Code should be envisioned as a supportive instrument to facilitate the sector’s development.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spcAft>
                <a:spcPts val="600"/>
              </a:spcAft>
            </a:pPr>
            <a:r>
              <a:rPr lang="en-US" sz="1800" dirty="0">
                <a:effectLst/>
                <a:latin typeface="Calibri" panose="020F0502020204030204" pitchFamily="34" charset="0"/>
                <a:ea typeface="Calibri" panose="020F0502020204030204" pitchFamily="34" charset="0"/>
                <a:cs typeface="Arial" panose="020B0604020202020204" pitchFamily="34" charset="0"/>
              </a:rPr>
              <a:t>To that end, it is important that regulation is designed in a way that addresses market barriers and overcomes challenges faced by operators and end-users. Before preparing the regulations, it is therefore important to assess how the regulations will catalyze the sector’s development and be able to overcome key challenges.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800" dirty="0">
                <a:effectLst/>
                <a:latin typeface="Calibri" panose="020F0502020204030204" pitchFamily="34" charset="0"/>
                <a:ea typeface="Calibri" panose="020F0502020204030204" pitchFamily="34" charset="0"/>
                <a:cs typeface="Calibri" panose="020F0502020204030204" pitchFamily="34" charset="0"/>
              </a:rPr>
              <a:t>Practical Guide to the Regulatory Treatment of Mini-Grids, National Association of Regulatory Utility Commissioners, 2017.</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6</a:t>
            </a:fld>
            <a:endParaRPr lang="es-ES"/>
          </a:p>
        </p:txBody>
      </p:sp>
    </p:spTree>
    <p:extLst>
      <p:ext uri="{BB962C8B-B14F-4D97-AF65-F5344CB8AC3E}">
        <p14:creationId xmlns:p14="http://schemas.microsoft.com/office/powerpoint/2010/main" val="2962986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7</a:t>
            </a:fld>
            <a:endParaRPr lang="es-ES"/>
          </a:p>
        </p:txBody>
      </p:sp>
    </p:spTree>
    <p:extLst>
      <p:ext uri="{BB962C8B-B14F-4D97-AF65-F5344CB8AC3E}">
        <p14:creationId xmlns:p14="http://schemas.microsoft.com/office/powerpoint/2010/main" val="1866215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Neither view is necessarily the correct one. However, two “golden rules” of regulation can be helpful as regulators and policy makers design the regulatory system for mini-grids (</a:t>
            </a:r>
            <a:r>
              <a:rPr lang="en-GB" dirty="0" err="1"/>
              <a:t>Reiche</a:t>
            </a:r>
            <a:r>
              <a:rPr lang="en-GB" dirty="0"/>
              <a:t> et al., 2006):</a:t>
            </a:r>
          </a:p>
          <a:p>
            <a:pPr marL="171450" indent="-171450">
              <a:buFont typeface="Arial" panose="020B0604020202020204" pitchFamily="34" charset="0"/>
              <a:buChar char="•"/>
            </a:pPr>
            <a:r>
              <a:rPr lang="en-GB" sz="1200" dirty="0"/>
              <a:t>Regulation is a means to an end. What matters ultimately is the outcome, not the rules. For emerging economies, the desired outcome is often sustainable, reliable, and affordable electricity access for households and businesses.</a:t>
            </a:r>
          </a:p>
          <a:p>
            <a:pPr marL="171450" indent="-171450">
              <a:buFont typeface="Arial" panose="020B0604020202020204" pitchFamily="34" charset="0"/>
              <a:buChar char="•"/>
            </a:pPr>
            <a:r>
              <a:rPr lang="en-GB" sz="1200" dirty="0"/>
              <a:t>The benefits of regulation should exceed the costs. If complying with regulatory requirements leads to excessive costs for mini-grid developers, mini-grid development will not take place, and the country will struggle to meet its electrification goals.</a:t>
            </a:r>
          </a:p>
          <a:p>
            <a:endParaRPr lang="en-GB" dirty="0"/>
          </a:p>
          <a:p>
            <a:r>
              <a:rPr lang="en-GB" dirty="0"/>
              <a:t>In practice, the choice between light-handed regulation and comprehensive regulation is not always clear; instead, regulators and policy makers must choose a point somewhere between the two. In general, mini-grid regulation should aim to (Tenenbaum et al., 2014):</a:t>
            </a:r>
          </a:p>
          <a:p>
            <a:pPr marL="171450" indent="-171450">
              <a:buFont typeface="Arial" panose="020B0604020202020204" pitchFamily="34" charset="0"/>
              <a:buChar char="•"/>
            </a:pPr>
            <a:r>
              <a:rPr lang="en-GB" dirty="0"/>
              <a:t>Minimize the additional workload of regulatory staff.</a:t>
            </a:r>
          </a:p>
          <a:p>
            <a:pPr marL="171450" indent="-171450">
              <a:buFont typeface="Arial" panose="020B0604020202020204" pitchFamily="34" charset="0"/>
              <a:buChar char="•"/>
            </a:pPr>
            <a:r>
              <a:rPr lang="en-GB" dirty="0"/>
              <a:t>Minimize the amount of information a regulator requires.</a:t>
            </a:r>
          </a:p>
          <a:p>
            <a:pPr marL="171450" indent="-171450">
              <a:buFont typeface="Arial" panose="020B0604020202020204" pitchFamily="34" charset="0"/>
              <a:buChar char="•"/>
            </a:pPr>
            <a:r>
              <a:rPr lang="en-GB" dirty="0"/>
              <a:t>Minimize the number of separate regulatory processes and decisions.</a:t>
            </a:r>
          </a:p>
          <a:p>
            <a:pPr marL="171450" indent="-171450">
              <a:buFont typeface="Arial" panose="020B0604020202020204" pitchFamily="34" charset="0"/>
              <a:buChar char="•"/>
            </a:pPr>
            <a:r>
              <a:rPr lang="en-GB" dirty="0"/>
              <a:t>Use standardized documents or similar documents created by other agencies, and make documents available on the internet.</a:t>
            </a:r>
          </a:p>
          <a:p>
            <a:pPr marL="171450" indent="-171450">
              <a:buFont typeface="Arial" panose="020B0604020202020204" pitchFamily="34" charset="0"/>
              <a:buChar char="•"/>
            </a:pPr>
            <a:r>
              <a:rPr lang="en-GB" dirty="0"/>
              <a:t>Use applicable rules and decisions made by related government or community bodies, when possible.</a:t>
            </a:r>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8</a:t>
            </a:fld>
            <a:endParaRPr lang="es-ES"/>
          </a:p>
        </p:txBody>
      </p:sp>
    </p:spTree>
    <p:extLst>
      <p:ext uri="{BB962C8B-B14F-4D97-AF65-F5344CB8AC3E}">
        <p14:creationId xmlns:p14="http://schemas.microsoft.com/office/powerpoint/2010/main" val="222286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9</a:t>
            </a:fld>
            <a:endParaRPr lang="es-ES"/>
          </a:p>
        </p:txBody>
      </p:sp>
    </p:spTree>
    <p:extLst>
      <p:ext uri="{BB962C8B-B14F-4D97-AF65-F5344CB8AC3E}">
        <p14:creationId xmlns:p14="http://schemas.microsoft.com/office/powerpoint/2010/main" val="3538609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5" name="Headline">
            <a:extLst>
              <a:ext uri="{FF2B5EF4-FFF2-40B4-BE49-F238E27FC236}">
                <a16:creationId xmlns:a16="http://schemas.microsoft.com/office/drawing/2014/main" id="{F8646EF2-FE73-41DC-B654-C5012A3720DD}"/>
              </a:ext>
            </a:extLst>
          </p:cNvPr>
          <p:cNvSpPr>
            <a:spLocks noGrp="1"/>
          </p:cNvSpPr>
          <p:nvPr>
            <p:ph type="title"/>
          </p:nvPr>
        </p:nvSpPr>
        <p:spPr bwMode="gray">
          <a:xfrm>
            <a:off x="-22955" y="761446"/>
            <a:ext cx="5974939" cy="2379522"/>
          </a:xfrm>
          <a:prstGeom prst="rect">
            <a:avLst/>
          </a:prstGeom>
          <a:noFill/>
        </p:spPr>
        <p:txBody>
          <a:bodyPr wrap="square" lIns="576000" bIns="1036800" anchor="b">
            <a:noAutofit/>
          </a:bodyPr>
          <a:lstStyle>
            <a:lvl1pPr algn="l" defTabSz="0">
              <a:defRPr sz="3600" b="1">
                <a:solidFill>
                  <a:srgbClr val="4B655A"/>
                </a:solidFill>
              </a:defRPr>
            </a:lvl1pPr>
          </a:lstStyle>
          <a:p>
            <a:endParaRPr lang="en-GB"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463186" y="3671409"/>
            <a:ext cx="5519152" cy="1155620"/>
          </a:xfrm>
        </p:spPr>
        <p:txBody>
          <a:bodyPr wrap="square">
            <a:spAutoFit/>
          </a:bodyPr>
          <a:lstStyle>
            <a:lvl1pPr marL="0" indent="0">
              <a:lnSpc>
                <a:spcPct val="95000"/>
              </a:lnSpc>
              <a:spcBef>
                <a:spcPts val="1350"/>
              </a:spcBef>
              <a:spcAft>
                <a:spcPts val="0"/>
              </a:spcAft>
              <a:buNone/>
              <a:defRPr sz="1688">
                <a:solidFill>
                  <a:schemeClr val="tx1"/>
                </a:solidFill>
              </a:defRPr>
            </a:lvl1pPr>
          </a:lstStyle>
          <a:p>
            <a:r>
              <a:rPr lang="en-US" sz="2400" b="1" i="1" dirty="0">
                <a:solidFill>
                  <a:schemeClr val="tx1">
                    <a:lumMod val="65000"/>
                    <a:lumOff val="35000"/>
                  </a:schemeClr>
                </a:solidFill>
                <a:latin typeface="Tw Cen MT" panose="020B0602020104020603" pitchFamily="34" charset="0"/>
              </a:rPr>
              <a:t>Name</a:t>
            </a:r>
            <a:br>
              <a:rPr lang="en-US" sz="2000" i="1" dirty="0">
                <a:solidFill>
                  <a:schemeClr val="tx1">
                    <a:lumMod val="65000"/>
                    <a:lumOff val="35000"/>
                  </a:schemeClr>
                </a:solidFill>
                <a:latin typeface="Tw Cen MT" panose="020B0602020104020603" pitchFamily="34" charset="0"/>
              </a:rPr>
            </a:br>
            <a:r>
              <a:rPr lang="en-US" sz="1800" i="1" dirty="0">
                <a:solidFill>
                  <a:schemeClr val="tx1">
                    <a:lumMod val="65000"/>
                    <a:lumOff val="35000"/>
                  </a:schemeClr>
                </a:solidFill>
                <a:latin typeface="Tw Cen MT" panose="020B0602020104020603" pitchFamily="34" charset="0"/>
              </a:rPr>
              <a:t>Position</a:t>
            </a:r>
            <a:endParaRPr lang="en-US" sz="1800" dirty="0">
              <a:solidFill>
                <a:schemeClr val="tx1">
                  <a:lumMod val="65000"/>
                  <a:lumOff val="35000"/>
                </a:schemeClr>
              </a:solidFill>
              <a:latin typeface="Tw Cen MT" panose="020B0602020104020603" pitchFamily="34" charset="0"/>
            </a:endParaRPr>
          </a:p>
          <a:p>
            <a:r>
              <a:rPr lang="en-US" sz="1800" dirty="0">
                <a:solidFill>
                  <a:schemeClr val="tx1">
                    <a:lumMod val="65000"/>
                    <a:lumOff val="35000"/>
                  </a:schemeClr>
                </a:solidFill>
                <a:latin typeface="Tw Cen MT" panose="020B0602020104020603" pitchFamily="34" charset="0"/>
              </a:rPr>
              <a:t>email@email.com</a:t>
            </a:r>
            <a:endParaRPr lang="en-GB" dirty="0"/>
          </a:p>
        </p:txBody>
      </p:sp>
      <p:pic>
        <p:nvPicPr>
          <p:cNvPr id="24" name="6 Imagen" descr="2013-06-18_logo TTA HD transparente.png">
            <a:extLst>
              <a:ext uri="{FF2B5EF4-FFF2-40B4-BE49-F238E27FC236}">
                <a16:creationId xmlns:a16="http://schemas.microsoft.com/office/drawing/2014/main" id="{BEA18745-39DC-4214-8669-DA0C563C3BCF}"/>
              </a:ext>
            </a:extLst>
          </p:cNvPr>
          <p:cNvPicPr>
            <a:picLocks noChangeAspect="1"/>
          </p:cNvPicPr>
          <p:nvPr userDrawn="1"/>
        </p:nvPicPr>
        <p:blipFill>
          <a:blip r:embed="rId2" cstate="email"/>
          <a:stretch>
            <a:fillRect/>
          </a:stretch>
        </p:blipFill>
        <p:spPr>
          <a:xfrm>
            <a:off x="122003" y="5877273"/>
            <a:ext cx="1869414" cy="644515"/>
          </a:xfrm>
          <a:prstGeom prst="rect">
            <a:avLst/>
          </a:prstGeom>
        </p:spPr>
      </p:pic>
      <p:sp>
        <p:nvSpPr>
          <p:cNvPr id="27" name="12 Rectángulo">
            <a:extLst>
              <a:ext uri="{FF2B5EF4-FFF2-40B4-BE49-F238E27FC236}">
                <a16:creationId xmlns:a16="http://schemas.microsoft.com/office/drawing/2014/main" id="{8860D24D-61BF-47A6-B9A2-6C41C774A595}"/>
              </a:ext>
            </a:extLst>
          </p:cNvPr>
          <p:cNvSpPr/>
          <p:nvPr userDrawn="1"/>
        </p:nvSpPr>
        <p:spPr>
          <a:xfrm>
            <a:off x="0" y="6525344"/>
            <a:ext cx="5242572" cy="338554"/>
          </a:xfrm>
          <a:prstGeom prst="rect">
            <a:avLst/>
          </a:prstGeom>
          <a:solidFill>
            <a:schemeClr val="bg1">
              <a:alpha val="74000"/>
            </a:schemeClr>
          </a:solidFill>
        </p:spPr>
        <p:txBody>
          <a:bodyPr wrap="square">
            <a:spAutoFit/>
          </a:bodyPr>
          <a:lstStyle/>
          <a:p>
            <a:r>
              <a:rPr lang="en-US" sz="800" i="1" kern="1200" baseline="0" dirty="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dirty="0">
              <a:solidFill>
                <a:schemeClr val="bg1">
                  <a:lumMod val="65000"/>
                </a:schemeClr>
              </a:solidFill>
              <a:latin typeface="+mn-lt"/>
            </a:endParaRPr>
          </a:p>
        </p:txBody>
      </p:sp>
      <p:sp>
        <p:nvSpPr>
          <p:cNvPr id="16" name="Marcador de posición de imagen 15">
            <a:extLst>
              <a:ext uri="{FF2B5EF4-FFF2-40B4-BE49-F238E27FC236}">
                <a16:creationId xmlns:a16="http://schemas.microsoft.com/office/drawing/2014/main" id="{15ED1F75-A157-39C3-1AF7-2BD720A207F4}"/>
              </a:ext>
            </a:extLst>
          </p:cNvPr>
          <p:cNvSpPr>
            <a:spLocks noGrp="1"/>
          </p:cNvSpPr>
          <p:nvPr>
            <p:ph type="pic" sz="quarter" idx="12"/>
          </p:nvPr>
        </p:nvSpPr>
        <p:spPr>
          <a:xfrm>
            <a:off x="5974939" y="762000"/>
            <a:ext cx="5882099" cy="4406900"/>
          </a:xfrm>
        </p:spPr>
        <p:txBody>
          <a:bodyPr/>
          <a:lstStyle/>
          <a:p>
            <a:endParaRPr lang="es-ES"/>
          </a:p>
        </p:txBody>
      </p:sp>
      <p:sp>
        <p:nvSpPr>
          <p:cNvPr id="18" name="Marcador de posición de imagen 17">
            <a:extLst>
              <a:ext uri="{FF2B5EF4-FFF2-40B4-BE49-F238E27FC236}">
                <a16:creationId xmlns:a16="http://schemas.microsoft.com/office/drawing/2014/main" id="{DD06DB6D-B7E4-EDC5-5154-5DD869E01A69}"/>
              </a:ext>
            </a:extLst>
          </p:cNvPr>
          <p:cNvSpPr>
            <a:spLocks noGrp="1"/>
          </p:cNvSpPr>
          <p:nvPr>
            <p:ph type="pic" sz="quarter" idx="13"/>
          </p:nvPr>
        </p:nvSpPr>
        <p:spPr>
          <a:xfrm>
            <a:off x="7391400" y="5694363"/>
            <a:ext cx="1943100" cy="827087"/>
          </a:xfrm>
        </p:spPr>
        <p:txBody>
          <a:bodyPr/>
          <a:lstStyle/>
          <a:p>
            <a:endParaRPr lang="es-ES"/>
          </a:p>
        </p:txBody>
      </p:sp>
      <p:sp>
        <p:nvSpPr>
          <p:cNvPr id="21" name="Marcador de posición de imagen 20">
            <a:extLst>
              <a:ext uri="{FF2B5EF4-FFF2-40B4-BE49-F238E27FC236}">
                <a16:creationId xmlns:a16="http://schemas.microsoft.com/office/drawing/2014/main" id="{0C024348-102E-B366-C01B-B7B822E6ADEA}"/>
              </a:ext>
            </a:extLst>
          </p:cNvPr>
          <p:cNvSpPr>
            <a:spLocks noGrp="1"/>
          </p:cNvSpPr>
          <p:nvPr>
            <p:ph type="pic" sz="quarter" idx="14"/>
          </p:nvPr>
        </p:nvSpPr>
        <p:spPr>
          <a:xfrm>
            <a:off x="9628188" y="5694363"/>
            <a:ext cx="1943100" cy="827087"/>
          </a:xfrm>
        </p:spPr>
        <p:txBody>
          <a:bodyPr/>
          <a:lstStyle/>
          <a:p>
            <a:endParaRPr lang="es-ES"/>
          </a:p>
        </p:txBody>
      </p:sp>
      <p:sp>
        <p:nvSpPr>
          <p:cNvPr id="29" name="Marcador de texto 28">
            <a:extLst>
              <a:ext uri="{FF2B5EF4-FFF2-40B4-BE49-F238E27FC236}">
                <a16:creationId xmlns:a16="http://schemas.microsoft.com/office/drawing/2014/main" id="{CE4E62B4-AEF3-F433-9AFA-32092906A36D}"/>
              </a:ext>
            </a:extLst>
          </p:cNvPr>
          <p:cNvSpPr>
            <a:spLocks noGrp="1"/>
          </p:cNvSpPr>
          <p:nvPr>
            <p:ph type="body" sz="quarter" idx="15"/>
          </p:nvPr>
        </p:nvSpPr>
        <p:spPr>
          <a:xfrm>
            <a:off x="463186" y="2271209"/>
            <a:ext cx="5500276" cy="871537"/>
          </a:xfrm>
        </p:spPr>
        <p:txBody>
          <a:bodyPr>
            <a:normAutofit/>
          </a:bodyPr>
          <a:lstStyle>
            <a:lvl1pPr marL="0" indent="0">
              <a:buNone/>
              <a:defRPr sz="2800" b="1" i="1">
                <a:solidFill>
                  <a:srgbClr val="9EA159"/>
                </a:solidFill>
              </a:defRPr>
            </a:lvl1pPr>
          </a:lstStyle>
          <a:p>
            <a:pPr lvl="0"/>
            <a:endParaRPr lang="es-ES" dirty="0"/>
          </a:p>
        </p:txBody>
      </p:sp>
    </p:spTree>
    <p:extLst>
      <p:ext uri="{BB962C8B-B14F-4D97-AF65-F5344CB8AC3E}">
        <p14:creationId xmlns:p14="http://schemas.microsoft.com/office/powerpoint/2010/main" val="287803554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slide">
    <p:bg>
      <p:bgPr>
        <a:solidFill>
          <a:srgbClr val="4B655A"/>
        </a:solid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95400" y="2852936"/>
            <a:ext cx="8534400" cy="1752600"/>
          </a:xfrm>
        </p:spPr>
        <p:txBody>
          <a:bodyPr>
            <a:noAutofit/>
          </a:bodyPr>
          <a:lstStyle>
            <a:lvl1pPr marL="0" indent="0" algn="l" defTabSz="979631" rtl="0" eaLnBrk="1" latinLnBrk="0" hangingPunct="1">
              <a:spcBef>
                <a:spcPct val="0"/>
              </a:spcBef>
              <a:buNone/>
              <a:defRPr lang="es-ES" sz="4000" b="0" kern="1200" cap="all" baseline="0" dirty="0">
                <a:solidFill>
                  <a:srgbClr val="FFFFFF"/>
                </a:solidFill>
                <a:latin typeface="+mj-lt"/>
                <a:ea typeface="+mj-ea"/>
                <a:cs typeface="Lucida Sans Unicode" pitchFamily="34" charset="0"/>
              </a:defRPr>
            </a:lvl1pPr>
            <a:lvl2pPr marL="489816" indent="0" algn="ctr">
              <a:buNone/>
              <a:defRPr>
                <a:solidFill>
                  <a:schemeClr val="tx1">
                    <a:tint val="75000"/>
                  </a:schemeClr>
                </a:solidFill>
              </a:defRPr>
            </a:lvl2pPr>
            <a:lvl3pPr marL="979631" indent="0" algn="ctr">
              <a:buNone/>
              <a:defRPr>
                <a:solidFill>
                  <a:schemeClr val="tx1">
                    <a:tint val="75000"/>
                  </a:schemeClr>
                </a:solidFill>
              </a:defRPr>
            </a:lvl3pPr>
            <a:lvl4pPr marL="1469447" indent="0" algn="ctr">
              <a:buNone/>
              <a:defRPr>
                <a:solidFill>
                  <a:schemeClr val="tx1">
                    <a:tint val="75000"/>
                  </a:schemeClr>
                </a:solidFill>
              </a:defRPr>
            </a:lvl4pPr>
            <a:lvl5pPr marL="1959262" indent="0" algn="ctr">
              <a:buNone/>
              <a:defRPr>
                <a:solidFill>
                  <a:schemeClr val="tx1">
                    <a:tint val="75000"/>
                  </a:schemeClr>
                </a:solidFill>
              </a:defRPr>
            </a:lvl5pPr>
            <a:lvl6pPr marL="2449078" indent="0" algn="ctr">
              <a:buNone/>
              <a:defRPr>
                <a:solidFill>
                  <a:schemeClr val="tx1">
                    <a:tint val="75000"/>
                  </a:schemeClr>
                </a:solidFill>
              </a:defRPr>
            </a:lvl6pPr>
            <a:lvl7pPr marL="2938893" indent="0" algn="ctr">
              <a:buNone/>
              <a:defRPr>
                <a:solidFill>
                  <a:schemeClr val="tx1">
                    <a:tint val="75000"/>
                  </a:schemeClr>
                </a:solidFill>
              </a:defRPr>
            </a:lvl7pPr>
            <a:lvl8pPr marL="3428709" indent="0" algn="ctr">
              <a:buNone/>
              <a:defRPr>
                <a:solidFill>
                  <a:schemeClr val="tx1">
                    <a:tint val="75000"/>
                  </a:schemeClr>
                </a:solidFill>
              </a:defRPr>
            </a:lvl8pPr>
            <a:lvl9pPr marL="3918524" indent="0" algn="ctr">
              <a:buNone/>
              <a:defRPr>
                <a:solidFill>
                  <a:schemeClr val="tx1">
                    <a:tint val="75000"/>
                  </a:schemeClr>
                </a:solidFill>
              </a:defRPr>
            </a:lvl9pPr>
          </a:lstStyle>
          <a:p>
            <a:r>
              <a:rPr lang="es-ES" dirty="0"/>
              <a:t>Haga clic para modificar el estilo de subtítulo del patrón</a:t>
            </a:r>
          </a:p>
        </p:txBody>
      </p:sp>
    </p:spTree>
    <p:extLst>
      <p:ext uri="{BB962C8B-B14F-4D97-AF65-F5344CB8AC3E}">
        <p14:creationId xmlns:p14="http://schemas.microsoft.com/office/powerpoint/2010/main" val="2511111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7" name="26 Rectángulo"/>
          <p:cNvSpPr/>
          <p:nvPr/>
        </p:nvSpPr>
        <p:spPr>
          <a:xfrm>
            <a:off x="0" y="6642580"/>
            <a:ext cx="12192000" cy="215444"/>
          </a:xfrm>
          <a:prstGeom prst="rect">
            <a:avLst/>
          </a:prstGeom>
        </p:spPr>
        <p:txBody>
          <a:bodyPr wrap="square">
            <a:spAutoFit/>
          </a:bodyPr>
          <a:lstStyle/>
          <a:p>
            <a:r>
              <a:rPr lang="en-US" sz="800" i="1" kern="1200" baseline="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a:solidFill>
                <a:schemeClr val="bg1">
                  <a:lumMod val="65000"/>
                </a:schemeClr>
              </a:solidFill>
              <a:latin typeface="+mn-lt"/>
            </a:endParaRPr>
          </a:p>
        </p:txBody>
      </p:sp>
      <p:sp>
        <p:nvSpPr>
          <p:cNvPr id="28" name="27 Rectángulo"/>
          <p:cNvSpPr/>
          <p:nvPr/>
        </p:nvSpPr>
        <p:spPr>
          <a:xfrm>
            <a:off x="292688" y="6453336"/>
            <a:ext cx="1962885" cy="261610"/>
          </a:xfrm>
          <a:prstGeom prst="rect">
            <a:avLst/>
          </a:prstGeom>
        </p:spPr>
        <p:txBody>
          <a:bodyPr wrap="square">
            <a:spAutoFit/>
          </a:bodyPr>
          <a:lstStyle/>
          <a:p>
            <a:pPr algn="ctr"/>
            <a:r>
              <a:rPr lang="en-US" sz="1050" b="0" kern="1200" spc="0" baseline="0">
                <a:solidFill>
                  <a:schemeClr val="bg1">
                    <a:lumMod val="65000"/>
                  </a:schemeClr>
                </a:solidFill>
                <a:latin typeface="+mn-lt"/>
                <a:ea typeface="+mn-ea"/>
                <a:cs typeface="+mn-cs"/>
              </a:rPr>
              <a:t>          </a:t>
            </a:r>
            <a:r>
              <a:rPr lang="en-US" sz="1100" b="0" kern="1200" spc="0" baseline="0">
                <a:solidFill>
                  <a:schemeClr val="bg1">
                    <a:lumMod val="65000"/>
                  </a:schemeClr>
                </a:solidFill>
                <a:latin typeface="+mn-lt"/>
                <a:ea typeface="+mn-ea"/>
                <a:cs typeface="+mn-cs"/>
              </a:rPr>
              <a:t>www.tta.com.es</a:t>
            </a:r>
            <a:endParaRPr lang="es-ES" sz="1100" b="0" spc="0">
              <a:solidFill>
                <a:schemeClr val="bg1">
                  <a:lumMod val="65000"/>
                </a:schemeClr>
              </a:solidFill>
              <a:latin typeface="+mn-lt"/>
            </a:endParaRPr>
          </a:p>
        </p:txBody>
      </p:sp>
      <p:sp>
        <p:nvSpPr>
          <p:cNvPr id="4" name="Content Placeholder 3">
            <a:extLst>
              <a:ext uri="{FF2B5EF4-FFF2-40B4-BE49-F238E27FC236}">
                <a16:creationId xmlns:a16="http://schemas.microsoft.com/office/drawing/2014/main" id="{2A5C5566-AB23-45F4-80BD-DFA81FD81F35}"/>
              </a:ext>
            </a:extLst>
          </p:cNvPr>
          <p:cNvSpPr>
            <a:spLocks noGrp="1"/>
          </p:cNvSpPr>
          <p:nvPr>
            <p:ph sz="quarter" idx="10"/>
          </p:nvPr>
        </p:nvSpPr>
        <p:spPr>
          <a:xfrm>
            <a:off x="609599" y="1268414"/>
            <a:ext cx="10972800" cy="5041844"/>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pic>
        <p:nvPicPr>
          <p:cNvPr id="2" name="22 Imagen" descr="2013-06-18_logo TTA HD transparente.png">
            <a:extLst>
              <a:ext uri="{FF2B5EF4-FFF2-40B4-BE49-F238E27FC236}">
                <a16:creationId xmlns:a16="http://schemas.microsoft.com/office/drawing/2014/main" id="{F54BC868-6472-4036-27B8-92CA32892173}"/>
              </a:ext>
            </a:extLst>
          </p:cNvPr>
          <p:cNvPicPr>
            <a:picLocks noChangeAspect="1"/>
          </p:cNvPicPr>
          <p:nvPr userDrawn="1"/>
        </p:nvPicPr>
        <p:blipFill>
          <a:blip r:embed="rId2" cstate="email"/>
          <a:stretch>
            <a:fillRect/>
          </a:stretch>
        </p:blipFill>
        <p:spPr>
          <a:xfrm>
            <a:off x="119336" y="5877273"/>
            <a:ext cx="1869414" cy="644515"/>
          </a:xfrm>
          <a:prstGeom prst="rect">
            <a:avLst/>
          </a:prstGeom>
        </p:spPr>
      </p:pic>
      <p:sp>
        <p:nvSpPr>
          <p:cNvPr id="3" name="26 Rectángulo">
            <a:extLst>
              <a:ext uri="{FF2B5EF4-FFF2-40B4-BE49-F238E27FC236}">
                <a16:creationId xmlns:a16="http://schemas.microsoft.com/office/drawing/2014/main" id="{BBB9428A-3117-0A2A-13E5-6B133316F5E1}"/>
              </a:ext>
            </a:extLst>
          </p:cNvPr>
          <p:cNvSpPr/>
          <p:nvPr userDrawn="1"/>
        </p:nvSpPr>
        <p:spPr>
          <a:xfrm>
            <a:off x="0" y="6642580"/>
            <a:ext cx="12192000" cy="215444"/>
          </a:xfrm>
          <a:prstGeom prst="rect">
            <a:avLst/>
          </a:prstGeom>
        </p:spPr>
        <p:txBody>
          <a:bodyPr wrap="square">
            <a:spAutoFit/>
          </a:bodyPr>
          <a:lstStyle/>
          <a:p>
            <a:r>
              <a:rPr lang="en-US" sz="800" i="1" kern="1200" baseline="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a:solidFill>
                <a:schemeClr val="bg1">
                  <a:lumMod val="65000"/>
                </a:schemeClr>
              </a:solidFill>
              <a:latin typeface="+mn-lt"/>
            </a:endParaRPr>
          </a:p>
        </p:txBody>
      </p:sp>
      <p:sp>
        <p:nvSpPr>
          <p:cNvPr id="5" name="27 Rectángulo">
            <a:extLst>
              <a:ext uri="{FF2B5EF4-FFF2-40B4-BE49-F238E27FC236}">
                <a16:creationId xmlns:a16="http://schemas.microsoft.com/office/drawing/2014/main" id="{997B7467-9727-80CB-F33B-607B8EC82874}"/>
              </a:ext>
            </a:extLst>
          </p:cNvPr>
          <p:cNvSpPr/>
          <p:nvPr userDrawn="1"/>
        </p:nvSpPr>
        <p:spPr>
          <a:xfrm>
            <a:off x="292688" y="6453336"/>
            <a:ext cx="1962885" cy="261610"/>
          </a:xfrm>
          <a:prstGeom prst="rect">
            <a:avLst/>
          </a:prstGeom>
        </p:spPr>
        <p:txBody>
          <a:bodyPr wrap="square">
            <a:spAutoFit/>
          </a:bodyPr>
          <a:lstStyle/>
          <a:p>
            <a:pPr algn="ctr"/>
            <a:r>
              <a:rPr lang="en-US" sz="1050" b="0" kern="1200" spc="0" baseline="0">
                <a:solidFill>
                  <a:schemeClr val="bg1">
                    <a:lumMod val="65000"/>
                  </a:schemeClr>
                </a:solidFill>
                <a:latin typeface="+mn-lt"/>
                <a:ea typeface="+mn-ea"/>
                <a:cs typeface="+mn-cs"/>
              </a:rPr>
              <a:t>          </a:t>
            </a:r>
            <a:r>
              <a:rPr lang="en-US" sz="1100" b="0" kern="1200" spc="0" baseline="0">
                <a:solidFill>
                  <a:schemeClr val="bg1">
                    <a:lumMod val="65000"/>
                  </a:schemeClr>
                </a:solidFill>
                <a:latin typeface="+mn-lt"/>
                <a:ea typeface="+mn-ea"/>
                <a:cs typeface="+mn-cs"/>
              </a:rPr>
              <a:t>www.tta.com.es</a:t>
            </a:r>
            <a:endParaRPr lang="es-ES" sz="1100" b="0" spc="0">
              <a:solidFill>
                <a:schemeClr val="bg1">
                  <a:lumMod val="65000"/>
                </a:schemeClr>
              </a:solidFill>
              <a:latin typeface="+mn-lt"/>
            </a:endParaRPr>
          </a:p>
        </p:txBody>
      </p:sp>
      <p:sp>
        <p:nvSpPr>
          <p:cNvPr id="6" name="Título 5">
            <a:extLst>
              <a:ext uri="{FF2B5EF4-FFF2-40B4-BE49-F238E27FC236}">
                <a16:creationId xmlns:a16="http://schemas.microsoft.com/office/drawing/2014/main" id="{9C31BF89-5683-D485-3D0F-0C4B66E5F4E6}"/>
              </a:ext>
            </a:extLst>
          </p:cNvPr>
          <p:cNvSpPr>
            <a:spLocks noGrp="1"/>
          </p:cNvSpPr>
          <p:nvPr>
            <p:ph type="title" hasCustomPrompt="1"/>
          </p:nvPr>
        </p:nvSpPr>
        <p:spPr>
          <a:xfrm>
            <a:off x="609601" y="274638"/>
            <a:ext cx="10972800" cy="706090"/>
          </a:xfrm>
        </p:spPr>
        <p:txBody>
          <a:bodyPr>
            <a:noAutofit/>
          </a:bodyPr>
          <a:lstStyle>
            <a:lvl1pPr algn="l">
              <a:defRPr sz="2800" b="1">
                <a:solidFill>
                  <a:schemeClr val="tx2"/>
                </a:solidFill>
              </a:defRPr>
            </a:lvl1pPr>
          </a:lstStyle>
          <a:p>
            <a:r>
              <a:rPr lang="es-ES" dirty="0"/>
              <a:t>HAGA CLIC PARA MODIFICAR EL ESTILO DE TÍTULO DEL PATRÓN</a:t>
            </a:r>
          </a:p>
        </p:txBody>
      </p:sp>
    </p:spTree>
    <p:extLst>
      <p:ext uri="{BB962C8B-B14F-4D97-AF65-F5344CB8AC3E}">
        <p14:creationId xmlns:p14="http://schemas.microsoft.com/office/powerpoint/2010/main" val="60045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libre">
    <p:spTree>
      <p:nvGrpSpPr>
        <p:cNvPr id="1" name=""/>
        <p:cNvGrpSpPr/>
        <p:nvPr/>
      </p:nvGrpSpPr>
      <p:grpSpPr>
        <a:xfrm>
          <a:off x="0" y="0"/>
          <a:ext cx="0" cy="0"/>
          <a:chOff x="0" y="0"/>
          <a:chExt cx="0" cy="0"/>
        </a:xfrm>
      </p:grpSpPr>
      <p:sp>
        <p:nvSpPr>
          <p:cNvPr id="27" name="26 Rectángulo"/>
          <p:cNvSpPr/>
          <p:nvPr/>
        </p:nvSpPr>
        <p:spPr>
          <a:xfrm>
            <a:off x="0" y="6642580"/>
            <a:ext cx="12192000" cy="215444"/>
          </a:xfrm>
          <a:prstGeom prst="rect">
            <a:avLst/>
          </a:prstGeom>
        </p:spPr>
        <p:txBody>
          <a:bodyPr wrap="square">
            <a:spAutoFit/>
          </a:bodyPr>
          <a:lstStyle/>
          <a:p>
            <a:r>
              <a:rPr lang="en-US" sz="800" i="1" kern="1200" baseline="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a:solidFill>
                <a:schemeClr val="bg1">
                  <a:lumMod val="65000"/>
                </a:schemeClr>
              </a:solidFill>
              <a:latin typeface="+mn-lt"/>
            </a:endParaRPr>
          </a:p>
        </p:txBody>
      </p:sp>
      <p:sp>
        <p:nvSpPr>
          <p:cNvPr id="28" name="27 Rectángulo"/>
          <p:cNvSpPr/>
          <p:nvPr/>
        </p:nvSpPr>
        <p:spPr>
          <a:xfrm>
            <a:off x="292688" y="6453336"/>
            <a:ext cx="1962885" cy="261610"/>
          </a:xfrm>
          <a:prstGeom prst="rect">
            <a:avLst/>
          </a:prstGeom>
        </p:spPr>
        <p:txBody>
          <a:bodyPr wrap="square">
            <a:spAutoFit/>
          </a:bodyPr>
          <a:lstStyle/>
          <a:p>
            <a:pPr algn="ctr"/>
            <a:r>
              <a:rPr lang="en-US" sz="1050" b="0" kern="1200" spc="0" baseline="0">
                <a:solidFill>
                  <a:schemeClr val="bg1">
                    <a:lumMod val="65000"/>
                  </a:schemeClr>
                </a:solidFill>
                <a:latin typeface="+mn-lt"/>
                <a:ea typeface="+mn-ea"/>
                <a:cs typeface="+mn-cs"/>
              </a:rPr>
              <a:t>          </a:t>
            </a:r>
            <a:r>
              <a:rPr lang="en-US" sz="1100" b="0" kern="1200" spc="0" baseline="0">
                <a:solidFill>
                  <a:schemeClr val="bg1">
                    <a:lumMod val="65000"/>
                  </a:schemeClr>
                </a:solidFill>
                <a:latin typeface="+mn-lt"/>
                <a:ea typeface="+mn-ea"/>
                <a:cs typeface="+mn-cs"/>
              </a:rPr>
              <a:t>www.tta.com.es</a:t>
            </a:r>
            <a:endParaRPr lang="es-ES" sz="1100" b="0" spc="0">
              <a:solidFill>
                <a:schemeClr val="bg1">
                  <a:lumMod val="65000"/>
                </a:schemeClr>
              </a:solidFill>
              <a:latin typeface="+mn-lt"/>
            </a:endParaRPr>
          </a:p>
        </p:txBody>
      </p:sp>
      <p:pic>
        <p:nvPicPr>
          <p:cNvPr id="2" name="22 Imagen" descr="2013-06-18_logo TTA HD transparente.png">
            <a:extLst>
              <a:ext uri="{FF2B5EF4-FFF2-40B4-BE49-F238E27FC236}">
                <a16:creationId xmlns:a16="http://schemas.microsoft.com/office/drawing/2014/main" id="{F54BC868-6472-4036-27B8-92CA32892173}"/>
              </a:ext>
            </a:extLst>
          </p:cNvPr>
          <p:cNvPicPr>
            <a:picLocks noChangeAspect="1"/>
          </p:cNvPicPr>
          <p:nvPr userDrawn="1"/>
        </p:nvPicPr>
        <p:blipFill>
          <a:blip r:embed="rId2" cstate="email"/>
          <a:stretch>
            <a:fillRect/>
          </a:stretch>
        </p:blipFill>
        <p:spPr>
          <a:xfrm>
            <a:off x="119336" y="5877273"/>
            <a:ext cx="1869414" cy="644515"/>
          </a:xfrm>
          <a:prstGeom prst="rect">
            <a:avLst/>
          </a:prstGeom>
        </p:spPr>
      </p:pic>
      <p:sp>
        <p:nvSpPr>
          <p:cNvPr id="3" name="26 Rectángulo">
            <a:extLst>
              <a:ext uri="{FF2B5EF4-FFF2-40B4-BE49-F238E27FC236}">
                <a16:creationId xmlns:a16="http://schemas.microsoft.com/office/drawing/2014/main" id="{BBB9428A-3117-0A2A-13E5-6B133316F5E1}"/>
              </a:ext>
            </a:extLst>
          </p:cNvPr>
          <p:cNvSpPr/>
          <p:nvPr userDrawn="1"/>
        </p:nvSpPr>
        <p:spPr>
          <a:xfrm>
            <a:off x="0" y="6642580"/>
            <a:ext cx="12192000" cy="215444"/>
          </a:xfrm>
          <a:prstGeom prst="rect">
            <a:avLst/>
          </a:prstGeom>
        </p:spPr>
        <p:txBody>
          <a:bodyPr wrap="square">
            <a:spAutoFit/>
          </a:bodyPr>
          <a:lstStyle/>
          <a:p>
            <a:r>
              <a:rPr lang="en-US" sz="800" i="1" kern="1200" baseline="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a:solidFill>
                <a:schemeClr val="bg1">
                  <a:lumMod val="65000"/>
                </a:schemeClr>
              </a:solidFill>
              <a:latin typeface="+mn-lt"/>
            </a:endParaRPr>
          </a:p>
        </p:txBody>
      </p:sp>
      <p:sp>
        <p:nvSpPr>
          <p:cNvPr id="5" name="27 Rectángulo">
            <a:extLst>
              <a:ext uri="{FF2B5EF4-FFF2-40B4-BE49-F238E27FC236}">
                <a16:creationId xmlns:a16="http://schemas.microsoft.com/office/drawing/2014/main" id="{997B7467-9727-80CB-F33B-607B8EC82874}"/>
              </a:ext>
            </a:extLst>
          </p:cNvPr>
          <p:cNvSpPr/>
          <p:nvPr userDrawn="1"/>
        </p:nvSpPr>
        <p:spPr>
          <a:xfrm>
            <a:off x="292688" y="6453336"/>
            <a:ext cx="1962885" cy="261610"/>
          </a:xfrm>
          <a:prstGeom prst="rect">
            <a:avLst/>
          </a:prstGeom>
        </p:spPr>
        <p:txBody>
          <a:bodyPr wrap="square">
            <a:spAutoFit/>
          </a:bodyPr>
          <a:lstStyle/>
          <a:p>
            <a:pPr algn="ctr"/>
            <a:r>
              <a:rPr lang="en-US" sz="1050" b="0" kern="1200" spc="0" baseline="0">
                <a:solidFill>
                  <a:schemeClr val="bg1">
                    <a:lumMod val="65000"/>
                  </a:schemeClr>
                </a:solidFill>
                <a:latin typeface="+mn-lt"/>
                <a:ea typeface="+mn-ea"/>
                <a:cs typeface="+mn-cs"/>
              </a:rPr>
              <a:t>          </a:t>
            </a:r>
            <a:r>
              <a:rPr lang="en-US" sz="1100" b="0" kern="1200" spc="0" baseline="0">
                <a:solidFill>
                  <a:schemeClr val="bg1">
                    <a:lumMod val="65000"/>
                  </a:schemeClr>
                </a:solidFill>
                <a:latin typeface="+mn-lt"/>
                <a:ea typeface="+mn-ea"/>
                <a:cs typeface="+mn-cs"/>
              </a:rPr>
              <a:t>www.tta.com.es</a:t>
            </a:r>
            <a:endParaRPr lang="es-ES" sz="1100" b="0" spc="0">
              <a:solidFill>
                <a:schemeClr val="bg1">
                  <a:lumMod val="65000"/>
                </a:schemeClr>
              </a:solidFill>
              <a:latin typeface="+mn-lt"/>
            </a:endParaRPr>
          </a:p>
        </p:txBody>
      </p:sp>
      <p:sp>
        <p:nvSpPr>
          <p:cNvPr id="6" name="Título 5">
            <a:extLst>
              <a:ext uri="{FF2B5EF4-FFF2-40B4-BE49-F238E27FC236}">
                <a16:creationId xmlns:a16="http://schemas.microsoft.com/office/drawing/2014/main" id="{9C31BF89-5683-D485-3D0F-0C4B66E5F4E6}"/>
              </a:ext>
            </a:extLst>
          </p:cNvPr>
          <p:cNvSpPr>
            <a:spLocks noGrp="1"/>
          </p:cNvSpPr>
          <p:nvPr>
            <p:ph type="title" hasCustomPrompt="1"/>
          </p:nvPr>
        </p:nvSpPr>
        <p:spPr>
          <a:xfrm>
            <a:off x="609601" y="274638"/>
            <a:ext cx="10972800" cy="706090"/>
          </a:xfrm>
        </p:spPr>
        <p:txBody>
          <a:bodyPr>
            <a:noAutofit/>
          </a:bodyPr>
          <a:lstStyle>
            <a:lvl1pPr algn="l">
              <a:defRPr sz="2800" b="1">
                <a:solidFill>
                  <a:schemeClr val="tx2"/>
                </a:solidFill>
              </a:defRPr>
            </a:lvl1pPr>
          </a:lstStyle>
          <a:p>
            <a:r>
              <a:rPr lang="es-ES" dirty="0"/>
              <a:t>HAGA CLIC PARA MODIFICAR EL ESTILO DE TÍTULO DEL PATRÓN</a:t>
            </a:r>
          </a:p>
        </p:txBody>
      </p:sp>
    </p:spTree>
    <p:extLst>
      <p:ext uri="{BB962C8B-B14F-4D97-AF65-F5344CB8AC3E}">
        <p14:creationId xmlns:p14="http://schemas.microsoft.com/office/powerpoint/2010/main" val="3706708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apositiva de título">
    <p:bg>
      <p:bgPr>
        <a:blipFill dpi="0" rotWithShape="1">
          <a:blip r:embed="rId2" cstate="print">
            <a:alphaModFix amt="78000"/>
            <a:lum/>
          </a:blip>
          <a:srcRect/>
          <a:stretch>
            <a:fillRect/>
          </a:stretch>
        </a:blipFill>
        <a:effectLst/>
      </p:bgPr>
    </p:bg>
    <p:spTree>
      <p:nvGrpSpPr>
        <p:cNvPr id="1" name=""/>
        <p:cNvGrpSpPr/>
        <p:nvPr/>
      </p:nvGrpSpPr>
      <p:grpSpPr>
        <a:xfrm>
          <a:off x="0" y="0"/>
          <a:ext cx="0" cy="0"/>
          <a:chOff x="0" y="0"/>
          <a:chExt cx="0" cy="0"/>
        </a:xfrm>
      </p:grpSpPr>
      <p:pic>
        <p:nvPicPr>
          <p:cNvPr id="2050" name="Picture 2" descr="C:\Users\Laura.Monteagudo\Downloads\TTA_logo_EN(1).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38669" y="197633"/>
            <a:ext cx="5829339" cy="550918"/>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apositiva de título">
    <p:bg>
      <p:bgPr>
        <a:blipFill dpi="0" rotWithShape="1">
          <a:blip r:embed="rId2" cstate="screen">
            <a:alphaModFix amt="4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828801" y="3357562"/>
            <a:ext cx="8534400" cy="1752600"/>
          </a:xfrm>
        </p:spPr>
        <p:txBody>
          <a:bodyPr>
            <a:noAutofit/>
          </a:bodyPr>
          <a:lstStyle>
            <a:lvl1pPr marL="0" indent="0" algn="ctr" defTabSz="979631" rtl="0" eaLnBrk="1" latinLnBrk="0" hangingPunct="1">
              <a:spcBef>
                <a:spcPct val="0"/>
              </a:spcBef>
              <a:buNone/>
              <a:defRPr lang="es-ES" sz="4800" b="1" kern="1200" cap="all" baseline="0" dirty="0">
                <a:solidFill>
                  <a:schemeClr val="tx1"/>
                </a:solidFill>
                <a:latin typeface="Lucida Sans Unicode" pitchFamily="34" charset="0"/>
                <a:ea typeface="+mj-ea"/>
                <a:cs typeface="Lucida Sans Unicode" pitchFamily="34" charset="0"/>
              </a:defRPr>
            </a:lvl1pPr>
            <a:lvl2pPr marL="489816" indent="0" algn="ctr">
              <a:buNone/>
              <a:defRPr>
                <a:solidFill>
                  <a:schemeClr val="tx1">
                    <a:tint val="75000"/>
                  </a:schemeClr>
                </a:solidFill>
              </a:defRPr>
            </a:lvl2pPr>
            <a:lvl3pPr marL="979631" indent="0" algn="ctr">
              <a:buNone/>
              <a:defRPr>
                <a:solidFill>
                  <a:schemeClr val="tx1">
                    <a:tint val="75000"/>
                  </a:schemeClr>
                </a:solidFill>
              </a:defRPr>
            </a:lvl3pPr>
            <a:lvl4pPr marL="1469447" indent="0" algn="ctr">
              <a:buNone/>
              <a:defRPr>
                <a:solidFill>
                  <a:schemeClr val="tx1">
                    <a:tint val="75000"/>
                  </a:schemeClr>
                </a:solidFill>
              </a:defRPr>
            </a:lvl4pPr>
            <a:lvl5pPr marL="1959262" indent="0" algn="ctr">
              <a:buNone/>
              <a:defRPr>
                <a:solidFill>
                  <a:schemeClr val="tx1">
                    <a:tint val="75000"/>
                  </a:schemeClr>
                </a:solidFill>
              </a:defRPr>
            </a:lvl5pPr>
            <a:lvl6pPr marL="2449078" indent="0" algn="ctr">
              <a:buNone/>
              <a:defRPr>
                <a:solidFill>
                  <a:schemeClr val="tx1">
                    <a:tint val="75000"/>
                  </a:schemeClr>
                </a:solidFill>
              </a:defRPr>
            </a:lvl6pPr>
            <a:lvl7pPr marL="2938893" indent="0" algn="ctr">
              <a:buNone/>
              <a:defRPr>
                <a:solidFill>
                  <a:schemeClr val="tx1">
                    <a:tint val="75000"/>
                  </a:schemeClr>
                </a:solidFill>
              </a:defRPr>
            </a:lvl7pPr>
            <a:lvl8pPr marL="3428709" indent="0" algn="ctr">
              <a:buNone/>
              <a:defRPr>
                <a:solidFill>
                  <a:schemeClr val="tx1">
                    <a:tint val="75000"/>
                  </a:schemeClr>
                </a:solidFill>
              </a:defRPr>
            </a:lvl8pPr>
            <a:lvl9pPr marL="3918524" indent="0" algn="ctr">
              <a:buNone/>
              <a:defRPr>
                <a:solidFill>
                  <a:schemeClr val="tx1">
                    <a:tint val="75000"/>
                  </a:schemeClr>
                </a:solidFill>
              </a:defRPr>
            </a:lvl9pPr>
          </a:lstStyle>
          <a:p>
            <a:r>
              <a:rPr lang="es-ES" dirty="0"/>
              <a:t>Haga clic para modificar el estilo de subtítulo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apositiva de título">
    <p:bg>
      <p:bgPr>
        <a:blipFill dpi="0" rotWithShape="1">
          <a:blip r:embed="rId2" cstate="print">
            <a:alphaModFix amt="40000"/>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828801" y="3357562"/>
            <a:ext cx="8534400" cy="1752600"/>
          </a:xfrm>
        </p:spPr>
        <p:txBody>
          <a:bodyPr>
            <a:noAutofit/>
          </a:bodyPr>
          <a:lstStyle>
            <a:lvl1pPr marL="0" indent="0" algn="ctr" defTabSz="979631" rtl="0" eaLnBrk="1" latinLnBrk="0" hangingPunct="1">
              <a:spcBef>
                <a:spcPct val="0"/>
              </a:spcBef>
              <a:buNone/>
              <a:defRPr lang="es-ES" sz="4800" b="1" kern="1200" cap="all" baseline="0" dirty="0">
                <a:solidFill>
                  <a:schemeClr val="tx1"/>
                </a:solidFill>
                <a:latin typeface="Lucida Sans Unicode" pitchFamily="34" charset="0"/>
                <a:ea typeface="+mj-ea"/>
                <a:cs typeface="Lucida Sans Unicode" pitchFamily="34" charset="0"/>
              </a:defRPr>
            </a:lvl1pPr>
            <a:lvl2pPr marL="489816" indent="0" algn="ctr">
              <a:buNone/>
              <a:defRPr>
                <a:solidFill>
                  <a:schemeClr val="tx1">
                    <a:tint val="75000"/>
                  </a:schemeClr>
                </a:solidFill>
              </a:defRPr>
            </a:lvl2pPr>
            <a:lvl3pPr marL="979631" indent="0" algn="ctr">
              <a:buNone/>
              <a:defRPr>
                <a:solidFill>
                  <a:schemeClr val="tx1">
                    <a:tint val="75000"/>
                  </a:schemeClr>
                </a:solidFill>
              </a:defRPr>
            </a:lvl3pPr>
            <a:lvl4pPr marL="1469447" indent="0" algn="ctr">
              <a:buNone/>
              <a:defRPr>
                <a:solidFill>
                  <a:schemeClr val="tx1">
                    <a:tint val="75000"/>
                  </a:schemeClr>
                </a:solidFill>
              </a:defRPr>
            </a:lvl4pPr>
            <a:lvl5pPr marL="1959262" indent="0" algn="ctr">
              <a:buNone/>
              <a:defRPr>
                <a:solidFill>
                  <a:schemeClr val="tx1">
                    <a:tint val="75000"/>
                  </a:schemeClr>
                </a:solidFill>
              </a:defRPr>
            </a:lvl5pPr>
            <a:lvl6pPr marL="2449078" indent="0" algn="ctr">
              <a:buNone/>
              <a:defRPr>
                <a:solidFill>
                  <a:schemeClr val="tx1">
                    <a:tint val="75000"/>
                  </a:schemeClr>
                </a:solidFill>
              </a:defRPr>
            </a:lvl6pPr>
            <a:lvl7pPr marL="2938893" indent="0" algn="ctr">
              <a:buNone/>
              <a:defRPr>
                <a:solidFill>
                  <a:schemeClr val="tx1">
                    <a:tint val="75000"/>
                  </a:schemeClr>
                </a:solidFill>
              </a:defRPr>
            </a:lvl7pPr>
            <a:lvl8pPr marL="3428709" indent="0" algn="ctr">
              <a:buNone/>
              <a:defRPr>
                <a:solidFill>
                  <a:schemeClr val="tx1">
                    <a:tint val="75000"/>
                  </a:schemeClr>
                </a:solidFill>
              </a:defRPr>
            </a:lvl8pPr>
            <a:lvl9pPr marL="3918524" indent="0" algn="ctr">
              <a:buNone/>
              <a:defRPr>
                <a:solidFill>
                  <a:schemeClr val="tx1">
                    <a:tint val="75000"/>
                  </a:schemeClr>
                </a:solidFill>
              </a:defRPr>
            </a:lvl9pPr>
          </a:lstStyle>
          <a:p>
            <a:r>
              <a:rPr lang="es-ES" dirty="0"/>
              <a:t>Haga clic para modificar el estilo de subtítulo del patrón</a:t>
            </a:r>
          </a:p>
        </p:txBody>
      </p:sp>
      <p:pic>
        <p:nvPicPr>
          <p:cNvPr id="5" name="Picture 2" descr="C:\Users\Laura.Monteagudo\Downloads\TTA_logo_EN(1).png"/>
          <p:cNvPicPr>
            <a:picLocks noChangeAspect="1" noChangeArrowheads="1"/>
          </p:cNvPicPr>
          <p:nvPr userDrawn="1"/>
        </p:nvPicPr>
        <p:blipFill>
          <a:blip r:embed="rId3" cstate="print"/>
          <a:srcRect/>
          <a:stretch>
            <a:fillRect/>
          </a:stretch>
        </p:blipFill>
        <p:spPr bwMode="auto">
          <a:xfrm>
            <a:off x="338669" y="197632"/>
            <a:ext cx="11514705" cy="108822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1" y="274638"/>
            <a:ext cx="10972800" cy="1143000"/>
          </a:xfrm>
          <a:prstGeom prst="rect">
            <a:avLst/>
          </a:prstGeom>
        </p:spPr>
        <p:txBody>
          <a:bodyPr vert="horz" lIns="97963" tIns="48982" rIns="97963" bIns="48982" rtlCol="0" anchor="ctr">
            <a:normAutofit/>
          </a:bodyPr>
          <a:lstStyle/>
          <a:p>
            <a:r>
              <a:rPr lang="en-GB" noProof="0" dirty="0" err="1"/>
              <a:t>Haga</a:t>
            </a:r>
            <a:r>
              <a:rPr lang="en-GB" noProof="0" dirty="0"/>
              <a:t> </a:t>
            </a:r>
            <a:r>
              <a:rPr lang="en-GB" noProof="0" dirty="0" err="1"/>
              <a:t>clic</a:t>
            </a:r>
            <a:r>
              <a:rPr lang="en-GB" noProof="0" dirty="0"/>
              <a:t> para </a:t>
            </a:r>
            <a:r>
              <a:rPr lang="en-GB" noProof="0" dirty="0" err="1"/>
              <a:t>modificar</a:t>
            </a:r>
            <a:r>
              <a:rPr lang="en-GB" noProof="0" dirty="0"/>
              <a:t> </a:t>
            </a:r>
            <a:r>
              <a:rPr lang="en-GB" noProof="0" dirty="0" err="1"/>
              <a:t>el</a:t>
            </a:r>
            <a:r>
              <a:rPr lang="en-GB" noProof="0" dirty="0"/>
              <a:t> </a:t>
            </a:r>
            <a:r>
              <a:rPr lang="en-GB" noProof="0" dirty="0" err="1"/>
              <a:t>estilo</a:t>
            </a:r>
            <a:r>
              <a:rPr lang="en-GB" noProof="0" dirty="0"/>
              <a:t> de </a:t>
            </a:r>
            <a:r>
              <a:rPr lang="en-GB" noProof="0" dirty="0" err="1"/>
              <a:t>título</a:t>
            </a:r>
            <a:r>
              <a:rPr lang="en-GB" noProof="0" dirty="0"/>
              <a:t> del </a:t>
            </a:r>
            <a:r>
              <a:rPr lang="en-GB" noProof="0" dirty="0" err="1"/>
              <a:t>patrón</a:t>
            </a:r>
            <a:endParaRPr lang="en-GB" noProof="0" dirty="0"/>
          </a:p>
        </p:txBody>
      </p:sp>
      <p:sp>
        <p:nvSpPr>
          <p:cNvPr id="3" name="2 Marcador de texto"/>
          <p:cNvSpPr>
            <a:spLocks noGrp="1"/>
          </p:cNvSpPr>
          <p:nvPr>
            <p:ph type="body" idx="1"/>
          </p:nvPr>
        </p:nvSpPr>
        <p:spPr>
          <a:xfrm>
            <a:off x="609601" y="1600202"/>
            <a:ext cx="10972800" cy="4525963"/>
          </a:xfrm>
          <a:prstGeom prst="rect">
            <a:avLst/>
          </a:prstGeom>
        </p:spPr>
        <p:txBody>
          <a:bodyPr vert="horz" lIns="97963" tIns="48982" rIns="97963" bIns="48982"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2"/>
          </p:nvPr>
        </p:nvSpPr>
        <p:spPr>
          <a:xfrm>
            <a:off x="609601" y="6356352"/>
            <a:ext cx="2844800" cy="365125"/>
          </a:xfrm>
          <a:prstGeom prst="rect">
            <a:avLst/>
          </a:prstGeom>
        </p:spPr>
        <p:txBody>
          <a:bodyPr vert="horz" lIns="97963" tIns="48982" rIns="97963" bIns="48982" rtlCol="0" anchor="ctr"/>
          <a:lstStyle>
            <a:lvl1pPr algn="l">
              <a:defRPr sz="1300">
                <a:solidFill>
                  <a:schemeClr val="tx1">
                    <a:tint val="75000"/>
                  </a:schemeClr>
                </a:solidFill>
              </a:defRPr>
            </a:lvl1pPr>
          </a:lstStyle>
          <a:p>
            <a:endParaRPr lang="es-ES"/>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7963" tIns="48982" rIns="97963" bIns="48982" rtlCol="0" anchor="ctr"/>
          <a:lstStyle>
            <a:lvl1pPr algn="ctr">
              <a:defRPr sz="13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1" y="6356352"/>
            <a:ext cx="2844800" cy="365125"/>
          </a:xfrm>
          <a:prstGeom prst="rect">
            <a:avLst/>
          </a:prstGeom>
        </p:spPr>
        <p:txBody>
          <a:bodyPr vert="horz" lIns="97963" tIns="48982" rIns="97963" bIns="48982" rtlCol="0" anchor="ctr"/>
          <a:lstStyle>
            <a:lvl1pPr algn="r">
              <a:defRPr sz="1300">
                <a:solidFill>
                  <a:schemeClr val="tx1">
                    <a:tint val="75000"/>
                  </a:schemeClr>
                </a:solidFill>
              </a:defRPr>
            </a:lvl1pPr>
          </a:lstStyle>
          <a:p>
            <a:fld id="{D537B128-84B6-4F1E-8E5B-83802323B4DC}" type="slidenum">
              <a:rPr lang="es-ES" smtClean="0"/>
              <a:pPr/>
              <a:t>‹#›</a:t>
            </a:fld>
            <a:endParaRPr lang="es-ES" dirty="0"/>
          </a:p>
        </p:txBody>
      </p:sp>
    </p:spTree>
    <p:extLst>
      <p:ext uri="{BB962C8B-B14F-4D97-AF65-F5344CB8AC3E}">
        <p14:creationId xmlns:p14="http://schemas.microsoft.com/office/powerpoint/2010/main" val="2707677000"/>
      </p:ext>
    </p:extLst>
  </p:cSld>
  <p:clrMap bg1="lt1" tx1="dk1" bg2="lt2" tx2="dk2" accent1="accent1" accent2="accent2" accent3="accent3" accent4="accent4" accent5="accent5" accent6="accent6" hlink="hlink" folHlink="folHlink"/>
  <p:sldLayoutIdLst>
    <p:sldLayoutId id="2147483673" r:id="rId1"/>
    <p:sldLayoutId id="2147483669" r:id="rId2"/>
    <p:sldLayoutId id="2147483670" r:id="rId3"/>
    <p:sldLayoutId id="2147483674" r:id="rId4"/>
    <p:sldLayoutId id="2147483649" r:id="rId5"/>
    <p:sldLayoutId id="2147483661" r:id="rId6"/>
    <p:sldLayoutId id="2147483662" r:id="rId7"/>
  </p:sldLayoutIdLst>
  <p:hf hdr="0" dt="0"/>
  <p:txStyles>
    <p:titleStyle>
      <a:lvl1pPr algn="ctr" defTabSz="979631" rtl="0" eaLnBrk="1" latinLnBrk="0" hangingPunct="1">
        <a:spcBef>
          <a:spcPct val="0"/>
        </a:spcBef>
        <a:buNone/>
        <a:defRPr sz="4800" kern="1200">
          <a:solidFill>
            <a:schemeClr val="tx1"/>
          </a:solidFill>
          <a:latin typeface="+mj-lt"/>
          <a:ea typeface="+mj-ea"/>
          <a:cs typeface="+mj-cs"/>
        </a:defRPr>
      </a:lvl1pPr>
    </p:titleStyle>
    <p:bodyStyle>
      <a:lvl1pPr marL="367362" indent="-367362" algn="l" defTabSz="97963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5950" indent="-306135" algn="l" defTabSz="97963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539" indent="-244908" algn="l" defTabSz="979631"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354"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04170"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693985"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83801"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73616"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63432"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s-ES"/>
      </a:defPPr>
      <a:lvl1pPr marL="0" algn="l" defTabSz="979631" rtl="0" eaLnBrk="1" latinLnBrk="0" hangingPunct="1">
        <a:defRPr sz="1900" kern="1200">
          <a:solidFill>
            <a:schemeClr val="tx1"/>
          </a:solidFill>
          <a:latin typeface="+mn-lt"/>
          <a:ea typeface="+mn-ea"/>
          <a:cs typeface="+mn-cs"/>
        </a:defRPr>
      </a:lvl1pPr>
      <a:lvl2pPr marL="489816" algn="l" defTabSz="979631" rtl="0" eaLnBrk="1" latinLnBrk="0" hangingPunct="1">
        <a:defRPr sz="1900" kern="1200">
          <a:solidFill>
            <a:schemeClr val="tx1"/>
          </a:solidFill>
          <a:latin typeface="+mn-lt"/>
          <a:ea typeface="+mn-ea"/>
          <a:cs typeface="+mn-cs"/>
        </a:defRPr>
      </a:lvl2pPr>
      <a:lvl3pPr marL="979631" algn="l" defTabSz="979631" rtl="0" eaLnBrk="1" latinLnBrk="0" hangingPunct="1">
        <a:defRPr sz="1900" kern="1200">
          <a:solidFill>
            <a:schemeClr val="tx1"/>
          </a:solidFill>
          <a:latin typeface="+mn-lt"/>
          <a:ea typeface="+mn-ea"/>
          <a:cs typeface="+mn-cs"/>
        </a:defRPr>
      </a:lvl3pPr>
      <a:lvl4pPr marL="1469447" algn="l" defTabSz="979631" rtl="0" eaLnBrk="1" latinLnBrk="0" hangingPunct="1">
        <a:defRPr sz="1900" kern="1200">
          <a:solidFill>
            <a:schemeClr val="tx1"/>
          </a:solidFill>
          <a:latin typeface="+mn-lt"/>
          <a:ea typeface="+mn-ea"/>
          <a:cs typeface="+mn-cs"/>
        </a:defRPr>
      </a:lvl4pPr>
      <a:lvl5pPr marL="1959262" algn="l" defTabSz="979631" rtl="0" eaLnBrk="1" latinLnBrk="0" hangingPunct="1">
        <a:defRPr sz="1900" kern="1200">
          <a:solidFill>
            <a:schemeClr val="tx1"/>
          </a:solidFill>
          <a:latin typeface="+mn-lt"/>
          <a:ea typeface="+mn-ea"/>
          <a:cs typeface="+mn-cs"/>
        </a:defRPr>
      </a:lvl5pPr>
      <a:lvl6pPr marL="2449078" algn="l" defTabSz="979631" rtl="0" eaLnBrk="1" latinLnBrk="0" hangingPunct="1">
        <a:defRPr sz="1900" kern="1200">
          <a:solidFill>
            <a:schemeClr val="tx1"/>
          </a:solidFill>
          <a:latin typeface="+mn-lt"/>
          <a:ea typeface="+mn-ea"/>
          <a:cs typeface="+mn-cs"/>
        </a:defRPr>
      </a:lvl6pPr>
      <a:lvl7pPr marL="2938893" algn="l" defTabSz="979631" rtl="0" eaLnBrk="1" latinLnBrk="0" hangingPunct="1">
        <a:defRPr sz="1900" kern="1200">
          <a:solidFill>
            <a:schemeClr val="tx1"/>
          </a:solidFill>
          <a:latin typeface="+mn-lt"/>
          <a:ea typeface="+mn-ea"/>
          <a:cs typeface="+mn-cs"/>
        </a:defRPr>
      </a:lvl7pPr>
      <a:lvl8pPr marL="3428709" algn="l" defTabSz="979631" rtl="0" eaLnBrk="1" latinLnBrk="0" hangingPunct="1">
        <a:defRPr sz="1900" kern="1200">
          <a:solidFill>
            <a:schemeClr val="tx1"/>
          </a:solidFill>
          <a:latin typeface="+mn-lt"/>
          <a:ea typeface="+mn-ea"/>
          <a:cs typeface="+mn-cs"/>
        </a:defRPr>
      </a:lvl8pPr>
      <a:lvl9pPr marL="3918524" algn="l" defTabSz="97963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mailto:roger.sallent@tta.com.es" TargetMode="External"/><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openknowledge.worldbank.org/bitstream/handle/10986/16571/9781464800931.pdf?sequence=1&amp;isAllowed=y"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mailto:roger.sallent@tta.com.es"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el 32">
            <a:extLst>
              <a:ext uri="{FF2B5EF4-FFF2-40B4-BE49-F238E27FC236}">
                <a16:creationId xmlns:a16="http://schemas.microsoft.com/office/drawing/2014/main" id="{5DC1239C-6BBB-48A1-88E4-ACF7052EA4C4}"/>
              </a:ext>
            </a:extLst>
          </p:cNvPr>
          <p:cNvSpPr>
            <a:spLocks noGrp="1"/>
          </p:cNvSpPr>
          <p:nvPr>
            <p:ph type="title"/>
          </p:nvPr>
        </p:nvSpPr>
        <p:spPr>
          <a:xfrm>
            <a:off x="0" y="2298585"/>
            <a:ext cx="7169710" cy="1199253"/>
          </a:xfrm>
          <a:solidFill>
            <a:schemeClr val="bg1">
              <a:alpha val="48000"/>
            </a:schemeClr>
          </a:solidFill>
        </p:spPr>
        <p:txBody>
          <a:bodyPr anchor="t"/>
          <a:lstStyle/>
          <a:p>
            <a:pPr algn="ctr"/>
            <a:r>
              <a:rPr lang="en-US" sz="4000" dirty="0">
                <a:solidFill>
                  <a:srgbClr val="4B655A"/>
                </a:solidFill>
                <a:latin typeface="Tw Cen MT" panose="020B0602020104020603" pitchFamily="34" charset="0"/>
              </a:rPr>
              <a:t>2.1 </a:t>
            </a:r>
            <a:r>
              <a:rPr lang="en-US" sz="4000" dirty="0">
                <a:latin typeface="Tw Cen MT" panose="020B0602020104020603" pitchFamily="34" charset="0"/>
              </a:rPr>
              <a:t>Regulation of Minigrids</a:t>
            </a:r>
            <a:br>
              <a:rPr lang="en-GB" sz="4000" dirty="0">
                <a:highlight>
                  <a:srgbClr val="FFFF00"/>
                </a:highlight>
              </a:rPr>
            </a:br>
            <a:endParaRPr lang="en-GB" sz="2000" i="1" dirty="0">
              <a:highlight>
                <a:srgbClr val="FFFF00"/>
              </a:highlight>
            </a:endParaRPr>
          </a:p>
        </p:txBody>
      </p:sp>
      <p:sp>
        <p:nvSpPr>
          <p:cNvPr id="17" name="Marcador de texto 16">
            <a:extLst>
              <a:ext uri="{FF2B5EF4-FFF2-40B4-BE49-F238E27FC236}">
                <a16:creationId xmlns:a16="http://schemas.microsoft.com/office/drawing/2014/main" id="{3B9C861F-3E62-4673-9120-5C202535A956}"/>
              </a:ext>
            </a:extLst>
          </p:cNvPr>
          <p:cNvSpPr>
            <a:spLocks noGrp="1"/>
          </p:cNvSpPr>
          <p:nvPr>
            <p:ph type="body" sz="quarter" idx="10"/>
          </p:nvPr>
        </p:nvSpPr>
        <p:spPr>
          <a:xfrm>
            <a:off x="-14508" y="4283974"/>
            <a:ext cx="7192820" cy="1418769"/>
          </a:xfrm>
        </p:spPr>
        <p:txBody>
          <a:bodyPr/>
          <a:lstStyle/>
          <a:p>
            <a:pPr algn="ctr"/>
            <a:r>
              <a:rPr lang="en-US" sz="2400" b="1" i="1" dirty="0">
                <a:solidFill>
                  <a:schemeClr val="tx1">
                    <a:lumMod val="65000"/>
                    <a:lumOff val="35000"/>
                  </a:schemeClr>
                </a:solidFill>
                <a:latin typeface="Tw Cen MT" panose="020B0602020104020603" pitchFamily="34" charset="0"/>
              </a:rPr>
              <a:t>Roger SALLENT</a:t>
            </a:r>
            <a:br>
              <a:rPr lang="en-US" sz="2400" b="1" i="1" dirty="0">
                <a:solidFill>
                  <a:schemeClr val="tx1">
                    <a:lumMod val="65000"/>
                    <a:lumOff val="35000"/>
                  </a:schemeClr>
                </a:solidFill>
                <a:latin typeface="Tw Cen MT" panose="020B0602020104020603" pitchFamily="34" charset="0"/>
              </a:rPr>
            </a:br>
            <a:r>
              <a:rPr lang="en-US" sz="1800" dirty="0">
                <a:solidFill>
                  <a:schemeClr val="tx1">
                    <a:lumMod val="65000"/>
                    <a:lumOff val="35000"/>
                  </a:schemeClr>
                </a:solidFill>
                <a:latin typeface="Tw Cen MT" panose="020B0602020104020603" pitchFamily="34" charset="0"/>
              </a:rPr>
              <a:t>Regional Team Leader for Asia – Pacific </a:t>
            </a:r>
            <a:br>
              <a:rPr lang="en-US" sz="1800" dirty="0">
                <a:solidFill>
                  <a:schemeClr val="tx1">
                    <a:lumMod val="65000"/>
                    <a:lumOff val="35000"/>
                  </a:schemeClr>
                </a:solidFill>
                <a:latin typeface="Tw Cen MT" panose="020B0602020104020603" pitchFamily="34" charset="0"/>
              </a:rPr>
            </a:br>
            <a:r>
              <a:rPr lang="en-US" sz="1800" dirty="0" err="1">
                <a:solidFill>
                  <a:schemeClr val="tx1">
                    <a:lumMod val="65000"/>
                    <a:lumOff val="35000"/>
                  </a:schemeClr>
                </a:solidFill>
                <a:latin typeface="Tw Cen MT" panose="020B0602020104020603" pitchFamily="34" charset="0"/>
              </a:rPr>
              <a:t>Trama</a:t>
            </a:r>
            <a:r>
              <a:rPr lang="en-US" sz="1800" dirty="0">
                <a:solidFill>
                  <a:schemeClr val="tx1">
                    <a:lumMod val="65000"/>
                    <a:lumOff val="35000"/>
                  </a:schemeClr>
                </a:solidFill>
                <a:latin typeface="Tw Cen MT" panose="020B0602020104020603" pitchFamily="34" charset="0"/>
              </a:rPr>
              <a:t> </a:t>
            </a:r>
            <a:r>
              <a:rPr lang="en-US" sz="1800" dirty="0" err="1">
                <a:solidFill>
                  <a:schemeClr val="tx1">
                    <a:lumMod val="65000"/>
                    <a:lumOff val="35000"/>
                  </a:schemeClr>
                </a:solidFill>
                <a:latin typeface="Tw Cen MT" panose="020B0602020104020603" pitchFamily="34" charset="0"/>
              </a:rPr>
              <a:t>TecnoAmbiental</a:t>
            </a:r>
            <a:r>
              <a:rPr lang="en-US" sz="1800" dirty="0">
                <a:solidFill>
                  <a:schemeClr val="tx1">
                    <a:lumMod val="65000"/>
                    <a:lumOff val="35000"/>
                  </a:schemeClr>
                </a:solidFill>
                <a:latin typeface="Tw Cen MT" panose="020B0602020104020603" pitchFamily="34" charset="0"/>
              </a:rPr>
              <a:t>, S.L.</a:t>
            </a:r>
          </a:p>
          <a:p>
            <a:pPr algn="ctr"/>
            <a:r>
              <a:rPr lang="en-US" sz="1800" dirty="0">
                <a:solidFill>
                  <a:schemeClr val="tx1">
                    <a:lumMod val="65000"/>
                    <a:lumOff val="35000"/>
                  </a:schemeClr>
                </a:solidFill>
                <a:latin typeface="Tw Cen MT" panose="020B0602020104020603" pitchFamily="34" charset="0"/>
                <a:hlinkClick r:id="rId3"/>
              </a:rPr>
              <a:t>roger.sallent@tta.com.es</a:t>
            </a:r>
            <a:r>
              <a:rPr lang="en-US" sz="1800" dirty="0">
                <a:solidFill>
                  <a:schemeClr val="tx1">
                    <a:lumMod val="65000"/>
                    <a:lumOff val="35000"/>
                  </a:schemeClr>
                </a:solidFill>
                <a:latin typeface="Tw Cen MT" panose="020B0602020104020603" pitchFamily="34" charset="0"/>
              </a:rPr>
              <a:t> </a:t>
            </a:r>
          </a:p>
        </p:txBody>
      </p:sp>
      <p:sp>
        <p:nvSpPr>
          <p:cNvPr id="10" name="Marcador de texto 9">
            <a:extLst>
              <a:ext uri="{FF2B5EF4-FFF2-40B4-BE49-F238E27FC236}">
                <a16:creationId xmlns:a16="http://schemas.microsoft.com/office/drawing/2014/main" id="{F7F9E894-520A-597B-DA76-A004C1E58806}"/>
              </a:ext>
            </a:extLst>
          </p:cNvPr>
          <p:cNvSpPr>
            <a:spLocks noGrp="1"/>
          </p:cNvSpPr>
          <p:nvPr>
            <p:ph type="body" sz="quarter" idx="15"/>
          </p:nvPr>
        </p:nvSpPr>
        <p:spPr>
          <a:xfrm>
            <a:off x="0" y="1878392"/>
            <a:ext cx="7169710" cy="871537"/>
          </a:xfrm>
        </p:spPr>
        <p:txBody>
          <a:bodyPr>
            <a:normAutofit/>
          </a:bodyPr>
          <a:lstStyle/>
          <a:p>
            <a:pPr algn="ctr"/>
            <a:r>
              <a:rPr lang="en-US" sz="2400" dirty="0"/>
              <a:t>Unlocking MG for sustainable development</a:t>
            </a:r>
          </a:p>
        </p:txBody>
      </p:sp>
      <p:pic>
        <p:nvPicPr>
          <p:cNvPr id="6" name="Picture 12">
            <a:extLst>
              <a:ext uri="{FF2B5EF4-FFF2-40B4-BE49-F238E27FC236}">
                <a16:creationId xmlns:a16="http://schemas.microsoft.com/office/drawing/2014/main" id="{2BCEA4B1-DB5B-E953-4ABC-27DACC666A6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84217" y="502462"/>
            <a:ext cx="4379058" cy="318584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13" descr="A solar panels on a roof&#10;&#10;Description automatically generated with low confidence">
            <a:extLst>
              <a:ext uri="{FF2B5EF4-FFF2-40B4-BE49-F238E27FC236}">
                <a16:creationId xmlns:a16="http://schemas.microsoft.com/office/drawing/2014/main" id="{A8AE21BE-950F-ADA3-BF8A-FFC557337B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78312" y="4126359"/>
            <a:ext cx="4390213" cy="1975595"/>
          </a:xfrm>
          <a:prstGeom prst="rect">
            <a:avLst/>
          </a:prstGeom>
        </p:spPr>
      </p:pic>
      <p:sp>
        <p:nvSpPr>
          <p:cNvPr id="9" name="TextBox 3">
            <a:extLst>
              <a:ext uri="{FF2B5EF4-FFF2-40B4-BE49-F238E27FC236}">
                <a16:creationId xmlns:a16="http://schemas.microsoft.com/office/drawing/2014/main" id="{D9E7E2FB-5064-AA5E-DDDE-D61B56640A3A}"/>
              </a:ext>
            </a:extLst>
          </p:cNvPr>
          <p:cNvSpPr txBox="1"/>
          <p:nvPr/>
        </p:nvSpPr>
        <p:spPr>
          <a:xfrm>
            <a:off x="7178312" y="559600"/>
            <a:ext cx="1418017" cy="276999"/>
          </a:xfrm>
          <a:prstGeom prst="rect">
            <a:avLst/>
          </a:prstGeom>
          <a:solidFill>
            <a:schemeClr val="accent3"/>
          </a:solidFill>
        </p:spPr>
        <p:txBody>
          <a:bodyPr wrap="none" rtlCol="0">
            <a:spAutoFit/>
          </a:bodyPr>
          <a:lstStyle/>
          <a:p>
            <a:r>
              <a:rPr lang="es-ES" sz="1200" b="1" dirty="0"/>
              <a:t>MG in Bolivia </a:t>
            </a:r>
            <a:r>
              <a:rPr lang="es-ES" sz="1200" b="1" dirty="0" err="1"/>
              <a:t>by</a:t>
            </a:r>
            <a:r>
              <a:rPr lang="es-ES" sz="1200" b="1" dirty="0"/>
              <a:t> TTA</a:t>
            </a:r>
            <a:endParaRPr lang="en-GB" sz="1200" b="1" dirty="0"/>
          </a:p>
        </p:txBody>
      </p:sp>
      <p:sp>
        <p:nvSpPr>
          <p:cNvPr id="11" name="TextBox 4">
            <a:extLst>
              <a:ext uri="{FF2B5EF4-FFF2-40B4-BE49-F238E27FC236}">
                <a16:creationId xmlns:a16="http://schemas.microsoft.com/office/drawing/2014/main" id="{619CAA4C-32FF-FB55-EEFE-5DB910A60658}"/>
              </a:ext>
            </a:extLst>
          </p:cNvPr>
          <p:cNvSpPr txBox="1"/>
          <p:nvPr/>
        </p:nvSpPr>
        <p:spPr>
          <a:xfrm>
            <a:off x="7169710" y="4145475"/>
            <a:ext cx="1517531" cy="276999"/>
          </a:xfrm>
          <a:prstGeom prst="rect">
            <a:avLst/>
          </a:prstGeom>
          <a:solidFill>
            <a:schemeClr val="accent3"/>
          </a:solidFill>
        </p:spPr>
        <p:txBody>
          <a:bodyPr wrap="none" rtlCol="0">
            <a:spAutoFit/>
          </a:bodyPr>
          <a:lstStyle>
            <a:defPPr>
              <a:defRPr lang="es-ES"/>
            </a:defPPr>
            <a:lvl1pPr>
              <a:defRPr sz="1200" b="1"/>
            </a:lvl1pPr>
          </a:lstStyle>
          <a:p>
            <a:r>
              <a:rPr lang="es-ES" dirty="0"/>
              <a:t>MG </a:t>
            </a:r>
            <a:r>
              <a:rPr lang="es-ES"/>
              <a:t>in Ethiopia by TTA</a:t>
            </a:r>
            <a:endParaRPr lang="en-GB" dirty="0"/>
          </a:p>
        </p:txBody>
      </p:sp>
      <p:sp>
        <p:nvSpPr>
          <p:cNvPr id="13" name="CuadroTexto 12">
            <a:extLst>
              <a:ext uri="{FF2B5EF4-FFF2-40B4-BE49-F238E27FC236}">
                <a16:creationId xmlns:a16="http://schemas.microsoft.com/office/drawing/2014/main" id="{9AC2E404-EE08-3E81-A81F-A2712A664B2C}"/>
              </a:ext>
            </a:extLst>
          </p:cNvPr>
          <p:cNvSpPr txBox="1"/>
          <p:nvPr/>
        </p:nvSpPr>
        <p:spPr>
          <a:xfrm>
            <a:off x="-14508" y="2976994"/>
            <a:ext cx="7169709" cy="707886"/>
          </a:xfrm>
          <a:prstGeom prst="rect">
            <a:avLst/>
          </a:prstGeom>
          <a:noFill/>
        </p:spPr>
        <p:txBody>
          <a:bodyPr wrap="square">
            <a:spAutoFit/>
          </a:bodyPr>
          <a:lstStyle/>
          <a:p>
            <a:pPr algn="ctr"/>
            <a:r>
              <a:rPr lang="en-US" sz="2000" b="1" dirty="0">
                <a:solidFill>
                  <a:schemeClr val="tx1">
                    <a:lumMod val="50000"/>
                    <a:lumOff val="50000"/>
                  </a:schemeClr>
                </a:solidFill>
                <a:latin typeface="Calibri" panose="020F0502020204030204" pitchFamily="34" charset="0"/>
                <a:cs typeface="Times New Roman" panose="02020603050405020304" pitchFamily="18" charset="0"/>
              </a:rPr>
              <a:t>Suva, Fiji</a:t>
            </a:r>
          </a:p>
          <a:p>
            <a:pPr algn="ctr"/>
            <a:r>
              <a:rPr lang="en-US" sz="2000" dirty="0">
                <a:solidFill>
                  <a:schemeClr val="tx1">
                    <a:lumMod val="50000"/>
                    <a:lumOff val="50000"/>
                  </a:schemeClr>
                </a:solidFill>
                <a:latin typeface="Calibri" panose="020F0502020204030204" pitchFamily="34" charset="0"/>
                <a:cs typeface="Times New Roman" panose="02020603050405020304" pitchFamily="18" charset="0"/>
              </a:rPr>
              <a:t>June 26</a:t>
            </a:r>
            <a:r>
              <a:rPr lang="en-US" sz="2000" baseline="30000" dirty="0">
                <a:solidFill>
                  <a:schemeClr val="tx1">
                    <a:lumMod val="50000"/>
                    <a:lumOff val="50000"/>
                  </a:schemeClr>
                </a:solidFill>
                <a:latin typeface="Calibri" panose="020F0502020204030204" pitchFamily="34" charset="0"/>
                <a:cs typeface="Times New Roman" panose="02020603050405020304" pitchFamily="18" charset="0"/>
              </a:rPr>
              <a:t>th</a:t>
            </a:r>
            <a:r>
              <a:rPr lang="en-US" sz="2000" dirty="0">
                <a:solidFill>
                  <a:schemeClr val="tx1">
                    <a:lumMod val="50000"/>
                    <a:lumOff val="50000"/>
                  </a:schemeClr>
                </a:solidFill>
                <a:latin typeface="Calibri" panose="020F0502020204030204" pitchFamily="34" charset="0"/>
                <a:cs typeface="Times New Roman" panose="02020603050405020304" pitchFamily="18" charset="0"/>
              </a:rPr>
              <a:t>-30</a:t>
            </a:r>
            <a:r>
              <a:rPr lang="en-US" sz="2000" baseline="30000" dirty="0">
                <a:solidFill>
                  <a:schemeClr val="tx1">
                    <a:lumMod val="50000"/>
                    <a:lumOff val="50000"/>
                  </a:schemeClr>
                </a:solidFill>
                <a:latin typeface="Calibri" panose="020F0502020204030204" pitchFamily="34" charset="0"/>
                <a:cs typeface="Times New Roman" panose="02020603050405020304" pitchFamily="18" charset="0"/>
              </a:rPr>
              <a:t>th</a:t>
            </a:r>
            <a:r>
              <a:rPr lang="en-US" sz="2000" dirty="0">
                <a:solidFill>
                  <a:schemeClr val="tx1">
                    <a:lumMod val="50000"/>
                    <a:lumOff val="50000"/>
                  </a:schemeClr>
                </a:solidFill>
                <a:latin typeface="Calibri" panose="020F0502020204030204" pitchFamily="34" charset="0"/>
                <a:cs typeface="Times New Roman" panose="02020603050405020304" pitchFamily="18" charset="0"/>
              </a:rPr>
              <a:t>, 2023</a:t>
            </a:r>
            <a:endParaRPr lang="it-IT" sz="2000" dirty="0">
              <a:solidFill>
                <a:schemeClr val="tx1">
                  <a:lumMod val="50000"/>
                  <a:lumOff val="50000"/>
                </a:schemeClr>
              </a:solidFill>
            </a:endParaRPr>
          </a:p>
        </p:txBody>
      </p:sp>
      <p:pic>
        <p:nvPicPr>
          <p:cNvPr id="3" name="Picture 2">
            <a:extLst>
              <a:ext uri="{FF2B5EF4-FFF2-40B4-BE49-F238E27FC236}">
                <a16:creationId xmlns:a16="http://schemas.microsoft.com/office/drawing/2014/main" id="{806E8C92-707A-ADB5-A0B0-E607F3AEDFD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07368" y="502462"/>
            <a:ext cx="1872208" cy="5421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UNIDO - UN Industrial Development Organization - BPW and United Nations">
            <a:extLst>
              <a:ext uri="{FF2B5EF4-FFF2-40B4-BE49-F238E27FC236}">
                <a16:creationId xmlns:a16="http://schemas.microsoft.com/office/drawing/2014/main" id="{274142D8-576C-F227-40E3-12D4ECC0DB8C}"/>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29505" b="32103"/>
          <a:stretch/>
        </p:blipFill>
        <p:spPr bwMode="auto">
          <a:xfrm>
            <a:off x="2317711" y="433409"/>
            <a:ext cx="3105449" cy="6623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silhouette, blur, night sky&#10;&#10;Description automatically generated">
            <a:extLst>
              <a:ext uri="{FF2B5EF4-FFF2-40B4-BE49-F238E27FC236}">
                <a16:creationId xmlns:a16="http://schemas.microsoft.com/office/drawing/2014/main" id="{B457DC89-1414-048E-C635-A5E94270EC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35960" y="433409"/>
            <a:ext cx="1224136" cy="741645"/>
          </a:xfrm>
          <a:prstGeom prst="rect">
            <a:avLst/>
          </a:prstGeom>
        </p:spPr>
      </p:pic>
    </p:spTree>
    <p:extLst>
      <p:ext uri="{BB962C8B-B14F-4D97-AF65-F5344CB8AC3E}">
        <p14:creationId xmlns:p14="http://schemas.microsoft.com/office/powerpoint/2010/main" val="819012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08B73C88-7C63-3706-5D5C-65485573F840}"/>
              </a:ext>
            </a:extLst>
          </p:cNvPr>
          <p:cNvSpPr>
            <a:spLocks noGrp="1"/>
          </p:cNvSpPr>
          <p:nvPr>
            <p:ph type="subTitle" idx="1"/>
          </p:nvPr>
        </p:nvSpPr>
        <p:spPr/>
        <p:txBody>
          <a:bodyPr/>
          <a:lstStyle/>
          <a:p>
            <a:r>
              <a:rPr lang="es-CL" dirty="0"/>
              <a:t>3. </a:t>
            </a:r>
            <a:r>
              <a:rPr lang="es-CL" dirty="0" err="1"/>
              <a:t>Policy</a:t>
            </a:r>
            <a:r>
              <a:rPr lang="es-CL" dirty="0"/>
              <a:t> and </a:t>
            </a:r>
            <a:r>
              <a:rPr lang="es-CL" dirty="0" err="1"/>
              <a:t>planning</a:t>
            </a:r>
            <a:endParaRPr lang="es-ES" dirty="0"/>
          </a:p>
        </p:txBody>
      </p:sp>
    </p:spTree>
    <p:extLst>
      <p:ext uri="{BB962C8B-B14F-4D97-AF65-F5344CB8AC3E}">
        <p14:creationId xmlns:p14="http://schemas.microsoft.com/office/powerpoint/2010/main" val="3940351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n-US" dirty="0">
                <a:solidFill>
                  <a:srgbClr val="4B655A"/>
                </a:solidFill>
                <a:latin typeface="Tw Cen MT" panose="020B0602020104020603" pitchFamily="34" charset="0"/>
              </a:rPr>
              <a:t>POLICY AND PLANNING. </a:t>
            </a:r>
            <a:r>
              <a:rPr lang="en-US" dirty="0">
                <a:solidFill>
                  <a:schemeClr val="tx1"/>
                </a:solidFill>
                <a:latin typeface="Tw Cen MT" panose="020B0602020104020603" pitchFamily="34" charset="0"/>
              </a:rPr>
              <a:t>Key regulatory decisions</a:t>
            </a:r>
            <a:endParaRPr lang="en-US" dirty="0">
              <a:solidFill>
                <a:schemeClr val="tx1"/>
              </a:solidFill>
            </a:endParaRPr>
          </a:p>
        </p:txBody>
      </p:sp>
      <p:graphicFrame>
        <p:nvGraphicFramePr>
          <p:cNvPr id="3" name="Tabla 2">
            <a:extLst>
              <a:ext uri="{FF2B5EF4-FFF2-40B4-BE49-F238E27FC236}">
                <a16:creationId xmlns:a16="http://schemas.microsoft.com/office/drawing/2014/main" id="{E8A1C6A7-D792-0BD0-E269-17DB0B72633B}"/>
              </a:ext>
            </a:extLst>
          </p:cNvPr>
          <p:cNvGraphicFramePr>
            <a:graphicFrameLocks noGrp="1"/>
          </p:cNvGraphicFramePr>
          <p:nvPr>
            <p:extLst>
              <p:ext uri="{D42A27DB-BD31-4B8C-83A1-F6EECF244321}">
                <p14:modId xmlns:p14="http://schemas.microsoft.com/office/powerpoint/2010/main" val="776755748"/>
              </p:ext>
            </p:extLst>
          </p:nvPr>
        </p:nvGraphicFramePr>
        <p:xfrm>
          <a:off x="1163452" y="1556792"/>
          <a:ext cx="9865096" cy="4424680"/>
        </p:xfrm>
        <a:graphic>
          <a:graphicData uri="http://schemas.openxmlformats.org/drawingml/2006/table">
            <a:tbl>
              <a:tblPr firstRow="1" bandRow="1">
                <a:tableStyleId>{5C22544A-7EE6-4342-B048-85BDC9FD1C3A}</a:tableStyleId>
              </a:tblPr>
              <a:tblGrid>
                <a:gridCol w="3497624">
                  <a:extLst>
                    <a:ext uri="{9D8B030D-6E8A-4147-A177-3AD203B41FA5}">
                      <a16:colId xmlns:a16="http://schemas.microsoft.com/office/drawing/2014/main" val="4013712783"/>
                    </a:ext>
                  </a:extLst>
                </a:gridCol>
                <a:gridCol w="6367472">
                  <a:extLst>
                    <a:ext uri="{9D8B030D-6E8A-4147-A177-3AD203B41FA5}">
                      <a16:colId xmlns:a16="http://schemas.microsoft.com/office/drawing/2014/main" val="3654459091"/>
                    </a:ext>
                  </a:extLst>
                </a:gridCol>
              </a:tblGrid>
              <a:tr h="370840">
                <a:tc>
                  <a:txBody>
                    <a:bodyPr/>
                    <a:lstStyle/>
                    <a:p>
                      <a:pPr algn="ctr"/>
                      <a:r>
                        <a:rPr lang="es-ES" sz="1600" dirty="0">
                          <a:latin typeface="+mn-lt"/>
                        </a:rPr>
                        <a:t>Key </a:t>
                      </a:r>
                      <a:r>
                        <a:rPr lang="es-ES" sz="1600" dirty="0" err="1">
                          <a:latin typeface="+mn-lt"/>
                        </a:rPr>
                        <a:t>Regulatory</a:t>
                      </a:r>
                      <a:r>
                        <a:rPr lang="es-ES" sz="1600" dirty="0">
                          <a:latin typeface="+mn-lt"/>
                        </a:rPr>
                        <a:t> </a:t>
                      </a:r>
                      <a:r>
                        <a:rPr lang="es-ES" sz="1600" dirty="0" err="1">
                          <a:latin typeface="+mn-lt"/>
                        </a:rPr>
                        <a:t>Decision</a:t>
                      </a:r>
                      <a:endParaRPr lang="en-US" sz="1600" dirty="0">
                        <a:latin typeface="+mn-lt"/>
                      </a:endParaRPr>
                    </a:p>
                  </a:txBody>
                  <a:tcPr>
                    <a:solidFill>
                      <a:srgbClr val="72A376"/>
                    </a:solidFill>
                  </a:tcPr>
                </a:tc>
                <a:tc>
                  <a:txBody>
                    <a:bodyPr/>
                    <a:lstStyle/>
                    <a:p>
                      <a:pPr algn="ctr"/>
                      <a:r>
                        <a:rPr lang="es-ES" sz="1600" dirty="0" err="1">
                          <a:latin typeface="+mn-lt"/>
                        </a:rPr>
                        <a:t>Description</a:t>
                      </a:r>
                      <a:endParaRPr lang="en-US" sz="1600" dirty="0">
                        <a:latin typeface="+mn-lt"/>
                      </a:endParaRPr>
                    </a:p>
                  </a:txBody>
                  <a:tcPr>
                    <a:solidFill>
                      <a:srgbClr val="72A376"/>
                    </a:solidFill>
                  </a:tcPr>
                </a:tc>
                <a:extLst>
                  <a:ext uri="{0D108BD9-81ED-4DB2-BD59-A6C34878D82A}">
                    <a16:rowId xmlns:a16="http://schemas.microsoft.com/office/drawing/2014/main" val="27006919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dk1"/>
                          </a:solidFill>
                          <a:latin typeface="+mn-lt"/>
                          <a:ea typeface="+mn-ea"/>
                          <a:cs typeface="+mn-cs"/>
                        </a:rPr>
                        <a:t>1.1 Approach to Mini-Grid Planning </a:t>
                      </a:r>
                      <a:endParaRPr kumimoji="0" lang="en-US" sz="16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dk1"/>
                          </a:solidFill>
                          <a:latin typeface="+mn-lt"/>
                          <a:ea typeface="+mn-ea"/>
                          <a:cs typeface="+mn-cs"/>
                        </a:rPr>
                        <a:t>Decide between a decentralized, centralized, or mixed approach to mini-grid planning. 	</a:t>
                      </a:r>
                    </a:p>
                  </a:txBody>
                  <a:tcPr/>
                </a:tc>
                <a:extLst>
                  <a:ext uri="{0D108BD9-81ED-4DB2-BD59-A6C34878D82A}">
                    <a16:rowId xmlns:a16="http://schemas.microsoft.com/office/drawing/2014/main" val="36561083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dk1"/>
                          </a:solidFill>
                          <a:latin typeface="+mn-lt"/>
                          <a:ea typeface="+mn-ea"/>
                          <a:cs typeface="+mn-cs"/>
                        </a:rPr>
                        <a:t>1.2 Mini-Grid Regulatory Authority </a:t>
                      </a:r>
                      <a:r>
                        <a:rPr kumimoji="0" lang="en-US" sz="1600" b="0" i="0" u="none" strike="noStrike" kern="1200" baseline="0" dirty="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dk1"/>
                          </a:solidFill>
                          <a:latin typeface="+mn-lt"/>
                          <a:ea typeface="+mn-ea"/>
                          <a:cs typeface="+mn-cs"/>
                        </a:rPr>
                        <a:t>Assign one or more public agencies regulatory authority over mini-grids (Central approach, Regional approach, or Decentralized approach).  </a:t>
                      </a:r>
                    </a:p>
                  </a:txBody>
                  <a:tcPr/>
                </a:tc>
                <a:extLst>
                  <a:ext uri="{0D108BD9-81ED-4DB2-BD59-A6C34878D82A}">
                    <a16:rowId xmlns:a16="http://schemas.microsoft.com/office/drawing/2014/main" val="5925635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dk1"/>
                          </a:solidFill>
                          <a:latin typeface="+mn-lt"/>
                          <a:ea typeface="+mn-ea"/>
                          <a:cs typeface="+mn-cs"/>
                        </a:rPr>
                        <a:t>1.3 Developing Definitions</a:t>
                      </a:r>
                      <a:endParaRPr kumimoji="0" lang="en-US" sz="16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dk1"/>
                          </a:solidFill>
                          <a:latin typeface="+mn-lt"/>
                          <a:ea typeface="+mn-ea"/>
                          <a:cs typeface="+mn-cs"/>
                        </a:rPr>
                        <a:t>Define the term mini-grid in a country’s relevant laws, plans, policies and regulations. Consider holistic definitions</a:t>
                      </a:r>
                    </a:p>
                  </a:txBody>
                  <a:tcPr/>
                </a:tc>
                <a:extLst>
                  <a:ext uri="{0D108BD9-81ED-4DB2-BD59-A6C34878D82A}">
                    <a16:rowId xmlns:a16="http://schemas.microsoft.com/office/drawing/2014/main" val="10513799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dk1"/>
                          </a:solidFill>
                          <a:latin typeface="+mn-lt"/>
                          <a:ea typeface="+mn-ea"/>
                          <a:cs typeface="+mn-cs"/>
                        </a:rPr>
                        <a:t>1.4 Developing Classes or Categories of Mini-grids </a:t>
                      </a:r>
                      <a:r>
                        <a:rPr kumimoji="0" lang="en-US" sz="1600" b="0" i="0" u="none" strike="noStrike" kern="1200" baseline="0" dirty="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dk1"/>
                          </a:solidFill>
                          <a:latin typeface="+mn-lt"/>
                          <a:ea typeface="+mn-ea"/>
                          <a:cs typeface="+mn-cs"/>
                        </a:rPr>
                        <a:t>Develop classes or categories of mini-grid projects based on the capacity and/or other factors such as technology, DC vs. AC mini-grids. 	</a:t>
                      </a:r>
                    </a:p>
                  </a:txBody>
                  <a:tcPr/>
                </a:tc>
                <a:extLst>
                  <a:ext uri="{0D108BD9-81ED-4DB2-BD59-A6C34878D82A}">
                    <a16:rowId xmlns:a16="http://schemas.microsoft.com/office/drawing/2014/main" val="35851530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dk1"/>
                          </a:solidFill>
                          <a:latin typeface="+mn-lt"/>
                          <a:ea typeface="+mn-ea"/>
                          <a:cs typeface="+mn-cs"/>
                        </a:rPr>
                        <a:t>1.5 Ownership Model </a:t>
                      </a:r>
                      <a:r>
                        <a:rPr kumimoji="0" lang="en-US" sz="1600" b="0" i="0" u="none" strike="noStrike" kern="1200" baseline="0" dirty="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dk1"/>
                          </a:solidFill>
                          <a:latin typeface="+mn-lt"/>
                          <a:ea typeface="+mn-ea"/>
                          <a:cs typeface="+mn-cs"/>
                        </a:rPr>
                        <a:t>Decide which organizations will be legally allowed to own and operate mini-grids. 	</a:t>
                      </a:r>
                    </a:p>
                  </a:txBody>
                  <a:tcPr/>
                </a:tc>
                <a:extLst>
                  <a:ext uri="{0D108BD9-81ED-4DB2-BD59-A6C34878D82A}">
                    <a16:rowId xmlns:a16="http://schemas.microsoft.com/office/drawing/2014/main" val="12163678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dk1"/>
                          </a:solidFill>
                          <a:latin typeface="+mn-lt"/>
                          <a:ea typeface="+mn-ea"/>
                          <a:cs typeface="+mn-cs"/>
                        </a:rPr>
                        <a:t>1.6 Fiscal Support for Mini-Grids</a:t>
                      </a:r>
                      <a:endParaRPr kumimoji="0" lang="en-US" sz="16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dk1"/>
                          </a:solidFill>
                          <a:latin typeface="+mn-lt"/>
                          <a:ea typeface="+mn-ea"/>
                          <a:cs typeface="+mn-cs"/>
                        </a:rPr>
                        <a:t>Design fiscal policies to provide grants and subsidies to encourage mini-grid development. 	</a:t>
                      </a:r>
                    </a:p>
                  </a:txBody>
                  <a:tcPr/>
                </a:tc>
                <a:extLst>
                  <a:ext uri="{0D108BD9-81ED-4DB2-BD59-A6C34878D82A}">
                    <a16:rowId xmlns:a16="http://schemas.microsoft.com/office/drawing/2014/main" val="9428290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dk1"/>
                          </a:solidFill>
                          <a:latin typeface="+mn-lt"/>
                          <a:ea typeface="+mn-ea"/>
                          <a:cs typeface="+mn-cs"/>
                        </a:rPr>
                        <a:t>1.7 Approval Process and Procedures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dk1"/>
                          </a:solidFill>
                          <a:latin typeface="+mn-lt"/>
                          <a:ea typeface="+mn-ea"/>
                          <a:cs typeface="+mn-cs"/>
                        </a:rPr>
                        <a:t>Establish a clear and transparent approval process (for entities both within and outside the electricity sector) for mini-grid projects. 	</a:t>
                      </a:r>
                    </a:p>
                  </a:txBody>
                  <a:tcPr/>
                </a:tc>
                <a:extLst>
                  <a:ext uri="{0D108BD9-81ED-4DB2-BD59-A6C34878D82A}">
                    <a16:rowId xmlns:a16="http://schemas.microsoft.com/office/drawing/2014/main" val="1655134539"/>
                  </a:ext>
                </a:extLst>
              </a:tr>
            </a:tbl>
          </a:graphicData>
        </a:graphic>
      </p:graphicFrame>
      <p:sp>
        <p:nvSpPr>
          <p:cNvPr id="11" name="TextBox 10">
            <a:extLst>
              <a:ext uri="{FF2B5EF4-FFF2-40B4-BE49-F238E27FC236}">
                <a16:creationId xmlns:a16="http://schemas.microsoft.com/office/drawing/2014/main" id="{CAA36DDA-9BDD-DB3A-69FF-19363B7D6997}"/>
              </a:ext>
            </a:extLst>
          </p:cNvPr>
          <p:cNvSpPr txBox="1"/>
          <p:nvPr/>
        </p:nvSpPr>
        <p:spPr>
          <a:xfrm>
            <a:off x="0" y="976718"/>
            <a:ext cx="12192000" cy="553998"/>
          </a:xfrm>
          <a:prstGeom prst="rect">
            <a:avLst/>
          </a:prstGeom>
          <a:noFill/>
        </p:spPr>
        <p:txBody>
          <a:bodyPr wrap="square" rtlCol="0">
            <a:spAutoFit/>
          </a:bodyPr>
          <a:lstStyle/>
          <a:p>
            <a:pPr algn="ctr"/>
            <a:r>
              <a:rPr lang="en-US" sz="1600" b="1" dirty="0"/>
              <a:t>Table 2. </a:t>
            </a:r>
            <a:r>
              <a:rPr lang="en-US" sz="1600" dirty="0"/>
              <a:t>Key regulatory decision in policy and planning</a:t>
            </a:r>
          </a:p>
          <a:p>
            <a:pPr algn="ctr"/>
            <a:r>
              <a:rPr lang="en-US" sz="1400" i="1" dirty="0"/>
              <a:t>Practical Guide to the Regulatory Treatment of Minigrids</a:t>
            </a:r>
            <a:r>
              <a:rPr lang="en-US" sz="1400" dirty="0"/>
              <a:t>. USAID. NARUC.</a:t>
            </a:r>
          </a:p>
        </p:txBody>
      </p:sp>
    </p:spTree>
    <p:extLst>
      <p:ext uri="{BB962C8B-B14F-4D97-AF65-F5344CB8AC3E}">
        <p14:creationId xmlns:p14="http://schemas.microsoft.com/office/powerpoint/2010/main" val="2988305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n-US" dirty="0">
                <a:solidFill>
                  <a:srgbClr val="4B655A"/>
                </a:solidFill>
                <a:latin typeface="Tw Cen MT" panose="020B0602020104020603" pitchFamily="34" charset="0"/>
              </a:rPr>
              <a:t>POLICY AND PLANNING. </a:t>
            </a:r>
            <a:r>
              <a:rPr lang="en-US" dirty="0">
                <a:solidFill>
                  <a:schemeClr val="tx1"/>
                </a:solidFill>
                <a:latin typeface="Tw Cen MT" panose="020B0602020104020603" pitchFamily="34" charset="0"/>
              </a:rPr>
              <a:t>Key regulatory decisions</a:t>
            </a:r>
            <a:endParaRPr lang="en-US" dirty="0">
              <a:solidFill>
                <a:schemeClr val="tx1"/>
              </a:solidFill>
            </a:endParaRPr>
          </a:p>
        </p:txBody>
      </p:sp>
      <p:sp>
        <p:nvSpPr>
          <p:cNvPr id="11" name="TextBox 10">
            <a:extLst>
              <a:ext uri="{FF2B5EF4-FFF2-40B4-BE49-F238E27FC236}">
                <a16:creationId xmlns:a16="http://schemas.microsoft.com/office/drawing/2014/main" id="{CAA36DDA-9BDD-DB3A-69FF-19363B7D6997}"/>
              </a:ext>
            </a:extLst>
          </p:cNvPr>
          <p:cNvSpPr txBox="1"/>
          <p:nvPr/>
        </p:nvSpPr>
        <p:spPr>
          <a:xfrm>
            <a:off x="0" y="976718"/>
            <a:ext cx="12192000" cy="553998"/>
          </a:xfrm>
          <a:prstGeom prst="rect">
            <a:avLst/>
          </a:prstGeom>
          <a:noFill/>
        </p:spPr>
        <p:txBody>
          <a:bodyPr wrap="square" rtlCol="0">
            <a:spAutoFit/>
          </a:bodyPr>
          <a:lstStyle/>
          <a:p>
            <a:pPr algn="ctr"/>
            <a:r>
              <a:rPr lang="en-US" sz="1600" b="1" dirty="0"/>
              <a:t>Table 2 (continuation). </a:t>
            </a:r>
            <a:r>
              <a:rPr lang="en-US" sz="1600" dirty="0"/>
              <a:t>Key regulatory decision in policy and planning</a:t>
            </a:r>
          </a:p>
          <a:p>
            <a:pPr algn="ctr"/>
            <a:r>
              <a:rPr lang="en-US" sz="1400" i="1" dirty="0"/>
              <a:t>Practical Guide to the Regulatory Treatment of Minigrids</a:t>
            </a:r>
            <a:r>
              <a:rPr lang="en-US" sz="1400" dirty="0"/>
              <a:t>. USAID. NARUC.</a:t>
            </a:r>
          </a:p>
        </p:txBody>
      </p:sp>
      <p:graphicFrame>
        <p:nvGraphicFramePr>
          <p:cNvPr id="4" name="Tabla 2">
            <a:extLst>
              <a:ext uri="{FF2B5EF4-FFF2-40B4-BE49-F238E27FC236}">
                <a16:creationId xmlns:a16="http://schemas.microsoft.com/office/drawing/2014/main" id="{C779387B-723F-355A-FB8A-D62492CCB9EE}"/>
              </a:ext>
            </a:extLst>
          </p:cNvPr>
          <p:cNvGraphicFramePr>
            <a:graphicFrameLocks noGrp="1"/>
          </p:cNvGraphicFramePr>
          <p:nvPr>
            <p:extLst>
              <p:ext uri="{D42A27DB-BD31-4B8C-83A1-F6EECF244321}">
                <p14:modId xmlns:p14="http://schemas.microsoft.com/office/powerpoint/2010/main" val="858116128"/>
              </p:ext>
            </p:extLst>
          </p:nvPr>
        </p:nvGraphicFramePr>
        <p:xfrm>
          <a:off x="1271464" y="1682808"/>
          <a:ext cx="8431088" cy="3266440"/>
        </p:xfrm>
        <a:graphic>
          <a:graphicData uri="http://schemas.openxmlformats.org/drawingml/2006/table">
            <a:tbl>
              <a:tblPr firstRow="1" bandRow="1">
                <a:tableStyleId>{5C22544A-7EE6-4342-B048-85BDC9FD1C3A}</a:tableStyleId>
              </a:tblPr>
              <a:tblGrid>
                <a:gridCol w="2989203">
                  <a:extLst>
                    <a:ext uri="{9D8B030D-6E8A-4147-A177-3AD203B41FA5}">
                      <a16:colId xmlns:a16="http://schemas.microsoft.com/office/drawing/2014/main" val="4013712783"/>
                    </a:ext>
                  </a:extLst>
                </a:gridCol>
                <a:gridCol w="5441885">
                  <a:extLst>
                    <a:ext uri="{9D8B030D-6E8A-4147-A177-3AD203B41FA5}">
                      <a16:colId xmlns:a16="http://schemas.microsoft.com/office/drawing/2014/main" val="3654459091"/>
                    </a:ext>
                  </a:extLst>
                </a:gridCol>
              </a:tblGrid>
              <a:tr h="370840">
                <a:tc>
                  <a:txBody>
                    <a:bodyPr/>
                    <a:lstStyle/>
                    <a:p>
                      <a:pPr algn="ctr"/>
                      <a:r>
                        <a:rPr lang="es-ES" sz="1600" dirty="0">
                          <a:latin typeface="+mn-lt"/>
                        </a:rPr>
                        <a:t>Key </a:t>
                      </a:r>
                      <a:r>
                        <a:rPr lang="es-ES" sz="1600" dirty="0" err="1">
                          <a:latin typeface="+mn-lt"/>
                        </a:rPr>
                        <a:t>Regulatory</a:t>
                      </a:r>
                      <a:r>
                        <a:rPr lang="es-ES" sz="1600" dirty="0">
                          <a:latin typeface="+mn-lt"/>
                        </a:rPr>
                        <a:t> </a:t>
                      </a:r>
                      <a:r>
                        <a:rPr lang="es-ES" sz="1600" dirty="0" err="1">
                          <a:latin typeface="+mn-lt"/>
                        </a:rPr>
                        <a:t>Decision</a:t>
                      </a:r>
                      <a:endParaRPr lang="en-US" sz="1600" dirty="0">
                        <a:latin typeface="+mn-lt"/>
                      </a:endParaRPr>
                    </a:p>
                  </a:txBody>
                  <a:tcPr>
                    <a:solidFill>
                      <a:srgbClr val="72A376"/>
                    </a:solidFill>
                  </a:tcPr>
                </a:tc>
                <a:tc>
                  <a:txBody>
                    <a:bodyPr/>
                    <a:lstStyle/>
                    <a:p>
                      <a:pPr algn="ctr"/>
                      <a:r>
                        <a:rPr lang="es-ES" sz="1600" dirty="0" err="1">
                          <a:latin typeface="+mn-lt"/>
                        </a:rPr>
                        <a:t>Description</a:t>
                      </a:r>
                      <a:endParaRPr lang="en-US" sz="1600" dirty="0">
                        <a:latin typeface="+mn-lt"/>
                      </a:endParaRPr>
                    </a:p>
                  </a:txBody>
                  <a:tcPr>
                    <a:solidFill>
                      <a:srgbClr val="72A376"/>
                    </a:solidFill>
                  </a:tcPr>
                </a:tc>
                <a:extLst>
                  <a:ext uri="{0D108BD9-81ED-4DB2-BD59-A6C34878D82A}">
                    <a16:rowId xmlns:a16="http://schemas.microsoft.com/office/drawing/2014/main" val="27006919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dk1"/>
                          </a:solidFill>
                          <a:latin typeface="+mn-lt"/>
                          <a:ea typeface="+mn-ea"/>
                          <a:cs typeface="+mn-cs"/>
                        </a:rPr>
                        <a:t>1.8 Licensing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dk1"/>
                          </a:solidFill>
                          <a:latin typeface="+mn-lt"/>
                          <a:ea typeface="+mn-ea"/>
                          <a:cs typeface="+mn-cs"/>
                        </a:rPr>
                        <a:t>Establish a clear and transparent licensing process for mini-grid projects. 	</a:t>
                      </a:r>
                    </a:p>
                  </a:txBody>
                  <a:tcPr/>
                </a:tc>
                <a:extLst>
                  <a:ext uri="{0D108BD9-81ED-4DB2-BD59-A6C34878D82A}">
                    <a16:rowId xmlns:a16="http://schemas.microsoft.com/office/drawing/2014/main" val="42212844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dk1"/>
                          </a:solidFill>
                          <a:latin typeface="+mn-lt"/>
                          <a:ea typeface="+mn-ea"/>
                          <a:cs typeface="+mn-cs"/>
                        </a:rPr>
                        <a:t>1.9 Environmental Regulation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dk1"/>
                          </a:solidFill>
                          <a:latin typeface="+mn-lt"/>
                          <a:ea typeface="+mn-ea"/>
                          <a:cs typeface="+mn-cs"/>
                        </a:rPr>
                        <a:t>Outline an environmental review process for mini-grid projects. 	</a:t>
                      </a:r>
                    </a:p>
                  </a:txBody>
                  <a:tcPr/>
                </a:tc>
                <a:extLst>
                  <a:ext uri="{0D108BD9-81ED-4DB2-BD59-A6C34878D82A}">
                    <a16:rowId xmlns:a16="http://schemas.microsoft.com/office/drawing/2014/main" val="30258154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dk1"/>
                          </a:solidFill>
                          <a:latin typeface="+mn-lt"/>
                          <a:ea typeface="+mn-ea"/>
                          <a:cs typeface="+mn-cs"/>
                        </a:rPr>
                        <a:t>1.10 Technology Requirements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dk1"/>
                          </a:solidFill>
                          <a:latin typeface="+mn-lt"/>
                          <a:ea typeface="+mn-ea"/>
                          <a:cs typeface="+mn-cs"/>
                        </a:rPr>
                        <a:t>Decide whether to require or incentivize certain generation technologies for mini-grids. 	</a:t>
                      </a:r>
                    </a:p>
                  </a:txBody>
                  <a:tcPr/>
                </a:tc>
                <a:extLst>
                  <a:ext uri="{0D108BD9-81ED-4DB2-BD59-A6C34878D82A}">
                    <a16:rowId xmlns:a16="http://schemas.microsoft.com/office/drawing/2014/main" val="1496290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dk1"/>
                          </a:solidFill>
                          <a:latin typeface="+mn-lt"/>
                          <a:ea typeface="+mn-ea"/>
                          <a:cs typeface="+mn-cs"/>
                        </a:rPr>
                        <a:t>1.11 Reporting and Filing Requirements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dk1"/>
                          </a:solidFill>
                          <a:latin typeface="+mn-lt"/>
                          <a:ea typeface="+mn-ea"/>
                          <a:cs typeface="+mn-cs"/>
                        </a:rPr>
                        <a:t>Determine whether to require mini-grid operators to submit regular reports on technical and business operations. 	</a:t>
                      </a:r>
                    </a:p>
                  </a:txBody>
                  <a:tcPr/>
                </a:tc>
                <a:extLst>
                  <a:ext uri="{0D108BD9-81ED-4DB2-BD59-A6C34878D82A}">
                    <a16:rowId xmlns:a16="http://schemas.microsoft.com/office/drawing/2014/main" val="37081610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dk1"/>
                          </a:solidFill>
                          <a:latin typeface="+mn-lt"/>
                          <a:ea typeface="+mn-ea"/>
                          <a:cs typeface="+mn-cs"/>
                        </a:rPr>
                        <a:t>1.12 Ownership Following Connection to the National Grid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dk1"/>
                          </a:solidFill>
                          <a:latin typeface="+mn-lt"/>
                          <a:ea typeface="+mn-ea"/>
                          <a:cs typeface="+mn-cs"/>
                        </a:rPr>
                        <a:t>Define how mini-grids will be treated in the event of interconnection with the national grid. 	</a:t>
                      </a:r>
                    </a:p>
                  </a:txBody>
                  <a:tcPr/>
                </a:tc>
                <a:extLst>
                  <a:ext uri="{0D108BD9-81ED-4DB2-BD59-A6C34878D82A}">
                    <a16:rowId xmlns:a16="http://schemas.microsoft.com/office/drawing/2014/main" val="3826516533"/>
                  </a:ext>
                </a:extLst>
              </a:tr>
            </a:tbl>
          </a:graphicData>
        </a:graphic>
      </p:graphicFrame>
    </p:spTree>
    <p:extLst>
      <p:ext uri="{BB962C8B-B14F-4D97-AF65-F5344CB8AC3E}">
        <p14:creationId xmlns:p14="http://schemas.microsoft.com/office/powerpoint/2010/main" val="2471613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AA36DDA-9BDD-DB3A-69FF-19363B7D6997}"/>
              </a:ext>
            </a:extLst>
          </p:cNvPr>
          <p:cNvSpPr txBox="1"/>
          <p:nvPr/>
        </p:nvSpPr>
        <p:spPr>
          <a:xfrm>
            <a:off x="2612323" y="5989979"/>
            <a:ext cx="12192000" cy="830997"/>
          </a:xfrm>
          <a:prstGeom prst="rect">
            <a:avLst/>
          </a:prstGeom>
          <a:noFill/>
        </p:spPr>
        <p:txBody>
          <a:bodyPr wrap="square" rtlCol="0">
            <a:spAutoFit/>
          </a:bodyPr>
          <a:lstStyle/>
          <a:p>
            <a:pPr algn="ctr"/>
            <a:r>
              <a:rPr lang="en-US" sz="1600" b="1" dirty="0"/>
              <a:t>Figure 3. </a:t>
            </a:r>
            <a:r>
              <a:rPr lang="en-US" sz="1600" dirty="0"/>
              <a:t>Service-Area as defined in PNG Off-Grid Regulation</a:t>
            </a:r>
          </a:p>
          <a:p>
            <a:pPr algn="ctr"/>
            <a:r>
              <a:rPr lang="en-US" sz="1400" i="1" dirty="0"/>
              <a:t>Trama TecnoAmbiental (TTA)</a:t>
            </a:r>
            <a:endParaRPr lang="en-US" sz="1400" dirty="0"/>
          </a:p>
          <a:p>
            <a:pPr algn="ctr"/>
            <a:endParaRPr lang="en-US" sz="1600" i="1" dirty="0"/>
          </a:p>
        </p:txBody>
      </p:sp>
      <p:sp>
        <p:nvSpPr>
          <p:cNvPr id="7" name="Título 1">
            <a:extLst>
              <a:ext uri="{FF2B5EF4-FFF2-40B4-BE49-F238E27FC236}">
                <a16:creationId xmlns:a16="http://schemas.microsoft.com/office/drawing/2014/main" id="{BCAF47AE-28DA-5000-BF95-B095E91BBBB7}"/>
              </a:ext>
            </a:extLst>
          </p:cNvPr>
          <p:cNvSpPr>
            <a:spLocks noGrp="1"/>
          </p:cNvSpPr>
          <p:nvPr>
            <p:ph type="title"/>
          </p:nvPr>
        </p:nvSpPr>
        <p:spPr>
          <a:xfrm>
            <a:off x="609601" y="274638"/>
            <a:ext cx="10972800" cy="706090"/>
          </a:xfrm>
        </p:spPr>
        <p:txBody>
          <a:bodyPr/>
          <a:lstStyle/>
          <a:p>
            <a:r>
              <a:rPr lang="en-US" dirty="0">
                <a:solidFill>
                  <a:srgbClr val="4B655A"/>
                </a:solidFill>
                <a:latin typeface="Tw Cen MT" panose="020B0602020104020603" pitchFamily="34" charset="0"/>
              </a:rPr>
              <a:t>POLICY AND PLANNING</a:t>
            </a:r>
            <a:r>
              <a:rPr lang="en-US" dirty="0">
                <a:solidFill>
                  <a:schemeClr val="tx1"/>
                </a:solidFill>
                <a:latin typeface="Tw Cen MT" panose="020B0602020104020603" pitchFamily="34" charset="0"/>
              </a:rPr>
              <a:t>. Definitions</a:t>
            </a:r>
            <a:endParaRPr lang="en-US" dirty="0">
              <a:solidFill>
                <a:schemeClr val="tx1"/>
              </a:solidFill>
            </a:endParaRPr>
          </a:p>
        </p:txBody>
      </p:sp>
      <p:pic>
        <p:nvPicPr>
          <p:cNvPr id="9" name="Picture 8" descr="A picture containing text, screenshot, diagram, map&#10;&#10;Description automatically generated">
            <a:extLst>
              <a:ext uri="{FF2B5EF4-FFF2-40B4-BE49-F238E27FC236}">
                <a16:creationId xmlns:a16="http://schemas.microsoft.com/office/drawing/2014/main" id="{8543D61E-58B7-6474-5CD9-12CA41762A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0434" y="990001"/>
            <a:ext cx="7224981" cy="4843645"/>
          </a:xfrm>
          <a:prstGeom prst="rect">
            <a:avLst/>
          </a:prstGeom>
        </p:spPr>
      </p:pic>
      <p:sp>
        <p:nvSpPr>
          <p:cNvPr id="10" name="CuadroTexto 2">
            <a:extLst>
              <a:ext uri="{FF2B5EF4-FFF2-40B4-BE49-F238E27FC236}">
                <a16:creationId xmlns:a16="http://schemas.microsoft.com/office/drawing/2014/main" id="{7A3F9870-F178-CD56-7900-BC0DBA79B384}"/>
              </a:ext>
            </a:extLst>
          </p:cNvPr>
          <p:cNvSpPr txBox="1"/>
          <p:nvPr/>
        </p:nvSpPr>
        <p:spPr>
          <a:xfrm>
            <a:off x="1271464" y="1412776"/>
            <a:ext cx="3470176" cy="3816429"/>
          </a:xfrm>
          <a:prstGeom prst="rect">
            <a:avLst/>
          </a:prstGeom>
          <a:noFill/>
        </p:spPr>
        <p:txBody>
          <a:bodyPr wrap="square">
            <a:spAutoFit/>
          </a:bodyPr>
          <a:lstStyle/>
          <a:p>
            <a:pPr>
              <a:spcAft>
                <a:spcPts val="600"/>
              </a:spcAft>
              <a:buClr>
                <a:srgbClr val="000000"/>
              </a:buClr>
            </a:pPr>
            <a:r>
              <a:rPr lang="en-US" sz="1600" b="1" dirty="0"/>
              <a:t>RECOMMENDATION:</a:t>
            </a:r>
          </a:p>
          <a:p>
            <a:pPr>
              <a:spcAft>
                <a:spcPts val="600"/>
              </a:spcAft>
              <a:buClr>
                <a:srgbClr val="000000"/>
              </a:buClr>
            </a:pPr>
            <a:r>
              <a:rPr lang="en-US" sz="1600" dirty="0"/>
              <a:t>Promote </a:t>
            </a:r>
            <a:r>
              <a:rPr lang="en-US" sz="1600" b="1" dirty="0"/>
              <a:t>holistic approaches </a:t>
            </a:r>
            <a:r>
              <a:rPr lang="en-US" sz="1600" dirty="0"/>
              <a:t>that can incorporate:</a:t>
            </a:r>
          </a:p>
          <a:p>
            <a:pPr marL="285750" indent="-285750">
              <a:spcAft>
                <a:spcPts val="600"/>
              </a:spcAft>
              <a:buClr>
                <a:srgbClr val="000000"/>
              </a:buClr>
              <a:buFont typeface="Arial" panose="020B0604020202020204" pitchFamily="34" charset="0"/>
              <a:buChar char="•"/>
            </a:pPr>
            <a:r>
              <a:rPr lang="en-US" sz="1600" dirty="0"/>
              <a:t>Different electrification approaches:</a:t>
            </a:r>
          </a:p>
          <a:p>
            <a:pPr marL="775566" lvl="1" indent="-285750">
              <a:spcAft>
                <a:spcPts val="600"/>
              </a:spcAft>
              <a:buClr>
                <a:srgbClr val="000000"/>
              </a:buClr>
              <a:buFont typeface="Arial" panose="020B0604020202020204" pitchFamily="34" charset="0"/>
              <a:buChar char="•"/>
            </a:pPr>
            <a:r>
              <a:rPr lang="en-US" sz="1600" dirty="0"/>
              <a:t>Mini-grids</a:t>
            </a:r>
          </a:p>
          <a:p>
            <a:pPr marL="775566" lvl="1" indent="-285750">
              <a:spcAft>
                <a:spcPts val="600"/>
              </a:spcAft>
              <a:buClr>
                <a:srgbClr val="000000"/>
              </a:buClr>
              <a:buFont typeface="Arial" panose="020B0604020202020204" pitchFamily="34" charset="0"/>
              <a:buChar char="•"/>
            </a:pPr>
            <a:r>
              <a:rPr lang="en-US" sz="1600" dirty="0"/>
              <a:t>Stand-alone systems</a:t>
            </a:r>
          </a:p>
          <a:p>
            <a:pPr marL="775566" lvl="1" indent="-285750">
              <a:spcAft>
                <a:spcPts val="600"/>
              </a:spcAft>
              <a:buClr>
                <a:srgbClr val="000000"/>
              </a:buClr>
              <a:buFont typeface="Arial" panose="020B0604020202020204" pitchFamily="34" charset="0"/>
              <a:buChar char="•"/>
            </a:pPr>
            <a:r>
              <a:rPr lang="en-US" sz="1600" dirty="0"/>
              <a:t>Solar kiosks</a:t>
            </a:r>
          </a:p>
          <a:p>
            <a:pPr marL="285750" indent="-285750">
              <a:spcAft>
                <a:spcPts val="600"/>
              </a:spcAft>
              <a:buClr>
                <a:srgbClr val="000000"/>
              </a:buClr>
              <a:buFont typeface="Arial" panose="020B0604020202020204" pitchFamily="34" charset="0"/>
              <a:buChar char="•"/>
            </a:pPr>
            <a:r>
              <a:rPr lang="en-US" sz="1600" dirty="0"/>
              <a:t>Different services</a:t>
            </a:r>
          </a:p>
          <a:p>
            <a:pPr marL="775566" lvl="1" indent="-285750">
              <a:spcAft>
                <a:spcPts val="600"/>
              </a:spcAft>
              <a:buClr>
                <a:srgbClr val="000000"/>
              </a:buClr>
              <a:buFont typeface="Arial" panose="020B0604020202020204" pitchFamily="34" charset="0"/>
              <a:buChar char="•"/>
            </a:pPr>
            <a:r>
              <a:rPr lang="en-US" sz="1600" dirty="0"/>
              <a:t>Electricity</a:t>
            </a:r>
          </a:p>
          <a:p>
            <a:pPr marL="775566" lvl="1" indent="-285750">
              <a:spcAft>
                <a:spcPts val="600"/>
              </a:spcAft>
              <a:buClr>
                <a:srgbClr val="000000"/>
              </a:buClr>
              <a:buFont typeface="Arial" panose="020B0604020202020204" pitchFamily="34" charset="0"/>
              <a:buChar char="•"/>
            </a:pPr>
            <a:r>
              <a:rPr lang="en-US" sz="1600" dirty="0"/>
              <a:t>E-mobility</a:t>
            </a:r>
          </a:p>
          <a:p>
            <a:pPr marL="775566" lvl="1" indent="-285750">
              <a:spcAft>
                <a:spcPts val="600"/>
              </a:spcAft>
              <a:buClr>
                <a:srgbClr val="000000"/>
              </a:buClr>
              <a:buFont typeface="Arial" panose="020B0604020202020204" pitchFamily="34" charset="0"/>
              <a:buChar char="•"/>
            </a:pPr>
            <a:r>
              <a:rPr lang="en-US" sz="1600" dirty="0"/>
              <a:t>Productive uses</a:t>
            </a:r>
          </a:p>
          <a:p>
            <a:pPr marL="775566" lvl="1" indent="-285750">
              <a:spcAft>
                <a:spcPts val="600"/>
              </a:spcAft>
              <a:buClr>
                <a:srgbClr val="000000"/>
              </a:buClr>
              <a:buFont typeface="Arial" panose="020B0604020202020204" pitchFamily="34" charset="0"/>
              <a:buChar char="•"/>
            </a:pPr>
            <a:r>
              <a:rPr lang="en-US" sz="1600" dirty="0"/>
              <a:t>Water, telephone, etc.</a:t>
            </a:r>
          </a:p>
        </p:txBody>
      </p:sp>
      <p:pic>
        <p:nvPicPr>
          <p:cNvPr id="1026" name="Picture 2" descr="Recommendation - Free hands and gestures icons">
            <a:extLst>
              <a:ext uri="{FF2B5EF4-FFF2-40B4-BE49-F238E27FC236}">
                <a16:creationId xmlns:a16="http://schemas.microsoft.com/office/drawing/2014/main" id="{6930DBA1-3A3A-15AA-1C5B-68FC672E0E1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6069" y="1412776"/>
            <a:ext cx="830998" cy="83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841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n-US" dirty="0">
                <a:solidFill>
                  <a:srgbClr val="4B655A"/>
                </a:solidFill>
                <a:latin typeface="Tw Cen MT" panose="020B0602020104020603" pitchFamily="34" charset="0"/>
              </a:rPr>
              <a:t>POLICY AND PLANNING. </a:t>
            </a:r>
            <a:r>
              <a:rPr lang="en-US" dirty="0">
                <a:solidFill>
                  <a:schemeClr val="tx1"/>
                </a:solidFill>
                <a:latin typeface="Tw Cen MT" panose="020B0602020104020603" pitchFamily="34" charset="0"/>
              </a:rPr>
              <a:t>Approach to Mini-Grid Planning</a:t>
            </a:r>
            <a:endParaRPr lang="en-US" dirty="0">
              <a:solidFill>
                <a:schemeClr val="tx1"/>
              </a:solidFill>
            </a:endParaRPr>
          </a:p>
        </p:txBody>
      </p:sp>
      <p:graphicFrame>
        <p:nvGraphicFramePr>
          <p:cNvPr id="3" name="Tabla 2">
            <a:extLst>
              <a:ext uri="{FF2B5EF4-FFF2-40B4-BE49-F238E27FC236}">
                <a16:creationId xmlns:a16="http://schemas.microsoft.com/office/drawing/2014/main" id="{E8A1C6A7-D792-0BD0-E269-17DB0B72633B}"/>
              </a:ext>
            </a:extLst>
          </p:cNvPr>
          <p:cNvGraphicFramePr>
            <a:graphicFrameLocks noGrp="1"/>
          </p:cNvGraphicFramePr>
          <p:nvPr>
            <p:extLst>
              <p:ext uri="{D42A27DB-BD31-4B8C-83A1-F6EECF244321}">
                <p14:modId xmlns:p14="http://schemas.microsoft.com/office/powerpoint/2010/main" val="3829916765"/>
              </p:ext>
            </p:extLst>
          </p:nvPr>
        </p:nvGraphicFramePr>
        <p:xfrm>
          <a:off x="1163452" y="1556792"/>
          <a:ext cx="9865096" cy="4500880"/>
        </p:xfrm>
        <a:graphic>
          <a:graphicData uri="http://schemas.openxmlformats.org/drawingml/2006/table">
            <a:tbl>
              <a:tblPr firstRow="1" bandRow="1">
                <a:tableStyleId>{5C22544A-7EE6-4342-B048-85BDC9FD1C3A}</a:tableStyleId>
              </a:tblPr>
              <a:tblGrid>
                <a:gridCol w="3497624">
                  <a:extLst>
                    <a:ext uri="{9D8B030D-6E8A-4147-A177-3AD203B41FA5}">
                      <a16:colId xmlns:a16="http://schemas.microsoft.com/office/drawing/2014/main" val="4013712783"/>
                    </a:ext>
                  </a:extLst>
                </a:gridCol>
                <a:gridCol w="6367472">
                  <a:extLst>
                    <a:ext uri="{9D8B030D-6E8A-4147-A177-3AD203B41FA5}">
                      <a16:colId xmlns:a16="http://schemas.microsoft.com/office/drawing/2014/main" val="3654459091"/>
                    </a:ext>
                  </a:extLst>
                </a:gridCol>
              </a:tblGrid>
              <a:tr h="370840">
                <a:tc>
                  <a:txBody>
                    <a:bodyPr/>
                    <a:lstStyle/>
                    <a:p>
                      <a:pPr algn="ctr"/>
                      <a:r>
                        <a:rPr lang="es-ES" sz="1600" dirty="0">
                          <a:latin typeface="+mn-lt"/>
                        </a:rPr>
                        <a:t>Key </a:t>
                      </a:r>
                      <a:r>
                        <a:rPr lang="es-ES" sz="1600" dirty="0" err="1">
                          <a:latin typeface="+mn-lt"/>
                        </a:rPr>
                        <a:t>Regulatory</a:t>
                      </a:r>
                      <a:r>
                        <a:rPr lang="es-ES" sz="1600" dirty="0">
                          <a:latin typeface="+mn-lt"/>
                        </a:rPr>
                        <a:t> </a:t>
                      </a:r>
                      <a:r>
                        <a:rPr lang="es-ES" sz="1600" dirty="0" err="1">
                          <a:latin typeface="+mn-lt"/>
                        </a:rPr>
                        <a:t>Decision</a:t>
                      </a:r>
                      <a:endParaRPr lang="en-US" sz="1600" dirty="0">
                        <a:latin typeface="+mn-lt"/>
                      </a:endParaRPr>
                    </a:p>
                  </a:txBody>
                  <a:tcPr>
                    <a:solidFill>
                      <a:srgbClr val="72A376"/>
                    </a:solidFill>
                  </a:tcPr>
                </a:tc>
                <a:tc>
                  <a:txBody>
                    <a:bodyPr/>
                    <a:lstStyle/>
                    <a:p>
                      <a:pPr algn="ctr"/>
                      <a:r>
                        <a:rPr lang="es-ES" sz="1600" dirty="0" err="1">
                          <a:latin typeface="+mn-lt"/>
                        </a:rPr>
                        <a:t>Description</a:t>
                      </a:r>
                      <a:endParaRPr lang="en-US" sz="1600" dirty="0">
                        <a:latin typeface="+mn-lt"/>
                      </a:endParaRPr>
                    </a:p>
                  </a:txBody>
                  <a:tcPr>
                    <a:solidFill>
                      <a:srgbClr val="72A376"/>
                    </a:solidFill>
                  </a:tcPr>
                </a:tc>
                <a:extLst>
                  <a:ext uri="{0D108BD9-81ED-4DB2-BD59-A6C34878D82A}">
                    <a16:rowId xmlns:a16="http://schemas.microsoft.com/office/drawing/2014/main" val="27006919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dk1"/>
                          </a:solidFill>
                          <a:latin typeface="+mn-lt"/>
                          <a:ea typeface="+mn-ea"/>
                          <a:cs typeface="+mn-cs"/>
                        </a:rPr>
                        <a:t>Top-Down </a:t>
                      </a:r>
                      <a:r>
                        <a:rPr kumimoji="0" lang="en-US" sz="1600" b="0" i="0" u="none" strike="noStrike" kern="1200" baseline="0" dirty="0">
                          <a:solidFill>
                            <a:schemeClr val="dk1"/>
                          </a:solidFill>
                          <a:latin typeface="+mn-lt"/>
                          <a:ea typeface="+mn-ea"/>
                          <a:cs typeface="+mn-cs"/>
                        </a:rPr>
                        <a:t>(“Government driven”)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dk1"/>
                          </a:solidFill>
                          <a:latin typeface="+mn-lt"/>
                          <a:ea typeface="+mn-ea"/>
                          <a:cs typeface="+mn-cs"/>
                        </a:rPr>
                        <a:t>During the initial stages of market development, under a top-down approach, the government identifies sites for mini-grid development and leads procurement of developers for each site; this approach often includes a governmental role in the development and/or ownership of mini-grid assets. This is often a good approach to promote pilot projects and offer learning opportunities and best practices to the market. In these initial stages, pilot projects typically rely on the participation of international firms to bring international best practices. </a:t>
                      </a:r>
                    </a:p>
                  </a:txBody>
                  <a:tcPr/>
                </a:tc>
                <a:extLst>
                  <a:ext uri="{0D108BD9-81ED-4DB2-BD59-A6C34878D82A}">
                    <a16:rowId xmlns:a16="http://schemas.microsoft.com/office/drawing/2014/main" val="36561083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dk1"/>
                          </a:solidFill>
                          <a:latin typeface="+mn-lt"/>
                          <a:ea typeface="+mn-ea"/>
                          <a:cs typeface="+mn-cs"/>
                        </a:rPr>
                        <a:t>Bottom-up </a:t>
                      </a:r>
                      <a:r>
                        <a:rPr kumimoji="0" lang="en-US" sz="1600" b="0" i="0" u="none" strike="noStrike" kern="1200" baseline="0" dirty="0">
                          <a:solidFill>
                            <a:schemeClr val="dk1"/>
                          </a:solidFill>
                          <a:latin typeface="+mn-lt"/>
                          <a:ea typeface="+mn-ea"/>
                          <a:cs typeface="+mn-cs"/>
                        </a:rPr>
                        <a:t>(“Developer driven”)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dk1"/>
                          </a:solidFill>
                          <a:latin typeface="+mn-lt"/>
                          <a:ea typeface="+mn-ea"/>
                          <a:cs typeface="+mn-cs"/>
                        </a:rPr>
                        <a:t>In later stages of market development, as local firms and institutions build some capacity, the market can transition to a bottom-up approach, which relies on developers to take the initiative to identify and develop sites. Under this approach, the government still manages the regulatory framework for site development (e.g. by developing eligibility requirements for projects) but usually does not procure developers. A very good example of an ongoing bottom-up program in PNG is the </a:t>
                      </a:r>
                      <a:r>
                        <a:rPr kumimoji="0" lang="en-US" sz="1600" b="0" i="0" u="none" strike="noStrike" kern="1200" baseline="0" dirty="0" err="1">
                          <a:solidFill>
                            <a:schemeClr val="dk1"/>
                          </a:solidFill>
                          <a:latin typeface="+mn-lt"/>
                          <a:ea typeface="+mn-ea"/>
                          <a:cs typeface="+mn-cs"/>
                        </a:rPr>
                        <a:t>Pawarim</a:t>
                      </a:r>
                      <a:r>
                        <a:rPr kumimoji="0" lang="en-US" sz="1600" b="0" i="0" u="none" strike="noStrike" kern="1200" baseline="0" dirty="0">
                          <a:solidFill>
                            <a:schemeClr val="dk1"/>
                          </a:solidFill>
                          <a:latin typeface="+mn-lt"/>
                          <a:ea typeface="+mn-ea"/>
                          <a:cs typeface="+mn-cs"/>
                        </a:rPr>
                        <a:t> </a:t>
                      </a:r>
                      <a:r>
                        <a:rPr kumimoji="0" lang="en-US" sz="1600" b="0" i="0" u="none" strike="noStrike" kern="1200" baseline="0" dirty="0" err="1">
                          <a:solidFill>
                            <a:schemeClr val="dk1"/>
                          </a:solidFill>
                          <a:latin typeface="+mn-lt"/>
                          <a:ea typeface="+mn-ea"/>
                          <a:cs typeface="+mn-cs"/>
                        </a:rPr>
                        <a:t>Komunti</a:t>
                      </a:r>
                      <a:r>
                        <a:rPr kumimoji="0" lang="en-US" sz="1600" b="0" i="0" u="none" strike="noStrike" kern="1200" baseline="0" dirty="0">
                          <a:solidFill>
                            <a:schemeClr val="dk1"/>
                          </a:solidFill>
                          <a:latin typeface="+mn-lt"/>
                          <a:ea typeface="+mn-ea"/>
                          <a:cs typeface="+mn-cs"/>
                        </a:rPr>
                        <a:t> Program from the </a:t>
                      </a:r>
                      <a:r>
                        <a:rPr kumimoji="0" lang="en-US" sz="1600" b="0" i="0" u="none" strike="noStrike" kern="1200" baseline="0" dirty="0" err="1">
                          <a:solidFill>
                            <a:schemeClr val="dk1"/>
                          </a:solidFill>
                          <a:latin typeface="+mn-lt"/>
                          <a:ea typeface="+mn-ea"/>
                          <a:cs typeface="+mn-cs"/>
                        </a:rPr>
                        <a:t>PNGAus</a:t>
                      </a:r>
                      <a:r>
                        <a:rPr kumimoji="0" lang="en-US" sz="1600" b="0" i="0" u="none" strike="noStrike" kern="1200" baseline="0" dirty="0">
                          <a:solidFill>
                            <a:schemeClr val="dk1"/>
                          </a:solidFill>
                          <a:latin typeface="+mn-lt"/>
                          <a:ea typeface="+mn-ea"/>
                          <a:cs typeface="+mn-cs"/>
                        </a:rPr>
                        <a:t> Partnership</a:t>
                      </a:r>
                      <a:r>
                        <a:rPr lang="en-US" sz="1900" kern="1200" dirty="0">
                          <a:solidFill>
                            <a:schemeClr val="dk1"/>
                          </a:solidFill>
                          <a:effectLst/>
                          <a:latin typeface="+mn-lt"/>
                          <a:ea typeface="+mn-ea"/>
                          <a:cs typeface="+mn-cs"/>
                        </a:rPr>
                        <a:t>.</a:t>
                      </a:r>
                      <a:endParaRPr kumimoji="0" lang="en-US" sz="16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592563588"/>
                  </a:ext>
                </a:extLst>
              </a:tr>
            </a:tbl>
          </a:graphicData>
        </a:graphic>
      </p:graphicFrame>
      <p:sp>
        <p:nvSpPr>
          <p:cNvPr id="11" name="TextBox 10">
            <a:extLst>
              <a:ext uri="{FF2B5EF4-FFF2-40B4-BE49-F238E27FC236}">
                <a16:creationId xmlns:a16="http://schemas.microsoft.com/office/drawing/2014/main" id="{CAA36DDA-9BDD-DB3A-69FF-19363B7D6997}"/>
              </a:ext>
            </a:extLst>
          </p:cNvPr>
          <p:cNvSpPr txBox="1"/>
          <p:nvPr/>
        </p:nvSpPr>
        <p:spPr>
          <a:xfrm>
            <a:off x="0" y="976718"/>
            <a:ext cx="12192000" cy="553998"/>
          </a:xfrm>
          <a:prstGeom prst="rect">
            <a:avLst/>
          </a:prstGeom>
          <a:noFill/>
        </p:spPr>
        <p:txBody>
          <a:bodyPr wrap="square" rtlCol="0">
            <a:spAutoFit/>
          </a:bodyPr>
          <a:lstStyle/>
          <a:p>
            <a:pPr algn="ctr"/>
            <a:r>
              <a:rPr lang="en-US" sz="1600" b="1" dirty="0"/>
              <a:t>Table 2. </a:t>
            </a:r>
            <a:r>
              <a:rPr lang="en-US" sz="1600" dirty="0"/>
              <a:t>Key regulatory decision in policy and planning</a:t>
            </a:r>
          </a:p>
          <a:p>
            <a:pPr algn="ctr"/>
            <a:r>
              <a:rPr lang="en-US" sz="1400" i="1" dirty="0"/>
              <a:t>Trama Tecno-Ambiental (TTA)</a:t>
            </a:r>
            <a:endParaRPr lang="en-US" sz="1400" dirty="0"/>
          </a:p>
        </p:txBody>
      </p:sp>
    </p:spTree>
    <p:extLst>
      <p:ext uri="{BB962C8B-B14F-4D97-AF65-F5344CB8AC3E}">
        <p14:creationId xmlns:p14="http://schemas.microsoft.com/office/powerpoint/2010/main" val="1396932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POLICY AND PLANNING. </a:t>
            </a:r>
            <a:r>
              <a:rPr lang="es-ES" dirty="0" err="1">
                <a:solidFill>
                  <a:schemeClr val="tx1"/>
                </a:solidFill>
                <a:latin typeface="Tw Cen MT" panose="020B0602020104020603" pitchFamily="34" charset="0"/>
              </a:rPr>
              <a:t>Licensing</a:t>
            </a:r>
            <a:endParaRPr lang="es-ES" dirty="0">
              <a:solidFill>
                <a:schemeClr val="tx1"/>
              </a:solidFill>
            </a:endParaRPr>
          </a:p>
        </p:txBody>
      </p:sp>
      <p:sp>
        <p:nvSpPr>
          <p:cNvPr id="4" name="CuadroTexto 2">
            <a:extLst>
              <a:ext uri="{FF2B5EF4-FFF2-40B4-BE49-F238E27FC236}">
                <a16:creationId xmlns:a16="http://schemas.microsoft.com/office/drawing/2014/main" id="{F7E56856-E088-6CD0-B40C-854597419080}"/>
              </a:ext>
            </a:extLst>
          </p:cNvPr>
          <p:cNvSpPr txBox="1"/>
          <p:nvPr/>
        </p:nvSpPr>
        <p:spPr>
          <a:xfrm>
            <a:off x="609600" y="1052736"/>
            <a:ext cx="10972799" cy="1015663"/>
          </a:xfrm>
          <a:prstGeom prst="rect">
            <a:avLst/>
          </a:prstGeom>
          <a:noFill/>
        </p:spPr>
        <p:txBody>
          <a:bodyPr wrap="square">
            <a:spAutoFit/>
          </a:bodyPr>
          <a:lstStyle/>
          <a:p>
            <a:pPr>
              <a:spcAft>
                <a:spcPts val="600"/>
              </a:spcAft>
              <a:buClr>
                <a:srgbClr val="000000"/>
              </a:buClr>
            </a:pPr>
            <a:r>
              <a:rPr lang="es-ES" sz="1800" b="1" dirty="0" err="1">
                <a:ea typeface="Calibri" panose="020F0502020204030204" pitchFamily="34" charset="0"/>
              </a:rPr>
              <a:t>Example</a:t>
            </a:r>
            <a:r>
              <a:rPr lang="es-ES" sz="1800" b="1" dirty="0">
                <a:ea typeface="Calibri" panose="020F0502020204030204" pitchFamily="34" charset="0"/>
              </a:rPr>
              <a:t>: </a:t>
            </a:r>
            <a:r>
              <a:rPr lang="es-ES" sz="1800" dirty="0" err="1">
                <a:ea typeface="Calibri" panose="020F0502020204030204" pitchFamily="34" charset="0"/>
              </a:rPr>
              <a:t>Streamlining</a:t>
            </a:r>
            <a:r>
              <a:rPr lang="es-ES" sz="1800" dirty="0">
                <a:ea typeface="Calibri" panose="020F0502020204030204" pitchFamily="34" charset="0"/>
              </a:rPr>
              <a:t> </a:t>
            </a:r>
            <a:r>
              <a:rPr lang="es-ES" sz="1800" dirty="0" err="1">
                <a:ea typeface="Calibri" panose="020F0502020204030204" pitchFamily="34" charset="0"/>
              </a:rPr>
              <a:t>application</a:t>
            </a:r>
            <a:r>
              <a:rPr lang="es-ES" sz="1800" dirty="0">
                <a:ea typeface="Calibri" panose="020F0502020204030204" pitchFamily="34" charset="0"/>
              </a:rPr>
              <a:t> </a:t>
            </a:r>
            <a:r>
              <a:rPr lang="es-ES" sz="1800" dirty="0" err="1">
                <a:ea typeface="Calibri" panose="020F0502020204030204" pitchFamily="34" charset="0"/>
              </a:rPr>
              <a:t>procedures</a:t>
            </a:r>
            <a:r>
              <a:rPr lang="es-ES" sz="1800" dirty="0">
                <a:ea typeface="Calibri" panose="020F0502020204030204" pitchFamily="34" charset="0"/>
              </a:rPr>
              <a:t> in </a:t>
            </a:r>
            <a:r>
              <a:rPr lang="es-ES" sz="1800" i="1" dirty="0">
                <a:ea typeface="Calibri" panose="020F0502020204030204" pitchFamily="34" charset="0"/>
              </a:rPr>
              <a:t>PNG Off-</a:t>
            </a:r>
            <a:r>
              <a:rPr lang="es-ES" sz="1800" i="1" dirty="0" err="1">
                <a:ea typeface="Calibri" panose="020F0502020204030204" pitchFamily="34" charset="0"/>
              </a:rPr>
              <a:t>Grid</a:t>
            </a:r>
            <a:r>
              <a:rPr lang="es-ES" sz="1800" i="1" dirty="0">
                <a:ea typeface="Calibri" panose="020F0502020204030204" pitchFamily="34" charset="0"/>
              </a:rPr>
              <a:t> </a:t>
            </a:r>
            <a:r>
              <a:rPr lang="es-ES" sz="1800" i="1" dirty="0" err="1">
                <a:ea typeface="Calibri" panose="020F0502020204030204" pitchFamily="34" charset="0"/>
              </a:rPr>
              <a:t>Regulation</a:t>
            </a:r>
            <a:r>
              <a:rPr lang="es-ES" sz="1800" i="1" dirty="0">
                <a:ea typeface="Calibri" panose="020F0502020204030204" pitchFamily="34" charset="0"/>
              </a:rPr>
              <a:t> </a:t>
            </a:r>
            <a:r>
              <a:rPr lang="es-ES" sz="1800" i="1" dirty="0" err="1">
                <a:ea typeface="Calibri" panose="020F0502020204030204" pitchFamily="34" charset="0"/>
              </a:rPr>
              <a:t>for</a:t>
            </a:r>
            <a:r>
              <a:rPr lang="es-ES" sz="1800" i="1" dirty="0">
                <a:ea typeface="Calibri" panose="020F0502020204030204" pitchFamily="34" charset="0"/>
              </a:rPr>
              <a:t> Small Power </a:t>
            </a:r>
            <a:r>
              <a:rPr lang="es-ES" sz="1800" i="1" dirty="0" err="1">
                <a:ea typeface="Calibri" panose="020F0502020204030204" pitchFamily="34" charset="0"/>
              </a:rPr>
              <a:t>Systems</a:t>
            </a:r>
            <a:endParaRPr lang="es-ES" sz="1800" i="1" dirty="0">
              <a:ea typeface="Calibri" panose="020F0502020204030204" pitchFamily="34" charset="0"/>
            </a:endParaRPr>
          </a:p>
          <a:p>
            <a:pPr marL="775566" lvl="1" indent="-285750">
              <a:spcAft>
                <a:spcPts val="600"/>
              </a:spcAft>
              <a:buClr>
                <a:srgbClr val="000000"/>
              </a:buClr>
              <a:buFont typeface="Arial" panose="020B0604020202020204" pitchFamily="34" charset="0"/>
              <a:buChar char="•"/>
            </a:pPr>
            <a:endParaRPr lang="en-US" sz="1800" dirty="0"/>
          </a:p>
          <a:p>
            <a:pPr marL="285750" indent="-285750">
              <a:spcAft>
                <a:spcPts val="600"/>
              </a:spcAft>
              <a:buClr>
                <a:srgbClr val="000000"/>
              </a:buClr>
              <a:buFont typeface="Arial" panose="020B0604020202020204" pitchFamily="34" charset="0"/>
              <a:buChar char="•"/>
            </a:pPr>
            <a:endParaRPr lang="en-US" sz="1400" i="1" dirty="0"/>
          </a:p>
        </p:txBody>
      </p:sp>
      <p:sp>
        <p:nvSpPr>
          <p:cNvPr id="5" name="Slide Number Placeholder 6">
            <a:extLst>
              <a:ext uri="{FF2B5EF4-FFF2-40B4-BE49-F238E27FC236}">
                <a16:creationId xmlns:a16="http://schemas.microsoft.com/office/drawing/2014/main" id="{18264AC3-6EA2-421D-B176-F194A4650195}"/>
              </a:ext>
            </a:extLst>
          </p:cNvPr>
          <p:cNvSpPr txBox="1">
            <a:spLocks/>
          </p:cNvSpPr>
          <p:nvPr/>
        </p:nvSpPr>
        <p:spPr>
          <a:xfrm>
            <a:off x="8610600" y="6356350"/>
            <a:ext cx="2743200" cy="365125"/>
          </a:xfrm>
          <a:prstGeom prst="rect">
            <a:avLst/>
          </a:prstGeom>
        </p:spPr>
        <p:txBody>
          <a:bodyPr/>
          <a:lstStyle>
            <a:defPPr>
              <a:defRPr lang="es-ES"/>
            </a:defPPr>
            <a:lvl1pPr marL="0" algn="l" defTabSz="979631" rtl="0" eaLnBrk="1" latinLnBrk="0" hangingPunct="1">
              <a:defRPr sz="1900" kern="1200">
                <a:solidFill>
                  <a:schemeClr val="tx1"/>
                </a:solidFill>
                <a:latin typeface="+mn-lt"/>
                <a:ea typeface="+mn-ea"/>
                <a:cs typeface="+mn-cs"/>
              </a:defRPr>
            </a:lvl1pPr>
            <a:lvl2pPr marL="489816" algn="l" defTabSz="979631" rtl="0" eaLnBrk="1" latinLnBrk="0" hangingPunct="1">
              <a:defRPr sz="1900" kern="1200">
                <a:solidFill>
                  <a:schemeClr val="tx1"/>
                </a:solidFill>
                <a:latin typeface="+mn-lt"/>
                <a:ea typeface="+mn-ea"/>
                <a:cs typeface="+mn-cs"/>
              </a:defRPr>
            </a:lvl2pPr>
            <a:lvl3pPr marL="979631" algn="l" defTabSz="979631" rtl="0" eaLnBrk="1" latinLnBrk="0" hangingPunct="1">
              <a:defRPr sz="1900" kern="1200">
                <a:solidFill>
                  <a:schemeClr val="tx1"/>
                </a:solidFill>
                <a:latin typeface="+mn-lt"/>
                <a:ea typeface="+mn-ea"/>
                <a:cs typeface="+mn-cs"/>
              </a:defRPr>
            </a:lvl3pPr>
            <a:lvl4pPr marL="1469447" algn="l" defTabSz="979631" rtl="0" eaLnBrk="1" latinLnBrk="0" hangingPunct="1">
              <a:defRPr sz="1900" kern="1200">
                <a:solidFill>
                  <a:schemeClr val="tx1"/>
                </a:solidFill>
                <a:latin typeface="+mn-lt"/>
                <a:ea typeface="+mn-ea"/>
                <a:cs typeface="+mn-cs"/>
              </a:defRPr>
            </a:lvl4pPr>
            <a:lvl5pPr marL="1959262" algn="l" defTabSz="979631" rtl="0" eaLnBrk="1" latinLnBrk="0" hangingPunct="1">
              <a:defRPr sz="1900" kern="1200">
                <a:solidFill>
                  <a:schemeClr val="tx1"/>
                </a:solidFill>
                <a:latin typeface="+mn-lt"/>
                <a:ea typeface="+mn-ea"/>
                <a:cs typeface="+mn-cs"/>
              </a:defRPr>
            </a:lvl5pPr>
            <a:lvl6pPr marL="2449078" algn="l" defTabSz="979631" rtl="0" eaLnBrk="1" latinLnBrk="0" hangingPunct="1">
              <a:defRPr sz="1900" kern="1200">
                <a:solidFill>
                  <a:schemeClr val="tx1"/>
                </a:solidFill>
                <a:latin typeface="+mn-lt"/>
                <a:ea typeface="+mn-ea"/>
                <a:cs typeface="+mn-cs"/>
              </a:defRPr>
            </a:lvl6pPr>
            <a:lvl7pPr marL="2938893" algn="l" defTabSz="979631" rtl="0" eaLnBrk="1" latinLnBrk="0" hangingPunct="1">
              <a:defRPr sz="1900" kern="1200">
                <a:solidFill>
                  <a:schemeClr val="tx1"/>
                </a:solidFill>
                <a:latin typeface="+mn-lt"/>
                <a:ea typeface="+mn-ea"/>
                <a:cs typeface="+mn-cs"/>
              </a:defRPr>
            </a:lvl7pPr>
            <a:lvl8pPr marL="3428709" algn="l" defTabSz="979631" rtl="0" eaLnBrk="1" latinLnBrk="0" hangingPunct="1">
              <a:defRPr sz="1900" kern="1200">
                <a:solidFill>
                  <a:schemeClr val="tx1"/>
                </a:solidFill>
                <a:latin typeface="+mn-lt"/>
                <a:ea typeface="+mn-ea"/>
                <a:cs typeface="+mn-cs"/>
              </a:defRPr>
            </a:lvl8pPr>
            <a:lvl9pPr marL="3918524" algn="l" defTabSz="979631" rtl="0" eaLnBrk="1" latinLnBrk="0" hangingPunct="1">
              <a:defRPr sz="1900" kern="1200">
                <a:solidFill>
                  <a:schemeClr val="tx1"/>
                </a:solidFill>
                <a:latin typeface="+mn-lt"/>
                <a:ea typeface="+mn-ea"/>
                <a:cs typeface="+mn-cs"/>
              </a:defRPr>
            </a:lvl9pPr>
          </a:lstStyle>
          <a:p>
            <a:fld id="{899BD4E2-3960-47B7-94C2-88034A1DAAB7}" type="slidenum">
              <a:rPr lang="en-GB" smtClean="0"/>
              <a:pPr/>
              <a:t>15</a:t>
            </a:fld>
            <a:endParaRPr lang="en-GB" dirty="0"/>
          </a:p>
        </p:txBody>
      </p:sp>
      <p:sp>
        <p:nvSpPr>
          <p:cNvPr id="6" name="TextBox 5">
            <a:extLst>
              <a:ext uri="{FF2B5EF4-FFF2-40B4-BE49-F238E27FC236}">
                <a16:creationId xmlns:a16="http://schemas.microsoft.com/office/drawing/2014/main" id="{BE2F5403-46C8-D079-116B-8FBA12E844F3}"/>
              </a:ext>
            </a:extLst>
          </p:cNvPr>
          <p:cNvSpPr txBox="1"/>
          <p:nvPr/>
        </p:nvSpPr>
        <p:spPr>
          <a:xfrm>
            <a:off x="557259" y="1635254"/>
            <a:ext cx="5701020" cy="3621017"/>
          </a:xfrm>
          <a:prstGeom prst="rect">
            <a:avLst/>
          </a:prstGeom>
          <a:solidFill>
            <a:schemeClr val="bg1">
              <a:lumMod val="95000"/>
            </a:schemeClr>
          </a:solidFill>
        </p:spPr>
        <p:txBody>
          <a:bodyPr wrap="square">
            <a:noAutofit/>
          </a:bodyPr>
          <a:lstStyle/>
          <a:p>
            <a:pPr lvl="0" algn="ctr">
              <a:spcBef>
                <a:spcPts val="600"/>
              </a:spcBef>
            </a:pPr>
            <a:r>
              <a:rPr lang="en-US" sz="1600" b="1" dirty="0">
                <a:effectLst/>
                <a:latin typeface="Calibri" panose="020F0502020204030204" pitchFamily="34" charset="0"/>
                <a:ea typeface="Calibri" panose="020F0502020204030204" pitchFamily="34" charset="0"/>
                <a:cs typeface="Arial" panose="020B0604020202020204" pitchFamily="34" charset="0"/>
              </a:rPr>
              <a:t>REGISTRATION:</a:t>
            </a:r>
          </a:p>
          <a:p>
            <a:pPr lvl="0" algn="ctr">
              <a:spcBef>
                <a:spcPts val="600"/>
              </a:spcBef>
            </a:pPr>
            <a:r>
              <a:rPr lang="en-US" sz="1600" b="1" dirty="0">
                <a:latin typeface="Calibri" panose="020F0502020204030204" pitchFamily="34" charset="0"/>
                <a:ea typeface="Calibri" panose="020F0502020204030204" pitchFamily="34" charset="0"/>
                <a:cs typeface="Arial" panose="020B0604020202020204" pitchFamily="34" charset="0"/>
              </a:rPr>
              <a:t>No approval needed from regulator.</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lvl="0">
              <a:spcBef>
                <a:spcPts val="600"/>
              </a:spcBef>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lvl="0">
              <a:spcBef>
                <a:spcPts val="600"/>
              </a:spcBef>
            </a:pPr>
            <a:r>
              <a:rPr lang="en-US" sz="1600" dirty="0">
                <a:effectLst/>
                <a:latin typeface="Calibri" panose="020F0502020204030204" pitchFamily="34" charset="0"/>
                <a:ea typeface="Calibri" panose="020F0502020204030204" pitchFamily="34" charset="0"/>
                <a:cs typeface="Arial" panose="020B0604020202020204" pitchFamily="34" charset="0"/>
              </a:rPr>
              <a:t>REQUIREMENTS:</a:t>
            </a:r>
          </a:p>
          <a:p>
            <a:pPr marL="285750" lvl="0" indent="-285750">
              <a:spcBef>
                <a:spcPts val="600"/>
              </a:spcBef>
              <a:buFont typeface="Wingdings" panose="05000000000000000000" pitchFamily="2" charset="2"/>
              <a:buChar char="ü"/>
            </a:pPr>
            <a:r>
              <a:rPr lang="en-US" sz="1600" b="1" dirty="0"/>
              <a:t>Low Voltage. </a:t>
            </a:r>
            <a:r>
              <a:rPr lang="en-US" sz="1600" dirty="0"/>
              <a:t>Highest voltage in the Service Area is within the range of Low Voltage (or Extra-Low Voltage)</a:t>
            </a:r>
          </a:p>
          <a:p>
            <a:pPr>
              <a:spcBef>
                <a:spcPts val="600"/>
              </a:spcBef>
            </a:pPr>
            <a:r>
              <a:rPr lang="en-US" sz="1600" i="1" dirty="0"/>
              <a:t>- AND -</a:t>
            </a:r>
          </a:p>
          <a:p>
            <a:pPr marL="285750" lvl="0" indent="-285750">
              <a:spcBef>
                <a:spcPts val="600"/>
              </a:spcBef>
              <a:buFont typeface="Wingdings" panose="05000000000000000000" pitchFamily="2" charset="2"/>
              <a:buChar char="ü"/>
            </a:pPr>
            <a:r>
              <a:rPr lang="en-US" sz="1600" b="1" dirty="0"/>
              <a:t>No retail exclusivity. </a:t>
            </a:r>
            <a:r>
              <a:rPr lang="en-US" sz="1600" dirty="0"/>
              <a:t>The service provider is not seeking exclusive right to sell Electrification Services.</a:t>
            </a:r>
          </a:p>
          <a:p>
            <a:pPr>
              <a:spcBef>
                <a:spcPts val="600"/>
              </a:spcBef>
            </a:pPr>
            <a:r>
              <a:rPr lang="en-US" sz="1600" i="1" dirty="0"/>
              <a:t>- AND -</a:t>
            </a:r>
          </a:p>
          <a:p>
            <a:pPr marL="285750" indent="-285750">
              <a:spcBef>
                <a:spcPts val="600"/>
              </a:spcBef>
              <a:buFont typeface="Wingdings" panose="05000000000000000000" pitchFamily="2" charset="2"/>
              <a:buChar char="ü"/>
            </a:pPr>
            <a:r>
              <a:rPr lang="en-US" sz="1600" b="1" dirty="0"/>
              <a:t>Outside Utility Exclusive zone. </a:t>
            </a:r>
            <a:endParaRPr lang="en-US" sz="1600" dirty="0"/>
          </a:p>
          <a:p>
            <a:pPr lvl="0">
              <a:spcBef>
                <a:spcPts val="600"/>
              </a:spcBef>
            </a:pPr>
            <a:endParaRPr lang="en-US" sz="1600" dirty="0"/>
          </a:p>
        </p:txBody>
      </p:sp>
      <p:sp>
        <p:nvSpPr>
          <p:cNvPr id="7" name="TextBox 6">
            <a:extLst>
              <a:ext uri="{FF2B5EF4-FFF2-40B4-BE49-F238E27FC236}">
                <a16:creationId xmlns:a16="http://schemas.microsoft.com/office/drawing/2014/main" id="{1CB8FE45-D7D3-8A4C-476F-B04AF5CC6D32}"/>
              </a:ext>
            </a:extLst>
          </p:cNvPr>
          <p:cNvSpPr txBox="1"/>
          <p:nvPr/>
        </p:nvSpPr>
        <p:spPr>
          <a:xfrm>
            <a:off x="6390483" y="1635254"/>
            <a:ext cx="5701020" cy="3621017"/>
          </a:xfrm>
          <a:prstGeom prst="rect">
            <a:avLst/>
          </a:prstGeom>
          <a:solidFill>
            <a:schemeClr val="bg1">
              <a:lumMod val="95000"/>
            </a:schemeClr>
          </a:solidFill>
        </p:spPr>
        <p:txBody>
          <a:bodyPr wrap="square">
            <a:noAutofit/>
          </a:bodyPr>
          <a:lstStyle/>
          <a:p>
            <a:pPr lvl="0" algn="ctr">
              <a:spcBef>
                <a:spcPts val="600"/>
              </a:spcBef>
            </a:pPr>
            <a:r>
              <a:rPr lang="en-US" sz="1600" b="1" dirty="0">
                <a:latin typeface="Calibri" panose="020F0502020204030204" pitchFamily="34" charset="0"/>
                <a:ea typeface="Calibri" panose="020F0502020204030204" pitchFamily="34" charset="0"/>
                <a:cs typeface="Arial" panose="020B0604020202020204" pitchFamily="34" charset="0"/>
              </a:rPr>
              <a:t>LICENSE</a:t>
            </a:r>
            <a:r>
              <a:rPr lang="en-US" sz="1600" b="1" dirty="0">
                <a:effectLst/>
                <a:latin typeface="Calibri" panose="020F0502020204030204" pitchFamily="34" charset="0"/>
                <a:ea typeface="Calibri" panose="020F0502020204030204" pitchFamily="34" charset="0"/>
                <a:cs typeface="Arial" panose="020B0604020202020204" pitchFamily="34" charset="0"/>
              </a:rPr>
              <a:t>:</a:t>
            </a:r>
          </a:p>
          <a:p>
            <a:pPr lvl="0" algn="ctr">
              <a:spcBef>
                <a:spcPts val="600"/>
              </a:spcBef>
            </a:pPr>
            <a:r>
              <a:rPr lang="en-US" sz="1600" b="1" dirty="0">
                <a:latin typeface="Calibri" panose="020F0502020204030204" pitchFamily="34" charset="0"/>
                <a:ea typeface="Calibri" panose="020F0502020204030204" pitchFamily="34" charset="0"/>
                <a:cs typeface="Arial" panose="020B0604020202020204" pitchFamily="34" charset="0"/>
              </a:rPr>
              <a:t>Approval needed from regulator.</a:t>
            </a:r>
          </a:p>
          <a:p>
            <a:pPr lvl="0">
              <a:spcBef>
                <a:spcPts val="600"/>
              </a:spcBef>
            </a:pPr>
            <a:endParaRPr lang="en-US" sz="1600" dirty="0">
              <a:latin typeface="Calibri" panose="020F0502020204030204" pitchFamily="34" charset="0"/>
              <a:ea typeface="Calibri" panose="020F0502020204030204" pitchFamily="34" charset="0"/>
              <a:cs typeface="Arial" panose="020B0604020202020204" pitchFamily="34" charset="0"/>
            </a:endParaRPr>
          </a:p>
          <a:p>
            <a:pPr lvl="0">
              <a:spcBef>
                <a:spcPts val="600"/>
              </a:spcBef>
            </a:pPr>
            <a:r>
              <a:rPr lang="en-US" sz="1600" dirty="0">
                <a:latin typeface="Calibri" panose="020F0502020204030204" pitchFamily="34" charset="0"/>
                <a:ea typeface="Calibri" panose="020F0502020204030204" pitchFamily="34" charset="0"/>
                <a:cs typeface="Arial" panose="020B0604020202020204" pitchFamily="34" charset="0"/>
              </a:rPr>
              <a:t>REQUIREMENTS:</a:t>
            </a:r>
          </a:p>
          <a:p>
            <a:pPr marL="285750" lvl="0" indent="-285750">
              <a:spcBef>
                <a:spcPts val="600"/>
              </a:spcBef>
              <a:buFont typeface="Wingdings" panose="05000000000000000000" pitchFamily="2" charset="2"/>
              <a:buChar char="ü"/>
            </a:pPr>
            <a:r>
              <a:rPr lang="en-US" sz="1600" b="1" dirty="0"/>
              <a:t>High Voltage. </a:t>
            </a:r>
            <a:r>
              <a:rPr lang="en-US" sz="1600" dirty="0"/>
              <a:t>Highest voltage in the Service Area is within the range of High Voltage</a:t>
            </a:r>
          </a:p>
          <a:p>
            <a:pPr>
              <a:spcBef>
                <a:spcPts val="600"/>
              </a:spcBef>
            </a:pPr>
            <a:r>
              <a:rPr lang="en-US" sz="1600" i="1" dirty="0"/>
              <a:t>- OR -</a:t>
            </a:r>
          </a:p>
          <a:p>
            <a:pPr marL="285750" lvl="0" indent="-285750">
              <a:spcBef>
                <a:spcPts val="600"/>
              </a:spcBef>
              <a:buFont typeface="Wingdings" panose="05000000000000000000" pitchFamily="2" charset="2"/>
              <a:buChar char="ü"/>
            </a:pPr>
            <a:r>
              <a:rPr lang="en-US" sz="1600" b="1" dirty="0"/>
              <a:t>Retail exclusivity. </a:t>
            </a:r>
            <a:r>
              <a:rPr lang="en-US" sz="1600" dirty="0"/>
              <a:t>The service provider is seeking exclusive rights to sell Electrification Services.</a:t>
            </a:r>
          </a:p>
          <a:p>
            <a:pPr lvl="0">
              <a:spcBef>
                <a:spcPts val="600"/>
              </a:spcBef>
            </a:pPr>
            <a:r>
              <a:rPr lang="en-US" sz="1600" i="1" dirty="0"/>
              <a:t>- OR -</a:t>
            </a:r>
            <a:endParaRPr lang="en-US" sz="1600" dirty="0"/>
          </a:p>
          <a:p>
            <a:pPr marL="285750" lvl="0" indent="-285750">
              <a:spcBef>
                <a:spcPts val="600"/>
              </a:spcBef>
              <a:buFont typeface="Wingdings" panose="05000000000000000000" pitchFamily="2" charset="2"/>
              <a:buChar char="ü"/>
            </a:pPr>
            <a:r>
              <a:rPr lang="en-US" sz="1600" b="1" dirty="0"/>
              <a:t>Inside Utility Exclusive zone</a:t>
            </a:r>
          </a:p>
          <a:p>
            <a:pPr lvl="0">
              <a:spcBef>
                <a:spcPts val="600"/>
              </a:spcBef>
            </a:pPr>
            <a:endParaRPr lang="en-US" sz="1600" dirty="0"/>
          </a:p>
          <a:p>
            <a:pPr lvl="0">
              <a:spcBef>
                <a:spcPts val="600"/>
              </a:spcBef>
            </a:pPr>
            <a:endParaRPr lang="en-US" sz="1600" dirty="0"/>
          </a:p>
        </p:txBody>
      </p:sp>
      <p:pic>
        <p:nvPicPr>
          <p:cNvPr id="8" name="Picture 2" descr="Equipment For Medium Voltage Overhead Power Lines - Surge Arrester Medium  Voltage Transparent PNG - 542x395 - Free Download on NicePNG">
            <a:extLst>
              <a:ext uri="{FF2B5EF4-FFF2-40B4-BE49-F238E27FC236}">
                <a16:creationId xmlns:a16="http://schemas.microsoft.com/office/drawing/2014/main" id="{62955847-3A7F-62BB-D57D-C1631F12D640}"/>
              </a:ext>
            </a:extLst>
          </p:cNvPr>
          <p:cNvPicPr>
            <a:picLocks noChangeAspect="1" noChangeArrowheads="1"/>
          </p:cNvPicPr>
          <p:nvPr/>
        </p:nvPicPr>
        <p:blipFill rotWithShape="1">
          <a:blip r:embed="rId3"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bwMode="auto">
          <a:xfrm>
            <a:off x="9408368" y="4219297"/>
            <a:ext cx="2414966" cy="20739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omposite Transmission Pole For Low Voltage Power Lines - Słup Png - Free  Transparent PNG Download - PNGkey">
            <a:extLst>
              <a:ext uri="{FF2B5EF4-FFF2-40B4-BE49-F238E27FC236}">
                <a16:creationId xmlns:a16="http://schemas.microsoft.com/office/drawing/2014/main" id="{14064767-CD77-3E48-E1D0-8D9D484A3326}"/>
              </a:ext>
            </a:extLst>
          </p:cNvPr>
          <p:cNvPicPr>
            <a:picLocks noChangeAspect="1" noChangeArrowheads="1"/>
          </p:cNvPicPr>
          <p:nvPr/>
        </p:nvPicPr>
        <p:blipFill rotWithShape="1">
          <a:blip r:embed="rId4"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bwMode="auto">
          <a:xfrm>
            <a:off x="4545218" y="4131212"/>
            <a:ext cx="1660225" cy="2250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31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POLICY AND PLANNING. Social and </a:t>
            </a:r>
            <a:r>
              <a:rPr lang="es-ES" dirty="0" err="1">
                <a:solidFill>
                  <a:schemeClr val="tx1"/>
                </a:solidFill>
                <a:latin typeface="Tw Cen MT" panose="020B0602020104020603" pitchFamily="34" charset="0"/>
              </a:rPr>
              <a:t>Environmental</a:t>
            </a:r>
            <a:r>
              <a:rPr lang="es-ES" dirty="0">
                <a:solidFill>
                  <a:schemeClr val="tx1"/>
                </a:solidFill>
                <a:latin typeface="Tw Cen MT" panose="020B0602020104020603" pitchFamily="34" charset="0"/>
              </a:rPr>
              <a:t> </a:t>
            </a:r>
            <a:r>
              <a:rPr lang="es-ES" dirty="0" err="1">
                <a:solidFill>
                  <a:schemeClr val="tx1"/>
                </a:solidFill>
                <a:latin typeface="Tw Cen MT" panose="020B0602020104020603" pitchFamily="34" charset="0"/>
              </a:rPr>
              <a:t>Regulation</a:t>
            </a:r>
            <a:endParaRPr lang="es-ES" dirty="0">
              <a:solidFill>
                <a:schemeClr val="tx1"/>
              </a:solidFill>
            </a:endParaRPr>
          </a:p>
        </p:txBody>
      </p:sp>
      <p:sp>
        <p:nvSpPr>
          <p:cNvPr id="3" name="CuadroTexto 2">
            <a:extLst>
              <a:ext uri="{FF2B5EF4-FFF2-40B4-BE49-F238E27FC236}">
                <a16:creationId xmlns:a16="http://schemas.microsoft.com/office/drawing/2014/main" id="{BC389AD7-7EAA-E44C-B268-CF29BA3CA356}"/>
              </a:ext>
            </a:extLst>
          </p:cNvPr>
          <p:cNvSpPr txBox="1"/>
          <p:nvPr/>
        </p:nvSpPr>
        <p:spPr>
          <a:xfrm>
            <a:off x="1271464" y="1412776"/>
            <a:ext cx="7416824" cy="4539704"/>
          </a:xfrm>
          <a:prstGeom prst="rect">
            <a:avLst/>
          </a:prstGeom>
          <a:noFill/>
        </p:spPr>
        <p:txBody>
          <a:bodyPr wrap="square">
            <a:spAutoFit/>
          </a:bodyPr>
          <a:lstStyle/>
          <a:p>
            <a:pPr>
              <a:spcAft>
                <a:spcPts val="600"/>
              </a:spcAft>
              <a:buClr>
                <a:srgbClr val="000000"/>
              </a:buClr>
            </a:pPr>
            <a:r>
              <a:rPr lang="en-US" sz="1600" b="1" dirty="0"/>
              <a:t>SOCIAL:</a:t>
            </a:r>
          </a:p>
          <a:p>
            <a:pPr marL="285750" indent="-285750">
              <a:spcAft>
                <a:spcPts val="600"/>
              </a:spcAft>
              <a:buClr>
                <a:srgbClr val="000000"/>
              </a:buClr>
              <a:buFont typeface="Arial" panose="020B0604020202020204" pitchFamily="34" charset="0"/>
              <a:buChar char="•"/>
            </a:pPr>
            <a:r>
              <a:rPr lang="en-US" sz="1600" dirty="0"/>
              <a:t>Land rights</a:t>
            </a:r>
          </a:p>
          <a:p>
            <a:pPr marL="285750" indent="-285750">
              <a:spcAft>
                <a:spcPts val="600"/>
              </a:spcAft>
              <a:buClr>
                <a:srgbClr val="000000"/>
              </a:buClr>
              <a:buFont typeface="Arial" panose="020B0604020202020204" pitchFamily="34" charset="0"/>
              <a:buChar char="•"/>
            </a:pPr>
            <a:r>
              <a:rPr lang="en-US" sz="1600" dirty="0"/>
              <a:t>Community consultation</a:t>
            </a:r>
          </a:p>
          <a:p>
            <a:pPr marL="285750" indent="-285750">
              <a:spcAft>
                <a:spcPts val="600"/>
              </a:spcAft>
              <a:buClr>
                <a:srgbClr val="000000"/>
              </a:buClr>
              <a:buFont typeface="Arial" panose="020B0604020202020204" pitchFamily="34" charset="0"/>
              <a:buChar char="•"/>
            </a:pPr>
            <a:r>
              <a:rPr lang="en-US" sz="1600" dirty="0"/>
              <a:t>Grievance and dispute resolution mechanisms</a:t>
            </a:r>
          </a:p>
          <a:p>
            <a:pPr marL="285750" indent="-285750">
              <a:spcAft>
                <a:spcPts val="600"/>
              </a:spcAft>
              <a:buClr>
                <a:srgbClr val="000000"/>
              </a:buClr>
              <a:buFont typeface="Arial" panose="020B0604020202020204" pitchFamily="34" charset="0"/>
              <a:buChar char="•"/>
            </a:pPr>
            <a:r>
              <a:rPr lang="en-US" sz="1600" dirty="0"/>
              <a:t>Gender </a:t>
            </a:r>
          </a:p>
          <a:p>
            <a:pPr marL="285750" indent="-285750">
              <a:spcAft>
                <a:spcPts val="600"/>
              </a:spcAft>
              <a:buClr>
                <a:srgbClr val="000000"/>
              </a:buClr>
              <a:buFont typeface="Arial" panose="020B0604020202020204" pitchFamily="34" charset="0"/>
              <a:buChar char="•"/>
            </a:pPr>
            <a:r>
              <a:rPr lang="en-US" sz="1600" dirty="0"/>
              <a:t>Indigenous </a:t>
            </a:r>
          </a:p>
          <a:p>
            <a:pPr marL="285750" indent="-285750">
              <a:spcAft>
                <a:spcPts val="600"/>
              </a:spcAft>
              <a:buClr>
                <a:srgbClr val="000000"/>
              </a:buClr>
              <a:buFont typeface="Arial" panose="020B0604020202020204" pitchFamily="34" charset="0"/>
              <a:buChar char="•"/>
            </a:pPr>
            <a:r>
              <a:rPr lang="en-US" sz="1600" dirty="0"/>
              <a:t>…</a:t>
            </a:r>
          </a:p>
          <a:p>
            <a:pPr>
              <a:spcAft>
                <a:spcPts val="600"/>
              </a:spcAft>
              <a:buClr>
                <a:srgbClr val="000000"/>
              </a:buClr>
            </a:pPr>
            <a:endParaRPr lang="en-US" sz="1600" dirty="0"/>
          </a:p>
          <a:p>
            <a:pPr>
              <a:spcAft>
                <a:spcPts val="600"/>
              </a:spcAft>
              <a:buClr>
                <a:srgbClr val="000000"/>
              </a:buClr>
            </a:pPr>
            <a:r>
              <a:rPr lang="en-US" sz="1600" b="1" dirty="0"/>
              <a:t>ENVIRONMENTAL:</a:t>
            </a:r>
          </a:p>
          <a:p>
            <a:pPr marL="285750" indent="-285750">
              <a:spcAft>
                <a:spcPts val="600"/>
              </a:spcAft>
              <a:buClr>
                <a:srgbClr val="000000"/>
              </a:buClr>
              <a:buFont typeface="Arial" panose="020B0604020202020204" pitchFamily="34" charset="0"/>
              <a:buChar char="•"/>
            </a:pPr>
            <a:r>
              <a:rPr lang="en-US" sz="1600" dirty="0"/>
              <a:t>Construction waste management</a:t>
            </a:r>
          </a:p>
          <a:p>
            <a:pPr marL="285750" indent="-285750">
              <a:spcAft>
                <a:spcPts val="600"/>
              </a:spcAft>
              <a:buClr>
                <a:srgbClr val="000000"/>
              </a:buClr>
              <a:buFont typeface="Arial" panose="020B0604020202020204" pitchFamily="34" charset="0"/>
              <a:buChar char="•"/>
            </a:pPr>
            <a:r>
              <a:rPr lang="en-US" sz="1600" dirty="0"/>
              <a:t>Electronic waste management (PV, Batteries, appliances)</a:t>
            </a:r>
          </a:p>
          <a:p>
            <a:pPr marL="285750" indent="-285750">
              <a:spcAft>
                <a:spcPts val="600"/>
              </a:spcAft>
              <a:buClr>
                <a:srgbClr val="000000"/>
              </a:buClr>
              <a:buFont typeface="Arial" panose="020B0604020202020204" pitchFamily="34" charset="0"/>
              <a:buChar char="•"/>
            </a:pPr>
            <a:r>
              <a:rPr lang="en-US" sz="1600" dirty="0"/>
              <a:t>….</a:t>
            </a:r>
          </a:p>
          <a:p>
            <a:pPr marL="285750" indent="-285750">
              <a:spcAft>
                <a:spcPts val="600"/>
              </a:spcAft>
              <a:buClr>
                <a:srgbClr val="000000"/>
              </a:buClr>
              <a:buFont typeface="Arial" panose="020B0604020202020204" pitchFamily="34" charset="0"/>
              <a:buChar char="•"/>
            </a:pPr>
            <a:endParaRPr lang="en-US" sz="1600" dirty="0"/>
          </a:p>
          <a:p>
            <a:pPr marL="285750" indent="-285750">
              <a:spcAft>
                <a:spcPts val="600"/>
              </a:spcAft>
              <a:buClr>
                <a:srgbClr val="000000"/>
              </a:buClr>
              <a:buFont typeface="Arial" panose="020B0604020202020204" pitchFamily="34" charset="0"/>
              <a:buChar char="•"/>
            </a:pPr>
            <a:endParaRPr lang="en-US" sz="1600" dirty="0"/>
          </a:p>
        </p:txBody>
      </p:sp>
    </p:spTree>
    <p:extLst>
      <p:ext uri="{BB962C8B-B14F-4D97-AF65-F5344CB8AC3E}">
        <p14:creationId xmlns:p14="http://schemas.microsoft.com/office/powerpoint/2010/main" val="3844768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POLICY AND PLANNING. </a:t>
            </a:r>
            <a:r>
              <a:rPr lang="es-ES" dirty="0" err="1">
                <a:solidFill>
                  <a:schemeClr val="tx1"/>
                </a:solidFill>
                <a:latin typeface="Tw Cen MT" panose="020B0602020104020603" pitchFamily="34" charset="0"/>
              </a:rPr>
              <a:t>Ownership</a:t>
            </a:r>
            <a:r>
              <a:rPr lang="es-ES" dirty="0">
                <a:solidFill>
                  <a:schemeClr val="tx1"/>
                </a:solidFill>
                <a:latin typeface="Tw Cen MT" panose="020B0602020104020603" pitchFamily="34" charset="0"/>
              </a:rPr>
              <a:t> </a:t>
            </a:r>
            <a:r>
              <a:rPr lang="es-ES" dirty="0" err="1">
                <a:solidFill>
                  <a:schemeClr val="tx1"/>
                </a:solidFill>
                <a:latin typeface="Tw Cen MT" panose="020B0602020104020603" pitchFamily="34" charset="0"/>
              </a:rPr>
              <a:t>model</a:t>
            </a:r>
            <a:endParaRPr lang="es-ES" dirty="0">
              <a:solidFill>
                <a:schemeClr val="tx1"/>
              </a:solidFill>
            </a:endParaRPr>
          </a:p>
        </p:txBody>
      </p:sp>
      <p:sp>
        <p:nvSpPr>
          <p:cNvPr id="11" name="TextBox 10">
            <a:extLst>
              <a:ext uri="{FF2B5EF4-FFF2-40B4-BE49-F238E27FC236}">
                <a16:creationId xmlns:a16="http://schemas.microsoft.com/office/drawing/2014/main" id="{CAA36DDA-9BDD-DB3A-69FF-19363B7D6997}"/>
              </a:ext>
            </a:extLst>
          </p:cNvPr>
          <p:cNvSpPr txBox="1"/>
          <p:nvPr/>
        </p:nvSpPr>
        <p:spPr>
          <a:xfrm>
            <a:off x="0" y="976718"/>
            <a:ext cx="12192000" cy="830997"/>
          </a:xfrm>
          <a:prstGeom prst="rect">
            <a:avLst/>
          </a:prstGeom>
          <a:noFill/>
        </p:spPr>
        <p:txBody>
          <a:bodyPr wrap="square" rtlCol="0">
            <a:spAutoFit/>
          </a:bodyPr>
          <a:lstStyle/>
          <a:p>
            <a:pPr algn="ctr"/>
            <a:r>
              <a:rPr lang="en-US" sz="1600" b="1" dirty="0" err="1"/>
              <a:t>Figrue</a:t>
            </a:r>
            <a:r>
              <a:rPr lang="en-US" sz="1600" b="1" dirty="0"/>
              <a:t> 2. Key attributes defining the delivery model</a:t>
            </a:r>
          </a:p>
          <a:p>
            <a:pPr algn="ctr"/>
            <a:r>
              <a:rPr lang="en-US" sz="1400" i="1" dirty="0"/>
              <a:t>Trama TecnoAmbiental (TTA)</a:t>
            </a:r>
            <a:endParaRPr lang="en-US" sz="1400" dirty="0"/>
          </a:p>
          <a:p>
            <a:pPr algn="ctr"/>
            <a:endParaRPr lang="en-US" sz="1600" i="1" dirty="0"/>
          </a:p>
        </p:txBody>
      </p:sp>
      <p:pic>
        <p:nvPicPr>
          <p:cNvPr id="3" name="Imagen 3">
            <a:extLst>
              <a:ext uri="{FF2B5EF4-FFF2-40B4-BE49-F238E27FC236}">
                <a16:creationId xmlns:a16="http://schemas.microsoft.com/office/drawing/2014/main" id="{BF90F41E-A9F2-B740-2C76-3246CD939F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49098" y="1916832"/>
            <a:ext cx="9693804" cy="3701983"/>
          </a:xfrm>
          <a:prstGeom prst="rect">
            <a:avLst/>
          </a:prstGeom>
        </p:spPr>
      </p:pic>
    </p:spTree>
    <p:extLst>
      <p:ext uri="{BB962C8B-B14F-4D97-AF65-F5344CB8AC3E}">
        <p14:creationId xmlns:p14="http://schemas.microsoft.com/office/powerpoint/2010/main" val="3690221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08B73C88-7C63-3706-5D5C-65485573F840}"/>
              </a:ext>
            </a:extLst>
          </p:cNvPr>
          <p:cNvSpPr>
            <a:spLocks noGrp="1"/>
          </p:cNvSpPr>
          <p:nvPr>
            <p:ph type="subTitle" idx="1"/>
          </p:nvPr>
        </p:nvSpPr>
        <p:spPr/>
        <p:txBody>
          <a:bodyPr/>
          <a:lstStyle/>
          <a:p>
            <a:r>
              <a:rPr lang="es-CL" dirty="0"/>
              <a:t>4. RETAIL SERVICE REGULATION</a:t>
            </a:r>
            <a:endParaRPr lang="es-ES" dirty="0"/>
          </a:p>
        </p:txBody>
      </p:sp>
    </p:spTree>
    <p:extLst>
      <p:ext uri="{BB962C8B-B14F-4D97-AF65-F5344CB8AC3E}">
        <p14:creationId xmlns:p14="http://schemas.microsoft.com/office/powerpoint/2010/main" val="221161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RETAIL SERVICE REGULATION. </a:t>
            </a:r>
            <a:r>
              <a:rPr lang="en-US" dirty="0">
                <a:solidFill>
                  <a:schemeClr val="tx1"/>
                </a:solidFill>
                <a:latin typeface="Tw Cen MT" panose="020B0602020104020603" pitchFamily="34" charset="0"/>
              </a:rPr>
              <a:t>Key regulatory decisions</a:t>
            </a:r>
            <a:endParaRPr lang="es-ES" dirty="0">
              <a:solidFill>
                <a:schemeClr val="tx1"/>
              </a:solidFill>
            </a:endParaRPr>
          </a:p>
        </p:txBody>
      </p:sp>
      <p:sp>
        <p:nvSpPr>
          <p:cNvPr id="11" name="TextBox 10">
            <a:extLst>
              <a:ext uri="{FF2B5EF4-FFF2-40B4-BE49-F238E27FC236}">
                <a16:creationId xmlns:a16="http://schemas.microsoft.com/office/drawing/2014/main" id="{CAA36DDA-9BDD-DB3A-69FF-19363B7D6997}"/>
              </a:ext>
            </a:extLst>
          </p:cNvPr>
          <p:cNvSpPr txBox="1"/>
          <p:nvPr/>
        </p:nvSpPr>
        <p:spPr>
          <a:xfrm>
            <a:off x="0" y="1196752"/>
            <a:ext cx="12192000" cy="830997"/>
          </a:xfrm>
          <a:prstGeom prst="rect">
            <a:avLst/>
          </a:prstGeom>
          <a:noFill/>
        </p:spPr>
        <p:txBody>
          <a:bodyPr wrap="square" rtlCol="0">
            <a:spAutoFit/>
          </a:bodyPr>
          <a:lstStyle/>
          <a:p>
            <a:pPr algn="ctr"/>
            <a:r>
              <a:rPr lang="en-US" sz="1600" b="1" dirty="0"/>
              <a:t>Table 3. Key regulatory decision in retail service regulation</a:t>
            </a:r>
          </a:p>
          <a:p>
            <a:pPr algn="ctr"/>
            <a:r>
              <a:rPr lang="en-US" sz="1400" i="1" dirty="0"/>
              <a:t>Practical Guide to the Regulatory Treatment of Minigrids</a:t>
            </a:r>
            <a:r>
              <a:rPr lang="en-US" sz="1400" dirty="0"/>
              <a:t>. USAID. NARUC.</a:t>
            </a:r>
          </a:p>
          <a:p>
            <a:pPr algn="ctr"/>
            <a:endParaRPr lang="en-US" sz="1600" i="1" dirty="0"/>
          </a:p>
        </p:txBody>
      </p:sp>
      <p:graphicFrame>
        <p:nvGraphicFramePr>
          <p:cNvPr id="4" name="Tabla 2">
            <a:extLst>
              <a:ext uri="{FF2B5EF4-FFF2-40B4-BE49-F238E27FC236}">
                <a16:creationId xmlns:a16="http://schemas.microsoft.com/office/drawing/2014/main" id="{28365990-D907-AC2C-2103-9AE8ABA2FA7B}"/>
              </a:ext>
            </a:extLst>
          </p:cNvPr>
          <p:cNvGraphicFramePr>
            <a:graphicFrameLocks noGrp="1"/>
          </p:cNvGraphicFramePr>
          <p:nvPr>
            <p:extLst>
              <p:ext uri="{D42A27DB-BD31-4B8C-83A1-F6EECF244321}">
                <p14:modId xmlns:p14="http://schemas.microsoft.com/office/powerpoint/2010/main" val="1594630789"/>
              </p:ext>
            </p:extLst>
          </p:nvPr>
        </p:nvGraphicFramePr>
        <p:xfrm>
          <a:off x="1703512" y="1807715"/>
          <a:ext cx="8431088" cy="2931160"/>
        </p:xfrm>
        <a:graphic>
          <a:graphicData uri="http://schemas.openxmlformats.org/drawingml/2006/table">
            <a:tbl>
              <a:tblPr firstRow="1" bandRow="1">
                <a:tableStyleId>{5C22544A-7EE6-4342-B048-85BDC9FD1C3A}</a:tableStyleId>
              </a:tblPr>
              <a:tblGrid>
                <a:gridCol w="2989203">
                  <a:extLst>
                    <a:ext uri="{9D8B030D-6E8A-4147-A177-3AD203B41FA5}">
                      <a16:colId xmlns:a16="http://schemas.microsoft.com/office/drawing/2014/main" val="4013712783"/>
                    </a:ext>
                  </a:extLst>
                </a:gridCol>
                <a:gridCol w="5441885">
                  <a:extLst>
                    <a:ext uri="{9D8B030D-6E8A-4147-A177-3AD203B41FA5}">
                      <a16:colId xmlns:a16="http://schemas.microsoft.com/office/drawing/2014/main" val="3654459091"/>
                    </a:ext>
                  </a:extLst>
                </a:gridCol>
              </a:tblGrid>
              <a:tr h="370840">
                <a:tc>
                  <a:txBody>
                    <a:bodyPr/>
                    <a:lstStyle/>
                    <a:p>
                      <a:pPr algn="ctr"/>
                      <a:r>
                        <a:rPr lang="es-ES" sz="1600" dirty="0">
                          <a:latin typeface="+mn-lt"/>
                        </a:rPr>
                        <a:t>Key </a:t>
                      </a:r>
                      <a:r>
                        <a:rPr lang="es-ES" sz="1600" dirty="0" err="1">
                          <a:latin typeface="+mn-lt"/>
                        </a:rPr>
                        <a:t>Regulatory</a:t>
                      </a:r>
                      <a:r>
                        <a:rPr lang="es-ES" sz="1600" dirty="0">
                          <a:latin typeface="+mn-lt"/>
                        </a:rPr>
                        <a:t> </a:t>
                      </a:r>
                      <a:r>
                        <a:rPr lang="es-ES" sz="1600" dirty="0" err="1">
                          <a:latin typeface="+mn-lt"/>
                        </a:rPr>
                        <a:t>Decision</a:t>
                      </a:r>
                      <a:endParaRPr lang="en-US" sz="1600" dirty="0">
                        <a:latin typeface="+mn-lt"/>
                      </a:endParaRPr>
                    </a:p>
                  </a:txBody>
                  <a:tcPr>
                    <a:solidFill>
                      <a:srgbClr val="72A376"/>
                    </a:solidFill>
                  </a:tcPr>
                </a:tc>
                <a:tc>
                  <a:txBody>
                    <a:bodyPr/>
                    <a:lstStyle/>
                    <a:p>
                      <a:pPr algn="ctr"/>
                      <a:r>
                        <a:rPr lang="es-ES" sz="1600" dirty="0" err="1">
                          <a:latin typeface="+mn-lt"/>
                        </a:rPr>
                        <a:t>Description</a:t>
                      </a:r>
                      <a:endParaRPr lang="en-US" sz="1600" dirty="0">
                        <a:latin typeface="+mn-lt"/>
                      </a:endParaRPr>
                    </a:p>
                  </a:txBody>
                  <a:tcPr>
                    <a:solidFill>
                      <a:srgbClr val="72A376"/>
                    </a:solidFill>
                  </a:tcPr>
                </a:tc>
                <a:extLst>
                  <a:ext uri="{0D108BD9-81ED-4DB2-BD59-A6C34878D82A}">
                    <a16:rowId xmlns:a16="http://schemas.microsoft.com/office/drawing/2014/main" val="2700691924"/>
                  </a:ext>
                </a:extLst>
              </a:tr>
              <a:tr h="370840">
                <a:tc>
                  <a:txBody>
                    <a:bodyPr/>
                    <a:lstStyle/>
                    <a:p>
                      <a:r>
                        <a:rPr kumimoji="0" lang="en-US" sz="1600" b="1" i="0" u="none" strike="noStrike" kern="1200" baseline="0" dirty="0">
                          <a:solidFill>
                            <a:schemeClr val="dk1"/>
                          </a:solidFill>
                          <a:latin typeface="+mn-lt"/>
                          <a:ea typeface="+mn-ea"/>
                          <a:cs typeface="+mn-cs"/>
                        </a:rPr>
                        <a:t>2.1 Retail Tariff Oversight </a:t>
                      </a:r>
                      <a:r>
                        <a:rPr kumimoji="0" lang="en-US" sz="1600" b="0" i="0" u="none" strike="noStrike" kern="1200" baseline="0" dirty="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dk1"/>
                          </a:solidFill>
                          <a:latin typeface="+mn-lt"/>
                          <a:ea typeface="+mn-ea"/>
                          <a:cs typeface="+mn-cs"/>
                        </a:rPr>
                        <a:t>Decide whether to regulate retail tariffs and oversee customer retail relationships.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4221284482"/>
                  </a:ext>
                </a:extLst>
              </a:tr>
              <a:tr h="370840">
                <a:tc>
                  <a:txBody>
                    <a:bodyPr/>
                    <a:lstStyle/>
                    <a:p>
                      <a:r>
                        <a:rPr kumimoji="0" lang="en-US" sz="1600" b="1" i="0" u="none" strike="noStrike" kern="1200" baseline="0" dirty="0">
                          <a:solidFill>
                            <a:schemeClr val="dk1"/>
                          </a:solidFill>
                          <a:latin typeface="+mn-lt"/>
                          <a:ea typeface="+mn-ea"/>
                          <a:cs typeface="+mn-cs"/>
                        </a:rPr>
                        <a:t>2.2 Retail Tariff Level </a:t>
                      </a:r>
                      <a:r>
                        <a:rPr kumimoji="0" lang="en-US" sz="1600" b="0" i="0" u="none" strike="noStrike" kern="1200" baseline="0" dirty="0">
                          <a:solidFill>
                            <a:schemeClr val="dk1"/>
                          </a:solidFill>
                          <a:latin typeface="+mn-lt"/>
                          <a:ea typeface="+mn-ea"/>
                          <a:cs typeface="+mn-cs"/>
                        </a:rPr>
                        <a:t>	</a:t>
                      </a:r>
                    </a:p>
                  </a:txBody>
                  <a:tcPr/>
                </a:tc>
                <a:tc>
                  <a:txBody>
                    <a:bodyPr/>
                    <a:lstStyle/>
                    <a:p>
                      <a:r>
                        <a:rPr kumimoji="0" lang="en-US" sz="1600" b="0" i="0" u="none" strike="noStrike" kern="1200" baseline="0" dirty="0">
                          <a:solidFill>
                            <a:schemeClr val="dk1"/>
                          </a:solidFill>
                          <a:latin typeface="+mn-lt"/>
                          <a:ea typeface="+mn-ea"/>
                          <a:cs typeface="+mn-cs"/>
                        </a:rPr>
                        <a:t>Select an approach to retail rate setting and decide whether to place restrictions on retail rate levels for mini-grids. 	</a:t>
                      </a:r>
                    </a:p>
                  </a:txBody>
                  <a:tcPr/>
                </a:tc>
                <a:extLst>
                  <a:ext uri="{0D108BD9-81ED-4DB2-BD59-A6C34878D82A}">
                    <a16:rowId xmlns:a16="http://schemas.microsoft.com/office/drawing/2014/main" val="3025815479"/>
                  </a:ext>
                </a:extLst>
              </a:tr>
              <a:tr h="370840">
                <a:tc>
                  <a:txBody>
                    <a:bodyPr/>
                    <a:lstStyle/>
                    <a:p>
                      <a:r>
                        <a:rPr kumimoji="0" lang="en-US" sz="1600" b="1" i="0" u="none" strike="noStrike" kern="1200" baseline="0" dirty="0">
                          <a:solidFill>
                            <a:schemeClr val="dk1"/>
                          </a:solidFill>
                          <a:latin typeface="+mn-lt"/>
                          <a:ea typeface="+mn-ea"/>
                          <a:cs typeface="+mn-cs"/>
                        </a:rPr>
                        <a:t>2.3 Consumer Subsidies </a:t>
                      </a:r>
                      <a:r>
                        <a:rPr kumimoji="0" lang="en-US" sz="1600" b="0" i="0" u="none" strike="noStrike" kern="1200" baseline="0" dirty="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dk1"/>
                          </a:solidFill>
                          <a:latin typeface="+mn-lt"/>
                          <a:ea typeface="+mn-ea"/>
                          <a:cs typeface="+mn-cs"/>
                        </a:rPr>
                        <a:t>Decide whether to establish subsidies designed to lower mini-grid customers’ cost of connection and/or retail rate. </a:t>
                      </a:r>
                    </a:p>
                  </a:txBody>
                  <a:tcPr/>
                </a:tc>
                <a:extLst>
                  <a:ext uri="{0D108BD9-81ED-4DB2-BD59-A6C34878D82A}">
                    <a16:rowId xmlns:a16="http://schemas.microsoft.com/office/drawing/2014/main" val="149629028"/>
                  </a:ext>
                </a:extLst>
              </a:tr>
              <a:tr h="370840">
                <a:tc>
                  <a:txBody>
                    <a:bodyPr/>
                    <a:lstStyle/>
                    <a:p>
                      <a:r>
                        <a:rPr kumimoji="0" lang="en-US" sz="1600" b="1" i="0" u="none" strike="noStrike" kern="1200" baseline="0" dirty="0">
                          <a:solidFill>
                            <a:schemeClr val="dk1"/>
                          </a:solidFill>
                          <a:latin typeface="+mn-lt"/>
                          <a:ea typeface="+mn-ea"/>
                          <a:cs typeface="+mn-cs"/>
                        </a:rPr>
                        <a:t>2.4 Retail Tariff Structure </a:t>
                      </a:r>
                      <a:r>
                        <a:rPr kumimoji="0" lang="en-US" sz="1600" b="0" i="0" u="none" strike="noStrike" kern="1200" baseline="0" dirty="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dk1"/>
                          </a:solidFill>
                          <a:latin typeface="+mn-lt"/>
                          <a:ea typeface="+mn-ea"/>
                          <a:cs typeface="+mn-cs"/>
                        </a:rPr>
                        <a:t>Decide whether to require a specific retail tariff structure and metering systems for mini-grids. 		</a:t>
                      </a:r>
                    </a:p>
                  </a:txBody>
                  <a:tcPr/>
                </a:tc>
                <a:extLst>
                  <a:ext uri="{0D108BD9-81ED-4DB2-BD59-A6C34878D82A}">
                    <a16:rowId xmlns:a16="http://schemas.microsoft.com/office/drawing/2014/main" val="3708161096"/>
                  </a:ext>
                </a:extLst>
              </a:tr>
            </a:tbl>
          </a:graphicData>
        </a:graphic>
      </p:graphicFrame>
    </p:spTree>
    <p:extLst>
      <p:ext uri="{BB962C8B-B14F-4D97-AF65-F5344CB8AC3E}">
        <p14:creationId xmlns:p14="http://schemas.microsoft.com/office/powerpoint/2010/main" val="357331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B39176BF-8126-9458-5E8F-428ABD13AFB0}"/>
              </a:ext>
            </a:extLst>
          </p:cNvPr>
          <p:cNvSpPr>
            <a:spLocks noGrp="1"/>
          </p:cNvSpPr>
          <p:nvPr>
            <p:ph sz="quarter" idx="10"/>
          </p:nvPr>
        </p:nvSpPr>
        <p:spPr>
          <a:xfrm>
            <a:off x="609599" y="1268414"/>
            <a:ext cx="10972800" cy="4536850"/>
          </a:xfrm>
        </p:spPr>
        <p:txBody>
          <a:bodyPr>
            <a:normAutofit/>
          </a:bodyPr>
          <a:lstStyle/>
          <a:p>
            <a:pPr marL="889866" lvl="1" indent="-400050">
              <a:spcAft>
                <a:spcPts val="600"/>
              </a:spcAft>
              <a:buFont typeface="+mj-lt"/>
              <a:buAutoNum type="arabicPeriod"/>
            </a:pPr>
            <a:r>
              <a:rPr lang="en-GB" sz="2400" b="1" dirty="0">
                <a:solidFill>
                  <a:srgbClr val="9EA159"/>
                </a:solidFill>
                <a:ea typeface="Calibri Light" panose="020F0302020204030204" pitchFamily="34" charset="0"/>
                <a:cs typeface="Calibri Light" panose="020F0302020204030204" pitchFamily="34" charset="0"/>
              </a:rPr>
              <a:t>Session Objectives</a:t>
            </a:r>
          </a:p>
          <a:p>
            <a:pPr marL="889866" lvl="1" indent="-400050">
              <a:spcAft>
                <a:spcPts val="600"/>
              </a:spcAft>
              <a:buFont typeface="+mj-lt"/>
              <a:buAutoNum type="arabicPeriod"/>
            </a:pPr>
            <a:r>
              <a:rPr lang="en-GB" sz="2400" b="1" dirty="0">
                <a:solidFill>
                  <a:srgbClr val="9EA159"/>
                </a:solidFill>
                <a:ea typeface="Calibri Light" panose="020F0302020204030204" pitchFamily="34" charset="0"/>
                <a:cs typeface="Calibri Light" panose="020F0302020204030204" pitchFamily="34" charset="0"/>
              </a:rPr>
              <a:t>Introduction</a:t>
            </a:r>
          </a:p>
          <a:p>
            <a:pPr marL="889866" lvl="1" indent="-400050">
              <a:spcAft>
                <a:spcPts val="600"/>
              </a:spcAft>
              <a:buFont typeface="+mj-lt"/>
              <a:buAutoNum type="arabicPeriod"/>
            </a:pPr>
            <a:r>
              <a:rPr lang="en-GB" sz="2400" b="1" dirty="0">
                <a:solidFill>
                  <a:srgbClr val="9EA159"/>
                </a:solidFill>
                <a:ea typeface="Calibri Light" panose="020F0302020204030204" pitchFamily="34" charset="0"/>
                <a:cs typeface="Calibri Light" panose="020F0302020204030204" pitchFamily="34" charset="0"/>
              </a:rPr>
              <a:t>Policy and Planning</a:t>
            </a:r>
          </a:p>
          <a:p>
            <a:pPr marL="889866" lvl="1" indent="-400050">
              <a:spcAft>
                <a:spcPts val="600"/>
              </a:spcAft>
              <a:buFont typeface="+mj-lt"/>
              <a:buAutoNum type="arabicPeriod"/>
            </a:pPr>
            <a:r>
              <a:rPr lang="en-GB" sz="2400" b="1" dirty="0">
                <a:solidFill>
                  <a:srgbClr val="9EA159"/>
                </a:solidFill>
                <a:ea typeface="Calibri Light" panose="020F0302020204030204" pitchFamily="34" charset="0"/>
                <a:cs typeface="Calibri Light" panose="020F0302020204030204" pitchFamily="34" charset="0"/>
              </a:rPr>
              <a:t>Retail Service Regulation</a:t>
            </a:r>
          </a:p>
          <a:p>
            <a:pPr marL="889866" lvl="1" indent="-400050">
              <a:spcAft>
                <a:spcPts val="600"/>
              </a:spcAft>
              <a:buFont typeface="+mj-lt"/>
              <a:buAutoNum type="arabicPeriod"/>
            </a:pPr>
            <a:r>
              <a:rPr lang="en-GB" sz="2400" b="1" dirty="0">
                <a:solidFill>
                  <a:srgbClr val="9EA159"/>
                </a:solidFill>
                <a:ea typeface="Calibri Light" panose="020F0302020204030204" pitchFamily="34" charset="0"/>
                <a:cs typeface="Calibri Light" panose="020F0302020204030204" pitchFamily="34" charset="0"/>
              </a:rPr>
              <a:t>Technical Standards</a:t>
            </a:r>
          </a:p>
          <a:p>
            <a:pPr marL="889866" lvl="1" indent="-400050">
              <a:spcAft>
                <a:spcPts val="600"/>
              </a:spcAft>
              <a:buFont typeface="+mj-lt"/>
              <a:buAutoNum type="arabicPeriod"/>
            </a:pPr>
            <a:r>
              <a:rPr lang="en-GB" sz="2400" b="1" dirty="0">
                <a:solidFill>
                  <a:srgbClr val="9EA159"/>
                </a:solidFill>
                <a:ea typeface="Calibri Light" panose="020F0302020204030204" pitchFamily="34" charset="0"/>
                <a:cs typeface="Calibri Light" panose="020F0302020204030204" pitchFamily="34" charset="0"/>
              </a:rPr>
              <a:t>Additional Resources</a:t>
            </a:r>
          </a:p>
        </p:txBody>
      </p:sp>
      <p:sp>
        <p:nvSpPr>
          <p:cNvPr id="12" name="Título 11">
            <a:extLst>
              <a:ext uri="{FF2B5EF4-FFF2-40B4-BE49-F238E27FC236}">
                <a16:creationId xmlns:a16="http://schemas.microsoft.com/office/drawing/2014/main" id="{68617709-103D-B6DD-2299-38CD5AE40CA7}"/>
              </a:ext>
            </a:extLst>
          </p:cNvPr>
          <p:cNvSpPr>
            <a:spLocks noGrp="1"/>
          </p:cNvSpPr>
          <p:nvPr>
            <p:ph type="title"/>
          </p:nvPr>
        </p:nvSpPr>
        <p:spPr/>
        <p:txBody>
          <a:bodyPr/>
          <a:lstStyle/>
          <a:p>
            <a:r>
              <a:rPr lang="es-CL" dirty="0"/>
              <a:t>CONTENTS</a:t>
            </a:r>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TARIFF REGULATION. </a:t>
            </a:r>
            <a:r>
              <a:rPr lang="en-US" dirty="0">
                <a:solidFill>
                  <a:schemeClr val="tx1"/>
                </a:solidFill>
                <a:latin typeface="Tw Cen MT" panose="020B0602020104020603" pitchFamily="34" charset="0"/>
              </a:rPr>
              <a:t>Options</a:t>
            </a:r>
            <a:endParaRPr lang="es-ES" dirty="0">
              <a:solidFill>
                <a:schemeClr val="tx1"/>
              </a:solidFill>
            </a:endParaRPr>
          </a:p>
        </p:txBody>
      </p:sp>
      <p:graphicFrame>
        <p:nvGraphicFramePr>
          <p:cNvPr id="4" name="Table 3">
            <a:extLst>
              <a:ext uri="{FF2B5EF4-FFF2-40B4-BE49-F238E27FC236}">
                <a16:creationId xmlns:a16="http://schemas.microsoft.com/office/drawing/2014/main" id="{301D0536-4E4A-A8EF-9306-0E08AA45CE50}"/>
              </a:ext>
            </a:extLst>
          </p:cNvPr>
          <p:cNvGraphicFramePr>
            <a:graphicFrameLocks noGrp="1"/>
          </p:cNvGraphicFramePr>
          <p:nvPr>
            <p:extLst>
              <p:ext uri="{D42A27DB-BD31-4B8C-83A1-F6EECF244321}">
                <p14:modId xmlns:p14="http://schemas.microsoft.com/office/powerpoint/2010/main" val="1677407554"/>
              </p:ext>
            </p:extLst>
          </p:nvPr>
        </p:nvGraphicFramePr>
        <p:xfrm>
          <a:off x="911424" y="981522"/>
          <a:ext cx="10972800" cy="5404709"/>
        </p:xfrm>
        <a:graphic>
          <a:graphicData uri="http://schemas.openxmlformats.org/drawingml/2006/table">
            <a:tbl>
              <a:tblPr>
                <a:tableStyleId>{616DA210-FB5B-4158-B5E0-FEB733F419BA}</a:tableStyleId>
              </a:tblPr>
              <a:tblGrid>
                <a:gridCol w="1448965">
                  <a:extLst>
                    <a:ext uri="{9D8B030D-6E8A-4147-A177-3AD203B41FA5}">
                      <a16:colId xmlns:a16="http://schemas.microsoft.com/office/drawing/2014/main" val="774380200"/>
                    </a:ext>
                  </a:extLst>
                </a:gridCol>
                <a:gridCol w="5247779">
                  <a:extLst>
                    <a:ext uri="{9D8B030D-6E8A-4147-A177-3AD203B41FA5}">
                      <a16:colId xmlns:a16="http://schemas.microsoft.com/office/drawing/2014/main" val="3999946333"/>
                    </a:ext>
                  </a:extLst>
                </a:gridCol>
                <a:gridCol w="4276056">
                  <a:extLst>
                    <a:ext uri="{9D8B030D-6E8A-4147-A177-3AD203B41FA5}">
                      <a16:colId xmlns:a16="http://schemas.microsoft.com/office/drawing/2014/main" val="4006417096"/>
                    </a:ext>
                  </a:extLst>
                </a:gridCol>
              </a:tblGrid>
              <a:tr h="248122">
                <a:tc>
                  <a:txBody>
                    <a:bodyPr/>
                    <a:lstStyle/>
                    <a:p>
                      <a:pPr algn="ctr" fontAlgn="ctr"/>
                      <a:r>
                        <a:rPr lang="en-GB" sz="1600" b="1" u="none" strike="noStrike" dirty="0">
                          <a:solidFill>
                            <a:schemeClr val="bg1"/>
                          </a:solidFill>
                          <a:effectLst/>
                        </a:rPr>
                        <a:t>OPTION</a:t>
                      </a:r>
                      <a:endParaRPr lang="en-GB" sz="1600" b="1" i="0" u="none" strike="noStrike" dirty="0">
                        <a:solidFill>
                          <a:schemeClr val="bg1"/>
                        </a:solidFill>
                        <a:effectLst/>
                        <a:latin typeface="Calibri Light" panose="020F0302020204030204" pitchFamily="34" charset="0"/>
                      </a:endParaRPr>
                    </a:p>
                  </a:txBody>
                  <a:tcPr marL="6466" marR="6466" marT="6466" marB="0" anchor="ctr">
                    <a:solidFill>
                      <a:srgbClr val="4B655A"/>
                    </a:solidFill>
                  </a:tcPr>
                </a:tc>
                <a:tc>
                  <a:txBody>
                    <a:bodyPr/>
                    <a:lstStyle/>
                    <a:p>
                      <a:pPr algn="ctr" fontAlgn="ctr"/>
                      <a:r>
                        <a:rPr lang="en-GB" sz="1600" b="1" u="none" strike="noStrike" dirty="0">
                          <a:solidFill>
                            <a:schemeClr val="bg1"/>
                          </a:solidFill>
                          <a:effectLst/>
                        </a:rPr>
                        <a:t>DESCRIPTION</a:t>
                      </a:r>
                      <a:endParaRPr lang="en-GB" sz="1600" b="1" i="0" u="none" strike="noStrike" dirty="0">
                        <a:solidFill>
                          <a:schemeClr val="bg1"/>
                        </a:solidFill>
                        <a:effectLst/>
                        <a:latin typeface="Calibri Light" panose="020F0302020204030204" pitchFamily="34" charset="0"/>
                      </a:endParaRPr>
                    </a:p>
                  </a:txBody>
                  <a:tcPr marL="6466" marR="6466" marT="6466" marB="0" anchor="ctr">
                    <a:solidFill>
                      <a:srgbClr val="4B655A"/>
                    </a:solidFill>
                  </a:tcPr>
                </a:tc>
                <a:tc>
                  <a:txBody>
                    <a:bodyPr/>
                    <a:lstStyle/>
                    <a:p>
                      <a:pPr algn="ctr" fontAlgn="ctr"/>
                      <a:r>
                        <a:rPr lang="en-GB" sz="1600" b="1" u="none" strike="noStrike" dirty="0">
                          <a:solidFill>
                            <a:schemeClr val="bg1"/>
                          </a:solidFill>
                          <a:effectLst/>
                        </a:rPr>
                        <a:t>EXAMPLES</a:t>
                      </a:r>
                      <a:endParaRPr lang="en-GB" sz="1600" b="1" i="0" u="none" strike="noStrike" dirty="0">
                        <a:solidFill>
                          <a:schemeClr val="bg1"/>
                        </a:solidFill>
                        <a:effectLst/>
                        <a:latin typeface="Calibri Light" panose="020F0302020204030204" pitchFamily="34" charset="0"/>
                      </a:endParaRPr>
                    </a:p>
                  </a:txBody>
                  <a:tcPr marL="6466" marR="6466" marT="6466" marB="0" anchor="ctr">
                    <a:solidFill>
                      <a:srgbClr val="4B655A"/>
                    </a:solidFill>
                  </a:tcPr>
                </a:tc>
                <a:extLst>
                  <a:ext uri="{0D108BD9-81ED-4DB2-BD59-A6C34878D82A}">
                    <a16:rowId xmlns:a16="http://schemas.microsoft.com/office/drawing/2014/main" val="1550306811"/>
                  </a:ext>
                </a:extLst>
              </a:tr>
              <a:tr h="1456683">
                <a:tc>
                  <a:txBody>
                    <a:bodyPr/>
                    <a:lstStyle/>
                    <a:p>
                      <a:pPr algn="ctr" fontAlgn="ctr"/>
                      <a:r>
                        <a:rPr lang="en-GB" sz="1600" b="1" u="none" strike="noStrike" dirty="0">
                          <a:effectLst/>
                        </a:rPr>
                        <a:t>Willing Buyer-Willing Seller</a:t>
                      </a:r>
                      <a:endParaRPr lang="en-GB" sz="1600" b="1" i="0" u="none" strike="noStrike" dirty="0">
                        <a:solidFill>
                          <a:srgbClr val="000000"/>
                        </a:solidFill>
                        <a:effectLst/>
                        <a:latin typeface="Calibri Light" panose="020F0302020204030204" pitchFamily="34" charset="0"/>
                      </a:endParaRPr>
                    </a:p>
                  </a:txBody>
                  <a:tcPr marL="6466" marR="6466" marT="6466" marB="0" anchor="ctr">
                    <a:solidFill>
                      <a:schemeClr val="tx1">
                        <a:lumMod val="20000"/>
                        <a:lumOff val="80000"/>
                      </a:schemeClr>
                    </a:solidFill>
                  </a:tcPr>
                </a:tc>
                <a:tc>
                  <a:txBody>
                    <a:bodyPr/>
                    <a:lstStyle/>
                    <a:p>
                      <a:pPr algn="l" fontAlgn="ctr"/>
                      <a:r>
                        <a:rPr lang="en-GB" sz="1600" u="none" strike="noStrike" dirty="0">
                          <a:effectLst/>
                        </a:rPr>
                        <a:t>• Tariff set at a price that the mini grid and the customer agree on</a:t>
                      </a:r>
                      <a:br>
                        <a:rPr lang="en-GB" sz="1600" u="none" strike="noStrike" dirty="0">
                          <a:effectLst/>
                        </a:rPr>
                      </a:br>
                      <a:r>
                        <a:rPr lang="en-GB" sz="1600" u="none" strike="noStrike" dirty="0">
                          <a:effectLst/>
                        </a:rPr>
                        <a:t>• Variants include: i) individually-negotiated agreement; ii) tariff set by mini grid and customer choses to sign up or not; iii) tariff agreed between mini grid and community</a:t>
                      </a:r>
                      <a:endParaRPr lang="en-GB" sz="1600" b="0" i="0" u="none" strike="noStrike" dirty="0">
                        <a:solidFill>
                          <a:srgbClr val="000000"/>
                        </a:solidFill>
                        <a:effectLst/>
                        <a:latin typeface="Calibri Light" panose="020F0302020204030204" pitchFamily="34" charset="0"/>
                      </a:endParaRPr>
                    </a:p>
                  </a:txBody>
                  <a:tcPr marL="6466" marR="6466" marT="6466" marB="0" anchor="ctr"/>
                </a:tc>
                <a:tc>
                  <a:txBody>
                    <a:bodyPr/>
                    <a:lstStyle/>
                    <a:p>
                      <a:pPr algn="l" fontAlgn="ctr"/>
                      <a:r>
                        <a:rPr lang="en-GB" sz="1600" u="none" strike="noStrike" dirty="0">
                          <a:effectLst/>
                        </a:rPr>
                        <a:t>• Cambodia (pre 2001)</a:t>
                      </a:r>
                      <a:br>
                        <a:rPr lang="en-GB" sz="1600" u="none" strike="noStrike" dirty="0">
                          <a:effectLst/>
                        </a:rPr>
                      </a:br>
                      <a:r>
                        <a:rPr lang="en-GB" sz="1600" u="none" strike="noStrike" dirty="0">
                          <a:effectLst/>
                        </a:rPr>
                        <a:t>• Uttar Pradesh (mini grids without state subsidies—all as of 2017)</a:t>
                      </a:r>
                      <a:br>
                        <a:rPr lang="en-GB" sz="1600" u="none" strike="noStrike" dirty="0">
                          <a:effectLst/>
                        </a:rPr>
                      </a:br>
                      <a:r>
                        <a:rPr lang="en-GB" sz="1600" u="none" strike="noStrike" dirty="0">
                          <a:effectLst/>
                        </a:rPr>
                        <a:t>• Nigeria (isolated mini grids below 100kW of distributed power)</a:t>
                      </a:r>
                      <a:br>
                        <a:rPr lang="en-GB" sz="1600" u="none" strike="noStrike" dirty="0">
                          <a:effectLst/>
                        </a:rPr>
                      </a:br>
                      <a:r>
                        <a:rPr lang="en-GB" sz="1600" u="none" strike="noStrike" dirty="0">
                          <a:effectLst/>
                        </a:rPr>
                        <a:t>• Tanzania (below 100kW)</a:t>
                      </a:r>
                      <a:endParaRPr lang="en-GB" sz="1600" b="0" i="0" u="none" strike="noStrike" dirty="0">
                        <a:solidFill>
                          <a:srgbClr val="000000"/>
                        </a:solidFill>
                        <a:effectLst/>
                        <a:latin typeface="Calibri Light" panose="020F0302020204030204" pitchFamily="34" charset="0"/>
                      </a:endParaRPr>
                    </a:p>
                  </a:txBody>
                  <a:tcPr marL="6466" marR="6466" marT="6466" marB="0" anchor="ctr"/>
                </a:tc>
                <a:extLst>
                  <a:ext uri="{0D108BD9-81ED-4DB2-BD59-A6C34878D82A}">
                    <a16:rowId xmlns:a16="http://schemas.microsoft.com/office/drawing/2014/main" val="156186709"/>
                  </a:ext>
                </a:extLst>
              </a:tr>
              <a:tr h="731546">
                <a:tc>
                  <a:txBody>
                    <a:bodyPr/>
                    <a:lstStyle/>
                    <a:p>
                      <a:pPr algn="ctr" fontAlgn="ctr"/>
                      <a:r>
                        <a:rPr lang="en-GB" sz="1600" b="1" u="none" strike="noStrike" dirty="0">
                          <a:effectLst/>
                        </a:rPr>
                        <a:t>Efficient New Entrant Price Cap</a:t>
                      </a:r>
                      <a:endParaRPr lang="en-GB" sz="1600" b="1" i="0" u="none" strike="noStrike" dirty="0">
                        <a:solidFill>
                          <a:srgbClr val="000000"/>
                        </a:solidFill>
                        <a:effectLst/>
                        <a:latin typeface="Calibri Light" panose="020F0302020204030204" pitchFamily="34" charset="0"/>
                      </a:endParaRPr>
                    </a:p>
                  </a:txBody>
                  <a:tcPr marL="6466" marR="6466" marT="6466" marB="0" anchor="ctr">
                    <a:solidFill>
                      <a:schemeClr val="tx1">
                        <a:lumMod val="20000"/>
                        <a:lumOff val="80000"/>
                      </a:schemeClr>
                    </a:solidFill>
                  </a:tcPr>
                </a:tc>
                <a:tc>
                  <a:txBody>
                    <a:bodyPr/>
                    <a:lstStyle/>
                    <a:p>
                      <a:pPr algn="l" fontAlgn="ctr"/>
                      <a:r>
                        <a:rPr lang="en-GB" sz="1600" u="none" strike="noStrike" dirty="0">
                          <a:effectLst/>
                        </a:rPr>
                        <a:t>• A single benchmark tariff is used for all mini grids</a:t>
                      </a:r>
                      <a:br>
                        <a:rPr lang="en-GB" sz="1600" u="none" strike="noStrike" dirty="0">
                          <a:effectLst/>
                        </a:rPr>
                      </a:br>
                      <a:r>
                        <a:rPr lang="en-GB" sz="1600" u="none" strike="noStrike" dirty="0">
                          <a:effectLst/>
                        </a:rPr>
                        <a:t>• Regulator sets this benchmark tariff at a level estimated to be the cost of service of an efficient new entrant in the market</a:t>
                      </a:r>
                      <a:endParaRPr lang="en-GB" sz="1600" b="0" i="0" u="none" strike="noStrike" dirty="0">
                        <a:solidFill>
                          <a:srgbClr val="000000"/>
                        </a:solidFill>
                        <a:effectLst/>
                        <a:latin typeface="Calibri Light" panose="020F0302020204030204" pitchFamily="34" charset="0"/>
                      </a:endParaRPr>
                    </a:p>
                  </a:txBody>
                  <a:tcPr marL="6466" marR="6466" marT="6466" marB="0" anchor="ctr"/>
                </a:tc>
                <a:tc>
                  <a:txBody>
                    <a:bodyPr/>
                    <a:lstStyle/>
                    <a:p>
                      <a:pPr algn="l" fontAlgn="ctr"/>
                      <a:r>
                        <a:rPr lang="en-GB" sz="1600" u="none" strike="noStrike">
                          <a:effectLst/>
                        </a:rPr>
                        <a:t>• Bangladesh (all solar PV-diesel mini grids must charge a tariff capped at BDT 30 (US$0.36) per kWh)</a:t>
                      </a:r>
                      <a:endParaRPr lang="en-GB" sz="1600" b="0" i="0" u="none" strike="noStrike">
                        <a:solidFill>
                          <a:srgbClr val="000000"/>
                        </a:solidFill>
                        <a:effectLst/>
                        <a:latin typeface="Calibri Light" panose="020F0302020204030204" pitchFamily="34" charset="0"/>
                      </a:endParaRPr>
                    </a:p>
                  </a:txBody>
                  <a:tcPr marL="6466" marR="6466" marT="6466" marB="0" anchor="ctr"/>
                </a:tc>
                <a:extLst>
                  <a:ext uri="{0D108BD9-81ED-4DB2-BD59-A6C34878D82A}">
                    <a16:rowId xmlns:a16="http://schemas.microsoft.com/office/drawing/2014/main" val="1682109662"/>
                  </a:ext>
                </a:extLst>
              </a:tr>
              <a:tr h="1214971">
                <a:tc>
                  <a:txBody>
                    <a:bodyPr/>
                    <a:lstStyle/>
                    <a:p>
                      <a:pPr algn="ctr" fontAlgn="ctr"/>
                      <a:r>
                        <a:rPr lang="en-GB" sz="1600" b="1" u="none" strike="noStrike" dirty="0">
                          <a:effectLst/>
                        </a:rPr>
                        <a:t>Individualized Cost-Based Tariff Limits</a:t>
                      </a:r>
                      <a:endParaRPr lang="en-GB" sz="1600" b="1" i="0" u="none" strike="noStrike" dirty="0">
                        <a:solidFill>
                          <a:srgbClr val="000000"/>
                        </a:solidFill>
                        <a:effectLst/>
                        <a:latin typeface="Calibri Light" panose="020F0302020204030204" pitchFamily="34" charset="0"/>
                      </a:endParaRPr>
                    </a:p>
                  </a:txBody>
                  <a:tcPr marL="6466" marR="6466" marT="6466" marB="0" anchor="ctr">
                    <a:solidFill>
                      <a:schemeClr val="tx1">
                        <a:lumMod val="20000"/>
                        <a:lumOff val="80000"/>
                      </a:schemeClr>
                    </a:solidFill>
                  </a:tcPr>
                </a:tc>
                <a:tc>
                  <a:txBody>
                    <a:bodyPr/>
                    <a:lstStyle/>
                    <a:p>
                      <a:pPr algn="l" fontAlgn="ctr"/>
                      <a:r>
                        <a:rPr lang="en-GB" sz="1600" u="none" strike="noStrike">
                          <a:effectLst/>
                        </a:rPr>
                        <a:t>• Regulator sets limits on tariffs for each mini grid individually, based on an estimate of the costrecovery tariff for that mini grid</a:t>
                      </a:r>
                      <a:endParaRPr lang="en-GB" sz="1600" b="0" i="0" u="none" strike="noStrike">
                        <a:solidFill>
                          <a:srgbClr val="000000"/>
                        </a:solidFill>
                        <a:effectLst/>
                        <a:latin typeface="Calibri Light" panose="020F0302020204030204" pitchFamily="34" charset="0"/>
                      </a:endParaRPr>
                    </a:p>
                  </a:txBody>
                  <a:tcPr marL="6466" marR="6466" marT="6466" marB="0" anchor="ctr"/>
                </a:tc>
                <a:tc>
                  <a:txBody>
                    <a:bodyPr/>
                    <a:lstStyle/>
                    <a:p>
                      <a:pPr algn="l" fontAlgn="ctr"/>
                      <a:r>
                        <a:rPr lang="en-GB" sz="1600" u="none" strike="noStrike">
                          <a:effectLst/>
                        </a:rPr>
                        <a:t>• Cambodia (as of 2017)</a:t>
                      </a:r>
                      <a:br>
                        <a:rPr lang="en-GB" sz="1600" u="none" strike="noStrike">
                          <a:effectLst/>
                        </a:rPr>
                      </a:br>
                      <a:r>
                        <a:rPr lang="en-GB" sz="1600" u="none" strike="noStrike">
                          <a:effectLst/>
                        </a:rPr>
                        <a:t>• Nigeria (isolated mini grids above 100kW of distributed power)</a:t>
                      </a:r>
                      <a:br>
                        <a:rPr lang="en-GB" sz="1600" u="none" strike="noStrike">
                          <a:effectLst/>
                        </a:rPr>
                      </a:br>
                      <a:r>
                        <a:rPr lang="en-GB" sz="1600" u="none" strike="noStrike">
                          <a:effectLst/>
                        </a:rPr>
                        <a:t>• Kenya (all mini grids as of 2017)</a:t>
                      </a:r>
                      <a:br>
                        <a:rPr lang="en-GB" sz="1600" u="none" strike="noStrike">
                          <a:effectLst/>
                        </a:rPr>
                      </a:br>
                      <a:r>
                        <a:rPr lang="en-GB" sz="1600" u="none" strike="noStrike">
                          <a:effectLst/>
                        </a:rPr>
                        <a:t>• Tanzania (mini grids above 100kW)</a:t>
                      </a:r>
                      <a:endParaRPr lang="en-GB" sz="1600" b="0" i="0" u="none" strike="noStrike">
                        <a:solidFill>
                          <a:srgbClr val="000000"/>
                        </a:solidFill>
                        <a:effectLst/>
                        <a:latin typeface="Calibri Light" panose="020F0302020204030204" pitchFamily="34" charset="0"/>
                      </a:endParaRPr>
                    </a:p>
                  </a:txBody>
                  <a:tcPr marL="6466" marR="6466" marT="6466" marB="0" anchor="ctr"/>
                </a:tc>
                <a:extLst>
                  <a:ext uri="{0D108BD9-81ED-4DB2-BD59-A6C34878D82A}">
                    <a16:rowId xmlns:a16="http://schemas.microsoft.com/office/drawing/2014/main" val="544749728"/>
                  </a:ext>
                </a:extLst>
              </a:tr>
              <a:tr h="973259">
                <a:tc>
                  <a:txBody>
                    <a:bodyPr/>
                    <a:lstStyle/>
                    <a:p>
                      <a:pPr algn="ctr" fontAlgn="ctr"/>
                      <a:r>
                        <a:rPr lang="en-GB" sz="1600" b="1" u="none" strike="noStrike" dirty="0">
                          <a:effectLst/>
                        </a:rPr>
                        <a:t>Bid Tariffs</a:t>
                      </a:r>
                      <a:endParaRPr lang="en-GB" sz="1600" b="1" i="0" u="none" strike="noStrike" dirty="0">
                        <a:solidFill>
                          <a:srgbClr val="000000"/>
                        </a:solidFill>
                        <a:effectLst/>
                        <a:latin typeface="Calibri Light" panose="020F0302020204030204" pitchFamily="34" charset="0"/>
                      </a:endParaRPr>
                    </a:p>
                  </a:txBody>
                  <a:tcPr marL="6466" marR="6466" marT="6466" marB="0" anchor="ctr">
                    <a:solidFill>
                      <a:schemeClr val="tx1">
                        <a:lumMod val="20000"/>
                        <a:lumOff val="80000"/>
                      </a:schemeClr>
                    </a:solidFill>
                  </a:tcPr>
                </a:tc>
                <a:tc>
                  <a:txBody>
                    <a:bodyPr/>
                    <a:lstStyle/>
                    <a:p>
                      <a:pPr algn="l" fontAlgn="ctr"/>
                      <a:r>
                        <a:rPr lang="en-GB" sz="1600" u="none" strike="noStrike">
                          <a:effectLst/>
                        </a:rPr>
                        <a:t>Mini grid investor gains the right to serve an area by bidding the lowest tariff in a competitive tender</a:t>
                      </a:r>
                      <a:endParaRPr lang="en-GB" sz="1600" b="0" i="0" u="none" strike="noStrike">
                        <a:solidFill>
                          <a:srgbClr val="000000"/>
                        </a:solidFill>
                        <a:effectLst/>
                        <a:latin typeface="Calibri Light" panose="020F0302020204030204" pitchFamily="34" charset="0"/>
                      </a:endParaRPr>
                    </a:p>
                  </a:txBody>
                  <a:tcPr marL="6466" marR="6466" marT="6466" marB="0" anchor="ctr"/>
                </a:tc>
                <a:tc>
                  <a:txBody>
                    <a:bodyPr/>
                    <a:lstStyle/>
                    <a:p>
                      <a:pPr algn="l" fontAlgn="ctr"/>
                      <a:r>
                        <a:rPr lang="en-GB" sz="1600" u="none" strike="noStrike">
                          <a:effectLst/>
                        </a:rPr>
                        <a:t>• Madagascar (as of 2015, 65 mini grids projects bid out)</a:t>
                      </a:r>
                      <a:br>
                        <a:rPr lang="en-GB" sz="1600" u="none" strike="noStrike">
                          <a:effectLst/>
                        </a:rPr>
                      </a:br>
                      <a:r>
                        <a:rPr lang="en-GB" sz="1600" u="none" strike="noStrike">
                          <a:effectLst/>
                        </a:rPr>
                        <a:t>• Uganda (one tender in 2003, and one in 2017 to electrify 25 villages)</a:t>
                      </a:r>
                      <a:endParaRPr lang="en-GB" sz="1600" b="0" i="0" u="none" strike="noStrike">
                        <a:solidFill>
                          <a:srgbClr val="000000"/>
                        </a:solidFill>
                        <a:effectLst/>
                        <a:latin typeface="Calibri Light" panose="020F0302020204030204" pitchFamily="34" charset="0"/>
                      </a:endParaRPr>
                    </a:p>
                  </a:txBody>
                  <a:tcPr marL="6466" marR="6466" marT="6466" marB="0" anchor="ctr"/>
                </a:tc>
                <a:extLst>
                  <a:ext uri="{0D108BD9-81ED-4DB2-BD59-A6C34878D82A}">
                    <a16:rowId xmlns:a16="http://schemas.microsoft.com/office/drawing/2014/main" val="3104144267"/>
                  </a:ext>
                </a:extLst>
              </a:tr>
              <a:tr h="739419">
                <a:tc>
                  <a:txBody>
                    <a:bodyPr/>
                    <a:lstStyle/>
                    <a:p>
                      <a:pPr algn="ctr" fontAlgn="ctr"/>
                      <a:r>
                        <a:rPr lang="en-GB" sz="1600" b="1" u="none" strike="noStrike" dirty="0">
                          <a:effectLst/>
                        </a:rPr>
                        <a:t>Uniform</a:t>
                      </a:r>
                      <a:br>
                        <a:rPr lang="en-GB" sz="1600" b="1" u="none" strike="noStrike" dirty="0">
                          <a:effectLst/>
                        </a:rPr>
                      </a:br>
                      <a:r>
                        <a:rPr lang="en-GB" sz="1600" b="1" u="none" strike="noStrike" dirty="0">
                          <a:effectLst/>
                        </a:rPr>
                        <a:t>National Tariff</a:t>
                      </a:r>
                      <a:endParaRPr lang="en-GB" sz="1600" b="1" i="0" u="none" strike="noStrike" dirty="0">
                        <a:solidFill>
                          <a:srgbClr val="000000"/>
                        </a:solidFill>
                        <a:effectLst/>
                        <a:latin typeface="Calibri Light" panose="020F0302020204030204" pitchFamily="34" charset="0"/>
                      </a:endParaRPr>
                    </a:p>
                  </a:txBody>
                  <a:tcPr marL="6466" marR="6466" marT="6466" marB="0" anchor="ctr">
                    <a:solidFill>
                      <a:schemeClr val="tx1">
                        <a:lumMod val="20000"/>
                        <a:lumOff val="80000"/>
                      </a:schemeClr>
                    </a:solidFill>
                  </a:tcPr>
                </a:tc>
                <a:tc>
                  <a:txBody>
                    <a:bodyPr/>
                    <a:lstStyle/>
                    <a:p>
                      <a:pPr algn="l" fontAlgn="ctr"/>
                      <a:r>
                        <a:rPr lang="en-GB" sz="1600" u="none" strike="noStrike">
                          <a:effectLst/>
                        </a:rPr>
                        <a:t>• Mini grid tariff is set at the national main grid tariff</a:t>
                      </a:r>
                      <a:endParaRPr lang="en-GB" sz="1600" b="0" i="0" u="none" strike="noStrike">
                        <a:solidFill>
                          <a:srgbClr val="000000"/>
                        </a:solidFill>
                        <a:effectLst/>
                        <a:latin typeface="Calibri Light" panose="020F0302020204030204" pitchFamily="34" charset="0"/>
                      </a:endParaRPr>
                    </a:p>
                  </a:txBody>
                  <a:tcPr marL="6466" marR="6466" marT="6466" marB="0" anchor="ctr"/>
                </a:tc>
                <a:tc>
                  <a:txBody>
                    <a:bodyPr/>
                    <a:lstStyle/>
                    <a:p>
                      <a:pPr algn="l" fontAlgn="ctr"/>
                      <a:r>
                        <a:rPr lang="en-GB" sz="1600" u="none" strike="noStrike" dirty="0">
                          <a:effectLst/>
                        </a:rPr>
                        <a:t>• Cambodia (grid-connected SPDs as of 2017)</a:t>
                      </a:r>
                      <a:endParaRPr lang="en-GB" sz="1600" b="0" i="0" u="none" strike="noStrike" dirty="0">
                        <a:solidFill>
                          <a:srgbClr val="000000"/>
                        </a:solidFill>
                        <a:effectLst/>
                        <a:latin typeface="Calibri Light" panose="020F0302020204030204" pitchFamily="34" charset="0"/>
                      </a:endParaRPr>
                    </a:p>
                  </a:txBody>
                  <a:tcPr marL="6466" marR="6466" marT="6466" marB="0" anchor="ctr"/>
                </a:tc>
                <a:extLst>
                  <a:ext uri="{0D108BD9-81ED-4DB2-BD59-A6C34878D82A}">
                    <a16:rowId xmlns:a16="http://schemas.microsoft.com/office/drawing/2014/main" val="2464847688"/>
                  </a:ext>
                </a:extLst>
              </a:tr>
            </a:tbl>
          </a:graphicData>
        </a:graphic>
      </p:graphicFrame>
      <p:sp>
        <p:nvSpPr>
          <p:cNvPr id="5" name="TextBox 4">
            <a:extLst>
              <a:ext uri="{FF2B5EF4-FFF2-40B4-BE49-F238E27FC236}">
                <a16:creationId xmlns:a16="http://schemas.microsoft.com/office/drawing/2014/main" id="{C012BE11-B8C1-6EAA-384F-EC79A7392D33}"/>
              </a:ext>
            </a:extLst>
          </p:cNvPr>
          <p:cNvSpPr txBox="1"/>
          <p:nvPr/>
        </p:nvSpPr>
        <p:spPr>
          <a:xfrm>
            <a:off x="2135560" y="6386231"/>
            <a:ext cx="9850582" cy="276999"/>
          </a:xfrm>
          <a:prstGeom prst="rect">
            <a:avLst/>
          </a:prstGeom>
          <a:noFill/>
        </p:spPr>
        <p:txBody>
          <a:bodyPr wrap="none" rtlCol="0">
            <a:spAutoFit/>
          </a:bodyPr>
          <a:lstStyle/>
          <a:p>
            <a:pPr algn="l"/>
            <a:r>
              <a:rPr lang="en-US" sz="1200" i="1" u="none" strike="noStrike" dirty="0"/>
              <a:t>Source: World Bank. June, 2019. Mini-grids: regulations, subsidies, and grid integration and exit strategies for low cost and timely access to electricity services</a:t>
            </a:r>
            <a:endParaRPr lang="en-US" sz="1400" i="1" dirty="0"/>
          </a:p>
        </p:txBody>
      </p:sp>
    </p:spTree>
    <p:extLst>
      <p:ext uri="{BB962C8B-B14F-4D97-AF65-F5344CB8AC3E}">
        <p14:creationId xmlns:p14="http://schemas.microsoft.com/office/powerpoint/2010/main" val="1026352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TARIFF REGULATION. </a:t>
            </a:r>
            <a:r>
              <a:rPr lang="en-US" dirty="0">
                <a:solidFill>
                  <a:schemeClr val="tx1"/>
                </a:solidFill>
                <a:latin typeface="Tw Cen MT" panose="020B0602020104020603" pitchFamily="34" charset="0"/>
              </a:rPr>
              <a:t>Options: Application</a:t>
            </a:r>
            <a:endParaRPr lang="es-ES" dirty="0">
              <a:solidFill>
                <a:schemeClr val="tx1"/>
              </a:solidFill>
            </a:endParaRPr>
          </a:p>
        </p:txBody>
      </p:sp>
      <p:graphicFrame>
        <p:nvGraphicFramePr>
          <p:cNvPr id="4" name="Table 3">
            <a:extLst>
              <a:ext uri="{FF2B5EF4-FFF2-40B4-BE49-F238E27FC236}">
                <a16:creationId xmlns:a16="http://schemas.microsoft.com/office/drawing/2014/main" id="{301D0536-4E4A-A8EF-9306-0E08AA45CE50}"/>
              </a:ext>
            </a:extLst>
          </p:cNvPr>
          <p:cNvGraphicFramePr>
            <a:graphicFrameLocks noGrp="1"/>
          </p:cNvGraphicFramePr>
          <p:nvPr>
            <p:extLst>
              <p:ext uri="{D42A27DB-BD31-4B8C-83A1-F6EECF244321}">
                <p14:modId xmlns:p14="http://schemas.microsoft.com/office/powerpoint/2010/main" val="2288208665"/>
              </p:ext>
            </p:extLst>
          </p:nvPr>
        </p:nvGraphicFramePr>
        <p:xfrm>
          <a:off x="911424" y="981522"/>
          <a:ext cx="10972800" cy="5604510"/>
        </p:xfrm>
        <a:graphic>
          <a:graphicData uri="http://schemas.openxmlformats.org/drawingml/2006/table">
            <a:tbl>
              <a:tblPr>
                <a:tableStyleId>{616DA210-FB5B-4158-B5E0-FEB733F419BA}</a:tableStyleId>
              </a:tblPr>
              <a:tblGrid>
                <a:gridCol w="1448965">
                  <a:extLst>
                    <a:ext uri="{9D8B030D-6E8A-4147-A177-3AD203B41FA5}">
                      <a16:colId xmlns:a16="http://schemas.microsoft.com/office/drawing/2014/main" val="774380200"/>
                    </a:ext>
                  </a:extLst>
                </a:gridCol>
                <a:gridCol w="5247779">
                  <a:extLst>
                    <a:ext uri="{9D8B030D-6E8A-4147-A177-3AD203B41FA5}">
                      <a16:colId xmlns:a16="http://schemas.microsoft.com/office/drawing/2014/main" val="3999946333"/>
                    </a:ext>
                  </a:extLst>
                </a:gridCol>
                <a:gridCol w="4276056">
                  <a:extLst>
                    <a:ext uri="{9D8B030D-6E8A-4147-A177-3AD203B41FA5}">
                      <a16:colId xmlns:a16="http://schemas.microsoft.com/office/drawing/2014/main" val="4006417096"/>
                    </a:ext>
                  </a:extLst>
                </a:gridCol>
              </a:tblGrid>
              <a:tr h="0">
                <a:tc>
                  <a:txBody>
                    <a:bodyPr/>
                    <a:lstStyle/>
                    <a:p>
                      <a:pPr algn="ctr" fontAlgn="ctr"/>
                      <a:r>
                        <a:rPr lang="en-GB" sz="1400" b="1" u="none" strike="noStrike" dirty="0">
                          <a:solidFill>
                            <a:schemeClr val="bg1"/>
                          </a:solidFill>
                          <a:effectLst/>
                          <a:latin typeface="+mn-lt"/>
                        </a:rPr>
                        <a:t>OPTION</a:t>
                      </a:r>
                      <a:endParaRPr lang="en-GB" sz="1400" b="1" i="0" u="none" strike="noStrike" dirty="0">
                        <a:solidFill>
                          <a:schemeClr val="bg1"/>
                        </a:solidFill>
                        <a:effectLst/>
                        <a:latin typeface="+mn-lt"/>
                      </a:endParaRPr>
                    </a:p>
                  </a:txBody>
                  <a:tcPr marL="6466" marR="6466" marT="6466" marB="0" anchor="ctr">
                    <a:solidFill>
                      <a:srgbClr val="4B655A"/>
                    </a:solidFill>
                  </a:tcPr>
                </a:tc>
                <a:tc>
                  <a:txBody>
                    <a:bodyPr/>
                    <a:lstStyle/>
                    <a:p>
                      <a:pPr marL="0" algn="ctr" defTabSz="979631" rtl="0" eaLnBrk="1" fontAlgn="ctr" latinLnBrk="0" hangingPunct="1"/>
                      <a:r>
                        <a:rPr lang="en-GB" sz="1400" b="1" u="none" strike="noStrike" kern="1200" dirty="0">
                          <a:solidFill>
                            <a:schemeClr val="bg1"/>
                          </a:solidFill>
                          <a:effectLst/>
                          <a:latin typeface="+mn-lt"/>
                          <a:ea typeface="+mn-ea"/>
                          <a:cs typeface="+mn-cs"/>
                        </a:rPr>
                        <a:t>SUITABLE WHERE?</a:t>
                      </a:r>
                    </a:p>
                  </a:txBody>
                  <a:tcPr marL="9525" marR="9525" marT="9525" marB="0" anchor="ctr">
                    <a:solidFill>
                      <a:srgbClr val="4B655A"/>
                    </a:solidFill>
                  </a:tcPr>
                </a:tc>
                <a:tc>
                  <a:txBody>
                    <a:bodyPr/>
                    <a:lstStyle/>
                    <a:p>
                      <a:pPr marL="0" algn="ctr" defTabSz="979631" rtl="0" eaLnBrk="1" fontAlgn="ctr" latinLnBrk="0" hangingPunct="1"/>
                      <a:r>
                        <a:rPr lang="en-GB" sz="1400" b="1" u="none" strike="noStrike" kern="1200" dirty="0">
                          <a:solidFill>
                            <a:schemeClr val="bg1"/>
                          </a:solidFill>
                          <a:effectLst/>
                          <a:latin typeface="+mn-lt"/>
                          <a:ea typeface="+mn-ea"/>
                          <a:cs typeface="+mn-cs"/>
                        </a:rPr>
                        <a:t>DISADVANTAGES</a:t>
                      </a:r>
                    </a:p>
                  </a:txBody>
                  <a:tcPr marL="9525" marR="9525" marT="9525" marB="0" anchor="ctr">
                    <a:solidFill>
                      <a:srgbClr val="4B655A"/>
                    </a:solidFill>
                  </a:tcPr>
                </a:tc>
                <a:extLst>
                  <a:ext uri="{0D108BD9-81ED-4DB2-BD59-A6C34878D82A}">
                    <a16:rowId xmlns:a16="http://schemas.microsoft.com/office/drawing/2014/main" val="1550306811"/>
                  </a:ext>
                </a:extLst>
              </a:tr>
              <a:tr h="0">
                <a:tc>
                  <a:txBody>
                    <a:bodyPr/>
                    <a:lstStyle/>
                    <a:p>
                      <a:pPr algn="ctr" fontAlgn="ctr"/>
                      <a:r>
                        <a:rPr lang="en-GB" sz="1400" b="1" u="none" strike="noStrike" dirty="0">
                          <a:effectLst/>
                          <a:latin typeface="+mn-lt"/>
                        </a:rPr>
                        <a:t>Willing Buyer-Willing Seller</a:t>
                      </a:r>
                      <a:endParaRPr lang="en-GB" sz="1400" b="1" i="0" u="none" strike="noStrike" dirty="0">
                        <a:solidFill>
                          <a:srgbClr val="000000"/>
                        </a:solidFill>
                        <a:effectLst/>
                        <a:latin typeface="+mn-lt"/>
                      </a:endParaRPr>
                    </a:p>
                  </a:txBody>
                  <a:tcPr marL="6466" marR="6466" marT="6466" marB="0" anchor="ctr">
                    <a:solidFill>
                      <a:schemeClr val="tx1">
                        <a:lumMod val="20000"/>
                        <a:lumOff val="80000"/>
                      </a:schemeClr>
                    </a:solidFill>
                  </a:tcPr>
                </a:tc>
                <a:tc>
                  <a:txBody>
                    <a:bodyPr/>
                    <a:lstStyle/>
                    <a:p>
                      <a:pPr marL="285750" indent="-285750" algn="l" fontAlgn="ctr">
                        <a:buFont typeface="Wingdings" panose="05000000000000000000" pitchFamily="2" charset="2"/>
                        <a:buChar char="ü"/>
                      </a:pPr>
                      <a:r>
                        <a:rPr lang="en-GB" sz="1400" b="0" i="0" u="none" strike="noStrike" dirty="0">
                          <a:solidFill>
                            <a:srgbClr val="000000"/>
                          </a:solidFill>
                          <a:effectLst/>
                          <a:latin typeface="+mn-lt"/>
                        </a:rPr>
                        <a:t>Mini grids are unlikely to make supernormal profits if given pricing freedom</a:t>
                      </a:r>
                    </a:p>
                    <a:p>
                      <a:pPr marL="285750" indent="-285750" algn="l" fontAlgn="ctr">
                        <a:buFont typeface="Wingdings" panose="05000000000000000000" pitchFamily="2" charset="2"/>
                        <a:buChar char="ü"/>
                      </a:pPr>
                      <a:r>
                        <a:rPr lang="en-GB" sz="1400" b="0" i="0" u="none" strike="noStrike" dirty="0">
                          <a:solidFill>
                            <a:srgbClr val="000000"/>
                          </a:solidFill>
                          <a:effectLst/>
                          <a:latin typeface="+mn-lt"/>
                        </a:rPr>
                        <a:t>Policy objective to expand electrification quickly</a:t>
                      </a:r>
                    </a:p>
                    <a:p>
                      <a:pPr marL="285750" indent="-285750" algn="l" fontAlgn="ctr">
                        <a:buFont typeface="Wingdings" panose="05000000000000000000" pitchFamily="2" charset="2"/>
                        <a:buChar char="ü"/>
                      </a:pPr>
                      <a:r>
                        <a:rPr lang="en-GB" sz="1400" b="0" i="0" u="none" strike="noStrike" dirty="0">
                          <a:solidFill>
                            <a:srgbClr val="000000"/>
                          </a:solidFill>
                          <a:effectLst/>
                          <a:latin typeface="+mn-lt"/>
                        </a:rPr>
                        <a:t>Distribution company provides unreliable supply of electricity</a:t>
                      </a:r>
                    </a:p>
                    <a:p>
                      <a:pPr marL="285750" indent="-285750" algn="l" fontAlgn="ctr">
                        <a:buFont typeface="Wingdings" panose="05000000000000000000" pitchFamily="2" charset="2"/>
                        <a:buChar char="ü"/>
                      </a:pPr>
                      <a:r>
                        <a:rPr lang="en-GB" sz="1400" b="0" i="0" u="none" strike="noStrike" dirty="0">
                          <a:solidFill>
                            <a:srgbClr val="000000"/>
                          </a:solidFill>
                          <a:effectLst/>
                          <a:latin typeface="+mn-lt"/>
                        </a:rPr>
                        <a:t>Willingness to maximize tariff flexibility and investors’ returns</a:t>
                      </a:r>
                    </a:p>
                    <a:p>
                      <a:pPr marL="285750" indent="-285750" algn="l" fontAlgn="ctr">
                        <a:buFont typeface="Wingdings" panose="05000000000000000000" pitchFamily="2" charset="2"/>
                        <a:buChar char="ü"/>
                      </a:pPr>
                      <a:r>
                        <a:rPr lang="en-GB" sz="1400" b="0" i="0" u="none" strike="noStrike" dirty="0">
                          <a:solidFill>
                            <a:srgbClr val="000000"/>
                          </a:solidFill>
                          <a:effectLst/>
                          <a:latin typeface="+mn-lt"/>
                        </a:rPr>
                        <a:t>Low administrative capacity</a:t>
                      </a:r>
                    </a:p>
                  </a:txBody>
                  <a:tcPr marL="9525" marR="9525" marT="9525" marB="0" anchor="ctr"/>
                </a:tc>
                <a:tc>
                  <a:txBody>
                    <a:bodyPr/>
                    <a:lstStyle/>
                    <a:p>
                      <a:pPr algn="l" fontAlgn="ctr"/>
                      <a:r>
                        <a:rPr lang="en-GB" sz="1400" b="0" i="0" u="none" strike="noStrike">
                          <a:solidFill>
                            <a:srgbClr val="000000"/>
                          </a:solidFill>
                          <a:effectLst/>
                          <a:latin typeface="+mn-lt"/>
                        </a:rPr>
                        <a:t>x Could result in monopoly pricing</a:t>
                      </a:r>
                      <a:br>
                        <a:rPr lang="en-GB" sz="1400" b="0" i="0" u="none" strike="noStrike">
                          <a:solidFill>
                            <a:srgbClr val="000000"/>
                          </a:solidFill>
                          <a:effectLst/>
                          <a:latin typeface="+mn-lt"/>
                        </a:rPr>
                      </a:br>
                      <a:r>
                        <a:rPr lang="en-GB" sz="1400" b="0" i="0" u="none" strike="noStrike">
                          <a:solidFill>
                            <a:srgbClr val="000000"/>
                          </a:solidFill>
                          <a:effectLst/>
                          <a:latin typeface="+mn-lt"/>
                        </a:rPr>
                        <a:t>x May be difficult to adjust tariffs over time</a:t>
                      </a:r>
                      <a:br>
                        <a:rPr lang="en-GB" sz="1400" b="0" i="0" u="none" strike="noStrike">
                          <a:solidFill>
                            <a:srgbClr val="000000"/>
                          </a:solidFill>
                          <a:effectLst/>
                          <a:latin typeface="+mn-lt"/>
                        </a:rPr>
                      </a:br>
                      <a:r>
                        <a:rPr lang="en-GB" sz="1400" b="0" i="0" u="none" strike="noStrike">
                          <a:solidFill>
                            <a:srgbClr val="000000"/>
                          </a:solidFill>
                          <a:effectLst/>
                          <a:latin typeface="+mn-lt"/>
                        </a:rPr>
                        <a:t>x Asymmetry between customers and developer</a:t>
                      </a:r>
                      <a:br>
                        <a:rPr lang="en-GB" sz="1400" b="0" i="0" u="none" strike="noStrike">
                          <a:solidFill>
                            <a:srgbClr val="000000"/>
                          </a:solidFill>
                          <a:effectLst/>
                          <a:latin typeface="+mn-lt"/>
                        </a:rPr>
                      </a:br>
                      <a:r>
                        <a:rPr lang="en-GB" sz="1400" b="0" i="0" u="none" strike="noStrike">
                          <a:solidFill>
                            <a:srgbClr val="000000"/>
                          </a:solidFill>
                          <a:effectLst/>
                          <a:latin typeface="+mn-lt"/>
                        </a:rPr>
                        <a:t>x One-sided adhesion contracts difficult politically</a:t>
                      </a:r>
                    </a:p>
                  </a:txBody>
                  <a:tcPr marL="9525" marR="9525" marT="9525" marB="0" anchor="ctr"/>
                </a:tc>
                <a:extLst>
                  <a:ext uri="{0D108BD9-81ED-4DB2-BD59-A6C34878D82A}">
                    <a16:rowId xmlns:a16="http://schemas.microsoft.com/office/drawing/2014/main" val="156186709"/>
                  </a:ext>
                </a:extLst>
              </a:tr>
              <a:tr h="0">
                <a:tc>
                  <a:txBody>
                    <a:bodyPr/>
                    <a:lstStyle/>
                    <a:p>
                      <a:pPr algn="ctr" fontAlgn="ctr"/>
                      <a:r>
                        <a:rPr lang="en-GB" sz="1400" b="1" u="none" strike="noStrike" dirty="0">
                          <a:effectLst/>
                          <a:latin typeface="+mn-lt"/>
                        </a:rPr>
                        <a:t>Efficient New Entrant Price Cap</a:t>
                      </a:r>
                      <a:endParaRPr lang="en-GB" sz="1400" b="1" i="0" u="none" strike="noStrike" dirty="0">
                        <a:solidFill>
                          <a:srgbClr val="000000"/>
                        </a:solidFill>
                        <a:effectLst/>
                        <a:latin typeface="+mn-lt"/>
                      </a:endParaRPr>
                    </a:p>
                  </a:txBody>
                  <a:tcPr marL="6466" marR="6466" marT="6466" marB="0" anchor="ctr">
                    <a:solidFill>
                      <a:schemeClr val="tx1">
                        <a:lumMod val="20000"/>
                        <a:lumOff val="80000"/>
                      </a:schemeClr>
                    </a:solidFill>
                  </a:tcPr>
                </a:tc>
                <a:tc>
                  <a:txBody>
                    <a:bodyPr/>
                    <a:lstStyle/>
                    <a:p>
                      <a:pPr marL="285750" indent="-285750" algn="l" fontAlgn="ctr">
                        <a:buFont typeface="Wingdings" panose="05000000000000000000" pitchFamily="2" charset="2"/>
                        <a:buChar char="ü"/>
                      </a:pPr>
                      <a:r>
                        <a:rPr lang="en-GB" sz="1400" b="0" i="0" u="none" strike="noStrike" dirty="0">
                          <a:solidFill>
                            <a:srgbClr val="000000"/>
                          </a:solidFill>
                          <a:effectLst/>
                          <a:latin typeface="+mn-lt"/>
                        </a:rPr>
                        <a:t>Cost of service expected to be uniform across communities</a:t>
                      </a:r>
                    </a:p>
                    <a:p>
                      <a:pPr marL="285750" indent="-285750" algn="l" fontAlgn="ctr">
                        <a:buFont typeface="Wingdings" panose="05000000000000000000" pitchFamily="2" charset="2"/>
                        <a:buChar char="ü"/>
                      </a:pPr>
                      <a:r>
                        <a:rPr lang="en-GB" sz="1400" b="0" i="0" u="none" strike="noStrike" dirty="0">
                          <a:solidFill>
                            <a:srgbClr val="000000"/>
                          </a:solidFill>
                          <a:effectLst/>
                          <a:latin typeface="+mn-lt"/>
                        </a:rPr>
                        <a:t>Monopolies need to be controlled without the cost and complexity of individualized utility-style control</a:t>
                      </a:r>
                    </a:p>
                    <a:p>
                      <a:pPr marL="285750" indent="-285750" algn="l" fontAlgn="ctr">
                        <a:buFont typeface="Wingdings" panose="05000000000000000000" pitchFamily="2" charset="2"/>
                        <a:buChar char="ü"/>
                      </a:pPr>
                      <a:r>
                        <a:rPr lang="en-GB" sz="1400" b="0" i="0" u="none" strike="noStrike" dirty="0">
                          <a:solidFill>
                            <a:srgbClr val="000000"/>
                          </a:solidFill>
                          <a:effectLst/>
                          <a:latin typeface="+mn-lt"/>
                        </a:rPr>
                        <a:t>Moderate to high administrative capacity</a:t>
                      </a:r>
                    </a:p>
                  </a:txBody>
                  <a:tcPr marL="9525" marR="9525" marT="9525" marB="0" anchor="ctr"/>
                </a:tc>
                <a:tc>
                  <a:txBody>
                    <a:bodyPr/>
                    <a:lstStyle/>
                    <a:p>
                      <a:pPr algn="l" fontAlgn="ctr"/>
                      <a:r>
                        <a:rPr lang="en-GB" sz="1400" b="0" i="0" u="none" strike="noStrike">
                          <a:solidFill>
                            <a:srgbClr val="000000"/>
                          </a:solidFill>
                          <a:effectLst/>
                          <a:latin typeface="+mn-lt"/>
                        </a:rPr>
                        <a:t>x Costs will vary between service areas, so a single tariff will not reflect cost everywhere </a:t>
                      </a:r>
                      <a:br>
                        <a:rPr lang="en-GB" sz="1400" b="0" i="0" u="none" strike="noStrike">
                          <a:solidFill>
                            <a:srgbClr val="000000"/>
                          </a:solidFill>
                          <a:effectLst/>
                          <a:latin typeface="+mn-lt"/>
                        </a:rPr>
                      </a:br>
                      <a:r>
                        <a:rPr lang="en-GB" sz="1400" b="0" i="0" u="none" strike="noStrike">
                          <a:solidFill>
                            <a:srgbClr val="000000"/>
                          </a:solidFill>
                          <a:effectLst/>
                          <a:latin typeface="+mn-lt"/>
                        </a:rPr>
                        <a:t>x Monopoly pricing may remain in</a:t>
                      </a:r>
                      <a:br>
                        <a:rPr lang="en-GB" sz="1400" b="0" i="0" u="none" strike="noStrike">
                          <a:solidFill>
                            <a:srgbClr val="000000"/>
                          </a:solidFill>
                          <a:effectLst/>
                          <a:latin typeface="+mn-lt"/>
                        </a:rPr>
                      </a:br>
                      <a:r>
                        <a:rPr lang="en-GB" sz="1400" b="0" i="0" u="none" strike="noStrike">
                          <a:solidFill>
                            <a:srgbClr val="000000"/>
                          </a:solidFill>
                          <a:effectLst/>
                          <a:latin typeface="+mn-lt"/>
                        </a:rPr>
                        <a:t>some areas x Level of tariff may be controversial</a:t>
                      </a:r>
                    </a:p>
                  </a:txBody>
                  <a:tcPr marL="9525" marR="9525" marT="9525" marB="0" anchor="ctr"/>
                </a:tc>
                <a:extLst>
                  <a:ext uri="{0D108BD9-81ED-4DB2-BD59-A6C34878D82A}">
                    <a16:rowId xmlns:a16="http://schemas.microsoft.com/office/drawing/2014/main" val="1682109662"/>
                  </a:ext>
                </a:extLst>
              </a:tr>
              <a:tr h="0">
                <a:tc>
                  <a:txBody>
                    <a:bodyPr/>
                    <a:lstStyle/>
                    <a:p>
                      <a:pPr algn="ctr" fontAlgn="ctr"/>
                      <a:r>
                        <a:rPr lang="en-GB" sz="1400" b="1" u="none" strike="noStrike" dirty="0">
                          <a:effectLst/>
                          <a:latin typeface="+mn-lt"/>
                        </a:rPr>
                        <a:t>Individualized Cost-Based Tariff Limits</a:t>
                      </a:r>
                      <a:endParaRPr lang="en-GB" sz="1400" b="1" i="0" u="none" strike="noStrike" dirty="0">
                        <a:solidFill>
                          <a:srgbClr val="000000"/>
                        </a:solidFill>
                        <a:effectLst/>
                        <a:latin typeface="+mn-lt"/>
                      </a:endParaRPr>
                    </a:p>
                  </a:txBody>
                  <a:tcPr marL="6466" marR="6466" marT="6466" marB="0" anchor="ctr">
                    <a:solidFill>
                      <a:schemeClr val="tx1">
                        <a:lumMod val="20000"/>
                        <a:lumOff val="80000"/>
                      </a:schemeClr>
                    </a:solidFill>
                  </a:tcPr>
                </a:tc>
                <a:tc>
                  <a:txBody>
                    <a:bodyPr/>
                    <a:lstStyle/>
                    <a:p>
                      <a:pPr marL="285750" indent="-285750" algn="l" fontAlgn="ctr">
                        <a:buFont typeface="Wingdings" panose="05000000000000000000" pitchFamily="2" charset="2"/>
                        <a:buChar char="ü"/>
                      </a:pPr>
                      <a:r>
                        <a:rPr lang="en-GB" sz="1400" b="0" i="0" u="none" strike="noStrike" dirty="0">
                          <a:solidFill>
                            <a:srgbClr val="000000"/>
                          </a:solidFill>
                          <a:effectLst/>
                          <a:latin typeface="+mn-lt"/>
                        </a:rPr>
                        <a:t>Monopolies need to be protected against while allowing reasonable returns</a:t>
                      </a:r>
                    </a:p>
                    <a:p>
                      <a:pPr marL="285750" indent="-285750" algn="l" fontAlgn="ctr">
                        <a:buFont typeface="Wingdings" panose="05000000000000000000" pitchFamily="2" charset="2"/>
                        <a:buChar char="ü"/>
                      </a:pPr>
                      <a:r>
                        <a:rPr lang="en-GB" sz="1400" b="0" i="0" u="none" strike="noStrike" dirty="0">
                          <a:solidFill>
                            <a:srgbClr val="000000"/>
                          </a:solidFill>
                          <a:effectLst/>
                          <a:latin typeface="+mn-lt"/>
                        </a:rPr>
                        <a:t>Cost of service not expected to be uniform across communities</a:t>
                      </a:r>
                    </a:p>
                    <a:p>
                      <a:pPr marL="285750" indent="-285750" algn="l" fontAlgn="ctr">
                        <a:buFont typeface="Wingdings" panose="05000000000000000000" pitchFamily="2" charset="2"/>
                        <a:buChar char="ü"/>
                      </a:pPr>
                      <a:r>
                        <a:rPr lang="en-GB" sz="1400" b="0" i="0" u="none" strike="noStrike" dirty="0">
                          <a:solidFill>
                            <a:srgbClr val="000000"/>
                          </a:solidFill>
                          <a:effectLst/>
                          <a:latin typeface="+mn-lt"/>
                        </a:rPr>
                        <a:t>High regulatory capacity</a:t>
                      </a:r>
                    </a:p>
                  </a:txBody>
                  <a:tcPr marL="9525" marR="9525" marT="9525" marB="0" anchor="ctr"/>
                </a:tc>
                <a:tc>
                  <a:txBody>
                    <a:bodyPr/>
                    <a:lstStyle/>
                    <a:p>
                      <a:pPr algn="l" fontAlgn="ctr"/>
                      <a:r>
                        <a:rPr lang="en-GB" sz="1400" b="0" i="0" u="none" strike="noStrike" dirty="0">
                          <a:solidFill>
                            <a:srgbClr val="000000"/>
                          </a:solidFill>
                          <a:effectLst/>
                          <a:latin typeface="+mn-lt"/>
                        </a:rPr>
                        <a:t>x Setting individual tariffs is </a:t>
                      </a:r>
                      <a:r>
                        <a:rPr lang="en-GB" sz="1400" b="0" i="0" u="none" strike="noStrike" dirty="0" err="1">
                          <a:solidFill>
                            <a:srgbClr val="000000"/>
                          </a:solidFill>
                          <a:effectLst/>
                          <a:latin typeface="+mn-lt"/>
                        </a:rPr>
                        <a:t>labor</a:t>
                      </a:r>
                      <a:r>
                        <a:rPr lang="en-GB" sz="1400" b="0" i="0" u="none" strike="noStrike" dirty="0">
                          <a:solidFill>
                            <a:srgbClr val="000000"/>
                          </a:solidFill>
                          <a:effectLst/>
                          <a:latin typeface="+mn-lt"/>
                        </a:rPr>
                        <a:t> and time intensive</a:t>
                      </a:r>
                      <a:br>
                        <a:rPr lang="en-GB" sz="1400" b="0" i="0" u="none" strike="noStrike" dirty="0">
                          <a:solidFill>
                            <a:srgbClr val="000000"/>
                          </a:solidFill>
                          <a:effectLst/>
                          <a:latin typeface="+mn-lt"/>
                        </a:rPr>
                      </a:br>
                      <a:r>
                        <a:rPr lang="en-GB" sz="1400" b="0" i="0" u="none" strike="noStrike" dirty="0">
                          <a:solidFill>
                            <a:srgbClr val="000000"/>
                          </a:solidFill>
                          <a:effectLst/>
                          <a:latin typeface="+mn-lt"/>
                        </a:rPr>
                        <a:t>x Creates risk of misuse of regulatory discretion</a:t>
                      </a:r>
                    </a:p>
                  </a:txBody>
                  <a:tcPr marL="9525" marR="9525" marT="9525" marB="0" anchor="ctr"/>
                </a:tc>
                <a:extLst>
                  <a:ext uri="{0D108BD9-81ED-4DB2-BD59-A6C34878D82A}">
                    <a16:rowId xmlns:a16="http://schemas.microsoft.com/office/drawing/2014/main" val="544749728"/>
                  </a:ext>
                </a:extLst>
              </a:tr>
              <a:tr h="0">
                <a:tc>
                  <a:txBody>
                    <a:bodyPr/>
                    <a:lstStyle/>
                    <a:p>
                      <a:pPr algn="ctr" fontAlgn="ctr"/>
                      <a:r>
                        <a:rPr lang="en-GB" sz="1400" b="1" u="none" strike="noStrike" dirty="0">
                          <a:effectLst/>
                          <a:latin typeface="+mn-lt"/>
                        </a:rPr>
                        <a:t>Bid Tariffs</a:t>
                      </a:r>
                      <a:endParaRPr lang="en-GB" sz="1400" b="1" i="0" u="none" strike="noStrike" dirty="0">
                        <a:solidFill>
                          <a:srgbClr val="000000"/>
                        </a:solidFill>
                        <a:effectLst/>
                        <a:latin typeface="+mn-lt"/>
                      </a:endParaRPr>
                    </a:p>
                  </a:txBody>
                  <a:tcPr marL="6466" marR="6466" marT="6466" marB="0" anchor="ctr">
                    <a:solidFill>
                      <a:schemeClr val="tx1">
                        <a:lumMod val="20000"/>
                        <a:lumOff val="80000"/>
                      </a:schemeClr>
                    </a:solidFill>
                  </a:tcPr>
                </a:tc>
                <a:tc>
                  <a:txBody>
                    <a:bodyPr/>
                    <a:lstStyle/>
                    <a:p>
                      <a:pPr marL="285750" indent="-285750" algn="l" fontAlgn="ctr">
                        <a:buFont typeface="Wingdings" panose="05000000000000000000" pitchFamily="2" charset="2"/>
                        <a:buChar char="ü"/>
                      </a:pPr>
                      <a:r>
                        <a:rPr lang="en-GB" sz="1400" b="0" i="0" u="none" strike="noStrike" dirty="0">
                          <a:solidFill>
                            <a:srgbClr val="000000"/>
                          </a:solidFill>
                          <a:effectLst/>
                          <a:latin typeface="+mn-lt"/>
                        </a:rPr>
                        <a:t>Centrally coordinated approach to scale up electrification through mini grids</a:t>
                      </a:r>
                    </a:p>
                    <a:p>
                      <a:pPr marL="285750" indent="-285750" algn="l" fontAlgn="ctr">
                        <a:buFont typeface="Wingdings" panose="05000000000000000000" pitchFamily="2" charset="2"/>
                        <a:buChar char="ü"/>
                      </a:pPr>
                      <a:r>
                        <a:rPr lang="en-GB" sz="1400" b="0" i="0" u="none" strike="noStrike" dirty="0">
                          <a:solidFill>
                            <a:srgbClr val="000000"/>
                          </a:solidFill>
                          <a:effectLst/>
                          <a:latin typeface="+mn-lt"/>
                        </a:rPr>
                        <a:t>Monopolies need to be protected against while allowing reasonable returns</a:t>
                      </a:r>
                    </a:p>
                    <a:p>
                      <a:pPr marL="285750" indent="-285750" algn="l" fontAlgn="ctr">
                        <a:buFont typeface="Wingdings" panose="05000000000000000000" pitchFamily="2" charset="2"/>
                        <a:buChar char="ü"/>
                      </a:pPr>
                      <a:r>
                        <a:rPr lang="en-GB" sz="1400" b="0" i="0" u="none" strike="noStrike" dirty="0">
                          <a:solidFill>
                            <a:srgbClr val="000000"/>
                          </a:solidFill>
                          <a:effectLst/>
                          <a:latin typeface="+mn-lt"/>
                        </a:rPr>
                        <a:t>Enough mini grid developers to compete for each area</a:t>
                      </a:r>
                    </a:p>
                    <a:p>
                      <a:pPr marL="285750" indent="-285750" algn="l" fontAlgn="ctr">
                        <a:buFont typeface="Wingdings" panose="05000000000000000000" pitchFamily="2" charset="2"/>
                        <a:buChar char="ü"/>
                      </a:pPr>
                      <a:r>
                        <a:rPr lang="en-GB" sz="1400" b="0" i="0" u="none" strike="noStrike" dirty="0">
                          <a:solidFill>
                            <a:srgbClr val="000000"/>
                          </a:solidFill>
                          <a:effectLst/>
                          <a:latin typeface="+mn-lt"/>
                        </a:rPr>
                        <a:t>High administrative capacity</a:t>
                      </a:r>
                    </a:p>
                  </a:txBody>
                  <a:tcPr marL="9525" marR="9525" marT="9525" marB="0" anchor="ctr"/>
                </a:tc>
                <a:tc>
                  <a:txBody>
                    <a:bodyPr/>
                    <a:lstStyle/>
                    <a:p>
                      <a:pPr algn="l" fontAlgn="ctr"/>
                      <a:r>
                        <a:rPr lang="en-GB" sz="1400" b="0" i="0" u="none" strike="noStrike" dirty="0">
                          <a:solidFill>
                            <a:srgbClr val="000000"/>
                          </a:solidFill>
                          <a:effectLst/>
                          <a:latin typeface="+mn-lt"/>
                        </a:rPr>
                        <a:t>x Changing the tariff over time cannot be done through bidding </a:t>
                      </a:r>
                      <a:br>
                        <a:rPr lang="en-GB" sz="1400" b="0" i="0" u="none" strike="noStrike" dirty="0">
                          <a:solidFill>
                            <a:srgbClr val="000000"/>
                          </a:solidFill>
                          <a:effectLst/>
                          <a:latin typeface="+mn-lt"/>
                        </a:rPr>
                      </a:br>
                      <a:r>
                        <a:rPr lang="en-GB" sz="1400" b="0" i="0" u="none" strike="noStrike" dirty="0">
                          <a:solidFill>
                            <a:srgbClr val="000000"/>
                          </a:solidFill>
                          <a:effectLst/>
                          <a:latin typeface="+mn-lt"/>
                        </a:rPr>
                        <a:t>x Running a tender can be costly and complex</a:t>
                      </a:r>
                    </a:p>
                  </a:txBody>
                  <a:tcPr marL="9525" marR="9525" marT="9525" marB="0" anchor="ctr"/>
                </a:tc>
                <a:extLst>
                  <a:ext uri="{0D108BD9-81ED-4DB2-BD59-A6C34878D82A}">
                    <a16:rowId xmlns:a16="http://schemas.microsoft.com/office/drawing/2014/main" val="3104144267"/>
                  </a:ext>
                </a:extLst>
              </a:tr>
              <a:tr h="0">
                <a:tc>
                  <a:txBody>
                    <a:bodyPr/>
                    <a:lstStyle/>
                    <a:p>
                      <a:pPr algn="ctr" fontAlgn="ctr"/>
                      <a:r>
                        <a:rPr lang="en-GB" sz="1400" b="1" u="none" strike="noStrike" dirty="0">
                          <a:effectLst/>
                          <a:latin typeface="+mn-lt"/>
                        </a:rPr>
                        <a:t>Uniform</a:t>
                      </a:r>
                      <a:br>
                        <a:rPr lang="en-GB" sz="1400" b="1" u="none" strike="noStrike" dirty="0">
                          <a:effectLst/>
                          <a:latin typeface="+mn-lt"/>
                        </a:rPr>
                      </a:br>
                      <a:r>
                        <a:rPr lang="en-GB" sz="1400" b="1" u="none" strike="noStrike" dirty="0">
                          <a:effectLst/>
                          <a:latin typeface="+mn-lt"/>
                        </a:rPr>
                        <a:t>National Tariff</a:t>
                      </a:r>
                      <a:endParaRPr lang="en-GB" sz="1400" b="1" i="0" u="none" strike="noStrike" dirty="0">
                        <a:solidFill>
                          <a:srgbClr val="000000"/>
                        </a:solidFill>
                        <a:effectLst/>
                        <a:latin typeface="+mn-lt"/>
                      </a:endParaRPr>
                    </a:p>
                  </a:txBody>
                  <a:tcPr marL="6466" marR="6466" marT="6466" marB="0" anchor="ctr">
                    <a:solidFill>
                      <a:schemeClr val="tx1">
                        <a:lumMod val="20000"/>
                        <a:lumOff val="80000"/>
                      </a:schemeClr>
                    </a:solidFill>
                  </a:tcPr>
                </a:tc>
                <a:tc>
                  <a:txBody>
                    <a:bodyPr/>
                    <a:lstStyle/>
                    <a:p>
                      <a:pPr marL="285750" indent="-285750" algn="l" fontAlgn="ctr">
                        <a:buFont typeface="Wingdings" panose="05000000000000000000" pitchFamily="2" charset="2"/>
                        <a:buChar char="ü"/>
                      </a:pPr>
                      <a:r>
                        <a:rPr lang="en-GB" sz="1400" b="0" i="0" u="none" strike="noStrike" dirty="0">
                          <a:solidFill>
                            <a:srgbClr val="000000"/>
                          </a:solidFill>
                          <a:effectLst/>
                          <a:latin typeface="+mn-lt"/>
                        </a:rPr>
                        <a:t>Strong political pressure for uniform electricity prices</a:t>
                      </a:r>
                    </a:p>
                    <a:p>
                      <a:pPr marL="285750" indent="-285750" algn="l" fontAlgn="ctr">
                        <a:buFont typeface="Wingdings" panose="05000000000000000000" pitchFamily="2" charset="2"/>
                        <a:buChar char="ü"/>
                      </a:pPr>
                      <a:r>
                        <a:rPr lang="en-GB" sz="1400" b="0" i="0" u="none" strike="noStrike" dirty="0">
                          <a:solidFill>
                            <a:srgbClr val="000000"/>
                          </a:solidFill>
                          <a:effectLst/>
                          <a:latin typeface="+mn-lt"/>
                        </a:rPr>
                        <a:t>Subsidy provider is creditworthy</a:t>
                      </a:r>
                    </a:p>
                    <a:p>
                      <a:pPr marL="285750" indent="-285750" algn="l" fontAlgn="ctr">
                        <a:buFont typeface="Wingdings" panose="05000000000000000000" pitchFamily="2" charset="2"/>
                        <a:buChar char="ü"/>
                      </a:pPr>
                      <a:r>
                        <a:rPr lang="en-GB" sz="1400" b="0" i="0" u="none" strike="noStrike" dirty="0">
                          <a:solidFill>
                            <a:srgbClr val="000000"/>
                          </a:solidFill>
                          <a:effectLst/>
                          <a:latin typeface="+mn-lt"/>
                        </a:rPr>
                        <a:t>Expanding electrification quickly is not a priority</a:t>
                      </a:r>
                    </a:p>
                    <a:p>
                      <a:pPr marL="285750" indent="-285750" algn="l" fontAlgn="ctr">
                        <a:buFont typeface="Wingdings" panose="05000000000000000000" pitchFamily="2" charset="2"/>
                        <a:buChar char="ü"/>
                      </a:pPr>
                      <a:r>
                        <a:rPr lang="en-GB" sz="1400" b="0" i="0" u="none" strike="noStrike" dirty="0">
                          <a:solidFill>
                            <a:srgbClr val="000000"/>
                          </a:solidFill>
                          <a:effectLst/>
                          <a:latin typeface="+mn-lt"/>
                        </a:rPr>
                        <a:t>High administrative and financial capacity that can be sustained over time</a:t>
                      </a:r>
                    </a:p>
                  </a:txBody>
                  <a:tcPr marL="9525" marR="9525" marT="9525" marB="0" anchor="ctr"/>
                </a:tc>
                <a:tc>
                  <a:txBody>
                    <a:bodyPr/>
                    <a:lstStyle/>
                    <a:p>
                      <a:pPr algn="l" fontAlgn="ctr"/>
                      <a:r>
                        <a:rPr lang="en-GB" sz="1400" b="0" i="0" u="none" strike="noStrike" dirty="0">
                          <a:solidFill>
                            <a:srgbClr val="000000"/>
                          </a:solidFill>
                          <a:effectLst/>
                          <a:latin typeface="+mn-lt"/>
                        </a:rPr>
                        <a:t>x Requires ongoing subsidy </a:t>
                      </a:r>
                      <a:br>
                        <a:rPr lang="en-GB" sz="1400" b="0" i="0" u="none" strike="noStrike" dirty="0">
                          <a:solidFill>
                            <a:srgbClr val="000000"/>
                          </a:solidFill>
                          <a:effectLst/>
                          <a:latin typeface="+mn-lt"/>
                        </a:rPr>
                      </a:br>
                      <a:r>
                        <a:rPr lang="en-GB" sz="1400" b="0" i="0" u="none" strike="noStrike" dirty="0">
                          <a:solidFill>
                            <a:srgbClr val="000000"/>
                          </a:solidFill>
                          <a:effectLst/>
                          <a:latin typeface="+mn-lt"/>
                        </a:rPr>
                        <a:t>x High risk of not attracting investment and not sending efficient price signal</a:t>
                      </a:r>
                      <a:br>
                        <a:rPr lang="en-GB" sz="1400" b="0" i="0" u="none" strike="noStrike" dirty="0">
                          <a:solidFill>
                            <a:srgbClr val="000000"/>
                          </a:solidFill>
                          <a:effectLst/>
                          <a:latin typeface="+mn-lt"/>
                        </a:rPr>
                      </a:br>
                      <a:r>
                        <a:rPr lang="en-GB" sz="1400" b="0" i="0" u="none" strike="noStrike" dirty="0">
                          <a:solidFill>
                            <a:srgbClr val="000000"/>
                          </a:solidFill>
                          <a:effectLst/>
                          <a:latin typeface="+mn-lt"/>
                        </a:rPr>
                        <a:t>x Administratively complex</a:t>
                      </a:r>
                      <a:br>
                        <a:rPr lang="en-GB" sz="1400" b="0" i="0" u="none" strike="noStrike" dirty="0">
                          <a:solidFill>
                            <a:srgbClr val="000000"/>
                          </a:solidFill>
                          <a:effectLst/>
                          <a:latin typeface="+mn-lt"/>
                        </a:rPr>
                      </a:br>
                      <a:r>
                        <a:rPr lang="en-GB" sz="1400" b="0" i="0" u="none" strike="noStrike" dirty="0">
                          <a:solidFill>
                            <a:srgbClr val="000000"/>
                          </a:solidFill>
                          <a:effectLst/>
                          <a:latin typeface="+mn-lt"/>
                        </a:rPr>
                        <a:t>x Driven by political considerations</a:t>
                      </a:r>
                    </a:p>
                  </a:txBody>
                  <a:tcPr marL="9525" marR="9525" marT="9525" marB="0" anchor="ctr"/>
                </a:tc>
                <a:extLst>
                  <a:ext uri="{0D108BD9-81ED-4DB2-BD59-A6C34878D82A}">
                    <a16:rowId xmlns:a16="http://schemas.microsoft.com/office/drawing/2014/main" val="2464847688"/>
                  </a:ext>
                </a:extLst>
              </a:tr>
            </a:tbl>
          </a:graphicData>
        </a:graphic>
      </p:graphicFrame>
      <p:sp>
        <p:nvSpPr>
          <p:cNvPr id="3" name="TextBox 2">
            <a:extLst>
              <a:ext uri="{FF2B5EF4-FFF2-40B4-BE49-F238E27FC236}">
                <a16:creationId xmlns:a16="http://schemas.microsoft.com/office/drawing/2014/main" id="{397CCA5D-6110-F443-258E-B701A476541B}"/>
              </a:ext>
            </a:extLst>
          </p:cNvPr>
          <p:cNvSpPr txBox="1"/>
          <p:nvPr/>
        </p:nvSpPr>
        <p:spPr>
          <a:xfrm>
            <a:off x="2135560" y="6536377"/>
            <a:ext cx="9850582" cy="276999"/>
          </a:xfrm>
          <a:prstGeom prst="rect">
            <a:avLst/>
          </a:prstGeom>
          <a:noFill/>
        </p:spPr>
        <p:txBody>
          <a:bodyPr wrap="none" rtlCol="0">
            <a:spAutoFit/>
          </a:bodyPr>
          <a:lstStyle/>
          <a:p>
            <a:pPr algn="l"/>
            <a:r>
              <a:rPr lang="en-US" sz="1200" i="1" u="none" strike="noStrike" dirty="0"/>
              <a:t>Source: World Bank. June, 2019. Mini-grids: regulations, subsidies, and grid integration and exit strategies for low cost and timely access to electricity services</a:t>
            </a:r>
            <a:endParaRPr lang="en-US" sz="1400" i="1" dirty="0"/>
          </a:p>
        </p:txBody>
      </p:sp>
    </p:spTree>
    <p:extLst>
      <p:ext uri="{BB962C8B-B14F-4D97-AF65-F5344CB8AC3E}">
        <p14:creationId xmlns:p14="http://schemas.microsoft.com/office/powerpoint/2010/main" val="1120064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08B73C88-7C63-3706-5D5C-65485573F840}"/>
              </a:ext>
            </a:extLst>
          </p:cNvPr>
          <p:cNvSpPr>
            <a:spLocks noGrp="1"/>
          </p:cNvSpPr>
          <p:nvPr>
            <p:ph type="subTitle" idx="1"/>
          </p:nvPr>
        </p:nvSpPr>
        <p:spPr/>
        <p:txBody>
          <a:bodyPr/>
          <a:lstStyle/>
          <a:p>
            <a:r>
              <a:rPr lang="es-CL" dirty="0"/>
              <a:t>5. TECHNICAL STANDARDS</a:t>
            </a:r>
            <a:endParaRPr lang="es-ES" dirty="0"/>
          </a:p>
        </p:txBody>
      </p:sp>
    </p:spTree>
    <p:extLst>
      <p:ext uri="{BB962C8B-B14F-4D97-AF65-F5344CB8AC3E}">
        <p14:creationId xmlns:p14="http://schemas.microsoft.com/office/powerpoint/2010/main" val="2257933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TECHNICAL STANDARDS. </a:t>
            </a:r>
            <a:endParaRPr lang="es-ES" dirty="0">
              <a:solidFill>
                <a:schemeClr val="tx1"/>
              </a:solidFill>
            </a:endParaRPr>
          </a:p>
        </p:txBody>
      </p:sp>
      <p:sp>
        <p:nvSpPr>
          <p:cNvPr id="4" name="12 Rectángulo">
            <a:extLst>
              <a:ext uri="{FF2B5EF4-FFF2-40B4-BE49-F238E27FC236}">
                <a16:creationId xmlns:a16="http://schemas.microsoft.com/office/drawing/2014/main" id="{68B4FCEA-FB3A-EF4D-BC11-E90DB79D7C06}"/>
              </a:ext>
            </a:extLst>
          </p:cNvPr>
          <p:cNvSpPr/>
          <p:nvPr/>
        </p:nvSpPr>
        <p:spPr>
          <a:xfrm>
            <a:off x="365820" y="1196752"/>
            <a:ext cx="11460360" cy="3631763"/>
          </a:xfrm>
          <a:prstGeom prst="rect">
            <a:avLst/>
          </a:prstGeom>
        </p:spPr>
        <p:txBody>
          <a:bodyPr wrap="square">
            <a:spAutoFit/>
          </a:bodyPr>
          <a:lstStyle/>
          <a:p>
            <a:pPr algn="just">
              <a:spcBef>
                <a:spcPts val="600"/>
              </a:spcBef>
            </a:pPr>
            <a:r>
              <a:rPr lang="en-US" sz="2000" b="1" dirty="0">
                <a:solidFill>
                  <a:schemeClr val="tx1">
                    <a:lumMod val="75000"/>
                  </a:schemeClr>
                </a:solidFill>
              </a:rPr>
              <a:t>Why do we need Technical Standards?</a:t>
            </a:r>
          </a:p>
          <a:p>
            <a:pPr marL="285750" indent="-285750" algn="just">
              <a:spcBef>
                <a:spcPts val="600"/>
              </a:spcBef>
              <a:buFont typeface="Arial" panose="020B0604020202020204" pitchFamily="34" charset="0"/>
              <a:buChar char="•"/>
            </a:pPr>
            <a:r>
              <a:rPr lang="en-US" sz="2000" dirty="0">
                <a:solidFill>
                  <a:schemeClr val="tx1">
                    <a:lumMod val="75000"/>
                  </a:schemeClr>
                </a:solidFill>
              </a:rPr>
              <a:t>Without technical standards, decisions are left to mini-grid developers and operators. </a:t>
            </a:r>
          </a:p>
          <a:p>
            <a:pPr marL="285750" indent="-285750" algn="just">
              <a:spcBef>
                <a:spcPts val="600"/>
              </a:spcBef>
              <a:buFont typeface="Arial" panose="020B0604020202020204" pitchFamily="34" charset="0"/>
              <a:buChar char="•"/>
            </a:pPr>
            <a:r>
              <a:rPr lang="en-US" sz="2000" dirty="0">
                <a:solidFill>
                  <a:schemeClr val="tx1">
                    <a:lumMod val="75000"/>
                  </a:schemeClr>
                </a:solidFill>
              </a:rPr>
              <a:t>Even with good intentions, developers’ and operators’ decisions may lead to </a:t>
            </a:r>
            <a:r>
              <a:rPr lang="en-US" sz="2000" b="1" dirty="0">
                <a:solidFill>
                  <a:schemeClr val="tx1">
                    <a:lumMod val="75000"/>
                  </a:schemeClr>
                </a:solidFill>
              </a:rPr>
              <a:t>electrical safety issues</a:t>
            </a:r>
            <a:r>
              <a:rPr lang="en-US" sz="2000" dirty="0">
                <a:solidFill>
                  <a:schemeClr val="tx1">
                    <a:lumMod val="75000"/>
                  </a:schemeClr>
                </a:solidFill>
              </a:rPr>
              <a:t>, suboptimal quality of service, technical standards that do not align with national grid-extension goals, or connection and service costs that are prohibitively high for many potential customers. </a:t>
            </a:r>
          </a:p>
          <a:p>
            <a:pPr marL="285750" indent="-285750" algn="just">
              <a:spcBef>
                <a:spcPts val="600"/>
              </a:spcBef>
              <a:buFont typeface="Arial" panose="020B0604020202020204" pitchFamily="34" charset="0"/>
              <a:buChar char="•"/>
            </a:pPr>
            <a:r>
              <a:rPr lang="en-US" sz="2000" dirty="0">
                <a:solidFill>
                  <a:schemeClr val="tx1">
                    <a:lumMod val="75000"/>
                  </a:schemeClr>
                </a:solidFill>
              </a:rPr>
              <a:t>Laying out transparent regulations on technical standards can improve the quality, consistency, and reliability of mini-grid projects for developers, operators, and customers. </a:t>
            </a:r>
          </a:p>
          <a:p>
            <a:pPr algn="just">
              <a:spcBef>
                <a:spcPts val="600"/>
              </a:spcBef>
            </a:pPr>
            <a:endParaRPr lang="en-US" sz="2000" b="1" dirty="0">
              <a:solidFill>
                <a:schemeClr val="tx1">
                  <a:lumMod val="75000"/>
                </a:schemeClr>
              </a:solidFill>
            </a:endParaRPr>
          </a:p>
          <a:p>
            <a:pPr marL="285750" indent="-285750" algn="just">
              <a:spcBef>
                <a:spcPts val="600"/>
              </a:spcBef>
              <a:buFont typeface="Arial" panose="020B0604020202020204" pitchFamily="34" charset="0"/>
              <a:buChar char="•"/>
            </a:pPr>
            <a:endParaRPr lang="en-US" sz="2000" dirty="0">
              <a:solidFill>
                <a:schemeClr val="tx1">
                  <a:lumMod val="75000"/>
                </a:schemeClr>
              </a:solidFill>
            </a:endParaRPr>
          </a:p>
          <a:p>
            <a:pPr algn="just">
              <a:spcBef>
                <a:spcPts val="600"/>
              </a:spcBef>
            </a:pPr>
            <a:endParaRPr lang="en-US" sz="2000" b="1" dirty="0">
              <a:solidFill>
                <a:schemeClr val="tx1">
                  <a:lumMod val="75000"/>
                </a:schemeClr>
              </a:solidFill>
            </a:endParaRPr>
          </a:p>
        </p:txBody>
      </p:sp>
    </p:spTree>
    <p:extLst>
      <p:ext uri="{BB962C8B-B14F-4D97-AF65-F5344CB8AC3E}">
        <p14:creationId xmlns:p14="http://schemas.microsoft.com/office/powerpoint/2010/main" val="2345090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TECHNICAL STANDARDS. </a:t>
            </a:r>
            <a:r>
              <a:rPr lang="en-US" dirty="0">
                <a:solidFill>
                  <a:schemeClr val="tx1"/>
                </a:solidFill>
                <a:latin typeface="Tw Cen MT" panose="020B0602020104020603" pitchFamily="34" charset="0"/>
              </a:rPr>
              <a:t>Key regulatory decisions</a:t>
            </a:r>
            <a:endParaRPr lang="es-ES" dirty="0">
              <a:solidFill>
                <a:schemeClr val="tx1"/>
              </a:solidFill>
            </a:endParaRPr>
          </a:p>
        </p:txBody>
      </p:sp>
      <p:sp>
        <p:nvSpPr>
          <p:cNvPr id="11" name="TextBox 10">
            <a:extLst>
              <a:ext uri="{FF2B5EF4-FFF2-40B4-BE49-F238E27FC236}">
                <a16:creationId xmlns:a16="http://schemas.microsoft.com/office/drawing/2014/main" id="{CAA36DDA-9BDD-DB3A-69FF-19363B7D6997}"/>
              </a:ext>
            </a:extLst>
          </p:cNvPr>
          <p:cNvSpPr txBox="1"/>
          <p:nvPr/>
        </p:nvSpPr>
        <p:spPr>
          <a:xfrm>
            <a:off x="-3303" y="1072641"/>
            <a:ext cx="12192000" cy="830997"/>
          </a:xfrm>
          <a:prstGeom prst="rect">
            <a:avLst/>
          </a:prstGeom>
          <a:noFill/>
        </p:spPr>
        <p:txBody>
          <a:bodyPr wrap="square" rtlCol="0">
            <a:spAutoFit/>
          </a:bodyPr>
          <a:lstStyle/>
          <a:p>
            <a:pPr algn="ctr"/>
            <a:r>
              <a:rPr lang="en-US" sz="1600" b="1" dirty="0"/>
              <a:t>Table 4. Key regulatory decision in technical standards</a:t>
            </a:r>
          </a:p>
          <a:p>
            <a:pPr algn="ctr"/>
            <a:r>
              <a:rPr lang="en-US" sz="1400" i="1" dirty="0"/>
              <a:t>Practical Guide to the Regulatory Treatment of Minigrids</a:t>
            </a:r>
            <a:r>
              <a:rPr lang="en-US" sz="1400" dirty="0"/>
              <a:t>. USAID. NARUC.</a:t>
            </a:r>
          </a:p>
          <a:p>
            <a:pPr algn="ctr"/>
            <a:endParaRPr lang="en-US" sz="1600" i="1" dirty="0"/>
          </a:p>
        </p:txBody>
      </p:sp>
      <p:graphicFrame>
        <p:nvGraphicFramePr>
          <p:cNvPr id="3" name="Tabla 2">
            <a:extLst>
              <a:ext uri="{FF2B5EF4-FFF2-40B4-BE49-F238E27FC236}">
                <a16:creationId xmlns:a16="http://schemas.microsoft.com/office/drawing/2014/main" id="{A56F3359-B835-5F58-6F09-E0A6AD03BB30}"/>
              </a:ext>
            </a:extLst>
          </p:cNvPr>
          <p:cNvGraphicFramePr>
            <a:graphicFrameLocks noGrp="1"/>
          </p:cNvGraphicFramePr>
          <p:nvPr>
            <p:extLst>
              <p:ext uri="{D42A27DB-BD31-4B8C-83A1-F6EECF244321}">
                <p14:modId xmlns:p14="http://schemas.microsoft.com/office/powerpoint/2010/main" val="1166125716"/>
              </p:ext>
            </p:extLst>
          </p:nvPr>
        </p:nvGraphicFramePr>
        <p:xfrm>
          <a:off x="1880456" y="1707180"/>
          <a:ext cx="8431088" cy="3662680"/>
        </p:xfrm>
        <a:graphic>
          <a:graphicData uri="http://schemas.openxmlformats.org/drawingml/2006/table">
            <a:tbl>
              <a:tblPr firstRow="1" bandRow="1">
                <a:tableStyleId>{5C22544A-7EE6-4342-B048-85BDC9FD1C3A}</a:tableStyleId>
              </a:tblPr>
              <a:tblGrid>
                <a:gridCol w="2989203">
                  <a:extLst>
                    <a:ext uri="{9D8B030D-6E8A-4147-A177-3AD203B41FA5}">
                      <a16:colId xmlns:a16="http://schemas.microsoft.com/office/drawing/2014/main" val="4013712783"/>
                    </a:ext>
                  </a:extLst>
                </a:gridCol>
                <a:gridCol w="5441885">
                  <a:extLst>
                    <a:ext uri="{9D8B030D-6E8A-4147-A177-3AD203B41FA5}">
                      <a16:colId xmlns:a16="http://schemas.microsoft.com/office/drawing/2014/main" val="3654459091"/>
                    </a:ext>
                  </a:extLst>
                </a:gridCol>
              </a:tblGrid>
              <a:tr h="370840">
                <a:tc>
                  <a:txBody>
                    <a:bodyPr/>
                    <a:lstStyle/>
                    <a:p>
                      <a:pPr algn="ctr"/>
                      <a:r>
                        <a:rPr lang="es-ES" sz="1600" dirty="0">
                          <a:latin typeface="+mn-lt"/>
                        </a:rPr>
                        <a:t>Key </a:t>
                      </a:r>
                      <a:r>
                        <a:rPr lang="es-ES" sz="1600" dirty="0" err="1">
                          <a:latin typeface="+mn-lt"/>
                        </a:rPr>
                        <a:t>Regulatory</a:t>
                      </a:r>
                      <a:r>
                        <a:rPr lang="es-ES" sz="1600" dirty="0">
                          <a:latin typeface="+mn-lt"/>
                        </a:rPr>
                        <a:t> </a:t>
                      </a:r>
                      <a:r>
                        <a:rPr lang="es-ES" sz="1600" dirty="0" err="1">
                          <a:latin typeface="+mn-lt"/>
                        </a:rPr>
                        <a:t>Decision</a:t>
                      </a:r>
                      <a:endParaRPr lang="en-US" sz="1600" dirty="0">
                        <a:latin typeface="+mn-lt"/>
                      </a:endParaRPr>
                    </a:p>
                  </a:txBody>
                  <a:tcPr>
                    <a:solidFill>
                      <a:srgbClr val="72A376"/>
                    </a:solidFill>
                  </a:tcPr>
                </a:tc>
                <a:tc>
                  <a:txBody>
                    <a:bodyPr/>
                    <a:lstStyle/>
                    <a:p>
                      <a:pPr algn="ctr"/>
                      <a:r>
                        <a:rPr lang="es-ES" sz="1600" dirty="0" err="1">
                          <a:latin typeface="+mn-lt"/>
                        </a:rPr>
                        <a:t>Description</a:t>
                      </a:r>
                      <a:endParaRPr lang="en-US" sz="1600" dirty="0">
                        <a:latin typeface="+mn-lt"/>
                      </a:endParaRPr>
                    </a:p>
                  </a:txBody>
                  <a:tcPr>
                    <a:solidFill>
                      <a:srgbClr val="72A376"/>
                    </a:solidFill>
                  </a:tcPr>
                </a:tc>
                <a:extLst>
                  <a:ext uri="{0D108BD9-81ED-4DB2-BD59-A6C34878D82A}">
                    <a16:rowId xmlns:a16="http://schemas.microsoft.com/office/drawing/2014/main" val="27006919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dk1"/>
                          </a:solidFill>
                          <a:latin typeface="+mn-lt"/>
                          <a:ea typeface="+mn-ea"/>
                          <a:cs typeface="+mn-cs"/>
                        </a:rPr>
                        <a:t>3.1 Interconnection to the National Grid </a:t>
                      </a:r>
                      <a:r>
                        <a:rPr kumimoji="0" lang="en-US" sz="1600" b="0" i="0" u="none" strike="noStrike" kern="1200" baseline="0" dirty="0">
                          <a:solidFill>
                            <a:schemeClr val="dk1"/>
                          </a:solidFill>
                          <a:latin typeface="+mn-lt"/>
                          <a:ea typeface="+mn-ea"/>
                          <a:cs typeface="+mn-cs"/>
                        </a:rPr>
                        <a:t>	</a:t>
                      </a:r>
                    </a:p>
                    <a:p>
                      <a:r>
                        <a:rPr kumimoji="0" lang="en-US" sz="1600" b="0" i="0" u="none" strike="noStrike" kern="1200" baseline="0" dirty="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dk1"/>
                          </a:solidFill>
                          <a:latin typeface="+mn-lt"/>
                          <a:ea typeface="+mn-ea"/>
                          <a:cs typeface="+mn-cs"/>
                        </a:rPr>
                        <a:t>Determine whether mini-grids must adhere to technical standards that will ease interconnection to the national grid.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4221284482"/>
                  </a:ext>
                </a:extLst>
              </a:tr>
              <a:tr h="370840">
                <a:tc>
                  <a:txBody>
                    <a:bodyPr/>
                    <a:lstStyle/>
                    <a:p>
                      <a:r>
                        <a:rPr kumimoji="0" lang="en-US" sz="1600" b="1" i="0" u="none" strike="noStrike" kern="1200" baseline="0" dirty="0">
                          <a:solidFill>
                            <a:schemeClr val="dk1"/>
                          </a:solidFill>
                          <a:latin typeface="+mn-lt"/>
                          <a:ea typeface="+mn-ea"/>
                          <a:cs typeface="+mn-cs"/>
                        </a:rPr>
                        <a:t>3.2 Technology Standards for Equipment and Functionalities </a:t>
                      </a:r>
                      <a:r>
                        <a:rPr kumimoji="0" lang="en-US" sz="1600" b="0" i="0" u="none" strike="noStrike" kern="1200" baseline="0" dirty="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dk1"/>
                          </a:solidFill>
                          <a:latin typeface="+mn-lt"/>
                          <a:ea typeface="+mn-ea"/>
                          <a:cs typeface="+mn-cs"/>
                        </a:rPr>
                        <a:t>Determine whether mini-grid equipment will be subject to technology standards. 	</a:t>
                      </a:r>
                    </a:p>
                    <a:p>
                      <a:r>
                        <a:rPr kumimoji="0" lang="en-US" sz="16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30258154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dk1"/>
                          </a:solidFill>
                          <a:latin typeface="+mn-lt"/>
                          <a:ea typeface="+mn-ea"/>
                          <a:cs typeface="+mn-cs"/>
                        </a:rPr>
                        <a:t>3.3 Electric Power Quality </a:t>
                      </a:r>
                      <a:r>
                        <a:rPr kumimoji="0" lang="en-US" sz="1600" b="0" i="0" u="none" strike="noStrike" kern="1200" baseline="0" dirty="0">
                          <a:solidFill>
                            <a:schemeClr val="dk1"/>
                          </a:solidFill>
                          <a:latin typeface="+mn-lt"/>
                          <a:ea typeface="+mn-ea"/>
                          <a:cs typeface="+mn-cs"/>
                        </a:rPr>
                        <a:t>	</a:t>
                      </a:r>
                    </a:p>
                    <a:p>
                      <a:r>
                        <a:rPr kumimoji="0" lang="en-US" sz="1600" b="0" i="0" u="none" strike="noStrike" kern="1200" baseline="0" dirty="0">
                          <a:solidFill>
                            <a:schemeClr val="dk1"/>
                          </a:solidFill>
                          <a:latin typeface="+mn-lt"/>
                          <a:ea typeface="+mn-ea"/>
                          <a:cs typeface="+mn-cs"/>
                        </a:rPr>
                        <a:t>	</a:t>
                      </a:r>
                    </a:p>
                  </a:txBody>
                  <a:tcPr/>
                </a:tc>
                <a:tc>
                  <a:txBody>
                    <a:bodyPr/>
                    <a:lstStyle/>
                    <a:p>
                      <a:r>
                        <a:rPr kumimoji="0" lang="en-US" sz="1600" b="0" i="0" u="none" strike="noStrike" kern="1200" baseline="0" dirty="0">
                          <a:solidFill>
                            <a:schemeClr val="dk1"/>
                          </a:solidFill>
                          <a:latin typeface="+mn-lt"/>
                          <a:ea typeface="+mn-ea"/>
                          <a:cs typeface="+mn-cs"/>
                        </a:rPr>
                        <a:t>Determine whether to require specific grid codes to standardize the technical operation of mini-grids. 	</a:t>
                      </a:r>
                    </a:p>
                  </a:txBody>
                  <a:tcPr/>
                </a:tc>
                <a:extLst>
                  <a:ext uri="{0D108BD9-81ED-4DB2-BD59-A6C34878D82A}">
                    <a16:rowId xmlns:a16="http://schemas.microsoft.com/office/drawing/2014/main" val="1496290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dk1"/>
                          </a:solidFill>
                          <a:latin typeface="+mn-lt"/>
                          <a:ea typeface="+mn-ea"/>
                          <a:cs typeface="+mn-cs"/>
                        </a:rPr>
                        <a:t>3.4 Service Quality: Availability, Capacity, and Reliability </a:t>
                      </a:r>
                      <a:r>
                        <a:rPr kumimoji="0" lang="en-US" sz="1600" b="0" i="0" u="none" strike="noStrike" kern="1200" baseline="0" dirty="0">
                          <a:solidFill>
                            <a:schemeClr val="dk1"/>
                          </a:solidFill>
                          <a:latin typeface="+mn-lt"/>
                          <a:ea typeface="+mn-ea"/>
                          <a:cs typeface="+mn-cs"/>
                        </a:rPr>
                        <a:t>	</a:t>
                      </a:r>
                    </a:p>
                    <a:p>
                      <a:r>
                        <a:rPr kumimoji="0" lang="en-US" sz="1600" b="0" i="0" u="none" strike="noStrike" kern="1200" baseline="0" dirty="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dk1"/>
                          </a:solidFill>
                          <a:latin typeface="+mn-lt"/>
                          <a:ea typeface="+mn-ea"/>
                          <a:cs typeface="+mn-cs"/>
                        </a:rPr>
                        <a:t>Decide whether to adopt specific criteria or requirements for quality of service.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3708161096"/>
                  </a:ext>
                </a:extLst>
              </a:tr>
            </a:tbl>
          </a:graphicData>
        </a:graphic>
      </p:graphicFrame>
    </p:spTree>
    <p:extLst>
      <p:ext uri="{BB962C8B-B14F-4D97-AF65-F5344CB8AC3E}">
        <p14:creationId xmlns:p14="http://schemas.microsoft.com/office/powerpoint/2010/main" val="4218373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TECHNICAL STANDARDS. </a:t>
            </a:r>
            <a:r>
              <a:rPr lang="en-US" dirty="0">
                <a:solidFill>
                  <a:schemeClr val="tx1"/>
                </a:solidFill>
                <a:latin typeface="Tw Cen MT" panose="020B0602020104020603" pitchFamily="34" charset="0"/>
              </a:rPr>
              <a:t>Interconnection to the main grid</a:t>
            </a:r>
            <a:endParaRPr lang="es-ES" dirty="0">
              <a:solidFill>
                <a:schemeClr val="tx1"/>
              </a:solidFill>
            </a:endParaRPr>
          </a:p>
        </p:txBody>
      </p:sp>
      <p:graphicFrame>
        <p:nvGraphicFramePr>
          <p:cNvPr id="4" name="Tabla 3">
            <a:extLst>
              <a:ext uri="{FF2B5EF4-FFF2-40B4-BE49-F238E27FC236}">
                <a16:creationId xmlns:a16="http://schemas.microsoft.com/office/drawing/2014/main" id="{7BD68A78-BC4E-6DF0-F919-66DEA00FE56C}"/>
              </a:ext>
            </a:extLst>
          </p:cNvPr>
          <p:cNvGraphicFramePr>
            <a:graphicFrameLocks noGrp="1"/>
          </p:cNvGraphicFramePr>
          <p:nvPr>
            <p:extLst>
              <p:ext uri="{D42A27DB-BD31-4B8C-83A1-F6EECF244321}">
                <p14:modId xmlns:p14="http://schemas.microsoft.com/office/powerpoint/2010/main" val="2291460673"/>
              </p:ext>
            </p:extLst>
          </p:nvPr>
        </p:nvGraphicFramePr>
        <p:xfrm>
          <a:off x="609601" y="1700808"/>
          <a:ext cx="11377264" cy="2124008"/>
        </p:xfrm>
        <a:graphic>
          <a:graphicData uri="http://schemas.openxmlformats.org/drawingml/2006/table">
            <a:tbl>
              <a:tblPr firstRow="1" bandRow="1">
                <a:tableStyleId>{5C22544A-7EE6-4342-B048-85BDC9FD1C3A}</a:tableStyleId>
              </a:tblPr>
              <a:tblGrid>
                <a:gridCol w="1261904">
                  <a:extLst>
                    <a:ext uri="{9D8B030D-6E8A-4147-A177-3AD203B41FA5}">
                      <a16:colId xmlns:a16="http://schemas.microsoft.com/office/drawing/2014/main" val="2052573295"/>
                    </a:ext>
                  </a:extLst>
                </a:gridCol>
                <a:gridCol w="1985258">
                  <a:extLst>
                    <a:ext uri="{9D8B030D-6E8A-4147-A177-3AD203B41FA5}">
                      <a16:colId xmlns:a16="http://schemas.microsoft.com/office/drawing/2014/main" val="3151452865"/>
                    </a:ext>
                  </a:extLst>
                </a:gridCol>
                <a:gridCol w="4065051">
                  <a:extLst>
                    <a:ext uri="{9D8B030D-6E8A-4147-A177-3AD203B41FA5}">
                      <a16:colId xmlns:a16="http://schemas.microsoft.com/office/drawing/2014/main" val="1533322057"/>
                    </a:ext>
                  </a:extLst>
                </a:gridCol>
                <a:gridCol w="4065051">
                  <a:extLst>
                    <a:ext uri="{9D8B030D-6E8A-4147-A177-3AD203B41FA5}">
                      <a16:colId xmlns:a16="http://schemas.microsoft.com/office/drawing/2014/main" val="3878116676"/>
                    </a:ext>
                  </a:extLst>
                </a:gridCol>
              </a:tblGrid>
              <a:tr h="325688">
                <a:tc>
                  <a:txBody>
                    <a:bodyPr/>
                    <a:lstStyle/>
                    <a:p>
                      <a:pPr algn="ctr"/>
                      <a:r>
                        <a:rPr lang="es-ES" sz="1400" dirty="0" err="1"/>
                        <a:t>Option</a:t>
                      </a:r>
                      <a:endParaRPr lang="en-US" sz="1400" dirty="0"/>
                    </a:p>
                  </a:txBody>
                  <a:tcPr>
                    <a:solidFill>
                      <a:srgbClr val="72A376"/>
                    </a:solidFill>
                  </a:tcPr>
                </a:tc>
                <a:tc>
                  <a:txBody>
                    <a:bodyPr/>
                    <a:lstStyle/>
                    <a:p>
                      <a:pPr algn="ctr"/>
                      <a:r>
                        <a:rPr lang="es-ES" sz="1400" dirty="0" err="1"/>
                        <a:t>Description</a:t>
                      </a:r>
                      <a:endParaRPr lang="en-US" sz="1400" dirty="0"/>
                    </a:p>
                  </a:txBody>
                  <a:tcPr>
                    <a:solidFill>
                      <a:srgbClr val="72A376"/>
                    </a:solidFill>
                  </a:tcPr>
                </a:tc>
                <a:tc>
                  <a:txBody>
                    <a:bodyPr/>
                    <a:lstStyle/>
                    <a:p>
                      <a:pPr algn="ctr"/>
                      <a:r>
                        <a:rPr lang="es-ES" sz="1400" dirty="0"/>
                        <a:t>Pros</a:t>
                      </a:r>
                      <a:endParaRPr lang="en-US" sz="1400" dirty="0"/>
                    </a:p>
                  </a:txBody>
                  <a:tcPr>
                    <a:solidFill>
                      <a:srgbClr val="72A376"/>
                    </a:solidFill>
                  </a:tcPr>
                </a:tc>
                <a:tc>
                  <a:txBody>
                    <a:bodyPr/>
                    <a:lstStyle/>
                    <a:p>
                      <a:pPr algn="ctr"/>
                      <a:r>
                        <a:rPr lang="es-ES" sz="1400" dirty="0" err="1"/>
                        <a:t>Cons</a:t>
                      </a:r>
                      <a:endParaRPr lang="en-US" sz="1400" dirty="0"/>
                    </a:p>
                  </a:txBody>
                  <a:tcPr>
                    <a:solidFill>
                      <a:srgbClr val="72A376"/>
                    </a:solidFill>
                  </a:tcPr>
                </a:tc>
                <a:extLst>
                  <a:ext uri="{0D108BD9-81ED-4DB2-BD59-A6C34878D82A}">
                    <a16:rowId xmlns:a16="http://schemas.microsoft.com/office/drawing/2014/main" val="202940148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baseline="0" dirty="0">
                          <a:solidFill>
                            <a:schemeClr val="dk1"/>
                          </a:solidFill>
                          <a:latin typeface="+mn-lt"/>
                          <a:ea typeface="+mn-ea"/>
                          <a:cs typeface="+mn-cs"/>
                        </a:rPr>
                        <a:t>1. Do not require mini-grids to be grid-ready. 	</a:t>
                      </a:r>
                    </a:p>
                    <a:p>
                      <a:endParaRPr 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a:solidFill>
                            <a:schemeClr val="dk1"/>
                          </a:solidFill>
                          <a:latin typeface="+mn-lt"/>
                          <a:ea typeface="+mn-ea"/>
                          <a:cs typeface="+mn-cs"/>
                        </a:rPr>
                        <a:t>Regulators may choose not to require mini-grids to meet the national grid technical requirements. 	</a:t>
                      </a:r>
                    </a:p>
                    <a:p>
                      <a:endParaRPr lang="en-US" sz="1400" dirty="0"/>
                    </a:p>
                  </a:txBody>
                  <a:tcPr/>
                </a:tc>
                <a:tc>
                  <a:txBody>
                    <a:bodyPr/>
                    <a:lstStyle/>
                    <a:p>
                      <a:r>
                        <a:rPr kumimoji="0" lang="en-US" sz="1400" b="0" i="0" u="none" strike="noStrike" kern="1200" baseline="0" dirty="0">
                          <a:solidFill>
                            <a:schemeClr val="dk1"/>
                          </a:solidFill>
                          <a:latin typeface="+mn-lt"/>
                          <a:ea typeface="+mn-ea"/>
                          <a:cs typeface="+mn-cs"/>
                        </a:rPr>
                        <a:t>• Significantly lowers the costs for mini-grid developers, particularly in case of smaller systems. </a:t>
                      </a:r>
                    </a:p>
                    <a:p>
                      <a:r>
                        <a:rPr kumimoji="0" lang="en-US" sz="1400" b="0" i="0" u="none" strike="noStrike" kern="1200" baseline="0" dirty="0">
                          <a:solidFill>
                            <a:schemeClr val="dk1"/>
                          </a:solidFill>
                          <a:latin typeface="+mn-lt"/>
                          <a:ea typeface="+mn-ea"/>
                          <a:cs typeface="+mn-cs"/>
                        </a:rPr>
                        <a:t>• Simplifies the application processes for licenses and concessions. </a:t>
                      </a:r>
                    </a:p>
                    <a:p>
                      <a:r>
                        <a:rPr kumimoji="0" lang="en-US" sz="1400" b="0" i="0" u="none" strike="noStrike" kern="1200" baseline="0" dirty="0">
                          <a:solidFill>
                            <a:schemeClr val="dk1"/>
                          </a:solidFill>
                          <a:latin typeface="+mn-lt"/>
                          <a:ea typeface="+mn-ea"/>
                          <a:cs typeface="+mn-cs"/>
                        </a:rPr>
                        <a:t>• Provides developers with more system design flexibility and leaves room for innovative solutions. </a:t>
                      </a:r>
                    </a:p>
                    <a:p>
                      <a:r>
                        <a:rPr kumimoji="0" lang="en-US" sz="1400" b="0" i="0" u="none" strike="noStrike" kern="1200" baseline="0" dirty="0">
                          <a:solidFill>
                            <a:schemeClr val="dk1"/>
                          </a:solidFill>
                          <a:latin typeface="+mn-lt"/>
                          <a:ea typeface="+mn-ea"/>
                          <a:cs typeface="+mn-cs"/>
                        </a:rPr>
                        <a:t>• No need for regulators to dedicate resources to defining procedures, standards, and requirements. </a:t>
                      </a:r>
                    </a:p>
                  </a:txBody>
                  <a:tcPr/>
                </a:tc>
                <a:tc>
                  <a:txBody>
                    <a:bodyPr/>
                    <a:lstStyle/>
                    <a:p>
                      <a:r>
                        <a:rPr kumimoji="0" lang="en-US" sz="1400" b="0" i="0" u="none" strike="noStrike" kern="1200" baseline="0" dirty="0">
                          <a:solidFill>
                            <a:schemeClr val="dk1"/>
                          </a:solidFill>
                          <a:latin typeface="+mn-lt"/>
                          <a:ea typeface="+mn-ea"/>
                          <a:cs typeface="+mn-cs"/>
                        </a:rPr>
                        <a:t>• Can make interconnection more difficult and expensive due to lack of technical regulations. </a:t>
                      </a:r>
                    </a:p>
                    <a:p>
                      <a:r>
                        <a:rPr kumimoji="0" lang="en-US" sz="1400" b="0" i="0" u="none" strike="noStrike" kern="1200" baseline="0" dirty="0">
                          <a:solidFill>
                            <a:schemeClr val="dk1"/>
                          </a:solidFill>
                          <a:latin typeface="+mn-lt"/>
                          <a:ea typeface="+mn-ea"/>
                          <a:cs typeface="+mn-cs"/>
                        </a:rPr>
                        <a:t>• May result in conflicts between mini-grid developers and the national utility and may complicate or delay the interconnection process—and ultimately impact customers. </a:t>
                      </a:r>
                    </a:p>
                    <a:p>
                      <a:r>
                        <a:rPr kumimoji="0" lang="en-US" sz="1400" b="0" i="0" u="none" strike="noStrike" kern="1200" baseline="0" dirty="0">
                          <a:solidFill>
                            <a:schemeClr val="dk1"/>
                          </a:solidFill>
                          <a:latin typeface="+mn-lt"/>
                          <a:ea typeface="+mn-ea"/>
                          <a:cs typeface="+mn-cs"/>
                        </a:rPr>
                        <a:t>• Regulators may propose costly and time-consuming interconnection studies in the absence of regulations.</a:t>
                      </a:r>
                    </a:p>
                  </a:txBody>
                  <a:tcPr/>
                </a:tc>
                <a:extLst>
                  <a:ext uri="{0D108BD9-81ED-4DB2-BD59-A6C34878D82A}">
                    <a16:rowId xmlns:a16="http://schemas.microsoft.com/office/drawing/2014/main" val="2695704487"/>
                  </a:ext>
                </a:extLst>
              </a:tr>
            </a:tbl>
          </a:graphicData>
        </a:graphic>
      </p:graphicFrame>
      <p:sp>
        <p:nvSpPr>
          <p:cNvPr id="5" name="TextBox 4">
            <a:extLst>
              <a:ext uri="{FF2B5EF4-FFF2-40B4-BE49-F238E27FC236}">
                <a16:creationId xmlns:a16="http://schemas.microsoft.com/office/drawing/2014/main" id="{06689132-5320-0CEE-2710-7EBD6D65B44B}"/>
              </a:ext>
            </a:extLst>
          </p:cNvPr>
          <p:cNvSpPr txBox="1"/>
          <p:nvPr/>
        </p:nvSpPr>
        <p:spPr>
          <a:xfrm>
            <a:off x="-3303" y="1072641"/>
            <a:ext cx="12192000" cy="830997"/>
          </a:xfrm>
          <a:prstGeom prst="rect">
            <a:avLst/>
          </a:prstGeom>
          <a:noFill/>
        </p:spPr>
        <p:txBody>
          <a:bodyPr wrap="square" rtlCol="0">
            <a:spAutoFit/>
          </a:bodyPr>
          <a:lstStyle/>
          <a:p>
            <a:pPr algn="ctr"/>
            <a:r>
              <a:rPr lang="en-US" sz="1600" b="1" dirty="0"/>
              <a:t>Table 4. Interconnection requirement options</a:t>
            </a:r>
          </a:p>
          <a:p>
            <a:pPr algn="ctr"/>
            <a:r>
              <a:rPr lang="en-US" sz="1400" i="1" dirty="0"/>
              <a:t>Practical Guide to the Regulatory Treatment of Minigrids</a:t>
            </a:r>
            <a:r>
              <a:rPr lang="en-US" sz="1400" dirty="0"/>
              <a:t>. USAID. NARUC.</a:t>
            </a:r>
          </a:p>
          <a:p>
            <a:pPr algn="ctr"/>
            <a:endParaRPr lang="en-US" sz="1600" i="1" dirty="0"/>
          </a:p>
        </p:txBody>
      </p:sp>
    </p:spTree>
    <p:extLst>
      <p:ext uri="{BB962C8B-B14F-4D97-AF65-F5344CB8AC3E}">
        <p14:creationId xmlns:p14="http://schemas.microsoft.com/office/powerpoint/2010/main" val="3827332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TECHNICAL STANDARDS. </a:t>
            </a:r>
            <a:r>
              <a:rPr lang="en-US" dirty="0">
                <a:solidFill>
                  <a:schemeClr val="tx1"/>
                </a:solidFill>
                <a:latin typeface="Tw Cen MT" panose="020B0602020104020603" pitchFamily="34" charset="0"/>
              </a:rPr>
              <a:t>Interconnection to the main grid</a:t>
            </a:r>
            <a:endParaRPr lang="es-ES" dirty="0">
              <a:solidFill>
                <a:schemeClr val="tx1"/>
              </a:solidFill>
            </a:endParaRPr>
          </a:p>
        </p:txBody>
      </p:sp>
      <p:graphicFrame>
        <p:nvGraphicFramePr>
          <p:cNvPr id="4" name="Tabla 3">
            <a:extLst>
              <a:ext uri="{FF2B5EF4-FFF2-40B4-BE49-F238E27FC236}">
                <a16:creationId xmlns:a16="http://schemas.microsoft.com/office/drawing/2014/main" id="{7BD68A78-BC4E-6DF0-F919-66DEA00FE56C}"/>
              </a:ext>
            </a:extLst>
          </p:cNvPr>
          <p:cNvGraphicFramePr>
            <a:graphicFrameLocks noGrp="1"/>
          </p:cNvGraphicFramePr>
          <p:nvPr>
            <p:extLst>
              <p:ext uri="{D42A27DB-BD31-4B8C-83A1-F6EECF244321}">
                <p14:modId xmlns:p14="http://schemas.microsoft.com/office/powerpoint/2010/main" val="1560028611"/>
              </p:ext>
            </p:extLst>
          </p:nvPr>
        </p:nvGraphicFramePr>
        <p:xfrm>
          <a:off x="609601" y="1700808"/>
          <a:ext cx="11377264" cy="3190808"/>
        </p:xfrm>
        <a:graphic>
          <a:graphicData uri="http://schemas.openxmlformats.org/drawingml/2006/table">
            <a:tbl>
              <a:tblPr firstRow="1" bandRow="1">
                <a:tableStyleId>{5C22544A-7EE6-4342-B048-85BDC9FD1C3A}</a:tableStyleId>
              </a:tblPr>
              <a:tblGrid>
                <a:gridCol w="1261904">
                  <a:extLst>
                    <a:ext uri="{9D8B030D-6E8A-4147-A177-3AD203B41FA5}">
                      <a16:colId xmlns:a16="http://schemas.microsoft.com/office/drawing/2014/main" val="2052573295"/>
                    </a:ext>
                  </a:extLst>
                </a:gridCol>
                <a:gridCol w="1985258">
                  <a:extLst>
                    <a:ext uri="{9D8B030D-6E8A-4147-A177-3AD203B41FA5}">
                      <a16:colId xmlns:a16="http://schemas.microsoft.com/office/drawing/2014/main" val="3151452865"/>
                    </a:ext>
                  </a:extLst>
                </a:gridCol>
                <a:gridCol w="4065051">
                  <a:extLst>
                    <a:ext uri="{9D8B030D-6E8A-4147-A177-3AD203B41FA5}">
                      <a16:colId xmlns:a16="http://schemas.microsoft.com/office/drawing/2014/main" val="1533322057"/>
                    </a:ext>
                  </a:extLst>
                </a:gridCol>
                <a:gridCol w="4065051">
                  <a:extLst>
                    <a:ext uri="{9D8B030D-6E8A-4147-A177-3AD203B41FA5}">
                      <a16:colId xmlns:a16="http://schemas.microsoft.com/office/drawing/2014/main" val="3878116676"/>
                    </a:ext>
                  </a:extLst>
                </a:gridCol>
              </a:tblGrid>
              <a:tr h="325688">
                <a:tc>
                  <a:txBody>
                    <a:bodyPr/>
                    <a:lstStyle/>
                    <a:p>
                      <a:pPr algn="ctr"/>
                      <a:r>
                        <a:rPr lang="es-ES" sz="1400" dirty="0" err="1"/>
                        <a:t>Option</a:t>
                      </a:r>
                      <a:endParaRPr lang="en-US" sz="1400" dirty="0"/>
                    </a:p>
                  </a:txBody>
                  <a:tcPr>
                    <a:solidFill>
                      <a:srgbClr val="72A376"/>
                    </a:solidFill>
                  </a:tcPr>
                </a:tc>
                <a:tc>
                  <a:txBody>
                    <a:bodyPr/>
                    <a:lstStyle/>
                    <a:p>
                      <a:pPr algn="ctr"/>
                      <a:r>
                        <a:rPr lang="es-ES" sz="1400" dirty="0" err="1"/>
                        <a:t>Description</a:t>
                      </a:r>
                      <a:endParaRPr lang="en-US" sz="1400" dirty="0"/>
                    </a:p>
                  </a:txBody>
                  <a:tcPr>
                    <a:solidFill>
                      <a:srgbClr val="72A376"/>
                    </a:solidFill>
                  </a:tcPr>
                </a:tc>
                <a:tc>
                  <a:txBody>
                    <a:bodyPr/>
                    <a:lstStyle/>
                    <a:p>
                      <a:pPr algn="ctr"/>
                      <a:r>
                        <a:rPr lang="es-ES" sz="1400" dirty="0"/>
                        <a:t>Pros</a:t>
                      </a:r>
                      <a:endParaRPr lang="en-US" sz="1400" dirty="0"/>
                    </a:p>
                  </a:txBody>
                  <a:tcPr>
                    <a:solidFill>
                      <a:srgbClr val="72A376"/>
                    </a:solidFill>
                  </a:tcPr>
                </a:tc>
                <a:tc>
                  <a:txBody>
                    <a:bodyPr/>
                    <a:lstStyle/>
                    <a:p>
                      <a:pPr algn="ctr"/>
                      <a:r>
                        <a:rPr lang="es-ES" sz="1400" dirty="0" err="1"/>
                        <a:t>Cons</a:t>
                      </a:r>
                      <a:endParaRPr lang="en-US" sz="1400" dirty="0"/>
                    </a:p>
                  </a:txBody>
                  <a:tcPr>
                    <a:solidFill>
                      <a:srgbClr val="72A376"/>
                    </a:solidFill>
                  </a:tcPr>
                </a:tc>
                <a:extLst>
                  <a:ext uri="{0D108BD9-81ED-4DB2-BD59-A6C34878D82A}">
                    <a16:rowId xmlns:a16="http://schemas.microsoft.com/office/drawing/2014/main" val="202940148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baseline="0" dirty="0">
                          <a:solidFill>
                            <a:schemeClr val="dk1"/>
                          </a:solidFill>
                          <a:latin typeface="+mn-lt"/>
                          <a:ea typeface="+mn-ea"/>
                          <a:cs typeface="+mn-cs"/>
                        </a:rPr>
                        <a:t>2. Develop interconnection requirements based on project classes or categories.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a:solidFill>
                            <a:schemeClr val="dk1"/>
                          </a:solidFill>
                          <a:latin typeface="+mn-lt"/>
                          <a:ea typeface="+mn-ea"/>
                          <a:cs typeface="+mn-cs"/>
                        </a:rPr>
                        <a:t>Regulators can establish standard technical regulations for mini-grid interconnection depending on project classes, which can include capacity, location, technology or other characteristics, and determine whether mini-grids have to meet the standards from the outset. </a:t>
                      </a:r>
                    </a:p>
                  </a:txBody>
                  <a:tcPr/>
                </a:tc>
                <a:tc>
                  <a:txBody>
                    <a:bodyPr/>
                    <a:lstStyle/>
                    <a:p>
                      <a:pPr marL="0" algn="l" rtl="0" eaLnBrk="1" latinLnBrk="0" hangingPunct="1"/>
                      <a:endParaRPr kumimoji="0" lang="en-US" sz="1400" b="0" i="0" u="none" strike="noStrike" kern="1200" baseline="0" dirty="0">
                        <a:solidFill>
                          <a:schemeClr val="dk1"/>
                        </a:solidFill>
                        <a:latin typeface="+mn-lt"/>
                        <a:ea typeface="+mn-ea"/>
                        <a:cs typeface="+mn-cs"/>
                      </a:endParaRPr>
                    </a:p>
                    <a:p>
                      <a:pPr marL="0" algn="l" rtl="0" eaLnBrk="1" latinLnBrk="0" hangingPunct="1"/>
                      <a:r>
                        <a:rPr kumimoji="0" lang="en-US" sz="1400" b="0" i="0" u="none" strike="noStrike" kern="1200" baseline="0" dirty="0">
                          <a:solidFill>
                            <a:schemeClr val="dk1"/>
                          </a:solidFill>
                          <a:latin typeface="+mn-lt"/>
                          <a:ea typeface="+mn-ea"/>
                          <a:cs typeface="+mn-cs"/>
                        </a:rPr>
                        <a:t>• Protects mini-grid developers from having to comply with excessive requirements for very small projects, or for projects that might never be interconnected to the national grid. </a:t>
                      </a:r>
                    </a:p>
                    <a:p>
                      <a:pPr marL="0" algn="l" rtl="0" eaLnBrk="1" latinLnBrk="0" hangingPunct="1"/>
                      <a:r>
                        <a:rPr kumimoji="0" lang="en-US" sz="1400" b="0" i="0" u="none" strike="noStrike" kern="1200" baseline="0" dirty="0">
                          <a:solidFill>
                            <a:schemeClr val="dk1"/>
                          </a:solidFill>
                          <a:latin typeface="+mn-lt"/>
                          <a:ea typeface="+mn-ea"/>
                          <a:cs typeface="+mn-cs"/>
                        </a:rPr>
                        <a:t>• More flexible standards can make the regulatory process more accessible and support mini-grid deployment. </a:t>
                      </a:r>
                    </a:p>
                    <a:p>
                      <a:pPr marL="0" algn="l" rtl="0" eaLnBrk="1" latinLnBrk="0" hangingPunct="1"/>
                      <a:r>
                        <a:rPr kumimoji="0" lang="en-US" sz="1400" b="0" i="0" u="none" strike="noStrike" kern="1200" baseline="0" dirty="0">
                          <a:solidFill>
                            <a:schemeClr val="dk1"/>
                          </a:solidFill>
                          <a:latin typeface="+mn-lt"/>
                          <a:ea typeface="+mn-ea"/>
                          <a:cs typeface="+mn-cs"/>
                        </a:rPr>
                        <a:t>• A standard process can lead to quicker response times to interconnection requests. </a:t>
                      </a:r>
                    </a:p>
                    <a:p>
                      <a:pPr marL="0" algn="l" rtl="0" eaLnBrk="1" latinLnBrk="0" hangingPunct="1"/>
                      <a:r>
                        <a:rPr kumimoji="0" lang="en-US" sz="1400" b="0" i="0" u="none" strike="noStrike" kern="1200" baseline="0" dirty="0">
                          <a:solidFill>
                            <a:schemeClr val="dk1"/>
                          </a:solidFill>
                          <a:latin typeface="+mn-lt"/>
                          <a:ea typeface="+mn-ea"/>
                          <a:cs typeface="+mn-cs"/>
                        </a:rPr>
                        <a:t>• Relieve mini-grid developers of uncertainty when interconnecting, thereby reducing project costs and risks. 	</a:t>
                      </a:r>
                    </a:p>
                  </a:txBody>
                  <a:tcPr/>
                </a:tc>
                <a:tc>
                  <a:txBody>
                    <a:bodyPr/>
                    <a:lstStyle/>
                    <a:p>
                      <a:pPr marL="0" algn="l" rtl="0" eaLnBrk="1" latinLnBrk="0" hangingPunct="1"/>
                      <a:endParaRPr kumimoji="0" lang="en-US" sz="1400" b="0" i="0" u="none" strike="noStrike" kern="1200" baseline="0" dirty="0">
                        <a:solidFill>
                          <a:schemeClr val="dk1"/>
                        </a:solidFill>
                        <a:latin typeface="+mn-lt"/>
                        <a:ea typeface="+mn-ea"/>
                        <a:cs typeface="+mn-cs"/>
                      </a:endParaRPr>
                    </a:p>
                    <a:p>
                      <a:pPr marL="0" algn="l" rtl="0" eaLnBrk="1" latinLnBrk="0" hangingPunct="1"/>
                      <a:r>
                        <a:rPr kumimoji="0" lang="en-US" sz="1400" b="0" i="0" u="none" strike="noStrike" kern="1200" baseline="0" dirty="0">
                          <a:solidFill>
                            <a:schemeClr val="dk1"/>
                          </a:solidFill>
                          <a:latin typeface="+mn-lt"/>
                          <a:ea typeface="+mn-ea"/>
                          <a:cs typeface="+mn-cs"/>
                        </a:rPr>
                        <a:t>• Can result in a more cumbersome and unpredictable regulatory process, requiring regulators to expend significant resources defining different mini-grid types, establishing different standards and levels of implementation, and addressing other aspects of interconnection. </a:t>
                      </a:r>
                    </a:p>
                    <a:p>
                      <a:pPr marL="0" algn="l" rtl="0" eaLnBrk="1" latinLnBrk="0" hangingPunct="1"/>
                      <a:r>
                        <a:rPr kumimoji="0" lang="en-US" sz="1400" b="0" i="0" u="none" strike="noStrike" kern="1200" baseline="0" dirty="0">
                          <a:solidFill>
                            <a:schemeClr val="dk1"/>
                          </a:solidFill>
                          <a:latin typeface="+mn-lt"/>
                          <a:ea typeface="+mn-ea"/>
                          <a:cs typeface="+mn-cs"/>
                        </a:rPr>
                        <a:t>• Setting boundaries between one class of mini-grid and another can be challenging. 	</a:t>
                      </a:r>
                    </a:p>
                  </a:txBody>
                  <a:tcPr/>
                </a:tc>
                <a:extLst>
                  <a:ext uri="{0D108BD9-81ED-4DB2-BD59-A6C34878D82A}">
                    <a16:rowId xmlns:a16="http://schemas.microsoft.com/office/drawing/2014/main" val="857612543"/>
                  </a:ext>
                </a:extLst>
              </a:tr>
            </a:tbl>
          </a:graphicData>
        </a:graphic>
      </p:graphicFrame>
      <p:sp>
        <p:nvSpPr>
          <p:cNvPr id="5" name="TextBox 4">
            <a:extLst>
              <a:ext uri="{FF2B5EF4-FFF2-40B4-BE49-F238E27FC236}">
                <a16:creationId xmlns:a16="http://schemas.microsoft.com/office/drawing/2014/main" id="{06689132-5320-0CEE-2710-7EBD6D65B44B}"/>
              </a:ext>
            </a:extLst>
          </p:cNvPr>
          <p:cNvSpPr txBox="1"/>
          <p:nvPr/>
        </p:nvSpPr>
        <p:spPr>
          <a:xfrm>
            <a:off x="-3303" y="1072641"/>
            <a:ext cx="12192000" cy="830997"/>
          </a:xfrm>
          <a:prstGeom prst="rect">
            <a:avLst/>
          </a:prstGeom>
          <a:noFill/>
        </p:spPr>
        <p:txBody>
          <a:bodyPr wrap="square" rtlCol="0">
            <a:spAutoFit/>
          </a:bodyPr>
          <a:lstStyle/>
          <a:p>
            <a:pPr algn="ctr"/>
            <a:r>
              <a:rPr lang="en-US" sz="1600" b="1" dirty="0"/>
              <a:t>Table 4. Interconnection requirement options</a:t>
            </a:r>
          </a:p>
          <a:p>
            <a:pPr algn="ctr"/>
            <a:r>
              <a:rPr lang="en-US" sz="1400" i="1" dirty="0"/>
              <a:t>Practical Guide to the Regulatory Treatment of Minigrids</a:t>
            </a:r>
            <a:r>
              <a:rPr lang="en-US" sz="1400" dirty="0"/>
              <a:t>. USAID. NARUC.</a:t>
            </a:r>
          </a:p>
          <a:p>
            <a:pPr algn="ctr"/>
            <a:endParaRPr lang="en-US" sz="1600" i="1" dirty="0"/>
          </a:p>
        </p:txBody>
      </p:sp>
    </p:spTree>
    <p:extLst>
      <p:ext uri="{BB962C8B-B14F-4D97-AF65-F5344CB8AC3E}">
        <p14:creationId xmlns:p14="http://schemas.microsoft.com/office/powerpoint/2010/main" val="3571912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TECHNICAL STANDARDS. </a:t>
            </a:r>
            <a:r>
              <a:rPr lang="en-US" dirty="0">
                <a:solidFill>
                  <a:schemeClr val="tx1"/>
                </a:solidFill>
                <a:latin typeface="Tw Cen MT" panose="020B0602020104020603" pitchFamily="34" charset="0"/>
              </a:rPr>
              <a:t>Interconnection to the main grid</a:t>
            </a:r>
            <a:endParaRPr lang="es-ES" dirty="0">
              <a:solidFill>
                <a:schemeClr val="tx1"/>
              </a:solidFill>
            </a:endParaRPr>
          </a:p>
        </p:txBody>
      </p:sp>
      <p:graphicFrame>
        <p:nvGraphicFramePr>
          <p:cNvPr id="4" name="Tabla 3">
            <a:extLst>
              <a:ext uri="{FF2B5EF4-FFF2-40B4-BE49-F238E27FC236}">
                <a16:creationId xmlns:a16="http://schemas.microsoft.com/office/drawing/2014/main" id="{7BD68A78-BC4E-6DF0-F919-66DEA00FE56C}"/>
              </a:ext>
            </a:extLst>
          </p:cNvPr>
          <p:cNvGraphicFramePr>
            <a:graphicFrameLocks noGrp="1"/>
          </p:cNvGraphicFramePr>
          <p:nvPr>
            <p:extLst>
              <p:ext uri="{D42A27DB-BD31-4B8C-83A1-F6EECF244321}">
                <p14:modId xmlns:p14="http://schemas.microsoft.com/office/powerpoint/2010/main" val="428695935"/>
              </p:ext>
            </p:extLst>
          </p:nvPr>
        </p:nvGraphicFramePr>
        <p:xfrm>
          <a:off x="335360" y="1700808"/>
          <a:ext cx="11737304" cy="3830888"/>
        </p:xfrm>
        <a:graphic>
          <a:graphicData uri="http://schemas.openxmlformats.org/drawingml/2006/table">
            <a:tbl>
              <a:tblPr firstRow="1" bandRow="1">
                <a:tableStyleId>{5C22544A-7EE6-4342-B048-85BDC9FD1C3A}</a:tableStyleId>
              </a:tblPr>
              <a:tblGrid>
                <a:gridCol w="1301837">
                  <a:extLst>
                    <a:ext uri="{9D8B030D-6E8A-4147-A177-3AD203B41FA5}">
                      <a16:colId xmlns:a16="http://schemas.microsoft.com/office/drawing/2014/main" val="2052573295"/>
                    </a:ext>
                  </a:extLst>
                </a:gridCol>
                <a:gridCol w="3378683">
                  <a:extLst>
                    <a:ext uri="{9D8B030D-6E8A-4147-A177-3AD203B41FA5}">
                      <a16:colId xmlns:a16="http://schemas.microsoft.com/office/drawing/2014/main" val="3151452865"/>
                    </a:ext>
                  </a:extLst>
                </a:gridCol>
                <a:gridCol w="2863092">
                  <a:extLst>
                    <a:ext uri="{9D8B030D-6E8A-4147-A177-3AD203B41FA5}">
                      <a16:colId xmlns:a16="http://schemas.microsoft.com/office/drawing/2014/main" val="1533322057"/>
                    </a:ext>
                  </a:extLst>
                </a:gridCol>
                <a:gridCol w="4193692">
                  <a:extLst>
                    <a:ext uri="{9D8B030D-6E8A-4147-A177-3AD203B41FA5}">
                      <a16:colId xmlns:a16="http://schemas.microsoft.com/office/drawing/2014/main" val="3878116676"/>
                    </a:ext>
                  </a:extLst>
                </a:gridCol>
              </a:tblGrid>
              <a:tr h="325688">
                <a:tc>
                  <a:txBody>
                    <a:bodyPr/>
                    <a:lstStyle/>
                    <a:p>
                      <a:pPr algn="ctr"/>
                      <a:r>
                        <a:rPr lang="es-ES" sz="1400" dirty="0" err="1"/>
                        <a:t>Option</a:t>
                      </a:r>
                      <a:endParaRPr lang="en-US" sz="1400" dirty="0"/>
                    </a:p>
                  </a:txBody>
                  <a:tcPr>
                    <a:solidFill>
                      <a:srgbClr val="72A376"/>
                    </a:solidFill>
                  </a:tcPr>
                </a:tc>
                <a:tc>
                  <a:txBody>
                    <a:bodyPr/>
                    <a:lstStyle/>
                    <a:p>
                      <a:pPr algn="ctr"/>
                      <a:r>
                        <a:rPr lang="es-ES" sz="1400" dirty="0" err="1"/>
                        <a:t>Description</a:t>
                      </a:r>
                      <a:endParaRPr lang="en-US" sz="1400" dirty="0"/>
                    </a:p>
                  </a:txBody>
                  <a:tcPr>
                    <a:solidFill>
                      <a:srgbClr val="72A376"/>
                    </a:solidFill>
                  </a:tcPr>
                </a:tc>
                <a:tc>
                  <a:txBody>
                    <a:bodyPr/>
                    <a:lstStyle/>
                    <a:p>
                      <a:pPr algn="ctr"/>
                      <a:r>
                        <a:rPr lang="es-ES" sz="1400" dirty="0"/>
                        <a:t>Pros</a:t>
                      </a:r>
                      <a:endParaRPr lang="en-US" sz="1400" dirty="0"/>
                    </a:p>
                  </a:txBody>
                  <a:tcPr>
                    <a:solidFill>
                      <a:srgbClr val="72A376"/>
                    </a:solidFill>
                  </a:tcPr>
                </a:tc>
                <a:tc>
                  <a:txBody>
                    <a:bodyPr/>
                    <a:lstStyle/>
                    <a:p>
                      <a:pPr algn="ctr"/>
                      <a:r>
                        <a:rPr lang="es-ES" sz="1400" dirty="0" err="1"/>
                        <a:t>Cons</a:t>
                      </a:r>
                      <a:endParaRPr lang="en-US" sz="1400" dirty="0"/>
                    </a:p>
                  </a:txBody>
                  <a:tcPr>
                    <a:solidFill>
                      <a:srgbClr val="72A376"/>
                    </a:solidFill>
                  </a:tcPr>
                </a:tc>
                <a:extLst>
                  <a:ext uri="{0D108BD9-81ED-4DB2-BD59-A6C34878D82A}">
                    <a16:rowId xmlns:a16="http://schemas.microsoft.com/office/drawing/2014/main" val="202940148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baseline="0" dirty="0">
                          <a:solidFill>
                            <a:schemeClr val="dk1"/>
                          </a:solidFill>
                          <a:latin typeface="+mn-lt"/>
                          <a:ea typeface="+mn-ea"/>
                          <a:cs typeface="+mn-cs"/>
                        </a:rPr>
                        <a:t>3. Require all mini-grid projects to be capable of interconnection to the national grid. 	</a:t>
                      </a:r>
                    </a:p>
                  </a:txBody>
                  <a:tcPr/>
                </a:tc>
                <a:tc>
                  <a:txBody>
                    <a:bodyPr/>
                    <a:lstStyle/>
                    <a:p>
                      <a:r>
                        <a:rPr kumimoji="0" lang="en-US" sz="1400" b="0" i="0" u="none" strike="noStrike" kern="1200" baseline="0" dirty="0">
                          <a:solidFill>
                            <a:schemeClr val="dk1"/>
                          </a:solidFill>
                          <a:latin typeface="+mn-lt"/>
                          <a:ea typeface="+mn-ea"/>
                          <a:cs typeface="+mn-cs"/>
                        </a:rPr>
                        <a:t>• Mini-grids will be ready for interconnection and will not require upgrades or major investments when the grid arrives. </a:t>
                      </a:r>
                    </a:p>
                    <a:p>
                      <a:r>
                        <a:rPr kumimoji="0" lang="en-US" sz="1400" b="0" i="0" u="none" strike="noStrike" kern="1200" baseline="0" dirty="0">
                          <a:solidFill>
                            <a:schemeClr val="dk1"/>
                          </a:solidFill>
                          <a:latin typeface="+mn-lt"/>
                          <a:ea typeface="+mn-ea"/>
                          <a:cs typeface="+mn-cs"/>
                        </a:rPr>
                        <a:t>• The quality of the electricity provided can generally be expected to be the same across mini-grids and the main grid. </a:t>
                      </a:r>
                    </a:p>
                    <a:p>
                      <a:r>
                        <a:rPr kumimoji="0" lang="en-US" sz="1400" b="0" i="0" u="none" strike="noStrike" kern="1200" baseline="0" dirty="0">
                          <a:solidFill>
                            <a:schemeClr val="dk1"/>
                          </a:solidFill>
                          <a:latin typeface="+mn-lt"/>
                          <a:ea typeface="+mn-ea"/>
                          <a:cs typeface="+mn-cs"/>
                        </a:rPr>
                        <a:t>• Simplifies the work of regulators, who can implement the same standards and procedures across all mini-grids. </a:t>
                      </a:r>
                    </a:p>
                    <a:p>
                      <a:r>
                        <a:rPr kumimoji="0" lang="en-US" sz="1400" b="0" i="0" u="none" strike="noStrike" kern="1200" baseline="0" dirty="0">
                          <a:solidFill>
                            <a:schemeClr val="dk1"/>
                          </a:solidFill>
                          <a:latin typeface="+mn-lt"/>
                          <a:ea typeface="+mn-ea"/>
                          <a:cs typeface="+mn-cs"/>
                        </a:rPr>
                        <a:t>• Knowing the national standards upfront, mini-grid developers will have more clarity on investment returns. </a:t>
                      </a:r>
                    </a:p>
                    <a:p>
                      <a:r>
                        <a:rPr kumimoji="0" lang="en-US" sz="1400" b="0" i="0" u="none" strike="noStrike" kern="1200" baseline="0" dirty="0">
                          <a:solidFill>
                            <a:schemeClr val="dk1"/>
                          </a:solidFill>
                          <a:latin typeface="+mn-lt"/>
                          <a:ea typeface="+mn-ea"/>
                          <a:cs typeface="+mn-cs"/>
                        </a:rPr>
                        <a:t>• The added cost can be built into retail rates under cost-reflective tariffs (if permitted).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a:solidFill>
                            <a:schemeClr val="dk1"/>
                          </a:solidFill>
                          <a:latin typeface="+mn-lt"/>
                          <a:ea typeface="+mn-ea"/>
                          <a:cs typeface="+mn-cs"/>
                        </a:rPr>
                        <a:t>• Requires larger investments from mini-grid developers, who will need to dedicate more resources to equipment, testing, and commissioning.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a:solidFill>
                            <a:schemeClr val="dk1"/>
                          </a:solidFill>
                          <a:latin typeface="+mn-lt"/>
                          <a:ea typeface="+mn-ea"/>
                          <a:cs typeface="+mn-cs"/>
                        </a:rPr>
                        <a:t>• Higher costs will have an impact on retail tariffs, unless they are reduced through government subsidies.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a:solidFill>
                            <a:schemeClr val="dk1"/>
                          </a:solidFill>
                          <a:latin typeface="+mn-lt"/>
                          <a:ea typeface="+mn-ea"/>
                          <a:cs typeface="+mn-cs"/>
                        </a:rPr>
                        <a:t>• May impose a barrier for smaller-scale projects.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a:solidFill>
                            <a:schemeClr val="dk1"/>
                          </a:solidFill>
                          <a:latin typeface="+mn-lt"/>
                          <a:ea typeface="+mn-ea"/>
                          <a:cs typeface="+mn-cs"/>
                        </a:rPr>
                        <a:t>• Regulators may face difficulties in implementing the same standards across the wide spectrum of mini-grid types.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a:solidFill>
                            <a:schemeClr val="dk1"/>
                          </a:solidFill>
                          <a:latin typeface="+mn-lt"/>
                          <a:ea typeface="+mn-ea"/>
                          <a:cs typeface="+mn-cs"/>
                        </a:rPr>
                        <a:t>• Stringent standards may slow down innovation in the mini-grid sector.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a:solidFill>
                            <a:schemeClr val="dk1"/>
                          </a:solidFill>
                          <a:latin typeface="+mn-lt"/>
                          <a:ea typeface="+mn-ea"/>
                          <a:cs typeface="+mn-cs"/>
                        </a:rPr>
                        <a:t>• Make national-grid technical standards available to all mini-grid developers.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a:solidFill>
                            <a:schemeClr val="dk1"/>
                          </a:solidFill>
                          <a:latin typeface="+mn-lt"/>
                          <a:ea typeface="+mn-ea"/>
                          <a:cs typeface="+mn-cs"/>
                        </a:rPr>
                        <a:t>• Incorporate adherence to national-grid technical standards into the licensing and approvals process.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a:solidFill>
                            <a:schemeClr val="dk1"/>
                          </a:solidFill>
                          <a:latin typeface="+mn-lt"/>
                          <a:ea typeface="+mn-ea"/>
                          <a:cs typeface="+mn-cs"/>
                        </a:rPr>
                        <a:t>• Establish a streamlined monitoring process for ensuring that mini-grids comply with national-grid standards, including in the testing and commissioning process.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a:solidFill>
                            <a:schemeClr val="dk1"/>
                          </a:solidFill>
                          <a:latin typeface="+mn-lt"/>
                          <a:ea typeface="+mn-ea"/>
                          <a:cs typeface="+mn-cs"/>
                        </a:rPr>
                        <a:t>• Undertake periodic monitoring to ensure that all mini-grids are operating within the technical parameters of the national grid. </a:t>
                      </a:r>
                    </a:p>
                  </a:txBody>
                  <a:tcPr/>
                </a:tc>
                <a:extLst>
                  <a:ext uri="{0D108BD9-81ED-4DB2-BD59-A6C34878D82A}">
                    <a16:rowId xmlns:a16="http://schemas.microsoft.com/office/drawing/2014/main" val="857612543"/>
                  </a:ext>
                </a:extLst>
              </a:tr>
            </a:tbl>
          </a:graphicData>
        </a:graphic>
      </p:graphicFrame>
      <p:sp>
        <p:nvSpPr>
          <p:cNvPr id="5" name="TextBox 4">
            <a:extLst>
              <a:ext uri="{FF2B5EF4-FFF2-40B4-BE49-F238E27FC236}">
                <a16:creationId xmlns:a16="http://schemas.microsoft.com/office/drawing/2014/main" id="{06689132-5320-0CEE-2710-7EBD6D65B44B}"/>
              </a:ext>
            </a:extLst>
          </p:cNvPr>
          <p:cNvSpPr txBox="1"/>
          <p:nvPr/>
        </p:nvSpPr>
        <p:spPr>
          <a:xfrm>
            <a:off x="-3303" y="1072641"/>
            <a:ext cx="12192000" cy="830997"/>
          </a:xfrm>
          <a:prstGeom prst="rect">
            <a:avLst/>
          </a:prstGeom>
          <a:noFill/>
        </p:spPr>
        <p:txBody>
          <a:bodyPr wrap="square" rtlCol="0">
            <a:spAutoFit/>
          </a:bodyPr>
          <a:lstStyle/>
          <a:p>
            <a:pPr algn="ctr"/>
            <a:r>
              <a:rPr lang="en-US" sz="1600" b="1" dirty="0"/>
              <a:t>Table 4. Interconnection requirement options</a:t>
            </a:r>
          </a:p>
          <a:p>
            <a:pPr algn="ctr"/>
            <a:r>
              <a:rPr lang="en-US" sz="1400" i="1" dirty="0"/>
              <a:t>Practical Guide to the Regulatory Treatment of Minigrids</a:t>
            </a:r>
            <a:r>
              <a:rPr lang="en-US" sz="1400" dirty="0"/>
              <a:t>. USAID. NARUC.</a:t>
            </a:r>
          </a:p>
          <a:p>
            <a:pPr algn="ctr"/>
            <a:endParaRPr lang="en-US" sz="1600" i="1" dirty="0"/>
          </a:p>
        </p:txBody>
      </p:sp>
    </p:spTree>
    <p:extLst>
      <p:ext uri="{BB962C8B-B14F-4D97-AF65-F5344CB8AC3E}">
        <p14:creationId xmlns:p14="http://schemas.microsoft.com/office/powerpoint/2010/main" val="3397645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TECHNICAL STANDARDS. </a:t>
            </a:r>
            <a:r>
              <a:rPr lang="en-US" dirty="0">
                <a:solidFill>
                  <a:schemeClr val="tx1"/>
                </a:solidFill>
                <a:latin typeface="Tw Cen MT" panose="020B0602020104020603" pitchFamily="34" charset="0"/>
              </a:rPr>
              <a:t>Interconnection to main grid: </a:t>
            </a:r>
            <a:r>
              <a:rPr lang="en-US" b="0" dirty="0">
                <a:solidFill>
                  <a:schemeClr val="tx1"/>
                </a:solidFill>
                <a:latin typeface="Tw Cen MT" panose="020B0602020104020603" pitchFamily="34" charset="0"/>
              </a:rPr>
              <a:t>Business options</a:t>
            </a:r>
            <a:endParaRPr lang="es-ES" b="0" dirty="0">
              <a:solidFill>
                <a:schemeClr val="tx1"/>
              </a:solidFill>
            </a:endParaRPr>
          </a:p>
        </p:txBody>
      </p:sp>
      <p:sp>
        <p:nvSpPr>
          <p:cNvPr id="11" name="TextBox 10">
            <a:extLst>
              <a:ext uri="{FF2B5EF4-FFF2-40B4-BE49-F238E27FC236}">
                <a16:creationId xmlns:a16="http://schemas.microsoft.com/office/drawing/2014/main" id="{CAA36DDA-9BDD-DB3A-69FF-19363B7D6997}"/>
              </a:ext>
            </a:extLst>
          </p:cNvPr>
          <p:cNvSpPr txBox="1"/>
          <p:nvPr/>
        </p:nvSpPr>
        <p:spPr>
          <a:xfrm>
            <a:off x="-3303" y="887787"/>
            <a:ext cx="12192000" cy="954107"/>
          </a:xfrm>
          <a:prstGeom prst="rect">
            <a:avLst/>
          </a:prstGeom>
          <a:noFill/>
        </p:spPr>
        <p:txBody>
          <a:bodyPr wrap="square" rtlCol="0">
            <a:spAutoFit/>
          </a:bodyPr>
          <a:lstStyle/>
          <a:p>
            <a:pPr algn="ctr"/>
            <a:r>
              <a:rPr lang="en-US" sz="1600" b="1" dirty="0"/>
              <a:t>Table 5. Business option in case of mini-grid interconnection to the main-grid</a:t>
            </a:r>
          </a:p>
          <a:p>
            <a:pPr algn="ctr"/>
            <a:r>
              <a:rPr lang="en-US" sz="1200" i="1" dirty="0"/>
              <a:t>Tenenbaum, Bernard, Chris Greacen, and Dipti Vaghela. 2018. Mini Grids and the Arrival of the Main Grid: Lessons from Cambodia, Sri Lanka, and Indonesia. Energy Sector Management Assistance Program (ESMAP) Technical Report 013/18. Washington, DC: World Bank.</a:t>
            </a:r>
          </a:p>
          <a:p>
            <a:pPr algn="ctr"/>
            <a:endParaRPr lang="en-US" sz="1600" i="1" dirty="0"/>
          </a:p>
        </p:txBody>
      </p:sp>
      <p:graphicFrame>
        <p:nvGraphicFramePr>
          <p:cNvPr id="3" name="Tabla 2">
            <a:extLst>
              <a:ext uri="{FF2B5EF4-FFF2-40B4-BE49-F238E27FC236}">
                <a16:creationId xmlns:a16="http://schemas.microsoft.com/office/drawing/2014/main" id="{A56F3359-B835-5F58-6F09-E0A6AD03BB30}"/>
              </a:ext>
            </a:extLst>
          </p:cNvPr>
          <p:cNvGraphicFramePr>
            <a:graphicFrameLocks noGrp="1"/>
          </p:cNvGraphicFramePr>
          <p:nvPr>
            <p:extLst>
              <p:ext uri="{D42A27DB-BD31-4B8C-83A1-F6EECF244321}">
                <p14:modId xmlns:p14="http://schemas.microsoft.com/office/powerpoint/2010/main" val="2745121190"/>
              </p:ext>
            </p:extLst>
          </p:nvPr>
        </p:nvGraphicFramePr>
        <p:xfrm>
          <a:off x="260049" y="1659970"/>
          <a:ext cx="11665296" cy="4937382"/>
        </p:xfrm>
        <a:graphic>
          <a:graphicData uri="http://schemas.openxmlformats.org/drawingml/2006/table">
            <a:tbl>
              <a:tblPr firstRow="1" bandRow="1">
                <a:tableStyleId>{5C22544A-7EE6-4342-B048-85BDC9FD1C3A}</a:tableStyleId>
              </a:tblPr>
              <a:tblGrid>
                <a:gridCol w="1708929">
                  <a:extLst>
                    <a:ext uri="{9D8B030D-6E8A-4147-A177-3AD203B41FA5}">
                      <a16:colId xmlns:a16="http://schemas.microsoft.com/office/drawing/2014/main" val="4013712783"/>
                    </a:ext>
                  </a:extLst>
                </a:gridCol>
                <a:gridCol w="9956367">
                  <a:extLst>
                    <a:ext uri="{9D8B030D-6E8A-4147-A177-3AD203B41FA5}">
                      <a16:colId xmlns:a16="http://schemas.microsoft.com/office/drawing/2014/main" val="3654459091"/>
                    </a:ext>
                  </a:extLst>
                </a:gridCol>
              </a:tblGrid>
              <a:tr h="0">
                <a:tc>
                  <a:txBody>
                    <a:bodyPr/>
                    <a:lstStyle/>
                    <a:p>
                      <a:pPr algn="ctr"/>
                      <a:r>
                        <a:rPr lang="es-ES" sz="1400" dirty="0">
                          <a:latin typeface="+mn-lt"/>
                        </a:rPr>
                        <a:t>Business </a:t>
                      </a:r>
                      <a:r>
                        <a:rPr lang="es-ES" sz="1400" dirty="0" err="1">
                          <a:latin typeface="+mn-lt"/>
                        </a:rPr>
                        <a:t>option</a:t>
                      </a:r>
                      <a:endParaRPr lang="en-US" sz="1400" dirty="0">
                        <a:latin typeface="+mn-lt"/>
                      </a:endParaRPr>
                    </a:p>
                  </a:txBody>
                  <a:tcPr>
                    <a:solidFill>
                      <a:srgbClr val="72A376"/>
                    </a:solidFill>
                  </a:tcPr>
                </a:tc>
                <a:tc>
                  <a:txBody>
                    <a:bodyPr/>
                    <a:lstStyle/>
                    <a:p>
                      <a:pPr algn="ctr"/>
                      <a:r>
                        <a:rPr lang="es-ES" sz="1400" dirty="0" err="1">
                          <a:latin typeface="+mn-lt"/>
                        </a:rPr>
                        <a:t>Description</a:t>
                      </a:r>
                      <a:endParaRPr lang="en-US" sz="1400" dirty="0">
                        <a:latin typeface="+mn-lt"/>
                      </a:endParaRPr>
                    </a:p>
                  </a:txBody>
                  <a:tcPr>
                    <a:solidFill>
                      <a:srgbClr val="72A376"/>
                    </a:solidFill>
                  </a:tcPr>
                </a:tc>
                <a:extLst>
                  <a:ext uri="{0D108BD9-81ED-4DB2-BD59-A6C34878D82A}">
                    <a16:rowId xmlns:a16="http://schemas.microsoft.com/office/drawing/2014/main" val="2700691924"/>
                  </a:ext>
                </a:extLst>
              </a:tr>
              <a:tr h="370840">
                <a:tc>
                  <a:txBody>
                    <a:bodyPr/>
                    <a:lstStyle/>
                    <a:p>
                      <a:pPr algn="ctr">
                        <a:lnSpc>
                          <a:spcPct val="115000"/>
                        </a:lnSpc>
                        <a:spcAft>
                          <a:spcPts val="600"/>
                        </a:spcAft>
                      </a:pPr>
                      <a:r>
                        <a:rPr lang="en-US" sz="1400" b="1">
                          <a:solidFill>
                            <a:schemeClr val="tx1"/>
                          </a:solidFill>
                          <a:effectLst/>
                          <a:latin typeface="Calibri" panose="020F0502020204030204" pitchFamily="34" charset="0"/>
                          <a:ea typeface="Calibri" panose="020F0502020204030204" pitchFamily="34" charset="0"/>
                          <a:cs typeface="Arial" panose="020B0604020202020204" pitchFamily="34" charset="0"/>
                        </a:rPr>
                        <a:t>Small power producer (SPP)</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78105" marR="80010" algn="just">
                        <a:lnSpc>
                          <a:spcPct val="115000"/>
                        </a:lnSpc>
                        <a:spcAft>
                          <a:spcPts val="600"/>
                        </a:spcAft>
                      </a:pPr>
                      <a:r>
                        <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rPr>
                        <a:t>The mini-grid converts to a main grid–connected Small Power Producer (SPP), becoming another power plant on the grid. The mini-grid operator sells electricity to the grid while utility takes over the distribution to retail customers. Distribution assets can be scrapped, salvaged for use at a new location, or purchased by utility. Generation assets’ ownership is not transferred.</a:t>
                      </a:r>
                      <a:endParaRPr lang="en-GB"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221284482"/>
                  </a:ext>
                </a:extLst>
              </a:tr>
              <a:tr h="370840">
                <a:tc>
                  <a:txBody>
                    <a:bodyPr/>
                    <a:lstStyle/>
                    <a:p>
                      <a:pPr algn="ctr">
                        <a:lnSpc>
                          <a:spcPct val="115000"/>
                        </a:lnSpc>
                        <a:spcAft>
                          <a:spcPts val="600"/>
                        </a:spcAft>
                      </a:pPr>
                      <a:r>
                        <a:rPr lang="en-US" sz="1400" b="1">
                          <a:solidFill>
                            <a:schemeClr val="tx1"/>
                          </a:solidFill>
                          <a:effectLst/>
                          <a:latin typeface="Calibri" panose="020F0502020204030204" pitchFamily="34" charset="0"/>
                          <a:ea typeface="Calibri" panose="020F0502020204030204" pitchFamily="34" charset="0"/>
                          <a:cs typeface="Arial" panose="020B0604020202020204" pitchFamily="34" charset="0"/>
                        </a:rPr>
                        <a:t>Small power distributor (SPD)</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78105" marR="80010" algn="just">
                        <a:lnSpc>
                          <a:spcPct val="115000"/>
                        </a:lnSpc>
                        <a:spcAft>
                          <a:spcPts val="600"/>
                        </a:spcAft>
                      </a:pPr>
                      <a:r>
                        <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rPr>
                        <a:t>The mini-grid converts to a Small Power Distributor (SPD) that buys its full supply at wholesale from the main grid and sells its purchased electricity to villagers at retail. The local generator is kept for use solely as backup for the local mini-grid when the main grid goes down. Distribution assets’ ownership is not transferred. They are used by SPD to resell electricity purchased at wholesale. Generation assets can be scrapped, relocated, or maintained for use solely as backup for the local mini-grid when the main grid goes down.</a:t>
                      </a:r>
                      <a:endParaRPr lang="en-GB"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025815479"/>
                  </a:ext>
                </a:extLst>
              </a:tr>
              <a:tr h="370840">
                <a:tc>
                  <a:txBody>
                    <a:bodyPr/>
                    <a:lstStyle/>
                    <a:p>
                      <a:pPr algn="ctr">
                        <a:lnSpc>
                          <a:spcPct val="115000"/>
                        </a:lnSpc>
                        <a:spcAft>
                          <a:spcPts val="600"/>
                        </a:spcAft>
                      </a:pPr>
                      <a:r>
                        <a:rPr lang="en-US" sz="1400" b="1">
                          <a:solidFill>
                            <a:schemeClr val="tx1"/>
                          </a:solidFill>
                          <a:effectLst/>
                          <a:latin typeface="Calibri" panose="020F0502020204030204" pitchFamily="34" charset="0"/>
                          <a:ea typeface="Calibri" panose="020F0502020204030204" pitchFamily="34" charset="0"/>
                          <a:cs typeface="Arial" panose="020B0604020202020204" pitchFamily="34" charset="0"/>
                        </a:rPr>
                        <a:t>SPP + SPD</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78105" marR="80010" algn="just">
                        <a:lnSpc>
                          <a:spcPct val="115000"/>
                        </a:lnSpc>
                        <a:spcAft>
                          <a:spcPts val="600"/>
                        </a:spcAft>
                      </a:pPr>
                      <a:r>
                        <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rPr>
                        <a:t>The mini-grid continues to sell electricity to its retail customers with its own generated electricity, selling the electricity surplus to the main grid. It continues to sell electricity to retail customers, some of which may be purchased from the utility. Distribution and generation assets’ ownership is not transferred.</a:t>
                      </a:r>
                      <a:endParaRPr lang="en-GB"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49629028"/>
                  </a:ext>
                </a:extLst>
              </a:tr>
              <a:tr h="370840">
                <a:tc>
                  <a:txBody>
                    <a:bodyPr/>
                    <a:lstStyle/>
                    <a:p>
                      <a:pPr algn="ctr">
                        <a:lnSpc>
                          <a:spcPct val="115000"/>
                        </a:lnSpc>
                        <a:spcAft>
                          <a:spcPts val="600"/>
                        </a:spcAft>
                      </a:pPr>
                      <a:r>
                        <a:rPr lang="en-US" sz="1400" b="1">
                          <a:solidFill>
                            <a:schemeClr val="tx1"/>
                          </a:solidFill>
                          <a:effectLst/>
                          <a:latin typeface="Calibri" panose="020F0502020204030204" pitchFamily="34" charset="0"/>
                          <a:ea typeface="Calibri" panose="020F0502020204030204" pitchFamily="34" charset="0"/>
                          <a:cs typeface="Arial" panose="020B0604020202020204" pitchFamily="34" charset="0"/>
                        </a:rPr>
                        <a:t>Side-by-side but not interconnected</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78105" marR="80010" algn="just">
                        <a:lnSpc>
                          <a:spcPct val="115000"/>
                        </a:lnSpc>
                        <a:spcAft>
                          <a:spcPts val="600"/>
                        </a:spcAft>
                      </a:pPr>
                      <a:r>
                        <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rPr>
                        <a:t>The mini-grid continues to serve customers even when the grid arrives, with no electrical interconnection between it and the main grid, even though both operate in the same village. They compete against each other in the same market. Distribution and generation assets’ ownership is not transferred.</a:t>
                      </a:r>
                      <a:endParaRPr lang="en-GB"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708161096"/>
                  </a:ext>
                </a:extLst>
              </a:tr>
              <a:tr h="370840">
                <a:tc>
                  <a:txBody>
                    <a:bodyPr/>
                    <a:lstStyle/>
                    <a:p>
                      <a:pPr algn="ctr">
                        <a:lnSpc>
                          <a:spcPct val="115000"/>
                        </a:lnSpc>
                        <a:spcAft>
                          <a:spcPts val="600"/>
                        </a:spcAft>
                      </a:pPr>
                      <a:r>
                        <a:rPr lang="en-US" sz="1400" b="1">
                          <a:solidFill>
                            <a:schemeClr val="tx1"/>
                          </a:solidFill>
                          <a:effectLst/>
                          <a:latin typeface="Calibri" panose="020F0502020204030204" pitchFamily="34" charset="0"/>
                          <a:ea typeface="Calibri" panose="020F0502020204030204" pitchFamily="34" charset="0"/>
                          <a:cs typeface="Arial" panose="020B0604020202020204" pitchFamily="34" charset="0"/>
                        </a:rPr>
                        <a:t>Compensation and exit</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78105" marR="80010" algn="just">
                        <a:lnSpc>
                          <a:spcPct val="115000"/>
                        </a:lnSpc>
                        <a:spcAft>
                          <a:spcPts val="600"/>
                        </a:spcAft>
                      </a:pPr>
                      <a:r>
                        <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rPr>
                        <a:t>The mini-grid goes out of business, and the developer receives compensation for assets taken over by the main grid operator. Distribution and generation assets’ ownership is transferred to the main grid operator.</a:t>
                      </a:r>
                      <a:endParaRPr lang="en-GB"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084758271"/>
                  </a:ext>
                </a:extLst>
              </a:tr>
              <a:tr h="370840">
                <a:tc>
                  <a:txBody>
                    <a:bodyPr/>
                    <a:lstStyle/>
                    <a:p>
                      <a:pPr algn="ctr">
                        <a:lnSpc>
                          <a:spcPct val="115000"/>
                        </a:lnSpc>
                        <a:spcAft>
                          <a:spcPts val="600"/>
                        </a:spcAft>
                      </a:pPr>
                      <a:r>
                        <a:rPr lang="en-US" sz="1400" b="1">
                          <a:solidFill>
                            <a:schemeClr val="tx1"/>
                          </a:solidFill>
                          <a:effectLst/>
                          <a:latin typeface="Calibri" panose="020F0502020204030204" pitchFamily="34" charset="0"/>
                          <a:ea typeface="Calibri" panose="020F0502020204030204" pitchFamily="34" charset="0"/>
                          <a:cs typeface="Arial" panose="020B0604020202020204" pitchFamily="34" charset="0"/>
                        </a:rPr>
                        <a:t>Small power producer (SPP)</a:t>
                      </a:r>
                      <a:endParaRPr lang="en-GB" sz="1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78105" marR="80010" algn="just">
                        <a:lnSpc>
                          <a:spcPct val="115000"/>
                        </a:lnSpc>
                        <a:spcAft>
                          <a:spcPts val="600"/>
                        </a:spcAft>
                      </a:pPr>
                      <a:r>
                        <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rPr>
                        <a:t>The mini-grid converts to a main grid–connected Small Power Producer (SPP), becoming another power plant on the grid. The mini-grid operator sells electricity to the grid while utility takes over the distribution to retail customers. Distribution assets can be scrapped, salvaged for use at a new location, or purchased by utility. Generation assets’ ownership is not transferred.</a:t>
                      </a:r>
                      <a:endParaRPr lang="en-GB"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649393127"/>
                  </a:ext>
                </a:extLst>
              </a:tr>
            </a:tbl>
          </a:graphicData>
        </a:graphic>
      </p:graphicFrame>
    </p:spTree>
    <p:extLst>
      <p:ext uri="{BB962C8B-B14F-4D97-AF65-F5344CB8AC3E}">
        <p14:creationId xmlns:p14="http://schemas.microsoft.com/office/powerpoint/2010/main" val="3438236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TECHNICAL STANDARDS. </a:t>
            </a:r>
            <a:r>
              <a:rPr lang="en-US" dirty="0">
                <a:solidFill>
                  <a:schemeClr val="tx1"/>
                </a:solidFill>
                <a:latin typeface="Tw Cen MT" panose="020B0602020104020603" pitchFamily="34" charset="0"/>
              </a:rPr>
              <a:t>Interconnection Readiness Levels (by TTA)</a:t>
            </a:r>
            <a:endParaRPr lang="es-ES" dirty="0">
              <a:solidFill>
                <a:schemeClr val="tx1"/>
              </a:solidFill>
            </a:endParaRPr>
          </a:p>
        </p:txBody>
      </p:sp>
      <p:sp>
        <p:nvSpPr>
          <p:cNvPr id="6" name="TextBox 5">
            <a:extLst>
              <a:ext uri="{FF2B5EF4-FFF2-40B4-BE49-F238E27FC236}">
                <a16:creationId xmlns:a16="http://schemas.microsoft.com/office/drawing/2014/main" id="{4A392175-1FDB-6A32-9805-A927AC1702F6}"/>
              </a:ext>
            </a:extLst>
          </p:cNvPr>
          <p:cNvSpPr txBox="1"/>
          <p:nvPr/>
        </p:nvSpPr>
        <p:spPr>
          <a:xfrm>
            <a:off x="644914" y="1484784"/>
            <a:ext cx="10059597" cy="584775"/>
          </a:xfrm>
          <a:prstGeom prst="rect">
            <a:avLst/>
          </a:prstGeom>
          <a:noFill/>
        </p:spPr>
        <p:txBody>
          <a:bodyPr wrap="square">
            <a:spAutoFit/>
          </a:bodyPr>
          <a:lstStyle/>
          <a:p>
            <a:pPr marL="285750" indent="-285750">
              <a:spcBef>
                <a:spcPts val="600"/>
              </a:spcBef>
              <a:buFont typeface="Wingdings" panose="05000000000000000000" pitchFamily="2" charset="2"/>
              <a:buChar char="ü"/>
            </a:pPr>
            <a:r>
              <a:rPr lang="en-US" sz="1600" dirty="0"/>
              <a:t>Index introduced to </a:t>
            </a:r>
            <a:r>
              <a:rPr lang="en-US" sz="1600" b="1" dirty="0"/>
              <a:t>quantify the need </a:t>
            </a:r>
            <a:r>
              <a:rPr lang="en-US" sz="1600" dirty="0"/>
              <a:t>for mini-grids </a:t>
            </a:r>
            <a:r>
              <a:rPr lang="en-US" sz="1600" b="1" dirty="0"/>
              <a:t>to be grid-ready</a:t>
            </a:r>
            <a:r>
              <a:rPr lang="en-US" sz="1600" dirty="0"/>
              <a:t> depending on factors like proximity to the public grid, voltage level and electricity form (AC/DC).</a:t>
            </a:r>
          </a:p>
        </p:txBody>
      </p:sp>
      <p:graphicFrame>
        <p:nvGraphicFramePr>
          <p:cNvPr id="7" name="Table 6">
            <a:extLst>
              <a:ext uri="{FF2B5EF4-FFF2-40B4-BE49-F238E27FC236}">
                <a16:creationId xmlns:a16="http://schemas.microsoft.com/office/drawing/2014/main" id="{17A43D0F-3AB2-AE11-6E88-20445C186719}"/>
              </a:ext>
            </a:extLst>
          </p:cNvPr>
          <p:cNvGraphicFramePr>
            <a:graphicFrameLocks noGrp="1"/>
          </p:cNvGraphicFramePr>
          <p:nvPr>
            <p:extLst>
              <p:ext uri="{D42A27DB-BD31-4B8C-83A1-F6EECF244321}">
                <p14:modId xmlns:p14="http://schemas.microsoft.com/office/powerpoint/2010/main" val="2822943908"/>
              </p:ext>
            </p:extLst>
          </p:nvPr>
        </p:nvGraphicFramePr>
        <p:xfrm>
          <a:off x="651883" y="2949490"/>
          <a:ext cx="10457403" cy="2410398"/>
        </p:xfrm>
        <a:graphic>
          <a:graphicData uri="http://schemas.openxmlformats.org/drawingml/2006/table">
            <a:tbl>
              <a:tblPr firstRow="1" firstCol="1" bandRow="1">
                <a:tableStyleId>{5C22544A-7EE6-4342-B048-85BDC9FD1C3A}</a:tableStyleId>
              </a:tblPr>
              <a:tblGrid>
                <a:gridCol w="1995055">
                  <a:extLst>
                    <a:ext uri="{9D8B030D-6E8A-4147-A177-3AD203B41FA5}">
                      <a16:colId xmlns:a16="http://schemas.microsoft.com/office/drawing/2014/main" val="4062058237"/>
                    </a:ext>
                  </a:extLst>
                </a:gridCol>
                <a:gridCol w="2502986">
                  <a:extLst>
                    <a:ext uri="{9D8B030D-6E8A-4147-A177-3AD203B41FA5}">
                      <a16:colId xmlns:a16="http://schemas.microsoft.com/office/drawing/2014/main" val="1720466933"/>
                    </a:ext>
                  </a:extLst>
                </a:gridCol>
                <a:gridCol w="3273031">
                  <a:extLst>
                    <a:ext uri="{9D8B030D-6E8A-4147-A177-3AD203B41FA5}">
                      <a16:colId xmlns:a16="http://schemas.microsoft.com/office/drawing/2014/main" val="3126835461"/>
                    </a:ext>
                  </a:extLst>
                </a:gridCol>
                <a:gridCol w="2686331">
                  <a:extLst>
                    <a:ext uri="{9D8B030D-6E8A-4147-A177-3AD203B41FA5}">
                      <a16:colId xmlns:a16="http://schemas.microsoft.com/office/drawing/2014/main" val="1350644865"/>
                    </a:ext>
                  </a:extLst>
                </a:gridCol>
              </a:tblGrid>
              <a:tr h="0">
                <a:tc>
                  <a:txBody>
                    <a:bodyPr/>
                    <a:lstStyle/>
                    <a:p>
                      <a:pPr marL="270510" algn="ctr">
                        <a:lnSpc>
                          <a:spcPct val="115000"/>
                        </a:lnSpc>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72A376"/>
                    </a:solidFill>
                  </a:tcPr>
                </a:tc>
                <a:tc>
                  <a:txBody>
                    <a:bodyPr/>
                    <a:lstStyle/>
                    <a:p>
                      <a:pPr marL="270510" algn="ctr">
                        <a:lnSpc>
                          <a:spcPct val="115000"/>
                        </a:lnSpc>
                        <a:spcAft>
                          <a:spcPts val="0"/>
                        </a:spcAft>
                      </a:pPr>
                      <a:r>
                        <a:rPr lang="en-US" sz="1400" dirty="0">
                          <a:effectLst/>
                        </a:rPr>
                        <a:t>IRL0</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72A376"/>
                    </a:solidFill>
                  </a:tcPr>
                </a:tc>
                <a:tc>
                  <a:txBody>
                    <a:bodyPr/>
                    <a:lstStyle/>
                    <a:p>
                      <a:pPr marL="270510" algn="ctr">
                        <a:lnSpc>
                          <a:spcPct val="115000"/>
                        </a:lnSpc>
                        <a:spcAft>
                          <a:spcPts val="0"/>
                        </a:spcAft>
                      </a:pPr>
                      <a:r>
                        <a:rPr lang="en-US" sz="1400" dirty="0">
                          <a:effectLst/>
                        </a:rPr>
                        <a:t>IRL1</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72A376"/>
                    </a:solidFill>
                  </a:tcPr>
                </a:tc>
                <a:tc>
                  <a:txBody>
                    <a:bodyPr/>
                    <a:lstStyle/>
                    <a:p>
                      <a:pPr marL="270510" algn="ctr">
                        <a:lnSpc>
                          <a:spcPct val="115000"/>
                        </a:lnSpc>
                        <a:spcAft>
                          <a:spcPts val="0"/>
                        </a:spcAft>
                      </a:pPr>
                      <a:r>
                        <a:rPr lang="en-US" sz="1400" dirty="0">
                          <a:effectLst/>
                        </a:rPr>
                        <a:t>IRL2</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72A376"/>
                    </a:solidFill>
                  </a:tcPr>
                </a:tc>
                <a:extLst>
                  <a:ext uri="{0D108BD9-81ED-4DB2-BD59-A6C34878D82A}">
                    <a16:rowId xmlns:a16="http://schemas.microsoft.com/office/drawing/2014/main" val="3280844043"/>
                  </a:ext>
                </a:extLst>
              </a:tr>
              <a:tr h="145614">
                <a:tc>
                  <a:txBody>
                    <a:bodyPr/>
                    <a:lstStyle/>
                    <a:p>
                      <a:pPr marL="0" indent="0" algn="just">
                        <a:lnSpc>
                          <a:spcPct val="115000"/>
                        </a:lnSpc>
                        <a:spcAft>
                          <a:spcPts val="0"/>
                        </a:spcAft>
                      </a:pPr>
                      <a:r>
                        <a:rPr lang="en-US" sz="1400" dirty="0">
                          <a:solidFill>
                            <a:sysClr val="windowText" lastClr="000000"/>
                          </a:solidFill>
                          <a:effectLst/>
                        </a:rPr>
                        <a:t>Conditions</a:t>
                      </a:r>
                      <a:endParaRPr lang="en-US" sz="14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1">
                        <a:lumMod val="75000"/>
                      </a:schemeClr>
                    </a:solidFill>
                  </a:tcPr>
                </a:tc>
                <a:tc>
                  <a:txBody>
                    <a:bodyPr/>
                    <a:lstStyle/>
                    <a:p>
                      <a:pPr marL="285750" indent="-285750" algn="l">
                        <a:lnSpc>
                          <a:spcPct val="115000"/>
                        </a:lnSpc>
                        <a:spcAft>
                          <a:spcPts val="0"/>
                        </a:spcAft>
                        <a:buFont typeface="Wingdings" panose="05000000000000000000" pitchFamily="2" charset="2"/>
                        <a:buChar char="ü"/>
                      </a:pPr>
                      <a:r>
                        <a:rPr lang="en-US" sz="1400" dirty="0">
                          <a:effectLst/>
                        </a:rPr>
                        <a:t>Distance from the Utility grid &gt; 10 km.</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2"/>
                    </a:solidFill>
                  </a:tcPr>
                </a:tc>
                <a:tc>
                  <a:txBody>
                    <a:bodyPr/>
                    <a:lstStyle/>
                    <a:p>
                      <a:pPr marL="285750" indent="-285750" algn="l">
                        <a:lnSpc>
                          <a:spcPct val="115000"/>
                        </a:lnSpc>
                        <a:spcAft>
                          <a:spcPts val="0"/>
                        </a:spcAft>
                        <a:buFont typeface="Wingdings" panose="05000000000000000000" pitchFamily="2" charset="2"/>
                        <a:buChar char="ü"/>
                      </a:pPr>
                      <a:r>
                        <a:rPr lang="en-US" sz="1400" dirty="0">
                          <a:effectLst/>
                        </a:rPr>
                        <a:t>Distance from the Utility grid ≤ 10 km.</a:t>
                      </a:r>
                    </a:p>
                    <a:p>
                      <a:pPr marL="285750" indent="-285750" algn="l">
                        <a:lnSpc>
                          <a:spcPct val="115000"/>
                        </a:lnSpc>
                        <a:spcAft>
                          <a:spcPts val="0"/>
                        </a:spcAft>
                        <a:buFont typeface="Wingdings" panose="05000000000000000000" pitchFamily="2" charset="2"/>
                        <a:buChar char="ü"/>
                      </a:pPr>
                      <a:r>
                        <a:rPr lang="en-US" sz="1400" dirty="0">
                          <a:effectLst/>
                        </a:rPr>
                        <a:t>Community is not part of grid extension plan.</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2"/>
                    </a:solidFill>
                  </a:tcPr>
                </a:tc>
                <a:tc>
                  <a:txBody>
                    <a:bodyPr/>
                    <a:lstStyle/>
                    <a:p>
                      <a:pPr marL="285750" indent="-285750" algn="l">
                        <a:lnSpc>
                          <a:spcPct val="115000"/>
                        </a:lnSpc>
                        <a:spcAft>
                          <a:spcPts val="0"/>
                        </a:spcAft>
                        <a:buFont typeface="Wingdings" panose="05000000000000000000" pitchFamily="2" charset="2"/>
                        <a:buChar char="ü"/>
                      </a:pPr>
                      <a:r>
                        <a:rPr lang="en-US" sz="1400" dirty="0">
                          <a:effectLst/>
                        </a:rPr>
                        <a:t>Distance from the Utility grid ≤ 10 km.</a:t>
                      </a:r>
                    </a:p>
                    <a:p>
                      <a:pPr marL="285750" indent="-285750" algn="l">
                        <a:lnSpc>
                          <a:spcPct val="115000"/>
                        </a:lnSpc>
                        <a:spcAft>
                          <a:spcPts val="0"/>
                        </a:spcAft>
                        <a:buFont typeface="Wingdings" panose="05000000000000000000" pitchFamily="2" charset="2"/>
                        <a:buChar char="ü"/>
                      </a:pPr>
                      <a:r>
                        <a:rPr lang="en-US" sz="1400" dirty="0">
                          <a:effectLst/>
                        </a:rPr>
                        <a:t>Community is not part of grid extension plan.</a:t>
                      </a:r>
                    </a:p>
                    <a:p>
                      <a:pPr marL="285750" indent="-285750" algn="l">
                        <a:lnSpc>
                          <a:spcPct val="115000"/>
                        </a:lnSpc>
                        <a:spcAft>
                          <a:spcPts val="0"/>
                        </a:spcAft>
                        <a:buFont typeface="Wingdings" panose="05000000000000000000" pitchFamily="2" charset="2"/>
                        <a:buChar char="ü"/>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2"/>
                    </a:solidFill>
                  </a:tcPr>
                </a:tc>
                <a:extLst>
                  <a:ext uri="{0D108BD9-81ED-4DB2-BD59-A6C34878D82A}">
                    <a16:rowId xmlns:a16="http://schemas.microsoft.com/office/drawing/2014/main" val="3915725514"/>
                  </a:ext>
                </a:extLst>
              </a:tr>
              <a:tr h="0">
                <a:tc>
                  <a:txBody>
                    <a:bodyPr/>
                    <a:lstStyle/>
                    <a:p>
                      <a:pPr marL="0" indent="0" algn="just">
                        <a:lnSpc>
                          <a:spcPct val="115000"/>
                        </a:lnSpc>
                        <a:spcAft>
                          <a:spcPts val="0"/>
                        </a:spcAft>
                      </a:pPr>
                      <a:r>
                        <a:rPr lang="en-US" sz="1400" dirty="0">
                          <a:solidFill>
                            <a:sysClr val="windowText" lastClr="000000"/>
                          </a:solidFill>
                          <a:effectLst/>
                        </a:rPr>
                        <a:t>Requirements</a:t>
                      </a:r>
                      <a:endParaRPr lang="en-US" sz="14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1">
                        <a:lumMod val="75000"/>
                      </a:schemeClr>
                    </a:solidFill>
                  </a:tcPr>
                </a:tc>
                <a:tc>
                  <a:txBody>
                    <a:bodyPr/>
                    <a:lstStyle/>
                    <a:p>
                      <a:pPr marL="0" indent="0" algn="l">
                        <a:lnSpc>
                          <a:spcPct val="115000"/>
                        </a:lnSpc>
                        <a:spcAft>
                          <a:spcPts val="0"/>
                        </a:spcAft>
                      </a:pPr>
                      <a:r>
                        <a:rPr lang="en-US" sz="1400" dirty="0">
                          <a:effectLst/>
                        </a:rPr>
                        <a:t>No interconnection requirements.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2"/>
                    </a:solidFill>
                  </a:tcPr>
                </a:tc>
                <a:tc>
                  <a:txBody>
                    <a:bodyPr/>
                    <a:lstStyle/>
                    <a:p>
                      <a:pPr marL="0" indent="0" algn="l">
                        <a:lnSpc>
                          <a:spcPct val="115000"/>
                        </a:lnSpc>
                        <a:spcAft>
                          <a:spcPts val="0"/>
                        </a:spcAft>
                      </a:pPr>
                      <a:r>
                        <a:rPr lang="en-US" sz="1400" dirty="0">
                          <a:effectLst/>
                        </a:rPr>
                        <a:t>Shall comply with interconnection requirements within a specific notice period.</a:t>
                      </a:r>
                    </a:p>
                    <a:p>
                      <a:pPr marL="0" indent="0" algn="l">
                        <a:lnSpc>
                          <a:spcPct val="115000"/>
                        </a:lnSpc>
                        <a:spcAft>
                          <a:spcPts val="0"/>
                        </a:spcAft>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2"/>
                    </a:solidFill>
                  </a:tcPr>
                </a:tc>
                <a:tc>
                  <a:txBody>
                    <a:bodyPr/>
                    <a:lstStyle/>
                    <a:p>
                      <a:pPr marL="0" indent="0" algn="l">
                        <a:lnSpc>
                          <a:spcPct val="115000"/>
                        </a:lnSpc>
                        <a:spcAft>
                          <a:spcPts val="0"/>
                        </a:spcAft>
                      </a:pPr>
                      <a:r>
                        <a:rPr lang="en-US" sz="1400" dirty="0">
                          <a:effectLst/>
                        </a:rPr>
                        <a:t>Shall comply with interconnection requirements from the start of the service provision.</a:t>
                      </a:r>
                    </a:p>
                    <a:p>
                      <a:pPr marL="0" indent="0" algn="l">
                        <a:lnSpc>
                          <a:spcPct val="115000"/>
                        </a:lnSpc>
                        <a:spcAft>
                          <a:spcPts val="0"/>
                        </a:spcAft>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2"/>
                    </a:solidFill>
                  </a:tcPr>
                </a:tc>
                <a:extLst>
                  <a:ext uri="{0D108BD9-81ED-4DB2-BD59-A6C34878D82A}">
                    <a16:rowId xmlns:a16="http://schemas.microsoft.com/office/drawing/2014/main" val="1558058789"/>
                  </a:ext>
                </a:extLst>
              </a:tr>
            </a:tbl>
          </a:graphicData>
        </a:graphic>
      </p:graphicFrame>
      <p:sp>
        <p:nvSpPr>
          <p:cNvPr id="8" name="TextBox 7">
            <a:extLst>
              <a:ext uri="{FF2B5EF4-FFF2-40B4-BE49-F238E27FC236}">
                <a16:creationId xmlns:a16="http://schemas.microsoft.com/office/drawing/2014/main" id="{8987CF3A-4B77-B586-6442-22BBE685AC72}"/>
              </a:ext>
            </a:extLst>
          </p:cNvPr>
          <p:cNvSpPr txBox="1"/>
          <p:nvPr/>
        </p:nvSpPr>
        <p:spPr>
          <a:xfrm>
            <a:off x="-25079" y="2348880"/>
            <a:ext cx="12192000" cy="830997"/>
          </a:xfrm>
          <a:prstGeom prst="rect">
            <a:avLst/>
          </a:prstGeom>
          <a:noFill/>
        </p:spPr>
        <p:txBody>
          <a:bodyPr wrap="square" rtlCol="0">
            <a:spAutoFit/>
          </a:bodyPr>
          <a:lstStyle/>
          <a:p>
            <a:pPr algn="ctr"/>
            <a:r>
              <a:rPr lang="en-US" sz="1600" b="1" dirty="0"/>
              <a:t>Table 4. Interconnection readiness levels (IRL)</a:t>
            </a:r>
          </a:p>
          <a:p>
            <a:pPr algn="ctr"/>
            <a:r>
              <a:rPr lang="en-US" sz="1400" i="1" dirty="0"/>
              <a:t>Trama TecnoAmbiental (TTA)</a:t>
            </a:r>
            <a:endParaRPr lang="en-US" sz="1400" dirty="0"/>
          </a:p>
          <a:p>
            <a:pPr algn="ctr"/>
            <a:endParaRPr lang="en-US" sz="1600" i="1" dirty="0"/>
          </a:p>
        </p:txBody>
      </p:sp>
    </p:spTree>
    <p:extLst>
      <p:ext uri="{BB962C8B-B14F-4D97-AF65-F5344CB8AC3E}">
        <p14:creationId xmlns:p14="http://schemas.microsoft.com/office/powerpoint/2010/main" val="225972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08B73C88-7C63-3706-5D5C-65485573F840}"/>
              </a:ext>
            </a:extLst>
          </p:cNvPr>
          <p:cNvSpPr>
            <a:spLocks noGrp="1"/>
          </p:cNvSpPr>
          <p:nvPr>
            <p:ph type="subTitle" idx="1"/>
          </p:nvPr>
        </p:nvSpPr>
        <p:spPr/>
        <p:txBody>
          <a:bodyPr/>
          <a:lstStyle/>
          <a:p>
            <a:r>
              <a:rPr lang="en-US"/>
              <a:t>1. </a:t>
            </a:r>
            <a:r>
              <a:rPr lang="en-US" dirty="0"/>
              <a:t>Session objectives</a:t>
            </a:r>
          </a:p>
        </p:txBody>
      </p:sp>
    </p:spTree>
    <p:extLst>
      <p:ext uri="{BB962C8B-B14F-4D97-AF65-F5344CB8AC3E}">
        <p14:creationId xmlns:p14="http://schemas.microsoft.com/office/powerpoint/2010/main" val="3198398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TECHNICAL STANDARDS. </a:t>
            </a:r>
            <a:r>
              <a:rPr lang="en-US" dirty="0">
                <a:solidFill>
                  <a:schemeClr val="tx1"/>
                </a:solidFill>
                <a:latin typeface="Tw Cen MT" panose="020B0602020104020603" pitchFamily="34" charset="0"/>
              </a:rPr>
              <a:t>Service Categorization</a:t>
            </a:r>
            <a:endParaRPr lang="es-ES" dirty="0">
              <a:solidFill>
                <a:schemeClr val="tx1"/>
              </a:solidFill>
            </a:endParaRPr>
          </a:p>
        </p:txBody>
      </p:sp>
      <p:pic>
        <p:nvPicPr>
          <p:cNvPr id="6" name="Picture 5">
            <a:extLst>
              <a:ext uri="{FF2B5EF4-FFF2-40B4-BE49-F238E27FC236}">
                <a16:creationId xmlns:a16="http://schemas.microsoft.com/office/drawing/2014/main" id="{B5DBF6FA-E2B5-D99F-0458-6C49C1868154}"/>
              </a:ext>
            </a:extLst>
          </p:cNvPr>
          <p:cNvPicPr/>
          <p:nvPr/>
        </p:nvPicPr>
        <p:blipFill rotWithShape="1">
          <a:blip r:embed="rId3" cstate="screen">
            <a:extLst>
              <a:ext uri="{28A0092B-C50C-407E-A947-70E740481C1C}">
                <a14:useLocalDpi xmlns:a14="http://schemas.microsoft.com/office/drawing/2010/main"/>
              </a:ext>
            </a:extLst>
          </a:blip>
          <a:srcRect l="5411" r="24111" b="39502"/>
          <a:stretch/>
        </p:blipFill>
        <p:spPr bwMode="auto">
          <a:xfrm>
            <a:off x="4943872" y="1951428"/>
            <a:ext cx="6994463" cy="3600400"/>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A6325886-C4F7-F1FC-A73F-2BE3004889F7}"/>
              </a:ext>
            </a:extLst>
          </p:cNvPr>
          <p:cNvSpPr txBox="1"/>
          <p:nvPr/>
        </p:nvSpPr>
        <p:spPr>
          <a:xfrm>
            <a:off x="644914" y="1484784"/>
            <a:ext cx="4010925" cy="5878532"/>
          </a:xfrm>
          <a:prstGeom prst="rect">
            <a:avLst/>
          </a:prstGeom>
          <a:noFill/>
        </p:spPr>
        <p:txBody>
          <a:bodyPr wrap="square">
            <a:spAutoFit/>
          </a:bodyPr>
          <a:lstStyle/>
          <a:p>
            <a:pPr>
              <a:spcBef>
                <a:spcPts val="600"/>
              </a:spcBef>
            </a:pPr>
            <a:r>
              <a:rPr lang="en-US" sz="1600" dirty="0"/>
              <a:t>There are three main references to categorize the electrification service provision:</a:t>
            </a:r>
          </a:p>
          <a:p>
            <a:pPr marL="285750" indent="-285750">
              <a:spcBef>
                <a:spcPts val="600"/>
              </a:spcBef>
              <a:buFont typeface="Wingdings" panose="05000000000000000000" pitchFamily="2" charset="2"/>
              <a:buChar char="ü"/>
            </a:pPr>
            <a:r>
              <a:rPr lang="en-GB" sz="1600" b="1" u="none" strike="noStrike" dirty="0">
                <a:effectLst/>
              </a:rPr>
              <a:t>IEC TS 62257. Recommendations for small renewable energy and hybrid systems for rural electrification. </a:t>
            </a:r>
            <a:r>
              <a:rPr lang="en-GB" sz="1600" u="none" strike="noStrike" dirty="0">
                <a:effectLst/>
              </a:rPr>
              <a:t>International Electrotechnical Commission (IEC) Technical Specification (TS).</a:t>
            </a:r>
          </a:p>
          <a:p>
            <a:pPr marL="285750" indent="-285750">
              <a:spcBef>
                <a:spcPts val="600"/>
              </a:spcBef>
              <a:buFont typeface="Wingdings" panose="05000000000000000000" pitchFamily="2" charset="2"/>
              <a:buChar char="ü"/>
            </a:pPr>
            <a:r>
              <a:rPr lang="en-GB" sz="1600" b="1" u="none" strike="noStrike" dirty="0">
                <a:effectLst/>
              </a:rPr>
              <a:t>Multi-Tier Framework: Beyond Connections. Energy Access Redefined. </a:t>
            </a:r>
            <a:r>
              <a:rPr lang="en-GB" sz="1600" u="none" strike="noStrike" dirty="0">
                <a:effectLst/>
              </a:rPr>
              <a:t>World Bank Energy Sector Management Assistance Program (ESMAP). The so-called Multi-Tier Framework; </a:t>
            </a:r>
          </a:p>
          <a:p>
            <a:pPr marL="285750" indent="-285750">
              <a:spcBef>
                <a:spcPts val="600"/>
              </a:spcBef>
              <a:buFont typeface="Wingdings" panose="05000000000000000000" pitchFamily="2" charset="2"/>
              <a:buChar char="ü"/>
            </a:pPr>
            <a:r>
              <a:rPr lang="en-GB" sz="1600" b="1" u="none" strike="noStrike" dirty="0">
                <a:effectLst/>
              </a:rPr>
              <a:t>Quality Assurance Framework. </a:t>
            </a:r>
            <a:r>
              <a:rPr lang="en-GB" sz="1600" u="none" strike="noStrike" dirty="0">
                <a:effectLst/>
              </a:rPr>
              <a:t>The National Renewable Energy Laboratory (NREL) and U.S. Department of Energy (DOE) Quality Assurance Framework for Mini-Grids. </a:t>
            </a:r>
            <a:endParaRPr lang="en-GB" sz="1600" b="0" i="0" u="none" strike="noStrike" dirty="0">
              <a:solidFill>
                <a:srgbClr val="000000"/>
              </a:solidFill>
              <a:effectLst/>
              <a:latin typeface="Calibri" panose="020F0502020204030204" pitchFamily="34" charset="0"/>
            </a:endParaRPr>
          </a:p>
          <a:p>
            <a:pPr>
              <a:spcBef>
                <a:spcPts val="600"/>
              </a:spcBef>
            </a:pPr>
            <a:endParaRPr lang="en-GB" sz="1600" b="0" i="0" u="none" strike="noStrike" dirty="0">
              <a:solidFill>
                <a:srgbClr val="000000"/>
              </a:solidFill>
              <a:effectLst/>
              <a:latin typeface="Calibri" panose="020F0502020204030204" pitchFamily="34" charset="0"/>
            </a:endParaRPr>
          </a:p>
          <a:p>
            <a:pPr>
              <a:spcBef>
                <a:spcPts val="600"/>
              </a:spcBef>
            </a:pPr>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p>
            <a:pPr>
              <a:spcBef>
                <a:spcPts val="600"/>
              </a:spcBef>
            </a:pPr>
            <a:endParaRPr lang="en-US" sz="1600" dirty="0"/>
          </a:p>
          <a:p>
            <a:pPr>
              <a:spcBef>
                <a:spcPts val="600"/>
              </a:spcBef>
            </a:pPr>
            <a:endParaRPr lang="en-US" sz="1600" dirty="0"/>
          </a:p>
          <a:p>
            <a:pPr>
              <a:spcBef>
                <a:spcPts val="600"/>
              </a:spcBef>
            </a:pPr>
            <a:endParaRPr lang="en-US" sz="1600" dirty="0"/>
          </a:p>
        </p:txBody>
      </p:sp>
      <p:sp>
        <p:nvSpPr>
          <p:cNvPr id="9" name="TextBox 8">
            <a:extLst>
              <a:ext uri="{FF2B5EF4-FFF2-40B4-BE49-F238E27FC236}">
                <a16:creationId xmlns:a16="http://schemas.microsoft.com/office/drawing/2014/main" id="{5660757D-BA73-9C3D-046F-F104B5AA156E}"/>
              </a:ext>
            </a:extLst>
          </p:cNvPr>
          <p:cNvSpPr txBox="1"/>
          <p:nvPr/>
        </p:nvSpPr>
        <p:spPr>
          <a:xfrm>
            <a:off x="2612323" y="5989979"/>
            <a:ext cx="12192000" cy="830997"/>
          </a:xfrm>
          <a:prstGeom prst="rect">
            <a:avLst/>
          </a:prstGeom>
          <a:noFill/>
        </p:spPr>
        <p:txBody>
          <a:bodyPr wrap="square" rtlCol="0">
            <a:spAutoFit/>
          </a:bodyPr>
          <a:lstStyle/>
          <a:p>
            <a:pPr algn="ctr"/>
            <a:r>
              <a:rPr lang="en-US" sz="1600" b="1" dirty="0"/>
              <a:t>Figure 3. </a:t>
            </a:r>
            <a:r>
              <a:rPr lang="en-US" sz="1600" dirty="0"/>
              <a:t>Technical Framework for service categorization</a:t>
            </a:r>
          </a:p>
          <a:p>
            <a:pPr algn="ctr"/>
            <a:r>
              <a:rPr lang="en-US" sz="1400" i="1" dirty="0"/>
              <a:t>Trama TecnoAmbiental (TTA)</a:t>
            </a:r>
            <a:endParaRPr lang="en-US" sz="1400" dirty="0"/>
          </a:p>
          <a:p>
            <a:pPr algn="ctr"/>
            <a:endParaRPr lang="en-US" sz="1600" i="1" dirty="0"/>
          </a:p>
        </p:txBody>
      </p:sp>
    </p:spTree>
    <p:extLst>
      <p:ext uri="{BB962C8B-B14F-4D97-AF65-F5344CB8AC3E}">
        <p14:creationId xmlns:p14="http://schemas.microsoft.com/office/powerpoint/2010/main" val="255855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TECHNICAL STANDARDS. </a:t>
            </a:r>
            <a:r>
              <a:rPr lang="en-US" dirty="0">
                <a:solidFill>
                  <a:schemeClr val="tx1"/>
                </a:solidFill>
                <a:latin typeface="Tw Cen MT" panose="020B0602020104020603" pitchFamily="34" charset="0"/>
              </a:rPr>
              <a:t>Service Quality: Capacity</a:t>
            </a:r>
            <a:endParaRPr lang="es-ES" dirty="0">
              <a:solidFill>
                <a:schemeClr val="tx1"/>
              </a:solidFill>
            </a:endParaRPr>
          </a:p>
        </p:txBody>
      </p:sp>
      <p:graphicFrame>
        <p:nvGraphicFramePr>
          <p:cNvPr id="4" name="Table 3">
            <a:extLst>
              <a:ext uri="{FF2B5EF4-FFF2-40B4-BE49-F238E27FC236}">
                <a16:creationId xmlns:a16="http://schemas.microsoft.com/office/drawing/2014/main" id="{BE5B9444-E4B3-E935-F838-EBE59DED90D1}"/>
              </a:ext>
            </a:extLst>
          </p:cNvPr>
          <p:cNvGraphicFramePr>
            <a:graphicFrameLocks noGrp="1"/>
          </p:cNvGraphicFramePr>
          <p:nvPr>
            <p:extLst>
              <p:ext uri="{D42A27DB-BD31-4B8C-83A1-F6EECF244321}">
                <p14:modId xmlns:p14="http://schemas.microsoft.com/office/powerpoint/2010/main" val="3144847945"/>
              </p:ext>
            </p:extLst>
          </p:nvPr>
        </p:nvGraphicFramePr>
        <p:xfrm>
          <a:off x="1015998" y="1844824"/>
          <a:ext cx="10592911" cy="4395540"/>
        </p:xfrm>
        <a:graphic>
          <a:graphicData uri="http://schemas.openxmlformats.org/drawingml/2006/table">
            <a:tbl>
              <a:tblPr/>
              <a:tblGrid>
                <a:gridCol w="1513273">
                  <a:extLst>
                    <a:ext uri="{9D8B030D-6E8A-4147-A177-3AD203B41FA5}">
                      <a16:colId xmlns:a16="http://schemas.microsoft.com/office/drawing/2014/main" val="1780842128"/>
                    </a:ext>
                  </a:extLst>
                </a:gridCol>
                <a:gridCol w="1513273">
                  <a:extLst>
                    <a:ext uri="{9D8B030D-6E8A-4147-A177-3AD203B41FA5}">
                      <a16:colId xmlns:a16="http://schemas.microsoft.com/office/drawing/2014/main" val="3238775383"/>
                    </a:ext>
                  </a:extLst>
                </a:gridCol>
                <a:gridCol w="1513273">
                  <a:extLst>
                    <a:ext uri="{9D8B030D-6E8A-4147-A177-3AD203B41FA5}">
                      <a16:colId xmlns:a16="http://schemas.microsoft.com/office/drawing/2014/main" val="3807101940"/>
                    </a:ext>
                  </a:extLst>
                </a:gridCol>
                <a:gridCol w="1513273">
                  <a:extLst>
                    <a:ext uri="{9D8B030D-6E8A-4147-A177-3AD203B41FA5}">
                      <a16:colId xmlns:a16="http://schemas.microsoft.com/office/drawing/2014/main" val="4247819454"/>
                    </a:ext>
                  </a:extLst>
                </a:gridCol>
                <a:gridCol w="1513273">
                  <a:extLst>
                    <a:ext uri="{9D8B030D-6E8A-4147-A177-3AD203B41FA5}">
                      <a16:colId xmlns:a16="http://schemas.microsoft.com/office/drawing/2014/main" val="3436485224"/>
                    </a:ext>
                  </a:extLst>
                </a:gridCol>
                <a:gridCol w="1513273">
                  <a:extLst>
                    <a:ext uri="{9D8B030D-6E8A-4147-A177-3AD203B41FA5}">
                      <a16:colId xmlns:a16="http://schemas.microsoft.com/office/drawing/2014/main" val="3070671912"/>
                    </a:ext>
                  </a:extLst>
                </a:gridCol>
                <a:gridCol w="1513273">
                  <a:extLst>
                    <a:ext uri="{9D8B030D-6E8A-4147-A177-3AD203B41FA5}">
                      <a16:colId xmlns:a16="http://schemas.microsoft.com/office/drawing/2014/main" val="3639854785"/>
                    </a:ext>
                  </a:extLst>
                </a:gridCol>
              </a:tblGrid>
              <a:tr h="198617">
                <a:tc rowSpan="3">
                  <a:txBody>
                    <a:bodyPr/>
                    <a:lstStyle/>
                    <a:p>
                      <a:pPr algn="ctr" fontAlgn="ctr"/>
                      <a:r>
                        <a:rPr lang="en-GB" sz="1100" b="1" i="0" u="none" strike="noStrike" dirty="0">
                          <a:solidFill>
                            <a:srgbClr val="FFFFFF"/>
                          </a:solidFill>
                          <a:effectLst/>
                          <a:latin typeface="Calibri" panose="020F0502020204030204" pitchFamily="34" charset="0"/>
                        </a:rPr>
                        <a:t>IEC</a:t>
                      </a:r>
                    </a:p>
                  </a:txBody>
                  <a:tcPr marL="95336" marR="95336" marT="47668" marB="4766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100" b="1" i="0" u="none" strike="noStrike">
                          <a:solidFill>
                            <a:srgbClr val="FFFFFF"/>
                          </a:solidFill>
                          <a:effectLst/>
                          <a:latin typeface="Calibri" panose="020F0502020204030204" pitchFamily="34" charset="0"/>
                        </a:rPr>
                        <a:t>Category I</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100" b="1" i="0" u="none" strike="noStrike">
                          <a:solidFill>
                            <a:srgbClr val="FFFFFF"/>
                          </a:solidFill>
                          <a:effectLst/>
                          <a:latin typeface="Calibri" panose="020F0502020204030204" pitchFamily="34" charset="0"/>
                        </a:rPr>
                        <a:t>Category II</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100" b="1" i="0" u="none" strike="noStrike">
                          <a:solidFill>
                            <a:srgbClr val="FFFFFF"/>
                          </a:solidFill>
                          <a:effectLst/>
                          <a:latin typeface="Calibri" panose="020F0502020204030204" pitchFamily="34" charset="0"/>
                        </a:rPr>
                        <a:t>Category III</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100" b="1" i="0" u="none" strike="noStrike">
                          <a:solidFill>
                            <a:srgbClr val="FFFFFF"/>
                          </a:solidFill>
                          <a:effectLst/>
                          <a:latin typeface="Calibri" panose="020F0502020204030204" pitchFamily="34" charset="0"/>
                        </a:rPr>
                        <a:t>Category IV</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931" marR="9931" marT="993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931" marR="9931" marT="9931" marB="0" anchor="ctr">
                    <a:lnL>
                      <a:noFill/>
                    </a:lnL>
                    <a:lnR>
                      <a:noFill/>
                    </a:lnR>
                    <a:lnT>
                      <a:noFill/>
                    </a:lnT>
                    <a:lnB>
                      <a:noFill/>
                    </a:lnB>
                  </a:tcPr>
                </a:tc>
                <a:extLst>
                  <a:ext uri="{0D108BD9-81ED-4DB2-BD59-A6C34878D82A}">
                    <a16:rowId xmlns:a16="http://schemas.microsoft.com/office/drawing/2014/main" val="759671028"/>
                  </a:ext>
                </a:extLst>
              </a:tr>
              <a:tr h="327718">
                <a:tc vMerge="1">
                  <a:txBody>
                    <a:bodyPr/>
                    <a:lstStyle/>
                    <a:p>
                      <a:endParaRPr lang="en-US"/>
                    </a:p>
                  </a:txBody>
                  <a:tcPr/>
                </a:tc>
                <a:tc>
                  <a:txBody>
                    <a:bodyPr/>
                    <a:lstStyle/>
                    <a:p>
                      <a:pPr algn="l" fontAlgn="ctr"/>
                      <a:r>
                        <a:rPr lang="pl-PL" sz="1100" b="0" i="0" u="none" strike="noStrike" dirty="0">
                          <a:solidFill>
                            <a:srgbClr val="000000"/>
                          </a:solidFill>
                          <a:effectLst/>
                          <a:latin typeface="Calibri" panose="020F0502020204030204" pitchFamily="34" charset="0"/>
                        </a:rPr>
                        <a:t>P ≤ 100 W</a:t>
                      </a:r>
                      <a:br>
                        <a:rPr lang="pl-PL" sz="1100" b="0" i="0" u="none" strike="noStrike" dirty="0">
                          <a:solidFill>
                            <a:srgbClr val="000000"/>
                          </a:solidFill>
                          <a:effectLst/>
                          <a:latin typeface="Calibri" panose="020F0502020204030204" pitchFamily="34" charset="0"/>
                        </a:rPr>
                      </a:br>
                      <a:r>
                        <a:rPr lang="pl-PL" sz="1100" b="0" i="0" u="none" strike="noStrike" dirty="0">
                          <a:solidFill>
                            <a:srgbClr val="000000"/>
                          </a:solidFill>
                          <a:effectLst/>
                          <a:latin typeface="Calibri" panose="020F0502020204030204" pitchFamily="34" charset="0"/>
                        </a:rPr>
                        <a:t>E ≤ 0,5 kWh</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l-PL" sz="1100" b="0" i="0" u="none" strike="noStrike">
                          <a:solidFill>
                            <a:srgbClr val="000000"/>
                          </a:solidFill>
                          <a:effectLst/>
                          <a:latin typeface="Calibri" panose="020F0502020204030204" pitchFamily="34" charset="0"/>
                        </a:rPr>
                        <a:t>100 W &lt; P &lt; 500 W</a:t>
                      </a:r>
                      <a:br>
                        <a:rPr lang="pl-PL" sz="1100" b="0" i="0" u="none" strike="noStrike">
                          <a:solidFill>
                            <a:srgbClr val="000000"/>
                          </a:solidFill>
                          <a:effectLst/>
                          <a:latin typeface="Calibri" panose="020F0502020204030204" pitchFamily="34" charset="0"/>
                        </a:rPr>
                      </a:br>
                      <a:r>
                        <a:rPr lang="pl-PL" sz="1100" b="0" i="0" u="none" strike="noStrike">
                          <a:solidFill>
                            <a:srgbClr val="000000"/>
                          </a:solidFill>
                          <a:effectLst/>
                          <a:latin typeface="Calibri" panose="020F0502020204030204" pitchFamily="34" charset="0"/>
                        </a:rPr>
                        <a:t>E ≤1,5 kWh</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l-PL" sz="1100" b="0" i="0" u="none" strike="noStrike">
                          <a:solidFill>
                            <a:srgbClr val="000000"/>
                          </a:solidFill>
                          <a:effectLst/>
                          <a:latin typeface="Calibri" panose="020F0502020204030204" pitchFamily="34" charset="0"/>
                        </a:rPr>
                        <a:t>500 W ≤ P &lt; 2 kW</a:t>
                      </a:r>
                      <a:br>
                        <a:rPr lang="pl-PL" sz="1100" b="0" i="0" u="none" strike="noStrike">
                          <a:solidFill>
                            <a:srgbClr val="000000"/>
                          </a:solidFill>
                          <a:effectLst/>
                          <a:latin typeface="Calibri" panose="020F0502020204030204" pitchFamily="34" charset="0"/>
                        </a:rPr>
                      </a:br>
                      <a:r>
                        <a:rPr lang="pl-PL" sz="1100" b="0" i="0" u="none" strike="noStrike">
                          <a:solidFill>
                            <a:srgbClr val="000000"/>
                          </a:solidFill>
                          <a:effectLst/>
                          <a:latin typeface="Calibri" panose="020F0502020204030204" pitchFamily="34" charset="0"/>
                        </a:rPr>
                        <a:t>E &lt; 4 kWh</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1100" b="0" i="0" u="none" strike="noStrike">
                          <a:solidFill>
                            <a:srgbClr val="000000"/>
                          </a:solidFill>
                          <a:effectLst/>
                          <a:latin typeface="Calibri" panose="020F0502020204030204" pitchFamily="34" charset="0"/>
                        </a:rPr>
                        <a:t>2 kW ≤ P</a:t>
                      </a:r>
                      <a:br>
                        <a:rPr lang="pt-BR" sz="1100" b="0" i="0" u="none" strike="noStrike">
                          <a:solidFill>
                            <a:srgbClr val="000000"/>
                          </a:solidFill>
                          <a:effectLst/>
                          <a:latin typeface="Calibri" panose="020F0502020204030204" pitchFamily="34" charset="0"/>
                        </a:rPr>
                      </a:br>
                      <a:r>
                        <a:rPr lang="pt-BR" sz="1100" b="0" i="0" u="none" strike="noStrike">
                          <a:solidFill>
                            <a:srgbClr val="000000"/>
                          </a:solidFill>
                          <a:effectLst/>
                          <a:latin typeface="Calibri" panose="020F0502020204030204" pitchFamily="34" charset="0"/>
                        </a:rPr>
                        <a:t>E &lt; n x 10 kWh</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931" marR="9931" marT="993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931" marR="9931" marT="9931" marB="0" anchor="ctr">
                    <a:lnL>
                      <a:noFill/>
                    </a:lnL>
                    <a:lnR>
                      <a:noFill/>
                    </a:lnR>
                    <a:lnT>
                      <a:noFill/>
                    </a:lnT>
                    <a:lnB>
                      <a:noFill/>
                    </a:lnB>
                  </a:tcPr>
                </a:tc>
                <a:extLst>
                  <a:ext uri="{0D108BD9-81ED-4DB2-BD59-A6C34878D82A}">
                    <a16:rowId xmlns:a16="http://schemas.microsoft.com/office/drawing/2014/main" val="408682809"/>
                  </a:ext>
                </a:extLst>
              </a:tr>
              <a:tr h="1439974">
                <a:tc vMerge="1">
                  <a:txBody>
                    <a:bodyPr/>
                    <a:lstStyle/>
                    <a:p>
                      <a:endParaRPr lang="en-US"/>
                    </a:p>
                  </a:txBody>
                  <a:tcPr/>
                </a:tc>
                <a:tc>
                  <a:txBody>
                    <a:bodyPr/>
                    <a:lstStyle/>
                    <a:p>
                      <a:pPr algn="l" fontAlgn="ctr"/>
                      <a:r>
                        <a:rPr lang="en-GB" sz="1100" b="1" i="0" u="none" strike="noStrike" dirty="0">
                          <a:solidFill>
                            <a:srgbClr val="000000"/>
                          </a:solidFill>
                          <a:effectLst/>
                          <a:latin typeface="Calibri" panose="020F0502020204030204" pitchFamily="34" charset="0"/>
                        </a:rPr>
                        <a:t>- Individual services: </a:t>
                      </a:r>
                      <a:r>
                        <a:rPr lang="en-GB" sz="1100" b="0" i="0" u="none" strike="noStrike" dirty="0">
                          <a:solidFill>
                            <a:srgbClr val="000000"/>
                          </a:solidFill>
                          <a:effectLst/>
                          <a:latin typeface="Calibri" panose="020F0502020204030204" pitchFamily="34" charset="0"/>
                        </a:rPr>
                        <a:t>lighting and audio/video</a:t>
                      </a:r>
                      <a:br>
                        <a:rPr lang="en-GB" sz="1100" b="0" i="0" u="none" strike="noStrike" dirty="0">
                          <a:solidFill>
                            <a:srgbClr val="000000"/>
                          </a:solidFill>
                          <a:effectLst/>
                          <a:latin typeface="Calibri" panose="020F0502020204030204" pitchFamily="34" charset="0"/>
                        </a:rPr>
                      </a:br>
                      <a:r>
                        <a:rPr lang="en-GB" sz="1100" b="0" i="0" u="none" strike="noStrike" dirty="0">
                          <a:solidFill>
                            <a:srgbClr val="000000"/>
                          </a:solidFill>
                          <a:effectLst/>
                          <a:latin typeface="Calibri" panose="020F0502020204030204" pitchFamily="34" charset="0"/>
                        </a:rPr>
                        <a:t>- </a:t>
                      </a:r>
                      <a:r>
                        <a:rPr lang="en-GB" sz="1100" b="1" i="0" u="none" strike="noStrike" dirty="0">
                          <a:solidFill>
                            <a:srgbClr val="000000"/>
                          </a:solidFill>
                          <a:effectLst/>
                          <a:latin typeface="Calibri" panose="020F0502020204030204" pitchFamily="34" charset="0"/>
                        </a:rPr>
                        <a:t>Collective services</a:t>
                      </a:r>
                      <a:r>
                        <a:rPr lang="en-GB" sz="1100" b="0" i="0" u="none" strike="noStrike" dirty="0">
                          <a:solidFill>
                            <a:srgbClr val="000000"/>
                          </a:solidFill>
                          <a:effectLst/>
                          <a:latin typeface="Calibri" panose="020F0502020204030204" pitchFamily="34" charset="0"/>
                        </a:rPr>
                        <a:t>: low energy consumption (places of worship, community </a:t>
                      </a:r>
                      <a:r>
                        <a:rPr lang="en-GB" sz="1100" b="0" i="0" u="none" strike="noStrike" dirty="0" err="1">
                          <a:solidFill>
                            <a:srgbClr val="000000"/>
                          </a:solidFill>
                          <a:effectLst/>
                          <a:latin typeface="Calibri" panose="020F0502020204030204" pitchFamily="34" charset="0"/>
                        </a:rPr>
                        <a:t>center</a:t>
                      </a:r>
                      <a:r>
                        <a:rPr lang="en-GB" sz="1100" b="0" i="0" u="none" strike="noStrike" dirty="0">
                          <a:solidFill>
                            <a:srgbClr val="000000"/>
                          </a:solidFill>
                          <a:effectLst/>
                          <a:latin typeface="Calibri" panose="020F0502020204030204" pitchFamily="34" charset="0"/>
                        </a:rPr>
                        <a:t>, administrative premises, communication systems, etc.)</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a:solidFill>
                            <a:srgbClr val="000000"/>
                          </a:solidFill>
                          <a:effectLst/>
                          <a:latin typeface="Calibri" panose="020F0502020204030204" pitchFamily="34" charset="0"/>
                        </a:rPr>
                        <a:t>- Individual services: S</a:t>
                      </a:r>
                      <a:r>
                        <a:rPr lang="en-GB" sz="1100" b="0" i="0" u="none" strike="noStrike">
                          <a:solidFill>
                            <a:srgbClr val="000000"/>
                          </a:solidFill>
                          <a:effectLst/>
                          <a:latin typeface="Calibri" panose="020F0502020204030204" pitchFamily="34" charset="0"/>
                        </a:rPr>
                        <a:t>ame as category 1 + freezer(s) and</a:t>
                      </a:r>
                      <a:br>
                        <a:rPr lang="en-GB" sz="1100" b="0" i="0" u="none" strike="noStrike">
                          <a:solidFill>
                            <a:srgbClr val="000000"/>
                          </a:solidFill>
                          <a:effectLst/>
                          <a:latin typeface="Calibri" panose="020F0502020204030204" pitchFamily="34" charset="0"/>
                        </a:rPr>
                      </a:br>
                      <a:r>
                        <a:rPr lang="en-GB" sz="1100" b="0" i="0" u="none" strike="noStrike">
                          <a:solidFill>
                            <a:srgbClr val="000000"/>
                          </a:solidFill>
                          <a:effectLst/>
                          <a:latin typeface="Calibri" panose="020F0502020204030204" pitchFamily="34" charset="0"/>
                        </a:rPr>
                        <a:t>household appliances</a:t>
                      </a:r>
                      <a:br>
                        <a:rPr lang="en-GB" sz="1100" b="0" i="0" u="none" strike="noStrike">
                          <a:solidFill>
                            <a:srgbClr val="000000"/>
                          </a:solidFill>
                          <a:effectLst/>
                          <a:latin typeface="Calibri" panose="020F0502020204030204" pitchFamily="34" charset="0"/>
                        </a:rPr>
                      </a:br>
                      <a:r>
                        <a:rPr lang="en-GB" sz="1100" b="0" i="0" u="none" strike="noStrike">
                          <a:solidFill>
                            <a:srgbClr val="000000"/>
                          </a:solidFill>
                          <a:effectLst/>
                          <a:latin typeface="Calibri" panose="020F0502020204030204" pitchFamily="34" charset="0"/>
                        </a:rPr>
                        <a:t>- </a:t>
                      </a:r>
                      <a:r>
                        <a:rPr lang="en-GB" sz="1100" b="1" i="0" u="none" strike="noStrike">
                          <a:solidFill>
                            <a:srgbClr val="000000"/>
                          </a:solidFill>
                          <a:effectLst/>
                          <a:latin typeface="Calibri" panose="020F0502020204030204" pitchFamily="34" charset="0"/>
                        </a:rPr>
                        <a:t>Collective services</a:t>
                      </a:r>
                      <a:r>
                        <a:rPr lang="en-GB" sz="1100" b="0" i="0" u="none" strike="noStrike">
                          <a:solidFill>
                            <a:srgbClr val="000000"/>
                          </a:solidFill>
                          <a:effectLst/>
                          <a:latin typeface="Calibri" panose="020F0502020204030204" pitchFamily="34" charset="0"/>
                        </a:rPr>
                        <a:t>: health and care center: lighting and</a:t>
                      </a:r>
                      <a:br>
                        <a:rPr lang="en-GB" sz="1100" b="0" i="0" u="none" strike="noStrike">
                          <a:solidFill>
                            <a:srgbClr val="000000"/>
                          </a:solidFill>
                          <a:effectLst/>
                          <a:latin typeface="Calibri" panose="020F0502020204030204" pitchFamily="34" charset="0"/>
                        </a:rPr>
                      </a:br>
                      <a:r>
                        <a:rPr lang="en-GB" sz="1100" b="0" i="0" u="none" strike="noStrike">
                          <a:solidFill>
                            <a:srgbClr val="000000"/>
                          </a:solidFill>
                          <a:effectLst/>
                          <a:latin typeface="Calibri" panose="020F0502020204030204" pitchFamily="34" charset="0"/>
                        </a:rPr>
                        <a:t>freezer(s), etc.</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a:solidFill>
                            <a:srgbClr val="000000"/>
                          </a:solidFill>
                          <a:effectLst/>
                          <a:latin typeface="Calibri" panose="020F0502020204030204" pitchFamily="34" charset="0"/>
                        </a:rPr>
                        <a:t>- Individual services: </a:t>
                      </a:r>
                      <a:r>
                        <a:rPr lang="en-GB" sz="1100" b="0" i="0" u="none" strike="noStrike">
                          <a:solidFill>
                            <a:srgbClr val="000000"/>
                          </a:solidFill>
                          <a:effectLst/>
                          <a:latin typeface="Calibri" panose="020F0502020204030204" pitchFamily="34" charset="0"/>
                        </a:rPr>
                        <a:t>same as category 2 + freezer(s), washing machine, odd jobs,</a:t>
                      </a:r>
                      <a:br>
                        <a:rPr lang="en-GB" sz="1100" b="0" i="0" u="none" strike="noStrike">
                          <a:solidFill>
                            <a:srgbClr val="000000"/>
                          </a:solidFill>
                          <a:effectLst/>
                          <a:latin typeface="Calibri" panose="020F0502020204030204" pitchFamily="34" charset="0"/>
                        </a:rPr>
                      </a:br>
                      <a:r>
                        <a:rPr lang="en-GB" sz="1100" b="0" i="0" u="none" strike="noStrike">
                          <a:solidFill>
                            <a:srgbClr val="000000"/>
                          </a:solidFill>
                          <a:effectLst/>
                          <a:latin typeface="Calibri" panose="020F0502020204030204" pitchFamily="34" charset="0"/>
                        </a:rPr>
                        <a:t>etc.</a:t>
                      </a:r>
                      <a:br>
                        <a:rPr lang="en-GB" sz="1100" b="0" i="0" u="none" strike="noStrike">
                          <a:solidFill>
                            <a:srgbClr val="000000"/>
                          </a:solidFill>
                          <a:effectLst/>
                          <a:latin typeface="Calibri" panose="020F0502020204030204" pitchFamily="34" charset="0"/>
                        </a:rPr>
                      </a:br>
                      <a:r>
                        <a:rPr lang="en-GB" sz="1100" b="0" i="0" u="none" strike="noStrike">
                          <a:solidFill>
                            <a:srgbClr val="000000"/>
                          </a:solidFill>
                          <a:effectLst/>
                          <a:latin typeface="Calibri" panose="020F0502020204030204" pitchFamily="34" charset="0"/>
                        </a:rPr>
                        <a:t>- </a:t>
                      </a:r>
                      <a:r>
                        <a:rPr lang="en-GB" sz="1100" b="1" i="0" u="none" strike="noStrike">
                          <a:solidFill>
                            <a:srgbClr val="000000"/>
                          </a:solidFill>
                          <a:effectLst/>
                          <a:latin typeface="Calibri" panose="020F0502020204030204" pitchFamily="34" charset="0"/>
                        </a:rPr>
                        <a:t>Collective services</a:t>
                      </a:r>
                      <a:r>
                        <a:rPr lang="en-GB" sz="1100" b="0" i="0" u="none" strike="noStrike">
                          <a:solidFill>
                            <a:srgbClr val="000000"/>
                          </a:solidFill>
                          <a:effectLst/>
                          <a:latin typeface="Calibri" panose="020F0502020204030204" pitchFamily="34" charset="0"/>
                        </a:rPr>
                        <a:t>: Public Lighting</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a:solidFill>
                            <a:srgbClr val="000000"/>
                          </a:solidFill>
                          <a:effectLst/>
                          <a:latin typeface="Calibri" panose="020F0502020204030204" pitchFamily="34" charset="0"/>
                        </a:rPr>
                        <a:t>- Collective services</a:t>
                      </a:r>
                      <a:r>
                        <a:rPr lang="en-GB" sz="1100" b="0" i="0" u="none" strike="noStrike">
                          <a:solidFill>
                            <a:srgbClr val="000000"/>
                          </a:solidFill>
                          <a:effectLst/>
                          <a:latin typeface="Calibri" panose="020F0502020204030204" pitchFamily="34" charset="0"/>
                        </a:rPr>
                        <a:t>: pumping etc.</a:t>
                      </a:r>
                      <a:br>
                        <a:rPr lang="en-GB" sz="1100" b="0" i="0" u="none" strike="noStrike">
                          <a:solidFill>
                            <a:srgbClr val="000000"/>
                          </a:solidFill>
                          <a:effectLst/>
                          <a:latin typeface="Calibri" panose="020F0502020204030204" pitchFamily="34" charset="0"/>
                        </a:rPr>
                      </a:br>
                      <a:r>
                        <a:rPr lang="en-GB" sz="1100" b="0" i="0" u="none" strike="noStrike">
                          <a:solidFill>
                            <a:srgbClr val="000000"/>
                          </a:solidFill>
                          <a:effectLst/>
                          <a:latin typeface="Calibri" panose="020F0502020204030204" pitchFamily="34" charset="0"/>
                        </a:rPr>
                        <a:t>- </a:t>
                      </a:r>
                      <a:r>
                        <a:rPr lang="en-GB" sz="1100" b="1" i="0" u="none" strike="noStrike">
                          <a:solidFill>
                            <a:srgbClr val="000000"/>
                          </a:solidFill>
                          <a:effectLst/>
                          <a:latin typeface="Calibri" panose="020F0502020204030204" pitchFamily="34" charset="0"/>
                        </a:rPr>
                        <a:t>Business activities</a:t>
                      </a:r>
                      <a:r>
                        <a:rPr lang="en-GB" sz="1100" b="0" i="0" u="none" strike="noStrike">
                          <a:solidFill>
                            <a:srgbClr val="000000"/>
                          </a:solidFill>
                          <a:effectLst/>
                          <a:latin typeface="Calibri" panose="020F0502020204030204" pitchFamily="34" charset="0"/>
                        </a:rPr>
                        <a:t>: motors, etc.</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931" marR="9931" marT="993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931" marR="9931" marT="9931" marB="0" anchor="ctr">
                    <a:lnL>
                      <a:noFill/>
                    </a:lnL>
                    <a:lnR>
                      <a:noFill/>
                    </a:lnR>
                    <a:lnT>
                      <a:noFill/>
                    </a:lnT>
                    <a:lnB>
                      <a:noFill/>
                    </a:lnB>
                  </a:tcPr>
                </a:tc>
                <a:extLst>
                  <a:ext uri="{0D108BD9-81ED-4DB2-BD59-A6C34878D82A}">
                    <a16:rowId xmlns:a16="http://schemas.microsoft.com/office/drawing/2014/main" val="2132742337"/>
                  </a:ext>
                </a:extLst>
              </a:tr>
              <a:tr h="198617">
                <a:tc>
                  <a:txBody>
                    <a:bodyPr/>
                    <a:lstStyle/>
                    <a:p>
                      <a:pPr algn="l" fontAlgn="ctr"/>
                      <a:endParaRPr lang="en-GB" sz="1100" b="0" i="0" u="none" strike="noStrike">
                        <a:solidFill>
                          <a:srgbClr val="000000"/>
                        </a:solidFill>
                        <a:effectLst/>
                        <a:latin typeface="Calibri" panose="020F0502020204030204" pitchFamily="34" charset="0"/>
                      </a:endParaRPr>
                    </a:p>
                  </a:txBody>
                  <a:tcPr marL="9931" marR="9931" marT="99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931" marR="9931" marT="99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931" marR="9931" marT="99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931" marR="9931" marT="99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931" marR="9931" marT="99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931" marR="9931" marT="993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931" marR="9931" marT="9931" marB="0" anchor="ctr">
                    <a:lnL>
                      <a:noFill/>
                    </a:lnL>
                    <a:lnR>
                      <a:noFill/>
                    </a:lnR>
                    <a:lnT>
                      <a:noFill/>
                    </a:lnT>
                    <a:lnB>
                      <a:noFill/>
                    </a:lnB>
                  </a:tcPr>
                </a:tc>
                <a:extLst>
                  <a:ext uri="{0D108BD9-81ED-4DB2-BD59-A6C34878D82A}">
                    <a16:rowId xmlns:a16="http://schemas.microsoft.com/office/drawing/2014/main" val="2137629545"/>
                  </a:ext>
                </a:extLst>
              </a:tr>
              <a:tr h="198617">
                <a:tc rowSpan="3">
                  <a:txBody>
                    <a:bodyPr/>
                    <a:lstStyle/>
                    <a:p>
                      <a:pPr algn="ctr" fontAlgn="ctr"/>
                      <a:r>
                        <a:rPr lang="en-GB" sz="1100" b="1" i="0" u="none" strike="noStrike">
                          <a:solidFill>
                            <a:srgbClr val="FFFFFF"/>
                          </a:solidFill>
                          <a:effectLst/>
                          <a:latin typeface="Calibri" panose="020F0502020204030204" pitchFamily="34" charset="0"/>
                        </a:rPr>
                        <a:t>MTF</a:t>
                      </a:r>
                    </a:p>
                  </a:txBody>
                  <a:tcPr marL="95336" marR="95336" marT="47668" marB="4766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100" b="1" i="0" u="none" strike="noStrike">
                          <a:solidFill>
                            <a:srgbClr val="FFFFFF"/>
                          </a:solidFill>
                          <a:effectLst/>
                          <a:latin typeface="Calibri" panose="020F0502020204030204" pitchFamily="34" charset="0"/>
                        </a:rPr>
                        <a:t>Tier 1</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100" b="1" i="0" u="none" strike="noStrike">
                          <a:solidFill>
                            <a:srgbClr val="FFFFFF"/>
                          </a:solidFill>
                          <a:effectLst/>
                          <a:latin typeface="Calibri" panose="020F0502020204030204" pitchFamily="34" charset="0"/>
                        </a:rPr>
                        <a:t>Tier 2</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100" b="1" i="0" u="none" strike="noStrike">
                          <a:solidFill>
                            <a:srgbClr val="FFFFFF"/>
                          </a:solidFill>
                          <a:effectLst/>
                          <a:latin typeface="Calibri" panose="020F0502020204030204" pitchFamily="34" charset="0"/>
                        </a:rPr>
                        <a:t>Tier 3</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100" b="1" i="0" u="none" strike="noStrike">
                          <a:solidFill>
                            <a:srgbClr val="FFFFFF"/>
                          </a:solidFill>
                          <a:effectLst/>
                          <a:latin typeface="Calibri" panose="020F0502020204030204" pitchFamily="34" charset="0"/>
                        </a:rPr>
                        <a:t>Tier 4</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100" b="1" i="0" u="none" strike="noStrike">
                          <a:solidFill>
                            <a:srgbClr val="FFFFFF"/>
                          </a:solidFill>
                          <a:effectLst/>
                          <a:latin typeface="Calibri" panose="020F0502020204030204" pitchFamily="34" charset="0"/>
                        </a:rPr>
                        <a:t>Tier 5</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931" marR="9931" marT="9931"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03777954"/>
                  </a:ext>
                </a:extLst>
              </a:tr>
              <a:tr h="327718">
                <a:tc vMerge="1">
                  <a:txBody>
                    <a:bodyPr/>
                    <a:lstStyle/>
                    <a:p>
                      <a:endParaRPr lang="en-US"/>
                    </a:p>
                  </a:txBody>
                  <a:tcPr/>
                </a:tc>
                <a:tc>
                  <a:txBody>
                    <a:bodyPr/>
                    <a:lstStyle/>
                    <a:p>
                      <a:pPr algn="l" fontAlgn="ctr"/>
                      <a:r>
                        <a:rPr lang="pl-PL" sz="1100" b="0" i="0" u="none" strike="noStrike">
                          <a:solidFill>
                            <a:srgbClr val="000000"/>
                          </a:solidFill>
                          <a:effectLst/>
                          <a:latin typeface="Calibri" panose="020F0502020204030204" pitchFamily="34" charset="0"/>
                        </a:rPr>
                        <a:t>3 W &lt; P &lt; 50 W</a:t>
                      </a:r>
                      <a:br>
                        <a:rPr lang="pl-PL" sz="1100" b="0" i="0" u="none" strike="noStrike">
                          <a:solidFill>
                            <a:srgbClr val="000000"/>
                          </a:solidFill>
                          <a:effectLst/>
                          <a:latin typeface="Calibri" panose="020F0502020204030204" pitchFamily="34" charset="0"/>
                        </a:rPr>
                      </a:br>
                      <a:r>
                        <a:rPr lang="pl-PL" sz="1100" b="0" i="0" u="none" strike="noStrike">
                          <a:solidFill>
                            <a:srgbClr val="000000"/>
                          </a:solidFill>
                          <a:effectLst/>
                          <a:latin typeface="Calibri" panose="020F0502020204030204" pitchFamily="34" charset="0"/>
                        </a:rPr>
                        <a:t>12 Wh ≤ E &lt; 200Wh/d</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l-PL" sz="1100" b="0" i="0" u="none" strike="noStrike">
                          <a:solidFill>
                            <a:srgbClr val="000000"/>
                          </a:solidFill>
                          <a:effectLst/>
                          <a:latin typeface="Calibri" panose="020F0502020204030204" pitchFamily="34" charset="0"/>
                        </a:rPr>
                        <a:t>50 W ≤  P &lt; 200 W</a:t>
                      </a:r>
                      <a:br>
                        <a:rPr lang="pl-PL" sz="1100" b="0" i="0" u="none" strike="noStrike">
                          <a:solidFill>
                            <a:srgbClr val="000000"/>
                          </a:solidFill>
                          <a:effectLst/>
                          <a:latin typeface="Calibri" panose="020F0502020204030204" pitchFamily="34" charset="0"/>
                        </a:rPr>
                      </a:br>
                      <a:r>
                        <a:rPr lang="pl-PL" sz="1100" b="0" i="0" u="none" strike="noStrike">
                          <a:solidFill>
                            <a:srgbClr val="000000"/>
                          </a:solidFill>
                          <a:effectLst/>
                          <a:latin typeface="Calibri" panose="020F0502020204030204" pitchFamily="34" charset="0"/>
                        </a:rPr>
                        <a:t>200Wh/d &lt; E &lt; 1 kWh/d</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l-PL" sz="1100" b="0" i="0" u="none" strike="noStrike">
                          <a:solidFill>
                            <a:srgbClr val="000000"/>
                          </a:solidFill>
                          <a:effectLst/>
                          <a:latin typeface="Calibri" panose="020F0502020204030204" pitchFamily="34" charset="0"/>
                        </a:rPr>
                        <a:t>200 W ≤  P &lt; 800 W</a:t>
                      </a:r>
                      <a:br>
                        <a:rPr lang="pl-PL" sz="1100" b="0" i="0" u="none" strike="noStrike">
                          <a:solidFill>
                            <a:srgbClr val="000000"/>
                          </a:solidFill>
                          <a:effectLst/>
                          <a:latin typeface="Calibri" panose="020F0502020204030204" pitchFamily="34" charset="0"/>
                        </a:rPr>
                      </a:br>
                      <a:r>
                        <a:rPr lang="pl-PL" sz="1100" b="0" i="0" u="none" strike="noStrike">
                          <a:solidFill>
                            <a:srgbClr val="000000"/>
                          </a:solidFill>
                          <a:effectLst/>
                          <a:latin typeface="Calibri" panose="020F0502020204030204" pitchFamily="34" charset="0"/>
                        </a:rPr>
                        <a:t>1 kWh/d &lt; E &lt; 3.4 kWh/d</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l-PL" sz="1100" b="0" i="0" u="none" strike="noStrike">
                          <a:solidFill>
                            <a:srgbClr val="000000"/>
                          </a:solidFill>
                          <a:effectLst/>
                          <a:latin typeface="Calibri" panose="020F0502020204030204" pitchFamily="34" charset="0"/>
                        </a:rPr>
                        <a:t>800 W ≤  P &lt; 2kW</a:t>
                      </a:r>
                      <a:br>
                        <a:rPr lang="pl-PL" sz="1100" b="0" i="0" u="none" strike="noStrike">
                          <a:solidFill>
                            <a:srgbClr val="000000"/>
                          </a:solidFill>
                          <a:effectLst/>
                          <a:latin typeface="Calibri" panose="020F0502020204030204" pitchFamily="34" charset="0"/>
                        </a:rPr>
                      </a:br>
                      <a:r>
                        <a:rPr lang="pl-PL" sz="1100" b="0" i="0" u="none" strike="noStrike">
                          <a:solidFill>
                            <a:srgbClr val="000000"/>
                          </a:solidFill>
                          <a:effectLst/>
                          <a:latin typeface="Calibri" panose="020F0502020204030204" pitchFamily="34" charset="0"/>
                        </a:rPr>
                        <a:t>3.4 kWh/d &lt; E &lt; 8.2 kWh/d</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l-PL" sz="1100" b="0" i="0" u="none" strike="noStrike">
                          <a:solidFill>
                            <a:srgbClr val="000000"/>
                          </a:solidFill>
                          <a:effectLst/>
                          <a:latin typeface="Calibri" panose="020F0502020204030204" pitchFamily="34" charset="0"/>
                        </a:rPr>
                        <a:t>2 kW ≤ P</a:t>
                      </a:r>
                      <a:br>
                        <a:rPr lang="pl-PL" sz="1100" b="0" i="0" u="none" strike="noStrike">
                          <a:solidFill>
                            <a:srgbClr val="000000"/>
                          </a:solidFill>
                          <a:effectLst/>
                          <a:latin typeface="Calibri" panose="020F0502020204030204" pitchFamily="34" charset="0"/>
                        </a:rPr>
                      </a:br>
                      <a:r>
                        <a:rPr lang="pl-PL" sz="1100" b="0" i="0" u="none" strike="noStrike">
                          <a:solidFill>
                            <a:srgbClr val="000000"/>
                          </a:solidFill>
                          <a:effectLst/>
                          <a:latin typeface="Calibri" panose="020F0502020204030204" pitchFamily="34" charset="0"/>
                        </a:rPr>
                        <a:t>E ≥ 8.2 kWh/d</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931" marR="9931" marT="9931"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81412744"/>
                  </a:ext>
                </a:extLst>
              </a:tr>
              <a:tr h="645505">
                <a:tc vMerge="1">
                  <a:txBody>
                    <a:bodyPr/>
                    <a:lstStyle/>
                    <a:p>
                      <a:endParaRPr lang="en-US"/>
                    </a:p>
                  </a:txBody>
                  <a:tcPr/>
                </a:tc>
                <a:tc>
                  <a:txBody>
                    <a:bodyPr/>
                    <a:lstStyle/>
                    <a:p>
                      <a:pPr algn="l" fontAlgn="ctr"/>
                      <a:r>
                        <a:rPr lang="en-GB" sz="1100" b="0" i="0" u="none" strike="noStrike">
                          <a:solidFill>
                            <a:srgbClr val="000000"/>
                          </a:solidFill>
                          <a:effectLst/>
                          <a:latin typeface="Calibri" panose="020F0502020204030204" pitchFamily="34" charset="0"/>
                        </a:rPr>
                        <a:t>Task lighting AND Phone charging</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General lighting AND Phone</a:t>
                      </a:r>
                      <a:br>
                        <a:rPr lang="en-GB" sz="1100" b="0" i="0" u="none" strike="noStrike">
                          <a:solidFill>
                            <a:srgbClr val="000000"/>
                          </a:solidFill>
                          <a:effectLst/>
                          <a:latin typeface="Calibri" panose="020F0502020204030204" pitchFamily="34" charset="0"/>
                        </a:rPr>
                      </a:br>
                      <a:r>
                        <a:rPr lang="en-GB" sz="1100" b="0" i="0" u="none" strike="noStrike">
                          <a:solidFill>
                            <a:srgbClr val="000000"/>
                          </a:solidFill>
                          <a:effectLst/>
                          <a:latin typeface="Calibri" panose="020F0502020204030204" pitchFamily="34" charset="0"/>
                        </a:rPr>
                        <a:t>Charging AND Television AND Fan (if needed)</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Tier 2 AND Any medium-power appliances</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Tier 3 AND Any high-power appliances</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Calibri" panose="020F0502020204030204" pitchFamily="34" charset="0"/>
                        </a:rPr>
                        <a:t>Tier 2 AND Any very high-power appliances</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931" marR="9931" marT="9931"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31253874"/>
                  </a:ext>
                </a:extLst>
              </a:tr>
              <a:tr h="198617">
                <a:tc>
                  <a:txBody>
                    <a:bodyPr/>
                    <a:lstStyle/>
                    <a:p>
                      <a:pPr algn="l" fontAlgn="ctr"/>
                      <a:endParaRPr lang="en-GB" sz="1100" b="0" i="0" u="none" strike="noStrike">
                        <a:solidFill>
                          <a:srgbClr val="000000"/>
                        </a:solidFill>
                        <a:effectLst/>
                        <a:latin typeface="Calibri" panose="020F0502020204030204" pitchFamily="34" charset="0"/>
                      </a:endParaRPr>
                    </a:p>
                  </a:txBody>
                  <a:tcPr marL="9931" marR="9931" marT="99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931" marR="9931" marT="99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931" marR="9931" marT="99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931" marR="9931" marT="99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931" marR="9931" marT="99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931" marR="9931" marT="99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9931" marR="9931" marT="9931"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730858"/>
                  </a:ext>
                </a:extLst>
              </a:tr>
              <a:tr h="198617">
                <a:tc rowSpan="2">
                  <a:txBody>
                    <a:bodyPr/>
                    <a:lstStyle/>
                    <a:p>
                      <a:pPr algn="ctr" fontAlgn="ctr"/>
                      <a:r>
                        <a:rPr lang="en-GB" sz="1100" b="1" i="0" u="none" strike="noStrike" dirty="0">
                          <a:solidFill>
                            <a:srgbClr val="FFFFFF"/>
                          </a:solidFill>
                          <a:effectLst/>
                          <a:latin typeface="Calibri" panose="020F0502020204030204" pitchFamily="34" charset="0"/>
                        </a:rPr>
                        <a:t>QAF</a:t>
                      </a:r>
                    </a:p>
                  </a:txBody>
                  <a:tcPr marL="95336" marR="95336" marT="47668" marB="4766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100" b="1" i="0" u="none" strike="noStrike">
                          <a:solidFill>
                            <a:srgbClr val="FFFFFF"/>
                          </a:solidFill>
                          <a:effectLst/>
                          <a:latin typeface="Calibri" panose="020F0502020204030204" pitchFamily="34" charset="0"/>
                        </a:rPr>
                        <a:t>Level 1</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100" b="1" i="0" u="none" strike="noStrike">
                          <a:solidFill>
                            <a:srgbClr val="FFFFFF"/>
                          </a:solidFill>
                          <a:effectLst/>
                          <a:latin typeface="Calibri" panose="020F0502020204030204" pitchFamily="34" charset="0"/>
                        </a:rPr>
                        <a:t>Level 2</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100" b="1" i="0" u="none" strike="noStrike">
                          <a:solidFill>
                            <a:srgbClr val="FFFFFF"/>
                          </a:solidFill>
                          <a:effectLst/>
                          <a:latin typeface="Calibri" panose="020F0502020204030204" pitchFamily="34" charset="0"/>
                        </a:rPr>
                        <a:t>Level 3</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100" b="1" i="0" u="none" strike="noStrike">
                          <a:solidFill>
                            <a:srgbClr val="FFFFFF"/>
                          </a:solidFill>
                          <a:effectLst/>
                          <a:latin typeface="Calibri" panose="020F0502020204030204" pitchFamily="34" charset="0"/>
                        </a:rPr>
                        <a:t>Level 4</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100" b="1" i="0" u="none" strike="noStrike">
                          <a:solidFill>
                            <a:srgbClr val="FFFFFF"/>
                          </a:solidFill>
                          <a:effectLst/>
                          <a:latin typeface="Calibri" panose="020F0502020204030204" pitchFamily="34" charset="0"/>
                        </a:rPr>
                        <a:t>Level 5</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100" b="1" i="0" u="none" strike="noStrike">
                          <a:solidFill>
                            <a:srgbClr val="FFFFFF"/>
                          </a:solidFill>
                          <a:effectLst/>
                          <a:latin typeface="Calibri" panose="020F0502020204030204" pitchFamily="34" charset="0"/>
                        </a:rPr>
                        <a:t>Level 6</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extLst>
                  <a:ext uri="{0D108BD9-81ED-4DB2-BD59-A6C34878D82A}">
                    <a16:rowId xmlns:a16="http://schemas.microsoft.com/office/drawing/2014/main" val="3370728177"/>
                  </a:ext>
                </a:extLst>
              </a:tr>
              <a:tr h="327718">
                <a:tc vMerge="1">
                  <a:txBody>
                    <a:bodyPr/>
                    <a:lstStyle/>
                    <a:p>
                      <a:endParaRPr lang="en-US"/>
                    </a:p>
                  </a:txBody>
                  <a:tcPr/>
                </a:tc>
                <a:tc>
                  <a:txBody>
                    <a:bodyPr/>
                    <a:lstStyle/>
                    <a:p>
                      <a:pPr algn="l" fontAlgn="ctr"/>
                      <a:r>
                        <a:rPr lang="pl-PL" sz="1100" b="0" i="0" u="none" strike="noStrike">
                          <a:solidFill>
                            <a:srgbClr val="000000"/>
                          </a:solidFill>
                          <a:effectLst/>
                          <a:latin typeface="Calibri" panose="020F0502020204030204" pitchFamily="34" charset="0"/>
                        </a:rPr>
                        <a:t>3 W &lt; P &lt; 50 W</a:t>
                      </a:r>
                      <a:br>
                        <a:rPr lang="pl-PL" sz="1100" b="0" i="0" u="none" strike="noStrike">
                          <a:solidFill>
                            <a:srgbClr val="000000"/>
                          </a:solidFill>
                          <a:effectLst/>
                          <a:latin typeface="Calibri" panose="020F0502020204030204" pitchFamily="34" charset="0"/>
                        </a:rPr>
                      </a:br>
                      <a:r>
                        <a:rPr lang="pl-PL" sz="1100" b="0" i="0" u="none" strike="noStrike">
                          <a:solidFill>
                            <a:srgbClr val="000000"/>
                          </a:solidFill>
                          <a:effectLst/>
                          <a:latin typeface="Calibri" panose="020F0502020204030204" pitchFamily="34" charset="0"/>
                        </a:rPr>
                        <a:t>12 Wh ≤ E &lt; 200Wh/d</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l-PL" sz="1100" b="0" i="0" u="none" strike="noStrike">
                          <a:solidFill>
                            <a:srgbClr val="000000"/>
                          </a:solidFill>
                          <a:effectLst/>
                          <a:latin typeface="Calibri" panose="020F0502020204030204" pitchFamily="34" charset="0"/>
                        </a:rPr>
                        <a:t>50 W ≤  P &lt; 200 W</a:t>
                      </a:r>
                      <a:br>
                        <a:rPr lang="pl-PL" sz="1100" b="0" i="0" u="none" strike="noStrike">
                          <a:solidFill>
                            <a:srgbClr val="000000"/>
                          </a:solidFill>
                          <a:effectLst/>
                          <a:latin typeface="Calibri" panose="020F0502020204030204" pitchFamily="34" charset="0"/>
                        </a:rPr>
                      </a:br>
                      <a:r>
                        <a:rPr lang="pl-PL" sz="1100" b="0" i="0" u="none" strike="noStrike">
                          <a:solidFill>
                            <a:srgbClr val="000000"/>
                          </a:solidFill>
                          <a:effectLst/>
                          <a:latin typeface="Calibri" panose="020F0502020204030204" pitchFamily="34" charset="0"/>
                        </a:rPr>
                        <a:t>E &lt; 1 kWh/d</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l-PL" sz="1100" b="0" i="0" u="none" strike="noStrike">
                          <a:solidFill>
                            <a:srgbClr val="000000"/>
                          </a:solidFill>
                          <a:effectLst/>
                          <a:latin typeface="Calibri" panose="020F0502020204030204" pitchFamily="34" charset="0"/>
                        </a:rPr>
                        <a:t>200 W ≤  P &lt; 800 W</a:t>
                      </a:r>
                      <a:br>
                        <a:rPr lang="pl-PL" sz="1100" b="0" i="0" u="none" strike="noStrike">
                          <a:solidFill>
                            <a:srgbClr val="000000"/>
                          </a:solidFill>
                          <a:effectLst/>
                          <a:latin typeface="Calibri" panose="020F0502020204030204" pitchFamily="34" charset="0"/>
                        </a:rPr>
                      </a:br>
                      <a:r>
                        <a:rPr lang="pl-PL" sz="1100" b="0" i="0" u="none" strike="noStrike">
                          <a:solidFill>
                            <a:srgbClr val="000000"/>
                          </a:solidFill>
                          <a:effectLst/>
                          <a:latin typeface="Calibri" panose="020F0502020204030204" pitchFamily="34" charset="0"/>
                        </a:rPr>
                        <a:t>E &lt; 3.4 kWh/d</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l-PL" sz="1100" b="0" i="0" u="none" strike="noStrike">
                          <a:solidFill>
                            <a:srgbClr val="000000"/>
                          </a:solidFill>
                          <a:effectLst/>
                          <a:latin typeface="Calibri" panose="020F0502020204030204" pitchFamily="34" charset="0"/>
                        </a:rPr>
                        <a:t>800 W ≤  P &lt; 2kW</a:t>
                      </a:r>
                      <a:br>
                        <a:rPr lang="pl-PL" sz="1100" b="0" i="0" u="none" strike="noStrike">
                          <a:solidFill>
                            <a:srgbClr val="000000"/>
                          </a:solidFill>
                          <a:effectLst/>
                          <a:latin typeface="Calibri" panose="020F0502020204030204" pitchFamily="34" charset="0"/>
                        </a:rPr>
                      </a:br>
                      <a:r>
                        <a:rPr lang="pl-PL" sz="1100" b="0" i="0" u="none" strike="noStrike">
                          <a:solidFill>
                            <a:srgbClr val="000000"/>
                          </a:solidFill>
                          <a:effectLst/>
                          <a:latin typeface="Calibri" panose="020F0502020204030204" pitchFamily="34" charset="0"/>
                        </a:rPr>
                        <a:t>E &lt; 8.2 kWh/d</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l-PL" sz="1100" b="0" i="0" u="none" strike="noStrike">
                          <a:solidFill>
                            <a:srgbClr val="000000"/>
                          </a:solidFill>
                          <a:effectLst/>
                          <a:latin typeface="Calibri" panose="020F0502020204030204" pitchFamily="34" charset="0"/>
                        </a:rPr>
                        <a:t>2 kW ≤ P &lt; 5 kW</a:t>
                      </a:r>
                      <a:br>
                        <a:rPr lang="pl-PL" sz="1100" b="0" i="0" u="none" strike="noStrike">
                          <a:solidFill>
                            <a:srgbClr val="000000"/>
                          </a:solidFill>
                          <a:effectLst/>
                          <a:latin typeface="Calibri" panose="020F0502020204030204" pitchFamily="34" charset="0"/>
                        </a:rPr>
                      </a:br>
                      <a:r>
                        <a:rPr lang="pl-PL" sz="1100" b="0" i="0" u="none" strike="noStrike">
                          <a:solidFill>
                            <a:srgbClr val="000000"/>
                          </a:solidFill>
                          <a:effectLst/>
                          <a:latin typeface="Calibri" panose="020F0502020204030204" pitchFamily="34" charset="0"/>
                        </a:rPr>
                        <a:t>E &lt; 200 kWh/d</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l-PL" sz="1100" b="0" i="0" u="none" strike="noStrike" dirty="0">
                          <a:solidFill>
                            <a:srgbClr val="000000"/>
                          </a:solidFill>
                          <a:effectLst/>
                          <a:latin typeface="Calibri" panose="020F0502020204030204" pitchFamily="34" charset="0"/>
                        </a:rPr>
                        <a:t>P &gt; 5 kW</a:t>
                      </a:r>
                      <a:br>
                        <a:rPr lang="pl-PL" sz="1100" b="0" i="0" u="none" strike="noStrike" dirty="0">
                          <a:solidFill>
                            <a:srgbClr val="000000"/>
                          </a:solidFill>
                          <a:effectLst/>
                          <a:latin typeface="Calibri" panose="020F0502020204030204" pitchFamily="34" charset="0"/>
                        </a:rPr>
                      </a:br>
                      <a:r>
                        <a:rPr lang="pl-PL" sz="1100" b="0" i="0" u="none" strike="noStrike" dirty="0">
                          <a:solidFill>
                            <a:srgbClr val="000000"/>
                          </a:solidFill>
                          <a:effectLst/>
                          <a:latin typeface="Calibri" panose="020F0502020204030204" pitchFamily="34" charset="0"/>
                        </a:rPr>
                        <a:t>E ≥ 200 kWh/d</a:t>
                      </a:r>
                    </a:p>
                  </a:txBody>
                  <a:tcPr marL="9931" marR="9931" marT="99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6218521"/>
                  </a:ext>
                </a:extLst>
              </a:tr>
            </a:tbl>
          </a:graphicData>
        </a:graphic>
      </p:graphicFrame>
      <p:sp>
        <p:nvSpPr>
          <p:cNvPr id="7" name="TextBox 6">
            <a:extLst>
              <a:ext uri="{FF2B5EF4-FFF2-40B4-BE49-F238E27FC236}">
                <a16:creationId xmlns:a16="http://schemas.microsoft.com/office/drawing/2014/main" id="{EC8B2C30-7BF8-DBC1-DB95-5A3731ED60C4}"/>
              </a:ext>
            </a:extLst>
          </p:cNvPr>
          <p:cNvSpPr txBox="1"/>
          <p:nvPr/>
        </p:nvSpPr>
        <p:spPr>
          <a:xfrm>
            <a:off x="601396" y="951457"/>
            <a:ext cx="11111227" cy="707886"/>
          </a:xfrm>
          <a:prstGeom prst="rect">
            <a:avLst/>
          </a:prstGeom>
          <a:noFill/>
        </p:spPr>
        <p:txBody>
          <a:bodyPr wrap="square">
            <a:spAutoFit/>
          </a:bodyPr>
          <a:lstStyle/>
          <a:p>
            <a:pPr lvl="0" algn="just">
              <a:spcBef>
                <a:spcPts val="600"/>
              </a:spcBef>
            </a:pPr>
            <a:r>
              <a:rPr lang="es-ES" sz="2000" i="1" dirty="0"/>
              <a:t>Q</a:t>
            </a:r>
            <a:r>
              <a:rPr lang="en-GB" sz="2000" i="1" dirty="0" err="1"/>
              <a:t>uantity</a:t>
            </a:r>
            <a:r>
              <a:rPr lang="en-GB" sz="2000" i="1" dirty="0"/>
              <a:t> of </a:t>
            </a:r>
            <a:r>
              <a:rPr lang="en-GB" sz="1600" i="1" dirty="0"/>
              <a:t>energy</a:t>
            </a:r>
            <a:r>
              <a:rPr lang="en-GB" sz="2000" i="1" dirty="0"/>
              <a:t> made available to the user. Combination of total </a:t>
            </a:r>
            <a:r>
              <a:rPr lang="en-GB" sz="2000" b="1" i="1" dirty="0"/>
              <a:t>energy available over a period (kWh) </a:t>
            </a:r>
            <a:r>
              <a:rPr lang="en-GB" sz="2000" i="1" dirty="0"/>
              <a:t>and the </a:t>
            </a:r>
            <a:r>
              <a:rPr lang="en-GB" sz="2000" b="1" i="1" dirty="0"/>
              <a:t>maximum power </a:t>
            </a:r>
            <a:r>
              <a:rPr lang="en-GB" sz="2000" i="1" dirty="0"/>
              <a:t>that can be used </a:t>
            </a:r>
            <a:r>
              <a:rPr lang="en-GB" sz="2000" b="1" i="1" dirty="0"/>
              <a:t>(kW).</a:t>
            </a:r>
            <a:endParaRPr lang="en-US" sz="2000" b="1" i="1" dirty="0"/>
          </a:p>
        </p:txBody>
      </p:sp>
    </p:spTree>
    <p:extLst>
      <p:ext uri="{BB962C8B-B14F-4D97-AF65-F5344CB8AC3E}">
        <p14:creationId xmlns:p14="http://schemas.microsoft.com/office/powerpoint/2010/main" val="2432426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TECHNICAL STANDARDS. </a:t>
            </a:r>
            <a:r>
              <a:rPr lang="en-US" dirty="0">
                <a:solidFill>
                  <a:schemeClr val="tx1"/>
                </a:solidFill>
                <a:latin typeface="Tw Cen MT" panose="020B0602020104020603" pitchFamily="34" charset="0"/>
              </a:rPr>
              <a:t>Service Quality: Availability</a:t>
            </a:r>
            <a:endParaRPr lang="es-ES" dirty="0">
              <a:solidFill>
                <a:schemeClr val="tx1"/>
              </a:solidFill>
            </a:endParaRPr>
          </a:p>
        </p:txBody>
      </p:sp>
      <p:sp>
        <p:nvSpPr>
          <p:cNvPr id="7" name="TextBox 6">
            <a:extLst>
              <a:ext uri="{FF2B5EF4-FFF2-40B4-BE49-F238E27FC236}">
                <a16:creationId xmlns:a16="http://schemas.microsoft.com/office/drawing/2014/main" id="{EC8B2C30-7BF8-DBC1-DB95-5A3731ED60C4}"/>
              </a:ext>
            </a:extLst>
          </p:cNvPr>
          <p:cNvSpPr txBox="1"/>
          <p:nvPr/>
        </p:nvSpPr>
        <p:spPr>
          <a:xfrm>
            <a:off x="601396" y="951457"/>
            <a:ext cx="11111227" cy="784830"/>
          </a:xfrm>
          <a:prstGeom prst="rect">
            <a:avLst/>
          </a:prstGeom>
          <a:noFill/>
        </p:spPr>
        <p:txBody>
          <a:bodyPr wrap="square">
            <a:spAutoFit/>
          </a:bodyPr>
          <a:lstStyle/>
          <a:p>
            <a:pPr algn="just">
              <a:spcBef>
                <a:spcPts val="600"/>
              </a:spcBef>
            </a:pPr>
            <a:r>
              <a:rPr lang="en-GB" sz="2000" i="1" dirty="0"/>
              <a:t>Total </a:t>
            </a:r>
            <a:r>
              <a:rPr lang="en-GB" sz="2000" b="1" i="1" dirty="0"/>
              <a:t>number of hours </a:t>
            </a:r>
            <a:r>
              <a:rPr lang="en-GB" sz="2000" i="1" dirty="0"/>
              <a:t>when electricity is available each day</a:t>
            </a:r>
            <a:endParaRPr lang="en-US" sz="2000" i="1" dirty="0"/>
          </a:p>
          <a:p>
            <a:pPr lvl="0" algn="just">
              <a:spcBef>
                <a:spcPts val="600"/>
              </a:spcBef>
            </a:pPr>
            <a:endParaRPr lang="en-US" sz="2000" b="1" i="1" dirty="0"/>
          </a:p>
        </p:txBody>
      </p:sp>
      <p:graphicFrame>
        <p:nvGraphicFramePr>
          <p:cNvPr id="5" name="Table 4">
            <a:extLst>
              <a:ext uri="{FF2B5EF4-FFF2-40B4-BE49-F238E27FC236}">
                <a16:creationId xmlns:a16="http://schemas.microsoft.com/office/drawing/2014/main" id="{5102C6BA-49DD-0140-93E0-9212CDA2EB4A}"/>
              </a:ext>
            </a:extLst>
          </p:cNvPr>
          <p:cNvGraphicFramePr>
            <a:graphicFrameLocks noGrp="1"/>
          </p:cNvGraphicFramePr>
          <p:nvPr>
            <p:extLst>
              <p:ext uri="{D42A27DB-BD31-4B8C-83A1-F6EECF244321}">
                <p14:modId xmlns:p14="http://schemas.microsoft.com/office/powerpoint/2010/main" val="1169656897"/>
              </p:ext>
            </p:extLst>
          </p:nvPr>
        </p:nvGraphicFramePr>
        <p:xfrm>
          <a:off x="767407" y="2204864"/>
          <a:ext cx="10390830" cy="2222332"/>
        </p:xfrm>
        <a:graphic>
          <a:graphicData uri="http://schemas.openxmlformats.org/drawingml/2006/table">
            <a:tbl>
              <a:tblPr/>
              <a:tblGrid>
                <a:gridCol w="1731805">
                  <a:extLst>
                    <a:ext uri="{9D8B030D-6E8A-4147-A177-3AD203B41FA5}">
                      <a16:colId xmlns:a16="http://schemas.microsoft.com/office/drawing/2014/main" val="2322358143"/>
                    </a:ext>
                  </a:extLst>
                </a:gridCol>
                <a:gridCol w="1731805">
                  <a:extLst>
                    <a:ext uri="{9D8B030D-6E8A-4147-A177-3AD203B41FA5}">
                      <a16:colId xmlns:a16="http://schemas.microsoft.com/office/drawing/2014/main" val="1391160309"/>
                    </a:ext>
                  </a:extLst>
                </a:gridCol>
                <a:gridCol w="1731805">
                  <a:extLst>
                    <a:ext uri="{9D8B030D-6E8A-4147-A177-3AD203B41FA5}">
                      <a16:colId xmlns:a16="http://schemas.microsoft.com/office/drawing/2014/main" val="1018999202"/>
                    </a:ext>
                  </a:extLst>
                </a:gridCol>
                <a:gridCol w="1731805">
                  <a:extLst>
                    <a:ext uri="{9D8B030D-6E8A-4147-A177-3AD203B41FA5}">
                      <a16:colId xmlns:a16="http://schemas.microsoft.com/office/drawing/2014/main" val="542162064"/>
                    </a:ext>
                  </a:extLst>
                </a:gridCol>
                <a:gridCol w="1731805">
                  <a:extLst>
                    <a:ext uri="{9D8B030D-6E8A-4147-A177-3AD203B41FA5}">
                      <a16:colId xmlns:a16="http://schemas.microsoft.com/office/drawing/2014/main" val="538232953"/>
                    </a:ext>
                  </a:extLst>
                </a:gridCol>
                <a:gridCol w="1731805">
                  <a:extLst>
                    <a:ext uri="{9D8B030D-6E8A-4147-A177-3AD203B41FA5}">
                      <a16:colId xmlns:a16="http://schemas.microsoft.com/office/drawing/2014/main" val="3927716758"/>
                    </a:ext>
                  </a:extLst>
                </a:gridCol>
              </a:tblGrid>
              <a:tr h="232284">
                <a:tc rowSpan="2">
                  <a:txBody>
                    <a:bodyPr/>
                    <a:lstStyle/>
                    <a:p>
                      <a:pPr algn="ctr" fontAlgn="ctr"/>
                      <a:r>
                        <a:rPr lang="en-GB" sz="1200" b="1" i="0" u="none" strike="noStrike">
                          <a:solidFill>
                            <a:srgbClr val="FFFFFF"/>
                          </a:solidFill>
                          <a:effectLst/>
                          <a:latin typeface="Calibri" panose="020F0502020204030204" pitchFamily="34" charset="0"/>
                        </a:rPr>
                        <a:t>IEC</a:t>
                      </a:r>
                    </a:p>
                  </a:txBody>
                  <a:tcPr marL="111496" marR="111496" marT="55748" marB="5574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E</a:t>
                      </a:r>
                    </a:p>
                  </a:txBody>
                  <a:tcPr marL="11614" marR="11614" marT="11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D</a:t>
                      </a:r>
                    </a:p>
                  </a:txBody>
                  <a:tcPr marL="11614" marR="11614" marT="11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C</a:t>
                      </a:r>
                    </a:p>
                  </a:txBody>
                  <a:tcPr marL="11614" marR="11614" marT="11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B</a:t>
                      </a:r>
                    </a:p>
                  </a:txBody>
                  <a:tcPr marL="11614" marR="11614" marT="11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A</a:t>
                      </a:r>
                    </a:p>
                  </a:txBody>
                  <a:tcPr marL="11614" marR="11614" marT="11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extLst>
                  <a:ext uri="{0D108BD9-81ED-4DB2-BD59-A6C34878D82A}">
                    <a16:rowId xmlns:a16="http://schemas.microsoft.com/office/drawing/2014/main" val="721803753"/>
                  </a:ext>
                </a:extLst>
              </a:tr>
              <a:tr h="232284">
                <a:tc vMerge="1">
                  <a:txBody>
                    <a:bodyPr/>
                    <a:lstStyle/>
                    <a:p>
                      <a:endParaRPr lang="en-US"/>
                    </a:p>
                  </a:txBody>
                  <a:tcPr/>
                </a:tc>
                <a:tc>
                  <a:txBody>
                    <a:bodyPr/>
                    <a:lstStyle/>
                    <a:p>
                      <a:pPr algn="l" fontAlgn="ctr"/>
                      <a:r>
                        <a:rPr lang="en-GB" sz="1200" b="0" i="0" u="none" strike="noStrike" dirty="0">
                          <a:solidFill>
                            <a:srgbClr val="000000"/>
                          </a:solidFill>
                          <a:effectLst/>
                          <a:latin typeface="Calibri" panose="020F0502020204030204" pitchFamily="34" charset="0"/>
                        </a:rPr>
                        <a:t>h/day &lt; 4</a:t>
                      </a:r>
                    </a:p>
                  </a:txBody>
                  <a:tcPr marL="11614" marR="11614" marT="11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200" b="0" i="0" u="none" strike="noStrike">
                          <a:solidFill>
                            <a:srgbClr val="000000"/>
                          </a:solidFill>
                          <a:effectLst/>
                          <a:latin typeface="Calibri" panose="020F0502020204030204" pitchFamily="34" charset="0"/>
                        </a:rPr>
                        <a:t>4 ≤ h/day &lt; 8</a:t>
                      </a:r>
                    </a:p>
                  </a:txBody>
                  <a:tcPr marL="11614" marR="11614" marT="11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200" b="0" i="0" u="none" strike="noStrike">
                          <a:solidFill>
                            <a:srgbClr val="000000"/>
                          </a:solidFill>
                          <a:effectLst/>
                          <a:latin typeface="Calibri" panose="020F0502020204030204" pitchFamily="34" charset="0"/>
                        </a:rPr>
                        <a:t>8 ≤ h/day &lt; 16</a:t>
                      </a:r>
                    </a:p>
                  </a:txBody>
                  <a:tcPr marL="11614" marR="11614" marT="11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200" b="0" i="0" u="none" strike="noStrike">
                          <a:solidFill>
                            <a:srgbClr val="000000"/>
                          </a:solidFill>
                          <a:effectLst/>
                          <a:latin typeface="Calibri" panose="020F0502020204030204" pitchFamily="34" charset="0"/>
                        </a:rPr>
                        <a:t>16 ≤ h/day &lt; 24</a:t>
                      </a:r>
                    </a:p>
                  </a:txBody>
                  <a:tcPr marL="11614" marR="11614" marT="11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200" b="0" i="0" u="none" strike="noStrike">
                          <a:solidFill>
                            <a:srgbClr val="000000"/>
                          </a:solidFill>
                          <a:effectLst/>
                          <a:latin typeface="Calibri" panose="020F0502020204030204" pitchFamily="34" charset="0"/>
                        </a:rPr>
                        <a:t>= 24 h/day</a:t>
                      </a:r>
                    </a:p>
                  </a:txBody>
                  <a:tcPr marL="11614" marR="11614" marT="11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0855257"/>
                  </a:ext>
                </a:extLst>
              </a:tr>
              <a:tr h="232284">
                <a:tc>
                  <a:txBody>
                    <a:bodyPr/>
                    <a:lstStyle/>
                    <a:p>
                      <a:pPr algn="l" fontAlgn="ctr"/>
                      <a:endParaRPr lang="en-GB" sz="1200" b="0" i="0" u="none" strike="noStrike">
                        <a:solidFill>
                          <a:srgbClr val="000000"/>
                        </a:solidFill>
                        <a:effectLst/>
                        <a:latin typeface="Calibri" panose="020F0502020204030204" pitchFamily="34" charset="0"/>
                      </a:endParaRPr>
                    </a:p>
                  </a:txBody>
                  <a:tcPr marL="11614" marR="11614" marT="116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1614" marR="11614" marT="116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1614" marR="11614" marT="116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1614" marR="11614" marT="116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1614" marR="11614" marT="116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1614" marR="11614" marT="116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4547769"/>
                  </a:ext>
                </a:extLst>
              </a:tr>
              <a:tr h="232284">
                <a:tc rowSpan="2">
                  <a:txBody>
                    <a:bodyPr/>
                    <a:lstStyle/>
                    <a:p>
                      <a:pPr algn="ctr" fontAlgn="ctr"/>
                      <a:r>
                        <a:rPr lang="en-GB" sz="1200" b="1" i="0" u="none" strike="noStrike">
                          <a:solidFill>
                            <a:srgbClr val="FFFFFF"/>
                          </a:solidFill>
                          <a:effectLst/>
                          <a:latin typeface="Calibri" panose="020F0502020204030204" pitchFamily="34" charset="0"/>
                        </a:rPr>
                        <a:t>MTF</a:t>
                      </a:r>
                    </a:p>
                  </a:txBody>
                  <a:tcPr marL="111496" marR="111496" marT="55748" marB="5574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Tier 1</a:t>
                      </a:r>
                    </a:p>
                  </a:txBody>
                  <a:tcPr marL="11614" marR="11614" marT="11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Tier 2</a:t>
                      </a:r>
                    </a:p>
                  </a:txBody>
                  <a:tcPr marL="11614" marR="11614" marT="11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Tier 3</a:t>
                      </a:r>
                    </a:p>
                  </a:txBody>
                  <a:tcPr marL="11614" marR="11614" marT="11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Tier 4</a:t>
                      </a:r>
                    </a:p>
                  </a:txBody>
                  <a:tcPr marL="11614" marR="11614" marT="11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Tier 5</a:t>
                      </a:r>
                    </a:p>
                  </a:txBody>
                  <a:tcPr marL="11614" marR="11614" marT="11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extLst>
                  <a:ext uri="{0D108BD9-81ED-4DB2-BD59-A6C34878D82A}">
                    <a16:rowId xmlns:a16="http://schemas.microsoft.com/office/drawing/2014/main" val="4135465192"/>
                  </a:ext>
                </a:extLst>
              </a:tr>
              <a:tr h="383268">
                <a:tc vMerge="1">
                  <a:txBody>
                    <a:bodyPr/>
                    <a:lstStyle/>
                    <a:p>
                      <a:endParaRPr lang="en-US"/>
                    </a:p>
                  </a:txBody>
                  <a:tcPr/>
                </a:tc>
                <a:tc>
                  <a:txBody>
                    <a:bodyPr/>
                    <a:lstStyle/>
                    <a:p>
                      <a:pPr algn="l" fontAlgn="ctr"/>
                      <a:r>
                        <a:rPr lang="pt-BR" sz="1200" b="0" i="0" u="none" strike="noStrike">
                          <a:solidFill>
                            <a:srgbClr val="000000"/>
                          </a:solidFill>
                          <a:effectLst/>
                          <a:latin typeface="Calibri" panose="020F0502020204030204" pitchFamily="34" charset="0"/>
                        </a:rPr>
                        <a:t>4 ≤ h/day &lt; 8</a:t>
                      </a:r>
                      <a:br>
                        <a:rPr lang="pt-BR" sz="1200" b="0" i="0" u="none" strike="noStrike">
                          <a:solidFill>
                            <a:srgbClr val="000000"/>
                          </a:solidFill>
                          <a:effectLst/>
                          <a:latin typeface="Calibri" panose="020F0502020204030204" pitchFamily="34" charset="0"/>
                        </a:rPr>
                      </a:br>
                      <a:r>
                        <a:rPr lang="pt-BR" sz="1200" b="0" i="0" u="none" strike="noStrike">
                          <a:solidFill>
                            <a:srgbClr val="000000"/>
                          </a:solidFill>
                          <a:effectLst/>
                          <a:latin typeface="Calibri" panose="020F0502020204030204" pitchFamily="34" charset="0"/>
                        </a:rPr>
                        <a:t>h/evening* &gt; 1h</a:t>
                      </a:r>
                    </a:p>
                  </a:txBody>
                  <a:tcPr marL="11614" marR="11614" marT="11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1200" b="0" i="0" u="none" strike="noStrike">
                          <a:solidFill>
                            <a:srgbClr val="000000"/>
                          </a:solidFill>
                          <a:effectLst/>
                          <a:latin typeface="Calibri" panose="020F0502020204030204" pitchFamily="34" charset="0"/>
                        </a:rPr>
                        <a:t>4 ≤ h/day &lt; 8</a:t>
                      </a:r>
                      <a:br>
                        <a:rPr lang="pt-BR" sz="1200" b="0" i="0" u="none" strike="noStrike">
                          <a:solidFill>
                            <a:srgbClr val="000000"/>
                          </a:solidFill>
                          <a:effectLst/>
                          <a:latin typeface="Calibri" panose="020F0502020204030204" pitchFamily="34" charset="0"/>
                        </a:rPr>
                      </a:br>
                      <a:r>
                        <a:rPr lang="pt-BR" sz="1200" b="0" i="0" u="none" strike="noStrike">
                          <a:solidFill>
                            <a:srgbClr val="000000"/>
                          </a:solidFill>
                          <a:effectLst/>
                          <a:latin typeface="Calibri" panose="020F0502020204030204" pitchFamily="34" charset="0"/>
                        </a:rPr>
                        <a:t>h/evening* &gt; 2h</a:t>
                      </a:r>
                    </a:p>
                  </a:txBody>
                  <a:tcPr marL="11614" marR="11614" marT="11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1200" b="0" i="0" u="none" strike="noStrike">
                          <a:solidFill>
                            <a:srgbClr val="000000"/>
                          </a:solidFill>
                          <a:effectLst/>
                          <a:latin typeface="Calibri" panose="020F0502020204030204" pitchFamily="34" charset="0"/>
                        </a:rPr>
                        <a:t>8 ≤ h/day &lt; 16</a:t>
                      </a:r>
                      <a:br>
                        <a:rPr lang="pt-BR" sz="1200" b="0" i="0" u="none" strike="noStrike">
                          <a:solidFill>
                            <a:srgbClr val="000000"/>
                          </a:solidFill>
                          <a:effectLst/>
                          <a:latin typeface="Calibri" panose="020F0502020204030204" pitchFamily="34" charset="0"/>
                        </a:rPr>
                      </a:br>
                      <a:r>
                        <a:rPr lang="pt-BR" sz="1200" b="0" i="0" u="none" strike="noStrike">
                          <a:solidFill>
                            <a:srgbClr val="000000"/>
                          </a:solidFill>
                          <a:effectLst/>
                          <a:latin typeface="Calibri" panose="020F0502020204030204" pitchFamily="34" charset="0"/>
                        </a:rPr>
                        <a:t>h/evening* ≥ 3h</a:t>
                      </a:r>
                    </a:p>
                  </a:txBody>
                  <a:tcPr marL="11614" marR="11614" marT="11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1200" b="0" i="0" u="none" strike="noStrike">
                          <a:solidFill>
                            <a:srgbClr val="000000"/>
                          </a:solidFill>
                          <a:effectLst/>
                          <a:latin typeface="Calibri" panose="020F0502020204030204" pitchFamily="34" charset="0"/>
                        </a:rPr>
                        <a:t>16 ≤ h/day &lt; 23</a:t>
                      </a:r>
                      <a:br>
                        <a:rPr lang="pt-BR" sz="1200" b="0" i="0" u="none" strike="noStrike">
                          <a:solidFill>
                            <a:srgbClr val="000000"/>
                          </a:solidFill>
                          <a:effectLst/>
                          <a:latin typeface="Calibri" panose="020F0502020204030204" pitchFamily="34" charset="0"/>
                        </a:rPr>
                      </a:br>
                      <a:r>
                        <a:rPr lang="pt-BR" sz="1200" b="0" i="0" u="none" strike="noStrike">
                          <a:solidFill>
                            <a:srgbClr val="000000"/>
                          </a:solidFill>
                          <a:effectLst/>
                          <a:latin typeface="Calibri" panose="020F0502020204030204" pitchFamily="34" charset="0"/>
                        </a:rPr>
                        <a:t>h/evening* ≥ 4h</a:t>
                      </a:r>
                    </a:p>
                  </a:txBody>
                  <a:tcPr marL="11614" marR="11614" marT="11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1200" b="0" i="0" u="none" strike="noStrike">
                          <a:solidFill>
                            <a:srgbClr val="000000"/>
                          </a:solidFill>
                          <a:effectLst/>
                          <a:latin typeface="Calibri" panose="020F0502020204030204" pitchFamily="34" charset="0"/>
                        </a:rPr>
                        <a:t>23 ≤ h/day &lt; 24</a:t>
                      </a:r>
                      <a:br>
                        <a:rPr lang="pt-BR" sz="1200" b="0" i="0" u="none" strike="noStrike">
                          <a:solidFill>
                            <a:srgbClr val="000000"/>
                          </a:solidFill>
                          <a:effectLst/>
                          <a:latin typeface="Calibri" panose="020F0502020204030204" pitchFamily="34" charset="0"/>
                        </a:rPr>
                      </a:br>
                      <a:r>
                        <a:rPr lang="pt-BR" sz="1200" b="0" i="0" u="none" strike="noStrike">
                          <a:solidFill>
                            <a:srgbClr val="000000"/>
                          </a:solidFill>
                          <a:effectLst/>
                          <a:latin typeface="Calibri" panose="020F0502020204030204" pitchFamily="34" charset="0"/>
                        </a:rPr>
                        <a:t>h/evening* ≥ 4h</a:t>
                      </a:r>
                    </a:p>
                  </a:txBody>
                  <a:tcPr marL="11614" marR="11614" marT="11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5214929"/>
                  </a:ext>
                </a:extLst>
              </a:tr>
              <a:tr h="232284">
                <a:tc>
                  <a:txBody>
                    <a:bodyPr/>
                    <a:lstStyle/>
                    <a:p>
                      <a:pPr algn="l" fontAlgn="ctr"/>
                      <a:endParaRPr lang="en-GB" sz="1200" b="0" i="0" u="none" strike="noStrike">
                        <a:solidFill>
                          <a:srgbClr val="000000"/>
                        </a:solidFill>
                        <a:effectLst/>
                        <a:latin typeface="Calibri" panose="020F0502020204030204" pitchFamily="34" charset="0"/>
                      </a:endParaRPr>
                    </a:p>
                  </a:txBody>
                  <a:tcPr marL="11614" marR="11614" marT="116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en-GB" sz="1200" b="0" i="1" u="none" strike="noStrike">
                          <a:solidFill>
                            <a:srgbClr val="000000"/>
                          </a:solidFill>
                          <a:effectLst/>
                          <a:latin typeface="Calibri" panose="020F0502020204030204" pitchFamily="34" charset="0"/>
                        </a:rPr>
                        <a:t>(*) Evening Availability considers daily hours of service between 7pm-7am</a:t>
                      </a:r>
                    </a:p>
                  </a:txBody>
                  <a:tcPr marL="111496" marR="111496" marT="55748" marB="55748"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1614" marR="11614" marT="1161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1614" marR="11614" marT="11614"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41443573"/>
                  </a:ext>
                </a:extLst>
              </a:tr>
              <a:tr h="232284">
                <a:tc rowSpan="2">
                  <a:txBody>
                    <a:bodyPr/>
                    <a:lstStyle/>
                    <a:p>
                      <a:pPr algn="ctr" fontAlgn="ctr"/>
                      <a:r>
                        <a:rPr lang="en-GB" sz="1200" b="1" i="0" u="none" strike="noStrike">
                          <a:solidFill>
                            <a:srgbClr val="FFFFFF"/>
                          </a:solidFill>
                          <a:effectLst/>
                          <a:latin typeface="Calibri" panose="020F0502020204030204" pitchFamily="34" charset="0"/>
                        </a:rPr>
                        <a:t>QAF</a:t>
                      </a:r>
                    </a:p>
                  </a:txBody>
                  <a:tcPr marL="111496" marR="111496" marT="55748" marB="5574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Level 1</a:t>
                      </a:r>
                    </a:p>
                  </a:txBody>
                  <a:tcPr marL="11614" marR="11614" marT="11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Level 2</a:t>
                      </a:r>
                    </a:p>
                  </a:txBody>
                  <a:tcPr marL="11614" marR="11614" marT="11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Level 3</a:t>
                      </a:r>
                    </a:p>
                  </a:txBody>
                  <a:tcPr marL="11614" marR="11614" marT="11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1614" marR="11614" marT="1161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1614" marR="11614" marT="11614" marB="0" anchor="ctr">
                    <a:lnL>
                      <a:noFill/>
                    </a:lnL>
                    <a:lnR>
                      <a:noFill/>
                    </a:lnR>
                    <a:lnT>
                      <a:noFill/>
                    </a:lnT>
                    <a:lnB>
                      <a:noFill/>
                    </a:lnB>
                  </a:tcPr>
                </a:tc>
                <a:extLst>
                  <a:ext uri="{0D108BD9-81ED-4DB2-BD59-A6C34878D82A}">
                    <a16:rowId xmlns:a16="http://schemas.microsoft.com/office/drawing/2014/main" val="3260565088"/>
                  </a:ext>
                </a:extLst>
              </a:tr>
              <a:tr h="383268">
                <a:tc vMerge="1">
                  <a:txBody>
                    <a:bodyPr/>
                    <a:lstStyle/>
                    <a:p>
                      <a:endParaRPr lang="en-US"/>
                    </a:p>
                  </a:txBody>
                  <a:tcPr/>
                </a:tc>
                <a:tc>
                  <a:txBody>
                    <a:bodyPr/>
                    <a:lstStyle/>
                    <a:p>
                      <a:pPr algn="l" fontAlgn="ctr"/>
                      <a:r>
                        <a:rPr lang="en-GB" sz="1200" b="0" i="0" u="none" strike="noStrike">
                          <a:solidFill>
                            <a:srgbClr val="000000"/>
                          </a:solidFill>
                          <a:effectLst/>
                          <a:latin typeface="Calibri" panose="020F0502020204030204" pitchFamily="34" charset="0"/>
                        </a:rPr>
                        <a:t>No guarantee of availability</a:t>
                      </a:r>
                    </a:p>
                  </a:txBody>
                  <a:tcPr marL="11614" marR="11614" marT="11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200" b="0" i="0" u="none" strike="noStrike">
                          <a:solidFill>
                            <a:srgbClr val="000000"/>
                          </a:solidFill>
                          <a:effectLst/>
                          <a:latin typeface="Calibri" panose="020F0502020204030204" pitchFamily="34" charset="0"/>
                        </a:rPr>
                        <a:t>Variable certainty: x hours a day with y certainty</a:t>
                      </a:r>
                    </a:p>
                  </a:txBody>
                  <a:tcPr marL="11614" marR="11614" marT="11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200" b="0" i="0" u="none" strike="noStrike">
                          <a:solidFill>
                            <a:srgbClr val="000000"/>
                          </a:solidFill>
                          <a:effectLst/>
                          <a:latin typeface="Calibri" panose="020F0502020204030204" pitchFamily="34" charset="0"/>
                        </a:rPr>
                        <a:t>Full certainty: planned continual availability</a:t>
                      </a:r>
                    </a:p>
                  </a:txBody>
                  <a:tcPr marL="11614" marR="11614" marT="11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1614" marR="11614" marT="1161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GB" sz="1200" b="0" i="0" u="none" strike="noStrike" dirty="0">
                        <a:solidFill>
                          <a:srgbClr val="000000"/>
                        </a:solidFill>
                        <a:effectLst/>
                        <a:latin typeface="Calibri" panose="020F0502020204030204" pitchFamily="34" charset="0"/>
                      </a:endParaRPr>
                    </a:p>
                  </a:txBody>
                  <a:tcPr marL="11614" marR="11614" marT="11614" marB="0" anchor="ctr">
                    <a:lnL>
                      <a:noFill/>
                    </a:lnL>
                    <a:lnR>
                      <a:noFill/>
                    </a:lnR>
                    <a:lnT>
                      <a:noFill/>
                    </a:lnT>
                    <a:lnB>
                      <a:noFill/>
                    </a:lnB>
                  </a:tcPr>
                </a:tc>
                <a:extLst>
                  <a:ext uri="{0D108BD9-81ED-4DB2-BD59-A6C34878D82A}">
                    <a16:rowId xmlns:a16="http://schemas.microsoft.com/office/drawing/2014/main" val="2280389158"/>
                  </a:ext>
                </a:extLst>
              </a:tr>
            </a:tbl>
          </a:graphicData>
        </a:graphic>
      </p:graphicFrame>
    </p:spTree>
    <p:extLst>
      <p:ext uri="{BB962C8B-B14F-4D97-AF65-F5344CB8AC3E}">
        <p14:creationId xmlns:p14="http://schemas.microsoft.com/office/powerpoint/2010/main" val="3739313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TECHNICAL STANDARDS. </a:t>
            </a:r>
            <a:r>
              <a:rPr lang="en-US" dirty="0">
                <a:solidFill>
                  <a:schemeClr val="tx1"/>
                </a:solidFill>
                <a:latin typeface="Tw Cen MT" panose="020B0602020104020603" pitchFamily="34" charset="0"/>
              </a:rPr>
              <a:t>Service Quality: Reliability</a:t>
            </a:r>
            <a:endParaRPr lang="es-ES" dirty="0">
              <a:solidFill>
                <a:schemeClr val="tx1"/>
              </a:solidFill>
            </a:endParaRPr>
          </a:p>
        </p:txBody>
      </p:sp>
      <p:sp>
        <p:nvSpPr>
          <p:cNvPr id="7" name="TextBox 6">
            <a:extLst>
              <a:ext uri="{FF2B5EF4-FFF2-40B4-BE49-F238E27FC236}">
                <a16:creationId xmlns:a16="http://schemas.microsoft.com/office/drawing/2014/main" id="{EC8B2C30-7BF8-DBC1-DB95-5A3731ED60C4}"/>
              </a:ext>
            </a:extLst>
          </p:cNvPr>
          <p:cNvSpPr txBox="1"/>
          <p:nvPr/>
        </p:nvSpPr>
        <p:spPr>
          <a:xfrm>
            <a:off x="601396" y="951457"/>
            <a:ext cx="11111227" cy="400110"/>
          </a:xfrm>
          <a:prstGeom prst="rect">
            <a:avLst/>
          </a:prstGeom>
          <a:noFill/>
        </p:spPr>
        <p:txBody>
          <a:bodyPr wrap="square">
            <a:spAutoFit/>
          </a:bodyPr>
          <a:lstStyle/>
          <a:p>
            <a:pPr lvl="0" algn="just">
              <a:spcBef>
                <a:spcPts val="600"/>
              </a:spcBef>
            </a:pPr>
            <a:r>
              <a:rPr lang="en-GB" sz="2000" i="1" dirty="0"/>
              <a:t>Frequency and length of unpredictable outages</a:t>
            </a:r>
            <a:endParaRPr lang="en-US" sz="2000" b="1" i="1" dirty="0"/>
          </a:p>
        </p:txBody>
      </p:sp>
      <p:graphicFrame>
        <p:nvGraphicFramePr>
          <p:cNvPr id="4" name="Table 3">
            <a:extLst>
              <a:ext uri="{FF2B5EF4-FFF2-40B4-BE49-F238E27FC236}">
                <a16:creationId xmlns:a16="http://schemas.microsoft.com/office/drawing/2014/main" id="{65A3A0C1-2E32-EB99-1B85-784C119E463E}"/>
              </a:ext>
            </a:extLst>
          </p:cNvPr>
          <p:cNvGraphicFramePr>
            <a:graphicFrameLocks noGrp="1"/>
          </p:cNvGraphicFramePr>
          <p:nvPr>
            <p:extLst>
              <p:ext uri="{D42A27DB-BD31-4B8C-83A1-F6EECF244321}">
                <p14:modId xmlns:p14="http://schemas.microsoft.com/office/powerpoint/2010/main" val="2210557032"/>
              </p:ext>
            </p:extLst>
          </p:nvPr>
        </p:nvGraphicFramePr>
        <p:xfrm>
          <a:off x="767408" y="1556792"/>
          <a:ext cx="10882290" cy="3600398"/>
        </p:xfrm>
        <a:graphic>
          <a:graphicData uri="http://schemas.openxmlformats.org/drawingml/2006/table">
            <a:tbl>
              <a:tblPr/>
              <a:tblGrid>
                <a:gridCol w="1813715">
                  <a:extLst>
                    <a:ext uri="{9D8B030D-6E8A-4147-A177-3AD203B41FA5}">
                      <a16:colId xmlns:a16="http://schemas.microsoft.com/office/drawing/2014/main" val="1778222861"/>
                    </a:ext>
                  </a:extLst>
                </a:gridCol>
                <a:gridCol w="1813715">
                  <a:extLst>
                    <a:ext uri="{9D8B030D-6E8A-4147-A177-3AD203B41FA5}">
                      <a16:colId xmlns:a16="http://schemas.microsoft.com/office/drawing/2014/main" val="2626771115"/>
                    </a:ext>
                  </a:extLst>
                </a:gridCol>
                <a:gridCol w="1813715">
                  <a:extLst>
                    <a:ext uri="{9D8B030D-6E8A-4147-A177-3AD203B41FA5}">
                      <a16:colId xmlns:a16="http://schemas.microsoft.com/office/drawing/2014/main" val="3356694170"/>
                    </a:ext>
                  </a:extLst>
                </a:gridCol>
                <a:gridCol w="1813715">
                  <a:extLst>
                    <a:ext uri="{9D8B030D-6E8A-4147-A177-3AD203B41FA5}">
                      <a16:colId xmlns:a16="http://schemas.microsoft.com/office/drawing/2014/main" val="3856871382"/>
                    </a:ext>
                  </a:extLst>
                </a:gridCol>
                <a:gridCol w="1813715">
                  <a:extLst>
                    <a:ext uri="{9D8B030D-6E8A-4147-A177-3AD203B41FA5}">
                      <a16:colId xmlns:a16="http://schemas.microsoft.com/office/drawing/2014/main" val="1406562025"/>
                    </a:ext>
                  </a:extLst>
                </a:gridCol>
                <a:gridCol w="1813715">
                  <a:extLst>
                    <a:ext uri="{9D8B030D-6E8A-4147-A177-3AD203B41FA5}">
                      <a16:colId xmlns:a16="http://schemas.microsoft.com/office/drawing/2014/main" val="2033673261"/>
                    </a:ext>
                  </a:extLst>
                </a:gridCol>
              </a:tblGrid>
              <a:tr h="243270">
                <a:tc rowSpan="2">
                  <a:txBody>
                    <a:bodyPr/>
                    <a:lstStyle/>
                    <a:p>
                      <a:pPr algn="ctr" fontAlgn="ctr"/>
                      <a:r>
                        <a:rPr lang="en-GB" sz="1200" b="1" i="0" u="none" strike="noStrike">
                          <a:solidFill>
                            <a:srgbClr val="FFFFFF"/>
                          </a:solidFill>
                          <a:effectLst/>
                          <a:latin typeface="Calibri" panose="020F0502020204030204" pitchFamily="34" charset="0"/>
                        </a:rPr>
                        <a:t>IEC</a:t>
                      </a:r>
                    </a:p>
                  </a:txBody>
                  <a:tcPr marL="116770" marR="116770" marT="58385" marB="5838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3</a:t>
                      </a:r>
                    </a:p>
                  </a:txBody>
                  <a:tcPr marL="12164" marR="12164" marT="1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2</a:t>
                      </a:r>
                    </a:p>
                  </a:txBody>
                  <a:tcPr marL="12164" marR="12164" marT="1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1</a:t>
                      </a:r>
                    </a:p>
                  </a:txBody>
                  <a:tcPr marL="12164" marR="12164" marT="1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2164" marR="12164" marT="1216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2164" marR="12164" marT="12164" marB="0" anchor="ctr">
                    <a:lnL>
                      <a:noFill/>
                    </a:lnL>
                    <a:lnR>
                      <a:noFill/>
                    </a:lnR>
                    <a:lnT>
                      <a:noFill/>
                    </a:lnT>
                    <a:lnB>
                      <a:noFill/>
                    </a:lnB>
                  </a:tcPr>
                </a:tc>
                <a:extLst>
                  <a:ext uri="{0D108BD9-81ED-4DB2-BD59-A6C34878D82A}">
                    <a16:rowId xmlns:a16="http://schemas.microsoft.com/office/drawing/2014/main" val="1121802896"/>
                  </a:ext>
                </a:extLst>
              </a:tr>
              <a:tr h="243270">
                <a:tc vMerge="1">
                  <a:txBody>
                    <a:bodyPr/>
                    <a:lstStyle/>
                    <a:p>
                      <a:endParaRPr lang="en-US"/>
                    </a:p>
                  </a:txBody>
                  <a:tcPr/>
                </a:tc>
                <a:tc>
                  <a:txBody>
                    <a:bodyPr/>
                    <a:lstStyle/>
                    <a:p>
                      <a:pPr algn="l" fontAlgn="ctr"/>
                      <a:r>
                        <a:rPr lang="en-GB" sz="1200" b="0" i="0" u="none" strike="noStrike">
                          <a:solidFill>
                            <a:srgbClr val="000000"/>
                          </a:solidFill>
                          <a:effectLst/>
                          <a:latin typeface="Calibri" panose="020F0502020204030204" pitchFamily="34" charset="0"/>
                        </a:rPr>
                        <a:t>≥ 95 %/year</a:t>
                      </a:r>
                    </a:p>
                  </a:txBody>
                  <a:tcPr marL="12164" marR="12164" marT="1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200" b="0" i="0" u="none" strike="noStrike">
                          <a:solidFill>
                            <a:srgbClr val="000000"/>
                          </a:solidFill>
                          <a:effectLst/>
                          <a:latin typeface="Calibri" panose="020F0502020204030204" pitchFamily="34" charset="0"/>
                        </a:rPr>
                        <a:t>≥ 98 %/year</a:t>
                      </a:r>
                    </a:p>
                  </a:txBody>
                  <a:tcPr marL="12164" marR="12164" marT="1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200" b="0" i="0" u="none" strike="noStrike">
                          <a:solidFill>
                            <a:srgbClr val="000000"/>
                          </a:solidFill>
                          <a:effectLst/>
                          <a:latin typeface="Calibri" panose="020F0502020204030204" pitchFamily="34" charset="0"/>
                        </a:rPr>
                        <a:t>≥ 99 %/year</a:t>
                      </a:r>
                    </a:p>
                  </a:txBody>
                  <a:tcPr marL="12164" marR="12164" marT="1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2164" marR="12164" marT="1216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2164" marR="12164" marT="12164" marB="0" anchor="ctr">
                    <a:lnL>
                      <a:noFill/>
                    </a:lnL>
                    <a:lnR>
                      <a:noFill/>
                    </a:lnR>
                    <a:lnT>
                      <a:noFill/>
                    </a:lnT>
                    <a:lnB>
                      <a:noFill/>
                    </a:lnB>
                  </a:tcPr>
                </a:tc>
                <a:extLst>
                  <a:ext uri="{0D108BD9-81ED-4DB2-BD59-A6C34878D82A}">
                    <a16:rowId xmlns:a16="http://schemas.microsoft.com/office/drawing/2014/main" val="3098802185"/>
                  </a:ext>
                </a:extLst>
              </a:tr>
              <a:tr h="243270">
                <a:tc>
                  <a:txBody>
                    <a:bodyPr/>
                    <a:lstStyle/>
                    <a:p>
                      <a:pPr algn="l" fontAlgn="ctr"/>
                      <a:endParaRPr lang="en-GB" sz="1200" b="0" i="0" u="none" strike="noStrike">
                        <a:solidFill>
                          <a:srgbClr val="000000"/>
                        </a:solidFill>
                        <a:effectLst/>
                        <a:latin typeface="Calibri" panose="020F0502020204030204" pitchFamily="34" charset="0"/>
                      </a:endParaRPr>
                    </a:p>
                  </a:txBody>
                  <a:tcPr marL="12164" marR="12164" marT="121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2164" marR="12164" marT="121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2164" marR="12164" marT="121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2164" marR="12164" marT="121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2164" marR="12164" marT="121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2164" marR="12164" marT="12164"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082592"/>
                  </a:ext>
                </a:extLst>
              </a:tr>
              <a:tr h="243270">
                <a:tc rowSpan="2">
                  <a:txBody>
                    <a:bodyPr/>
                    <a:lstStyle/>
                    <a:p>
                      <a:pPr algn="ctr" fontAlgn="ctr"/>
                      <a:r>
                        <a:rPr lang="en-GB" sz="1200" b="1" i="0" u="none" strike="noStrike">
                          <a:solidFill>
                            <a:srgbClr val="FFFFFF"/>
                          </a:solidFill>
                          <a:effectLst/>
                          <a:latin typeface="Calibri" panose="020F0502020204030204" pitchFamily="34" charset="0"/>
                        </a:rPr>
                        <a:t>MTF</a:t>
                      </a:r>
                    </a:p>
                  </a:txBody>
                  <a:tcPr marL="116770" marR="116770" marT="58385" marB="5838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Tier 1</a:t>
                      </a:r>
                    </a:p>
                  </a:txBody>
                  <a:tcPr marL="12164" marR="12164" marT="1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Tier 2</a:t>
                      </a:r>
                    </a:p>
                  </a:txBody>
                  <a:tcPr marL="12164" marR="12164" marT="1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Tier 3</a:t>
                      </a:r>
                    </a:p>
                  </a:txBody>
                  <a:tcPr marL="12164" marR="12164" marT="1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Tier 4</a:t>
                      </a:r>
                    </a:p>
                  </a:txBody>
                  <a:tcPr marL="12164" marR="12164" marT="1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Tier 5</a:t>
                      </a:r>
                    </a:p>
                  </a:txBody>
                  <a:tcPr marL="12164" marR="12164" marT="1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extLst>
                  <a:ext uri="{0D108BD9-81ED-4DB2-BD59-A6C34878D82A}">
                    <a16:rowId xmlns:a16="http://schemas.microsoft.com/office/drawing/2014/main" val="1796599508"/>
                  </a:ext>
                </a:extLst>
              </a:tr>
              <a:tr h="389232">
                <a:tc vMerge="1">
                  <a:txBody>
                    <a:bodyPr/>
                    <a:lstStyle/>
                    <a:p>
                      <a:endParaRPr lang="en-US"/>
                    </a:p>
                  </a:txBody>
                  <a:tcPr/>
                </a:tc>
                <a:tc>
                  <a:txBody>
                    <a:bodyPr/>
                    <a:lstStyle/>
                    <a:p>
                      <a:pPr algn="ctr" fontAlgn="ctr"/>
                      <a:r>
                        <a:rPr lang="en-GB" sz="1200" b="0" i="1" u="none" strike="noStrike">
                          <a:solidFill>
                            <a:srgbClr val="000000"/>
                          </a:solidFill>
                          <a:effectLst/>
                          <a:latin typeface="Calibri" panose="020F0502020204030204" pitchFamily="34" charset="0"/>
                        </a:rPr>
                        <a:t>-</a:t>
                      </a:r>
                    </a:p>
                  </a:txBody>
                  <a:tcPr marL="12164" marR="12164" marT="1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1" u="none" strike="noStrike">
                          <a:solidFill>
                            <a:srgbClr val="000000"/>
                          </a:solidFill>
                          <a:effectLst/>
                          <a:latin typeface="Calibri" panose="020F0502020204030204" pitchFamily="34" charset="0"/>
                        </a:rPr>
                        <a:t>-</a:t>
                      </a:r>
                    </a:p>
                  </a:txBody>
                  <a:tcPr marL="12164" marR="12164" marT="1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1" u="none" strike="noStrike">
                          <a:solidFill>
                            <a:srgbClr val="000000"/>
                          </a:solidFill>
                          <a:effectLst/>
                          <a:latin typeface="Calibri" panose="020F0502020204030204" pitchFamily="34" charset="0"/>
                        </a:rPr>
                        <a:t>-</a:t>
                      </a:r>
                    </a:p>
                  </a:txBody>
                  <a:tcPr marL="12164" marR="12164" marT="1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Max 14 disruptions/week</a:t>
                      </a:r>
                    </a:p>
                  </a:txBody>
                  <a:tcPr marL="12164" marR="12164" marT="1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Max 3 disruptions per week of total duration &lt;2h</a:t>
                      </a:r>
                    </a:p>
                  </a:txBody>
                  <a:tcPr marL="12164" marR="12164" marT="1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8231185"/>
                  </a:ext>
                </a:extLst>
              </a:tr>
              <a:tr h="243270">
                <a:tc>
                  <a:txBody>
                    <a:bodyPr/>
                    <a:lstStyle/>
                    <a:p>
                      <a:pPr algn="l" fontAlgn="ctr"/>
                      <a:endParaRPr lang="en-GB" sz="1200" b="0" i="0" u="none" strike="noStrike">
                        <a:solidFill>
                          <a:srgbClr val="000000"/>
                        </a:solidFill>
                        <a:effectLst/>
                        <a:latin typeface="Calibri" panose="020F0502020204030204" pitchFamily="34" charset="0"/>
                      </a:endParaRPr>
                    </a:p>
                  </a:txBody>
                  <a:tcPr marL="12164" marR="12164" marT="121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2164" marR="12164" marT="121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2164" marR="12164" marT="121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2164" marR="12164" marT="121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2164" marR="12164" marT="121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2164" marR="12164" marT="12164"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57002397"/>
                  </a:ext>
                </a:extLst>
              </a:tr>
              <a:tr h="243270">
                <a:tc rowSpan="2">
                  <a:txBody>
                    <a:bodyPr/>
                    <a:lstStyle/>
                    <a:p>
                      <a:pPr algn="ctr" fontAlgn="ctr"/>
                      <a:r>
                        <a:rPr lang="en-GB" sz="1200" b="1" i="0" u="none" strike="noStrike">
                          <a:solidFill>
                            <a:srgbClr val="FFFFFF"/>
                          </a:solidFill>
                          <a:effectLst/>
                          <a:latin typeface="Calibri" panose="020F0502020204030204" pitchFamily="34" charset="0"/>
                        </a:rPr>
                        <a:t>QAF</a:t>
                      </a:r>
                    </a:p>
                  </a:txBody>
                  <a:tcPr marL="116770" marR="116770" marT="58385" marB="5838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Base Level of Service</a:t>
                      </a:r>
                    </a:p>
                  </a:txBody>
                  <a:tcPr marL="12164" marR="12164" marT="1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Standard Level of Service</a:t>
                      </a:r>
                    </a:p>
                  </a:txBody>
                  <a:tcPr marL="12164" marR="12164" marT="1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High Level of Service</a:t>
                      </a:r>
                    </a:p>
                  </a:txBody>
                  <a:tcPr marL="12164" marR="12164" marT="1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2164" marR="12164" marT="1216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2164" marR="12164" marT="12164" marB="0" anchor="ctr">
                    <a:lnL>
                      <a:noFill/>
                    </a:lnL>
                    <a:lnR>
                      <a:noFill/>
                    </a:lnR>
                    <a:lnT>
                      <a:noFill/>
                    </a:lnT>
                    <a:lnB>
                      <a:noFill/>
                    </a:lnB>
                  </a:tcPr>
                </a:tc>
                <a:extLst>
                  <a:ext uri="{0D108BD9-81ED-4DB2-BD59-A6C34878D82A}">
                    <a16:rowId xmlns:a16="http://schemas.microsoft.com/office/drawing/2014/main" val="1297817571"/>
                  </a:ext>
                </a:extLst>
              </a:tr>
              <a:tr h="1751546">
                <a:tc vMerge="1">
                  <a:txBody>
                    <a:bodyPr/>
                    <a:lstStyle/>
                    <a:p>
                      <a:endParaRPr lang="en-US"/>
                    </a:p>
                  </a:txBody>
                  <a:tcPr/>
                </a:tc>
                <a:tc>
                  <a:txBody>
                    <a:bodyPr/>
                    <a:lstStyle/>
                    <a:p>
                      <a:pPr algn="l" fontAlgn="ctr"/>
                      <a:r>
                        <a:rPr lang="en-GB" sz="1200" b="0" i="0" u="none" strike="noStrike">
                          <a:solidFill>
                            <a:srgbClr val="000000"/>
                          </a:solidFill>
                          <a:effectLst/>
                          <a:latin typeface="Calibri" panose="020F0502020204030204" pitchFamily="34" charset="0"/>
                        </a:rPr>
                        <a:t>- Unplanned-SAIFI: </a:t>
                      </a:r>
                      <a:r>
                        <a:rPr lang="en-GB" sz="1200" b="1" i="0" u="none" strike="noStrike">
                          <a:solidFill>
                            <a:srgbClr val="000000"/>
                          </a:solidFill>
                          <a:effectLst/>
                          <a:latin typeface="Calibri" panose="020F0502020204030204" pitchFamily="34" charset="0"/>
                        </a:rPr>
                        <a:t>&lt;52/year</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Unplanned-SAIDI: </a:t>
                      </a:r>
                      <a:r>
                        <a:rPr lang="en-GB" sz="1200" b="1" i="0" u="none" strike="noStrike">
                          <a:solidFill>
                            <a:srgbClr val="000000"/>
                          </a:solidFill>
                          <a:effectLst/>
                          <a:latin typeface="Calibri" panose="020F0502020204030204" pitchFamily="34" charset="0"/>
                        </a:rPr>
                        <a:t>&lt;876h (90% reliability)</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Planned-SAIFI: </a:t>
                      </a:r>
                      <a:r>
                        <a:rPr lang="en-GB" sz="1200" b="1" i="0" u="none" strike="noStrike">
                          <a:solidFill>
                            <a:srgbClr val="000000"/>
                          </a:solidFill>
                          <a:effectLst/>
                          <a:latin typeface="Calibri" panose="020F0502020204030204" pitchFamily="34" charset="0"/>
                        </a:rPr>
                        <a:t>No requirement but should be defined.</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Planned-SAIDI: </a:t>
                      </a:r>
                      <a:r>
                        <a:rPr lang="en-GB" sz="1200" b="1" i="0" u="none" strike="noStrike">
                          <a:solidFill>
                            <a:srgbClr val="000000"/>
                          </a:solidFill>
                          <a:effectLst/>
                          <a:latin typeface="Calibri" panose="020F0502020204030204" pitchFamily="34" charset="0"/>
                        </a:rPr>
                        <a:t>No requirement but should be defined</a:t>
                      </a:r>
                      <a:r>
                        <a:rPr lang="en-GB" sz="1200" b="0" i="0" u="none" strike="noStrike">
                          <a:solidFill>
                            <a:srgbClr val="000000"/>
                          </a:solidFill>
                          <a:effectLst/>
                          <a:latin typeface="Calibri" panose="020F0502020204030204" pitchFamily="34" charset="0"/>
                        </a:rPr>
                        <a:t>.</a:t>
                      </a:r>
                    </a:p>
                  </a:txBody>
                  <a:tcPr marL="12164" marR="12164" marT="1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200" b="0" i="0" u="none" strike="noStrike">
                          <a:solidFill>
                            <a:srgbClr val="000000"/>
                          </a:solidFill>
                          <a:effectLst/>
                          <a:latin typeface="Calibri" panose="020F0502020204030204" pitchFamily="34" charset="0"/>
                        </a:rPr>
                        <a:t>- Unplanned-SAIFI: </a:t>
                      </a:r>
                      <a:r>
                        <a:rPr lang="en-GB" sz="1200" b="1" i="0" u="none" strike="noStrike">
                          <a:solidFill>
                            <a:srgbClr val="000000"/>
                          </a:solidFill>
                          <a:effectLst/>
                          <a:latin typeface="Calibri" panose="020F0502020204030204" pitchFamily="34" charset="0"/>
                        </a:rPr>
                        <a:t>&lt;12/year</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Unplanned-SAIDI: </a:t>
                      </a:r>
                      <a:r>
                        <a:rPr lang="en-GB" sz="1200" b="1" i="0" u="none" strike="noStrike">
                          <a:solidFill>
                            <a:srgbClr val="000000"/>
                          </a:solidFill>
                          <a:effectLst/>
                          <a:latin typeface="Calibri" panose="020F0502020204030204" pitchFamily="34" charset="0"/>
                        </a:rPr>
                        <a:t>&lt;438h (95% reliability)</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Planned-SAIFI: </a:t>
                      </a:r>
                      <a:r>
                        <a:rPr lang="en-GB" sz="1200" b="1" i="0" u="none" strike="noStrike">
                          <a:solidFill>
                            <a:srgbClr val="000000"/>
                          </a:solidFill>
                          <a:effectLst/>
                          <a:latin typeface="Calibri" panose="020F0502020204030204" pitchFamily="34" charset="0"/>
                        </a:rPr>
                        <a:t>No requirement but should be defined.</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Planned-SAIDI: </a:t>
                      </a:r>
                      <a:r>
                        <a:rPr lang="en-GB" sz="1200" b="1" i="0" u="none" strike="noStrike">
                          <a:solidFill>
                            <a:srgbClr val="000000"/>
                          </a:solidFill>
                          <a:effectLst/>
                          <a:latin typeface="Calibri" panose="020F0502020204030204" pitchFamily="34" charset="0"/>
                        </a:rPr>
                        <a:t>No requirement but should be defined</a:t>
                      </a:r>
                      <a:r>
                        <a:rPr lang="en-GB" sz="1200" b="0" i="0" u="none" strike="noStrike">
                          <a:solidFill>
                            <a:srgbClr val="000000"/>
                          </a:solidFill>
                          <a:effectLst/>
                          <a:latin typeface="Calibri" panose="020F0502020204030204" pitchFamily="34" charset="0"/>
                        </a:rPr>
                        <a:t>.</a:t>
                      </a:r>
                    </a:p>
                  </a:txBody>
                  <a:tcPr marL="12164" marR="12164" marT="1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200" b="0" i="0" u="none" strike="noStrike">
                          <a:solidFill>
                            <a:srgbClr val="000000"/>
                          </a:solidFill>
                          <a:effectLst/>
                          <a:latin typeface="Calibri" panose="020F0502020204030204" pitchFamily="34" charset="0"/>
                        </a:rPr>
                        <a:t>- Unplanned-SAIFI: </a:t>
                      </a:r>
                      <a:r>
                        <a:rPr lang="en-GB" sz="1200" b="1" i="0" u="none" strike="noStrike">
                          <a:solidFill>
                            <a:srgbClr val="000000"/>
                          </a:solidFill>
                          <a:effectLst/>
                          <a:latin typeface="Calibri" panose="020F0502020204030204" pitchFamily="34" charset="0"/>
                        </a:rPr>
                        <a:t>&lt;2/year</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Unplanned-SAIDI: </a:t>
                      </a:r>
                      <a:r>
                        <a:rPr lang="en-GB" sz="1200" b="1" i="0" u="none" strike="noStrike">
                          <a:solidFill>
                            <a:srgbClr val="000000"/>
                          </a:solidFill>
                          <a:effectLst/>
                          <a:latin typeface="Calibri" panose="020F0502020204030204" pitchFamily="34" charset="0"/>
                        </a:rPr>
                        <a:t>&lt;1.5h (99.99% reliability)</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Planned-SAIFI: </a:t>
                      </a:r>
                      <a:r>
                        <a:rPr lang="en-GB" sz="1200" b="1" i="0" u="none" strike="noStrike">
                          <a:solidFill>
                            <a:srgbClr val="000000"/>
                          </a:solidFill>
                          <a:effectLst/>
                          <a:latin typeface="Calibri" panose="020F0502020204030204" pitchFamily="34" charset="0"/>
                        </a:rPr>
                        <a:t>&lt;2/year</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Planned-SAIDI: </a:t>
                      </a:r>
                      <a:r>
                        <a:rPr lang="en-GB" sz="1200" b="1" i="0" u="none" strike="noStrike">
                          <a:solidFill>
                            <a:srgbClr val="000000"/>
                          </a:solidFill>
                          <a:effectLst/>
                          <a:latin typeface="Calibri" panose="020F0502020204030204" pitchFamily="34" charset="0"/>
                        </a:rPr>
                        <a:t>&lt;30 min (100% reliability)</a:t>
                      </a:r>
                      <a:endParaRPr lang="en-GB" sz="1200" b="0" i="0" u="none" strike="noStrike">
                        <a:solidFill>
                          <a:srgbClr val="000000"/>
                        </a:solidFill>
                        <a:effectLst/>
                        <a:latin typeface="Calibri" panose="020F0502020204030204" pitchFamily="34" charset="0"/>
                      </a:endParaRPr>
                    </a:p>
                  </a:txBody>
                  <a:tcPr marL="12164" marR="12164" marT="1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2164" marR="12164" marT="1216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GB" sz="1200" b="0" i="0" u="none" strike="noStrike" dirty="0">
                        <a:solidFill>
                          <a:srgbClr val="000000"/>
                        </a:solidFill>
                        <a:effectLst/>
                        <a:latin typeface="Calibri" panose="020F0502020204030204" pitchFamily="34" charset="0"/>
                      </a:endParaRPr>
                    </a:p>
                  </a:txBody>
                  <a:tcPr marL="12164" marR="12164" marT="12164" marB="0" anchor="ctr">
                    <a:lnL>
                      <a:noFill/>
                    </a:lnL>
                    <a:lnR>
                      <a:noFill/>
                    </a:lnR>
                    <a:lnT>
                      <a:noFill/>
                    </a:lnT>
                    <a:lnB>
                      <a:noFill/>
                    </a:lnB>
                  </a:tcPr>
                </a:tc>
                <a:extLst>
                  <a:ext uri="{0D108BD9-81ED-4DB2-BD59-A6C34878D82A}">
                    <a16:rowId xmlns:a16="http://schemas.microsoft.com/office/drawing/2014/main" val="2930579353"/>
                  </a:ext>
                </a:extLst>
              </a:tr>
            </a:tbl>
          </a:graphicData>
        </a:graphic>
      </p:graphicFrame>
    </p:spTree>
    <p:extLst>
      <p:ext uri="{BB962C8B-B14F-4D97-AF65-F5344CB8AC3E}">
        <p14:creationId xmlns:p14="http://schemas.microsoft.com/office/powerpoint/2010/main" val="1881900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TECHNICAL STANDARDS. </a:t>
            </a:r>
            <a:r>
              <a:rPr lang="en-US" dirty="0">
                <a:solidFill>
                  <a:schemeClr val="tx1"/>
                </a:solidFill>
                <a:latin typeface="Tw Cen MT" panose="020B0602020104020603" pitchFamily="34" charset="0"/>
              </a:rPr>
              <a:t>Service Quality: Power Quality</a:t>
            </a:r>
            <a:endParaRPr lang="es-ES" dirty="0">
              <a:solidFill>
                <a:schemeClr val="tx1"/>
              </a:solidFill>
            </a:endParaRPr>
          </a:p>
        </p:txBody>
      </p:sp>
      <p:sp>
        <p:nvSpPr>
          <p:cNvPr id="7" name="TextBox 6">
            <a:extLst>
              <a:ext uri="{FF2B5EF4-FFF2-40B4-BE49-F238E27FC236}">
                <a16:creationId xmlns:a16="http://schemas.microsoft.com/office/drawing/2014/main" id="{EC8B2C30-7BF8-DBC1-DB95-5A3731ED60C4}"/>
              </a:ext>
            </a:extLst>
          </p:cNvPr>
          <p:cNvSpPr txBox="1"/>
          <p:nvPr/>
        </p:nvSpPr>
        <p:spPr>
          <a:xfrm>
            <a:off x="601396" y="951457"/>
            <a:ext cx="11111227" cy="2169825"/>
          </a:xfrm>
          <a:prstGeom prst="rect">
            <a:avLst/>
          </a:prstGeom>
          <a:noFill/>
        </p:spPr>
        <p:txBody>
          <a:bodyPr wrap="square">
            <a:spAutoFit/>
          </a:bodyPr>
          <a:lstStyle/>
          <a:p>
            <a:pPr lvl="0" algn="just">
              <a:spcBef>
                <a:spcPts val="600"/>
              </a:spcBef>
            </a:pPr>
            <a:r>
              <a:rPr lang="en-US" sz="2000" i="1" dirty="0"/>
              <a:t>Compatibility of the power voltage, frequency, and waveform with electrical loads, generation sources, and distribution networks.</a:t>
            </a:r>
          </a:p>
          <a:p>
            <a:pPr marL="342900" lvl="0" indent="-342900" algn="just">
              <a:spcBef>
                <a:spcPts val="600"/>
              </a:spcBef>
              <a:buFont typeface="Wingdings" panose="05000000000000000000" pitchFamily="2" charset="2"/>
              <a:buChar char="ü"/>
            </a:pPr>
            <a:r>
              <a:rPr lang="en-GB" sz="2000" dirty="0"/>
              <a:t>Quality requirements are </a:t>
            </a:r>
            <a:r>
              <a:rPr lang="en-GB" sz="2000" b="1" dirty="0"/>
              <a:t>set to protect the customer’s appliances.</a:t>
            </a:r>
          </a:p>
          <a:p>
            <a:pPr marL="342900" lvl="0" indent="-342900" algn="just">
              <a:spcBef>
                <a:spcPts val="600"/>
              </a:spcBef>
              <a:buFont typeface="Wingdings" panose="05000000000000000000" pitchFamily="2" charset="2"/>
              <a:buChar char="ü"/>
            </a:pPr>
            <a:r>
              <a:rPr lang="en-GB" sz="2000" dirty="0"/>
              <a:t>If appliances are included as part of the service, the Service Provider could be lifted from meeting the PQ requirements and take on the risk of equipment damage.</a:t>
            </a:r>
          </a:p>
          <a:p>
            <a:pPr lvl="0" algn="just">
              <a:spcBef>
                <a:spcPts val="600"/>
              </a:spcBef>
            </a:pPr>
            <a:endParaRPr lang="en-US" sz="2000" b="1" i="1" dirty="0"/>
          </a:p>
        </p:txBody>
      </p:sp>
      <p:graphicFrame>
        <p:nvGraphicFramePr>
          <p:cNvPr id="4" name="Table 3">
            <a:extLst>
              <a:ext uri="{FF2B5EF4-FFF2-40B4-BE49-F238E27FC236}">
                <a16:creationId xmlns:a16="http://schemas.microsoft.com/office/drawing/2014/main" id="{8E60F75E-5960-D0E4-454D-88C37F5E49D5}"/>
              </a:ext>
            </a:extLst>
          </p:cNvPr>
          <p:cNvGraphicFramePr>
            <a:graphicFrameLocks noGrp="1"/>
          </p:cNvGraphicFramePr>
          <p:nvPr>
            <p:extLst>
              <p:ext uri="{D42A27DB-BD31-4B8C-83A1-F6EECF244321}">
                <p14:modId xmlns:p14="http://schemas.microsoft.com/office/powerpoint/2010/main" val="269706493"/>
              </p:ext>
            </p:extLst>
          </p:nvPr>
        </p:nvGraphicFramePr>
        <p:xfrm>
          <a:off x="601395" y="3121282"/>
          <a:ext cx="11263062" cy="1963902"/>
        </p:xfrm>
        <a:graphic>
          <a:graphicData uri="http://schemas.openxmlformats.org/drawingml/2006/table">
            <a:tbl>
              <a:tblPr/>
              <a:tblGrid>
                <a:gridCol w="1877177">
                  <a:extLst>
                    <a:ext uri="{9D8B030D-6E8A-4147-A177-3AD203B41FA5}">
                      <a16:colId xmlns:a16="http://schemas.microsoft.com/office/drawing/2014/main" val="3642694775"/>
                    </a:ext>
                  </a:extLst>
                </a:gridCol>
                <a:gridCol w="1877177">
                  <a:extLst>
                    <a:ext uri="{9D8B030D-6E8A-4147-A177-3AD203B41FA5}">
                      <a16:colId xmlns:a16="http://schemas.microsoft.com/office/drawing/2014/main" val="139594391"/>
                    </a:ext>
                  </a:extLst>
                </a:gridCol>
                <a:gridCol w="1877177">
                  <a:extLst>
                    <a:ext uri="{9D8B030D-6E8A-4147-A177-3AD203B41FA5}">
                      <a16:colId xmlns:a16="http://schemas.microsoft.com/office/drawing/2014/main" val="1520679813"/>
                    </a:ext>
                  </a:extLst>
                </a:gridCol>
                <a:gridCol w="1877177">
                  <a:extLst>
                    <a:ext uri="{9D8B030D-6E8A-4147-A177-3AD203B41FA5}">
                      <a16:colId xmlns:a16="http://schemas.microsoft.com/office/drawing/2014/main" val="840451987"/>
                    </a:ext>
                  </a:extLst>
                </a:gridCol>
                <a:gridCol w="1877177">
                  <a:extLst>
                    <a:ext uri="{9D8B030D-6E8A-4147-A177-3AD203B41FA5}">
                      <a16:colId xmlns:a16="http://schemas.microsoft.com/office/drawing/2014/main" val="655006305"/>
                    </a:ext>
                  </a:extLst>
                </a:gridCol>
                <a:gridCol w="1877177">
                  <a:extLst>
                    <a:ext uri="{9D8B030D-6E8A-4147-A177-3AD203B41FA5}">
                      <a16:colId xmlns:a16="http://schemas.microsoft.com/office/drawing/2014/main" val="2037927258"/>
                    </a:ext>
                  </a:extLst>
                </a:gridCol>
              </a:tblGrid>
              <a:tr h="251782">
                <a:tc rowSpan="2">
                  <a:txBody>
                    <a:bodyPr/>
                    <a:lstStyle/>
                    <a:p>
                      <a:pPr algn="ctr" fontAlgn="ctr"/>
                      <a:r>
                        <a:rPr lang="en-GB" sz="1200" b="1" i="0" u="none" strike="noStrike">
                          <a:solidFill>
                            <a:srgbClr val="FFFFFF"/>
                          </a:solidFill>
                          <a:effectLst/>
                          <a:latin typeface="Calibri" panose="020F0502020204030204" pitchFamily="34" charset="0"/>
                        </a:rPr>
                        <a:t>IEC</a:t>
                      </a:r>
                    </a:p>
                  </a:txBody>
                  <a:tcPr marL="120856" marR="120856" marT="60428" marB="604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3</a:t>
                      </a:r>
                    </a:p>
                  </a:txBody>
                  <a:tcPr marL="12589" marR="12589" marT="12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2</a:t>
                      </a:r>
                    </a:p>
                  </a:txBody>
                  <a:tcPr marL="12589" marR="12589" marT="12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1</a:t>
                      </a:r>
                    </a:p>
                  </a:txBody>
                  <a:tcPr marL="12589" marR="12589" marT="12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2589" marR="12589" marT="1258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2589" marR="12589" marT="12589" marB="0" anchor="ctr">
                    <a:lnL>
                      <a:noFill/>
                    </a:lnL>
                    <a:lnR>
                      <a:noFill/>
                    </a:lnR>
                    <a:lnT>
                      <a:noFill/>
                    </a:lnT>
                    <a:lnB>
                      <a:noFill/>
                    </a:lnB>
                  </a:tcPr>
                </a:tc>
                <a:extLst>
                  <a:ext uri="{0D108BD9-81ED-4DB2-BD59-A6C34878D82A}">
                    <a16:rowId xmlns:a16="http://schemas.microsoft.com/office/drawing/2014/main" val="1400560769"/>
                  </a:ext>
                </a:extLst>
              </a:tr>
              <a:tr h="604278">
                <a:tc vMerge="1">
                  <a:txBody>
                    <a:bodyPr/>
                    <a:lstStyle/>
                    <a:p>
                      <a:endParaRPr lang="en-US"/>
                    </a:p>
                  </a:txBody>
                  <a:tcPr/>
                </a:tc>
                <a:tc>
                  <a:txBody>
                    <a:bodyPr/>
                    <a:lstStyle/>
                    <a:p>
                      <a:pPr algn="l" fontAlgn="ctr"/>
                      <a:r>
                        <a:rPr lang="el-GR" sz="1200" b="0" i="0" u="none" strike="noStrike">
                          <a:solidFill>
                            <a:srgbClr val="000000"/>
                          </a:solidFill>
                          <a:effectLst/>
                          <a:latin typeface="Calibri" panose="020F0502020204030204" pitchFamily="34" charset="0"/>
                        </a:rPr>
                        <a:t>|±Δ</a:t>
                      </a:r>
                      <a:r>
                        <a:rPr lang="en-GB" sz="1200" b="0" i="0" u="none" strike="noStrike">
                          <a:solidFill>
                            <a:srgbClr val="000000"/>
                          </a:solidFill>
                          <a:effectLst/>
                          <a:latin typeface="Calibri" panose="020F0502020204030204" pitchFamily="34" charset="0"/>
                        </a:rPr>
                        <a:t>U| ≤ 20 % UN</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a:t>
                      </a:r>
                      <a:r>
                        <a:rPr lang="el-GR" sz="1200" b="0" i="0" u="none" strike="noStrike">
                          <a:solidFill>
                            <a:srgbClr val="000000"/>
                          </a:solidFill>
                          <a:effectLst/>
                          <a:latin typeface="Calibri" panose="020F0502020204030204" pitchFamily="34" charset="0"/>
                        </a:rPr>
                        <a:t>Δ</a:t>
                      </a:r>
                      <a:r>
                        <a:rPr lang="en-GB" sz="1200" b="0" i="0" u="none" strike="noStrike">
                          <a:solidFill>
                            <a:srgbClr val="000000"/>
                          </a:solidFill>
                          <a:effectLst/>
                          <a:latin typeface="Calibri" panose="020F0502020204030204" pitchFamily="34" charset="0"/>
                        </a:rPr>
                        <a:t>f| ≤ 3 Hz</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THD ≤ 10 %</a:t>
                      </a:r>
                    </a:p>
                  </a:txBody>
                  <a:tcPr marL="12589" marR="12589" marT="12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|±Δ</a:t>
                      </a:r>
                      <a:r>
                        <a:rPr lang="en-GB" sz="1200" b="0" i="0" u="none" strike="noStrike">
                          <a:solidFill>
                            <a:srgbClr val="000000"/>
                          </a:solidFill>
                          <a:effectLst/>
                          <a:latin typeface="Calibri" panose="020F0502020204030204" pitchFamily="34" charset="0"/>
                        </a:rPr>
                        <a:t>U| ≤ 15 % UN</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a:t>
                      </a:r>
                      <a:r>
                        <a:rPr lang="el-GR" sz="1200" b="0" i="0" u="none" strike="noStrike">
                          <a:solidFill>
                            <a:srgbClr val="000000"/>
                          </a:solidFill>
                          <a:effectLst/>
                          <a:latin typeface="Calibri" panose="020F0502020204030204" pitchFamily="34" charset="0"/>
                        </a:rPr>
                        <a:t>Δ</a:t>
                      </a:r>
                      <a:r>
                        <a:rPr lang="en-GB" sz="1200" b="0" i="0" u="none" strike="noStrike">
                          <a:solidFill>
                            <a:srgbClr val="000000"/>
                          </a:solidFill>
                          <a:effectLst/>
                          <a:latin typeface="Calibri" panose="020F0502020204030204" pitchFamily="34" charset="0"/>
                        </a:rPr>
                        <a:t>f| ≤ 2 Hz</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THD ≤ 5 %</a:t>
                      </a:r>
                    </a:p>
                  </a:txBody>
                  <a:tcPr marL="12589" marR="12589" marT="12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|±Δ</a:t>
                      </a:r>
                      <a:r>
                        <a:rPr lang="en-GB" sz="1200" b="0" i="0" u="none" strike="noStrike">
                          <a:solidFill>
                            <a:srgbClr val="000000"/>
                          </a:solidFill>
                          <a:effectLst/>
                          <a:latin typeface="Calibri" panose="020F0502020204030204" pitchFamily="34" charset="0"/>
                        </a:rPr>
                        <a:t>U| ≤ 10 % UN</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a:t>
                      </a:r>
                      <a:r>
                        <a:rPr lang="el-GR" sz="1200" b="0" i="0" u="none" strike="noStrike">
                          <a:solidFill>
                            <a:srgbClr val="000000"/>
                          </a:solidFill>
                          <a:effectLst/>
                          <a:latin typeface="Calibri" panose="020F0502020204030204" pitchFamily="34" charset="0"/>
                        </a:rPr>
                        <a:t>Δ</a:t>
                      </a:r>
                      <a:r>
                        <a:rPr lang="en-GB" sz="1200" b="0" i="0" u="none" strike="noStrike">
                          <a:solidFill>
                            <a:srgbClr val="000000"/>
                          </a:solidFill>
                          <a:effectLst/>
                          <a:latin typeface="Calibri" panose="020F0502020204030204" pitchFamily="34" charset="0"/>
                        </a:rPr>
                        <a:t>f| ≤ 1 Hz</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THD ≤ 3 %</a:t>
                      </a:r>
                    </a:p>
                  </a:txBody>
                  <a:tcPr marL="12589" marR="12589" marT="12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2589" marR="12589" marT="1258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2589" marR="12589" marT="12589" marB="0" anchor="ctr">
                    <a:lnL>
                      <a:noFill/>
                    </a:lnL>
                    <a:lnR>
                      <a:noFill/>
                    </a:lnR>
                    <a:lnT>
                      <a:noFill/>
                    </a:lnT>
                    <a:lnB>
                      <a:noFill/>
                    </a:lnB>
                  </a:tcPr>
                </a:tc>
                <a:extLst>
                  <a:ext uri="{0D108BD9-81ED-4DB2-BD59-A6C34878D82A}">
                    <a16:rowId xmlns:a16="http://schemas.microsoft.com/office/drawing/2014/main" val="657576172"/>
                  </a:ext>
                </a:extLst>
              </a:tr>
              <a:tr h="251782">
                <a:tc>
                  <a:txBody>
                    <a:bodyPr/>
                    <a:lstStyle/>
                    <a:p>
                      <a:pPr algn="l" fontAlgn="ctr"/>
                      <a:endParaRPr lang="en-GB" sz="1200" b="0" i="0" u="none" strike="noStrike">
                        <a:solidFill>
                          <a:srgbClr val="000000"/>
                        </a:solidFill>
                        <a:effectLst/>
                        <a:latin typeface="Calibri" panose="020F0502020204030204" pitchFamily="34" charset="0"/>
                      </a:endParaRPr>
                    </a:p>
                  </a:txBody>
                  <a:tcPr marL="12589" marR="12589" marT="125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2589" marR="12589" marT="125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2589" marR="12589" marT="125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2589" marR="12589" marT="125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2589" marR="12589" marT="1258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12589" marR="12589" marT="12589"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2137030"/>
                  </a:ext>
                </a:extLst>
              </a:tr>
              <a:tr h="251782">
                <a:tc rowSpan="2">
                  <a:txBody>
                    <a:bodyPr/>
                    <a:lstStyle/>
                    <a:p>
                      <a:pPr algn="ctr" fontAlgn="ctr"/>
                      <a:r>
                        <a:rPr lang="en-GB" sz="1200" b="1" i="0" u="none" strike="noStrike">
                          <a:solidFill>
                            <a:srgbClr val="FFFFFF"/>
                          </a:solidFill>
                          <a:effectLst/>
                          <a:latin typeface="Calibri" panose="020F0502020204030204" pitchFamily="34" charset="0"/>
                        </a:rPr>
                        <a:t>MTF</a:t>
                      </a:r>
                    </a:p>
                  </a:txBody>
                  <a:tcPr marL="120856" marR="120856" marT="60428" marB="604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Tier 1</a:t>
                      </a:r>
                    </a:p>
                  </a:txBody>
                  <a:tcPr marL="12589" marR="12589" marT="12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Tier 2</a:t>
                      </a:r>
                    </a:p>
                  </a:txBody>
                  <a:tcPr marL="12589" marR="12589" marT="12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Tier 3</a:t>
                      </a:r>
                    </a:p>
                  </a:txBody>
                  <a:tcPr marL="12589" marR="12589" marT="12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Tier 4</a:t>
                      </a:r>
                    </a:p>
                  </a:txBody>
                  <a:tcPr marL="12589" marR="12589" marT="12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Tier 5</a:t>
                      </a:r>
                    </a:p>
                  </a:txBody>
                  <a:tcPr marL="12589" marR="12589" marT="12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extLst>
                  <a:ext uri="{0D108BD9-81ED-4DB2-BD59-A6C34878D82A}">
                    <a16:rowId xmlns:a16="http://schemas.microsoft.com/office/drawing/2014/main" val="383722261"/>
                  </a:ext>
                </a:extLst>
              </a:tr>
              <a:tr h="604278">
                <a:tc vMerge="1">
                  <a:txBody>
                    <a:bodyPr/>
                    <a:lstStyle/>
                    <a:p>
                      <a:endParaRPr lang="en-US"/>
                    </a:p>
                  </a:txBody>
                  <a:tcPr/>
                </a:tc>
                <a:tc>
                  <a:txBody>
                    <a:bodyPr/>
                    <a:lstStyle/>
                    <a:p>
                      <a:pPr algn="ctr" fontAlgn="ctr"/>
                      <a:r>
                        <a:rPr lang="en-GB" sz="1200" b="0" i="1" u="none" strike="noStrike">
                          <a:solidFill>
                            <a:srgbClr val="000000"/>
                          </a:solidFill>
                          <a:effectLst/>
                          <a:latin typeface="Calibri" panose="020F0502020204030204" pitchFamily="34" charset="0"/>
                        </a:rPr>
                        <a:t>-</a:t>
                      </a:r>
                    </a:p>
                  </a:txBody>
                  <a:tcPr marL="12589" marR="12589" marT="12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1" u="none" strike="noStrike">
                          <a:solidFill>
                            <a:srgbClr val="000000"/>
                          </a:solidFill>
                          <a:effectLst/>
                          <a:latin typeface="Calibri" panose="020F0502020204030204" pitchFamily="34" charset="0"/>
                        </a:rPr>
                        <a:t>-</a:t>
                      </a:r>
                    </a:p>
                  </a:txBody>
                  <a:tcPr marL="12589" marR="12589" marT="12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1" u="none" strike="noStrike">
                          <a:solidFill>
                            <a:srgbClr val="000000"/>
                          </a:solidFill>
                          <a:effectLst/>
                          <a:latin typeface="Calibri" panose="020F0502020204030204" pitchFamily="34" charset="0"/>
                        </a:rPr>
                        <a:t>-</a:t>
                      </a:r>
                    </a:p>
                  </a:txBody>
                  <a:tcPr marL="12589" marR="12589" marT="12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Voltage problems do not affect the use of desired appliances</a:t>
                      </a:r>
                    </a:p>
                  </a:txBody>
                  <a:tcPr marL="12589" marR="12589" marT="12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Voltage problems do not affect the use of desired appliances</a:t>
                      </a:r>
                    </a:p>
                  </a:txBody>
                  <a:tcPr marL="12589" marR="12589" marT="12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9856286"/>
                  </a:ext>
                </a:extLst>
              </a:tr>
            </a:tbl>
          </a:graphicData>
        </a:graphic>
      </p:graphicFrame>
    </p:spTree>
    <p:extLst>
      <p:ext uri="{BB962C8B-B14F-4D97-AF65-F5344CB8AC3E}">
        <p14:creationId xmlns:p14="http://schemas.microsoft.com/office/powerpoint/2010/main" val="563590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TECHNICAL STANDARDS. </a:t>
            </a:r>
            <a:r>
              <a:rPr lang="en-US" dirty="0">
                <a:solidFill>
                  <a:schemeClr val="tx1"/>
                </a:solidFill>
                <a:latin typeface="Tw Cen MT" panose="020B0602020104020603" pitchFamily="34" charset="0"/>
              </a:rPr>
              <a:t>Service Quality: Power Quality (2)</a:t>
            </a:r>
            <a:endParaRPr lang="es-ES" dirty="0">
              <a:solidFill>
                <a:schemeClr val="tx1"/>
              </a:solidFill>
            </a:endParaRPr>
          </a:p>
        </p:txBody>
      </p:sp>
      <p:graphicFrame>
        <p:nvGraphicFramePr>
          <p:cNvPr id="4" name="Table 3">
            <a:extLst>
              <a:ext uri="{FF2B5EF4-FFF2-40B4-BE49-F238E27FC236}">
                <a16:creationId xmlns:a16="http://schemas.microsoft.com/office/drawing/2014/main" id="{4AB46C80-B189-2C47-3BB7-A1CBF80463EF}"/>
              </a:ext>
            </a:extLst>
          </p:cNvPr>
          <p:cNvGraphicFramePr>
            <a:graphicFrameLocks noGrp="1"/>
          </p:cNvGraphicFramePr>
          <p:nvPr>
            <p:extLst>
              <p:ext uri="{D42A27DB-BD31-4B8C-83A1-F6EECF244321}">
                <p14:modId xmlns:p14="http://schemas.microsoft.com/office/powerpoint/2010/main" val="3943442605"/>
              </p:ext>
            </p:extLst>
          </p:nvPr>
        </p:nvGraphicFramePr>
        <p:xfrm>
          <a:off x="2279576" y="1412776"/>
          <a:ext cx="7344816" cy="4505591"/>
        </p:xfrm>
        <a:graphic>
          <a:graphicData uri="http://schemas.openxmlformats.org/drawingml/2006/table">
            <a:tbl>
              <a:tblPr/>
              <a:tblGrid>
                <a:gridCol w="1836204">
                  <a:extLst>
                    <a:ext uri="{9D8B030D-6E8A-4147-A177-3AD203B41FA5}">
                      <a16:colId xmlns:a16="http://schemas.microsoft.com/office/drawing/2014/main" val="2723399439"/>
                    </a:ext>
                  </a:extLst>
                </a:gridCol>
                <a:gridCol w="1836204">
                  <a:extLst>
                    <a:ext uri="{9D8B030D-6E8A-4147-A177-3AD203B41FA5}">
                      <a16:colId xmlns:a16="http://schemas.microsoft.com/office/drawing/2014/main" val="1688223882"/>
                    </a:ext>
                  </a:extLst>
                </a:gridCol>
                <a:gridCol w="1836204">
                  <a:extLst>
                    <a:ext uri="{9D8B030D-6E8A-4147-A177-3AD203B41FA5}">
                      <a16:colId xmlns:a16="http://schemas.microsoft.com/office/drawing/2014/main" val="1304500682"/>
                    </a:ext>
                  </a:extLst>
                </a:gridCol>
                <a:gridCol w="1836204">
                  <a:extLst>
                    <a:ext uri="{9D8B030D-6E8A-4147-A177-3AD203B41FA5}">
                      <a16:colId xmlns:a16="http://schemas.microsoft.com/office/drawing/2014/main" val="709139465"/>
                    </a:ext>
                  </a:extLst>
                </a:gridCol>
              </a:tblGrid>
              <a:tr h="266761">
                <a:tc rowSpan="2">
                  <a:txBody>
                    <a:bodyPr/>
                    <a:lstStyle/>
                    <a:p>
                      <a:pPr algn="ctr" fontAlgn="ctr"/>
                      <a:r>
                        <a:rPr lang="en-GB" sz="1200" b="1" i="0" u="none" strike="noStrike">
                          <a:solidFill>
                            <a:srgbClr val="FFFFFF"/>
                          </a:solidFill>
                          <a:effectLst/>
                          <a:latin typeface="Calibri" panose="020F0502020204030204" pitchFamily="34" charset="0"/>
                        </a:rPr>
                        <a:t>QAF</a:t>
                      </a:r>
                    </a:p>
                  </a:txBody>
                  <a:tcPr marL="128045" marR="128045" marT="64023" marB="6402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Base Level of Service</a:t>
                      </a:r>
                    </a:p>
                  </a:txBody>
                  <a:tcPr marL="13338" marR="13338" marT="13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Standard Level of Service</a:t>
                      </a:r>
                    </a:p>
                  </a:txBody>
                  <a:tcPr marL="13338" marR="13338" marT="13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tc>
                  <a:txBody>
                    <a:bodyPr/>
                    <a:lstStyle/>
                    <a:p>
                      <a:pPr algn="ctr" fontAlgn="ctr"/>
                      <a:r>
                        <a:rPr lang="en-GB" sz="1200" b="1" i="0" u="none" strike="noStrike">
                          <a:solidFill>
                            <a:srgbClr val="FFFFFF"/>
                          </a:solidFill>
                          <a:effectLst/>
                          <a:latin typeface="Calibri" panose="020F0502020204030204" pitchFamily="34" charset="0"/>
                        </a:rPr>
                        <a:t>High Level of Service</a:t>
                      </a:r>
                    </a:p>
                  </a:txBody>
                  <a:tcPr marL="13338" marR="13338" marT="13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376"/>
                    </a:solidFill>
                  </a:tcPr>
                </a:tc>
                <a:extLst>
                  <a:ext uri="{0D108BD9-81ED-4DB2-BD59-A6C34878D82A}">
                    <a16:rowId xmlns:a16="http://schemas.microsoft.com/office/drawing/2014/main" val="694454275"/>
                  </a:ext>
                </a:extLst>
              </a:tr>
              <a:tr h="4238830">
                <a:tc vMerge="1">
                  <a:txBody>
                    <a:bodyPr/>
                    <a:lstStyle/>
                    <a:p>
                      <a:endParaRPr lang="en-US"/>
                    </a:p>
                  </a:txBody>
                  <a:tcPr/>
                </a:tc>
                <a:tc>
                  <a:txBody>
                    <a:bodyPr/>
                    <a:lstStyle/>
                    <a:p>
                      <a:pPr algn="l" fontAlgn="ctr"/>
                      <a:r>
                        <a:rPr lang="en-GB" sz="1200" b="1" i="0" u="sng" strike="noStrike">
                          <a:solidFill>
                            <a:srgbClr val="000000"/>
                          </a:solidFill>
                          <a:effectLst/>
                          <a:latin typeface="Calibri" panose="020F0502020204030204" pitchFamily="34" charset="0"/>
                        </a:rPr>
                        <a:t>AC Power Quality:</a:t>
                      </a:r>
                      <a:br>
                        <a:rPr lang="en-GB" sz="1200" b="0" i="0" u="sng"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Voltage imbalance: </a:t>
                      </a:r>
                      <a:r>
                        <a:rPr lang="en-GB" sz="1200" b="1" i="0" u="none" strike="noStrike">
                          <a:solidFill>
                            <a:srgbClr val="000000"/>
                          </a:solidFill>
                          <a:effectLst/>
                          <a:latin typeface="Calibri" panose="020F0502020204030204" pitchFamily="34" charset="0"/>
                        </a:rPr>
                        <a:t>&lt;10%</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Transients: </a:t>
                      </a:r>
                      <a:r>
                        <a:rPr lang="en-GB" sz="1200" b="1" i="0" u="none" strike="noStrike">
                          <a:solidFill>
                            <a:srgbClr val="000000"/>
                          </a:solidFill>
                          <a:effectLst/>
                          <a:latin typeface="Calibri" panose="020F0502020204030204" pitchFamily="34" charset="0"/>
                        </a:rPr>
                        <a:t>No protection</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Short voltage-duration variations: </a:t>
                      </a:r>
                      <a:r>
                        <a:rPr lang="en-GB" sz="1200" b="1" i="0" u="none" strike="noStrike">
                          <a:solidFill>
                            <a:srgbClr val="000000"/>
                          </a:solidFill>
                          <a:effectLst/>
                          <a:latin typeface="Calibri" panose="020F0502020204030204" pitchFamily="34" charset="0"/>
                        </a:rPr>
                        <a:t>&lt;5/day</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Long voltage-duration variations: </a:t>
                      </a:r>
                      <a:r>
                        <a:rPr lang="en-GB" sz="1200" b="1" i="0" u="none" strike="noStrike">
                          <a:solidFill>
                            <a:srgbClr val="000000"/>
                          </a:solidFill>
                          <a:effectLst/>
                          <a:latin typeface="Calibri" panose="020F0502020204030204" pitchFamily="34" charset="0"/>
                        </a:rPr>
                        <a:t>&lt;10/day</a:t>
                      </a:r>
                      <a:br>
                        <a:rPr lang="en-GB" sz="1200" b="1"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Frequency variations: </a:t>
                      </a:r>
                      <a:r>
                        <a:rPr lang="en-GB" sz="1200" b="1" i="0" u="none" strike="noStrike">
                          <a:solidFill>
                            <a:srgbClr val="000000"/>
                          </a:solidFill>
                          <a:effectLst/>
                          <a:latin typeface="Calibri" panose="020F0502020204030204" pitchFamily="34" charset="0"/>
                        </a:rPr>
                        <a:t>48 Hz &lt; f &lt;52 Hz</a:t>
                      </a:r>
                      <a:br>
                        <a:rPr lang="en-GB" sz="1200" b="0" i="0" u="none" strike="noStrike">
                          <a:solidFill>
                            <a:srgbClr val="000000"/>
                          </a:solidFill>
                          <a:effectLst/>
                          <a:latin typeface="Calibri" panose="020F0502020204030204" pitchFamily="34" charset="0"/>
                        </a:rPr>
                      </a:br>
                      <a:br>
                        <a:rPr lang="en-GB" sz="1200" b="0" i="0" u="sng" strike="noStrike">
                          <a:solidFill>
                            <a:srgbClr val="000000"/>
                          </a:solidFill>
                          <a:effectLst/>
                          <a:latin typeface="Calibri" panose="020F0502020204030204" pitchFamily="34" charset="0"/>
                        </a:rPr>
                      </a:br>
                      <a:r>
                        <a:rPr lang="en-GB" sz="1200" b="1" i="0" u="sng" strike="noStrike">
                          <a:solidFill>
                            <a:srgbClr val="000000"/>
                          </a:solidFill>
                          <a:effectLst/>
                          <a:latin typeface="Calibri" panose="020F0502020204030204" pitchFamily="34" charset="0"/>
                        </a:rPr>
                        <a:t>DC Power Quality</a:t>
                      </a:r>
                      <a:br>
                        <a:rPr lang="en-GB" sz="1200" b="0" i="0" u="sng"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Resistive voltage drop: </a:t>
                      </a:r>
                      <a:r>
                        <a:rPr lang="en-GB" sz="1200" b="1" i="0" u="none" strike="noStrike">
                          <a:solidFill>
                            <a:srgbClr val="000000"/>
                          </a:solidFill>
                          <a:effectLst/>
                          <a:latin typeface="Calibri" panose="020F0502020204030204" pitchFamily="34" charset="0"/>
                        </a:rPr>
                        <a:t>&lt;10%</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Percent ripple: </a:t>
                      </a:r>
                      <a:r>
                        <a:rPr lang="en-GB" sz="1200" b="1" i="0" u="none" strike="noStrike">
                          <a:solidFill>
                            <a:srgbClr val="000000"/>
                          </a:solidFill>
                          <a:effectLst/>
                          <a:latin typeface="Calibri" panose="020F0502020204030204" pitchFamily="34" charset="0"/>
                        </a:rPr>
                        <a:t>50% pk-pk</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DC ripple &amp; switching noise:  </a:t>
                      </a:r>
                      <a:r>
                        <a:rPr lang="en-GB" sz="1200" b="1" i="0" u="none" strike="noStrike">
                          <a:solidFill>
                            <a:srgbClr val="000000"/>
                          </a:solidFill>
                          <a:effectLst/>
                          <a:latin typeface="Calibri" panose="020F0502020204030204" pitchFamily="34" charset="0"/>
                        </a:rPr>
                        <a:t>Unfiltered</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Transients: </a:t>
                      </a:r>
                      <a:r>
                        <a:rPr lang="en-GB" sz="1200" b="1" i="0" u="none" strike="noStrike">
                          <a:solidFill>
                            <a:srgbClr val="000000"/>
                          </a:solidFill>
                          <a:effectLst/>
                          <a:latin typeface="Calibri" panose="020F0502020204030204" pitchFamily="34" charset="0"/>
                        </a:rPr>
                        <a:t>No protection</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Faults allowed per day: </a:t>
                      </a:r>
                      <a:r>
                        <a:rPr lang="en-GB" sz="1200" b="1" i="0" u="none" strike="noStrike">
                          <a:solidFill>
                            <a:srgbClr val="000000"/>
                          </a:solidFill>
                          <a:effectLst/>
                          <a:latin typeface="Calibri" panose="020F0502020204030204" pitchFamily="34" charset="0"/>
                        </a:rPr>
                        <a:t>&lt;5/day</a:t>
                      </a:r>
                      <a:endParaRPr lang="en-GB" sz="1200" b="0" i="0" u="none" strike="noStrike">
                        <a:solidFill>
                          <a:srgbClr val="000000"/>
                        </a:solidFill>
                        <a:effectLst/>
                        <a:latin typeface="Calibri" panose="020F0502020204030204" pitchFamily="34" charset="0"/>
                      </a:endParaRPr>
                    </a:p>
                  </a:txBody>
                  <a:tcPr marL="13338" marR="13338" marT="13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200" b="1" i="0" u="sng" strike="noStrike">
                          <a:solidFill>
                            <a:srgbClr val="000000"/>
                          </a:solidFill>
                          <a:effectLst/>
                          <a:latin typeface="Calibri" panose="020F0502020204030204" pitchFamily="34" charset="0"/>
                        </a:rPr>
                        <a:t>AC Power Quality:</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Voltage imbalance: </a:t>
                      </a:r>
                      <a:r>
                        <a:rPr lang="en-GB" sz="1200" b="1" i="0" u="none" strike="noStrike">
                          <a:solidFill>
                            <a:srgbClr val="000000"/>
                          </a:solidFill>
                          <a:effectLst/>
                          <a:latin typeface="Calibri" panose="020F0502020204030204" pitchFamily="34" charset="0"/>
                        </a:rPr>
                        <a:t>&lt;5%</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Transients: </a:t>
                      </a:r>
                      <a:r>
                        <a:rPr lang="en-GB" sz="1200" b="1" i="0" u="none" strike="noStrike">
                          <a:solidFill>
                            <a:srgbClr val="000000"/>
                          </a:solidFill>
                          <a:effectLst/>
                          <a:latin typeface="Calibri" panose="020F0502020204030204" pitchFamily="34" charset="0"/>
                        </a:rPr>
                        <a:t>Surge protection</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Short voltage-duration variations: </a:t>
                      </a:r>
                      <a:r>
                        <a:rPr lang="en-GB" sz="1200" b="1" i="0" u="none" strike="noStrike">
                          <a:solidFill>
                            <a:srgbClr val="000000"/>
                          </a:solidFill>
                          <a:effectLst/>
                          <a:latin typeface="Calibri" panose="020F0502020204030204" pitchFamily="34" charset="0"/>
                        </a:rPr>
                        <a:t>&lt;1/day</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Long voltage-duration variations: </a:t>
                      </a:r>
                      <a:r>
                        <a:rPr lang="en-GB" sz="1200" b="1" i="0" u="none" strike="noStrike">
                          <a:solidFill>
                            <a:srgbClr val="000000"/>
                          </a:solidFill>
                          <a:effectLst/>
                          <a:latin typeface="Calibri" panose="020F0502020204030204" pitchFamily="34" charset="0"/>
                        </a:rPr>
                        <a:t>&lt;5/day</a:t>
                      </a:r>
                      <a:br>
                        <a:rPr lang="en-GB" sz="1200" b="1"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Frequency variations: </a:t>
                      </a:r>
                      <a:r>
                        <a:rPr lang="en-GB" sz="1200" b="1" i="0" u="none" strike="noStrike">
                          <a:solidFill>
                            <a:srgbClr val="000000"/>
                          </a:solidFill>
                          <a:effectLst/>
                          <a:latin typeface="Calibri" panose="020F0502020204030204" pitchFamily="34" charset="0"/>
                        </a:rPr>
                        <a:t>49 Hz &lt; f &lt; 51 Hz</a:t>
                      </a:r>
                      <a:br>
                        <a:rPr lang="en-GB" sz="1200" b="0" i="0" u="none" strike="noStrike">
                          <a:solidFill>
                            <a:srgbClr val="000000"/>
                          </a:solidFill>
                          <a:effectLst/>
                          <a:latin typeface="Calibri" panose="020F0502020204030204" pitchFamily="34" charset="0"/>
                        </a:rPr>
                      </a:br>
                      <a:br>
                        <a:rPr lang="en-GB" sz="1200" b="0" i="0" u="none" strike="noStrike">
                          <a:solidFill>
                            <a:srgbClr val="000000"/>
                          </a:solidFill>
                          <a:effectLst/>
                          <a:latin typeface="Calibri" panose="020F0502020204030204" pitchFamily="34" charset="0"/>
                        </a:rPr>
                      </a:br>
                      <a:r>
                        <a:rPr lang="en-GB" sz="1200" b="1" i="0" u="sng" strike="noStrike">
                          <a:solidFill>
                            <a:srgbClr val="000000"/>
                          </a:solidFill>
                          <a:effectLst/>
                          <a:latin typeface="Calibri" panose="020F0502020204030204" pitchFamily="34" charset="0"/>
                        </a:rPr>
                        <a:t>DC Power Quality</a:t>
                      </a:r>
                      <a:br>
                        <a:rPr lang="en-GB" sz="1200" b="0" i="0" u="sng"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Resistive voltage drop: </a:t>
                      </a:r>
                      <a:r>
                        <a:rPr lang="en-GB" sz="1200" b="1" i="0" u="none" strike="noStrike">
                          <a:solidFill>
                            <a:srgbClr val="000000"/>
                          </a:solidFill>
                          <a:effectLst/>
                          <a:latin typeface="Calibri" panose="020F0502020204030204" pitchFamily="34" charset="0"/>
                        </a:rPr>
                        <a:t>&lt;5%</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Percent ripple: 2</a:t>
                      </a:r>
                      <a:r>
                        <a:rPr lang="en-GB" sz="1200" b="1" i="0" u="none" strike="noStrike">
                          <a:solidFill>
                            <a:srgbClr val="000000"/>
                          </a:solidFill>
                          <a:effectLst/>
                          <a:latin typeface="Calibri" panose="020F0502020204030204" pitchFamily="34" charset="0"/>
                        </a:rPr>
                        <a:t>0% pk-pk</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DC ripple &amp; switching noise:  </a:t>
                      </a:r>
                      <a:r>
                        <a:rPr lang="en-GB" sz="1200" b="1" i="0" u="none" strike="noStrike">
                          <a:solidFill>
                            <a:srgbClr val="000000"/>
                          </a:solidFill>
                          <a:effectLst/>
                          <a:latin typeface="Calibri" panose="020F0502020204030204" pitchFamily="34" charset="0"/>
                        </a:rPr>
                        <a:t>Transient noise minimized</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Transients: </a:t>
                      </a:r>
                      <a:r>
                        <a:rPr lang="en-GB" sz="1200" b="1" i="0" u="none" strike="noStrike">
                          <a:solidFill>
                            <a:srgbClr val="000000"/>
                          </a:solidFill>
                          <a:effectLst/>
                          <a:latin typeface="Calibri" panose="020F0502020204030204" pitchFamily="34" charset="0"/>
                        </a:rPr>
                        <a:t>Surge protection</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Faults allowed per day: </a:t>
                      </a:r>
                      <a:r>
                        <a:rPr lang="en-GB" sz="1200" b="1" i="0" u="none" strike="noStrike">
                          <a:solidFill>
                            <a:srgbClr val="000000"/>
                          </a:solidFill>
                          <a:effectLst/>
                          <a:latin typeface="Calibri" panose="020F0502020204030204" pitchFamily="34" charset="0"/>
                        </a:rPr>
                        <a:t>&lt;2/day</a:t>
                      </a:r>
                      <a:endParaRPr lang="en-GB" sz="1200" b="0" i="0" u="none" strike="noStrike">
                        <a:solidFill>
                          <a:srgbClr val="000000"/>
                        </a:solidFill>
                        <a:effectLst/>
                        <a:latin typeface="Calibri" panose="020F0502020204030204" pitchFamily="34" charset="0"/>
                      </a:endParaRPr>
                    </a:p>
                  </a:txBody>
                  <a:tcPr marL="13338" marR="13338" marT="13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200" b="1" i="0" u="sng" strike="noStrike" dirty="0">
                          <a:solidFill>
                            <a:srgbClr val="000000"/>
                          </a:solidFill>
                          <a:effectLst/>
                          <a:latin typeface="Calibri" panose="020F0502020204030204" pitchFamily="34" charset="0"/>
                        </a:rPr>
                        <a:t>AC Power Quality:</a:t>
                      </a:r>
                      <a:br>
                        <a:rPr lang="en-GB" sz="1200" b="0" i="0" u="sng" strike="noStrike" dirty="0">
                          <a:solidFill>
                            <a:srgbClr val="000000"/>
                          </a:solidFill>
                          <a:effectLst/>
                          <a:latin typeface="Calibri" panose="020F0502020204030204" pitchFamily="34" charset="0"/>
                        </a:rPr>
                      </a:br>
                      <a:r>
                        <a:rPr lang="en-GB" sz="1200" b="0" i="0" u="none" strike="noStrike" dirty="0">
                          <a:solidFill>
                            <a:srgbClr val="000000"/>
                          </a:solidFill>
                          <a:effectLst/>
                          <a:latin typeface="Calibri" panose="020F0502020204030204" pitchFamily="34" charset="0"/>
                        </a:rPr>
                        <a:t>- Voltage imbalance: </a:t>
                      </a:r>
                      <a:r>
                        <a:rPr lang="en-GB" sz="1200" b="1" i="0" u="none" strike="noStrike" dirty="0">
                          <a:solidFill>
                            <a:srgbClr val="000000"/>
                          </a:solidFill>
                          <a:effectLst/>
                          <a:latin typeface="Calibri" panose="020F0502020204030204" pitchFamily="34" charset="0"/>
                        </a:rPr>
                        <a:t>&lt;2%</a:t>
                      </a:r>
                      <a:br>
                        <a:rPr lang="en-GB" sz="1200" b="0" i="0" u="none" strike="noStrike" dirty="0">
                          <a:solidFill>
                            <a:srgbClr val="000000"/>
                          </a:solidFill>
                          <a:effectLst/>
                          <a:latin typeface="Calibri" panose="020F0502020204030204" pitchFamily="34" charset="0"/>
                        </a:rPr>
                      </a:br>
                      <a:r>
                        <a:rPr lang="en-GB" sz="1200" b="0" i="0" u="none" strike="noStrike" dirty="0">
                          <a:solidFill>
                            <a:srgbClr val="000000"/>
                          </a:solidFill>
                          <a:effectLst/>
                          <a:latin typeface="Calibri" panose="020F0502020204030204" pitchFamily="34" charset="0"/>
                        </a:rPr>
                        <a:t>- Transients: </a:t>
                      </a:r>
                      <a:r>
                        <a:rPr lang="en-GB" sz="1200" b="1" i="0" u="none" strike="noStrike" dirty="0">
                          <a:solidFill>
                            <a:srgbClr val="000000"/>
                          </a:solidFill>
                          <a:effectLst/>
                          <a:latin typeface="Calibri" panose="020F0502020204030204" pitchFamily="34" charset="0"/>
                        </a:rPr>
                        <a:t>Surge protection</a:t>
                      </a:r>
                      <a:br>
                        <a:rPr lang="en-GB" sz="1200" b="0" i="0" u="none" strike="noStrike" dirty="0">
                          <a:solidFill>
                            <a:srgbClr val="000000"/>
                          </a:solidFill>
                          <a:effectLst/>
                          <a:latin typeface="Calibri" panose="020F0502020204030204" pitchFamily="34" charset="0"/>
                        </a:rPr>
                      </a:br>
                      <a:r>
                        <a:rPr lang="en-GB" sz="1200" b="0" i="0" u="none" strike="noStrike" dirty="0">
                          <a:solidFill>
                            <a:srgbClr val="000000"/>
                          </a:solidFill>
                          <a:effectLst/>
                          <a:latin typeface="Calibri" panose="020F0502020204030204" pitchFamily="34" charset="0"/>
                        </a:rPr>
                        <a:t>- Short voltage-duration variations: </a:t>
                      </a:r>
                      <a:r>
                        <a:rPr lang="en-GB" sz="1200" b="1" i="0" u="none" strike="noStrike" dirty="0">
                          <a:solidFill>
                            <a:srgbClr val="000000"/>
                          </a:solidFill>
                          <a:effectLst/>
                          <a:latin typeface="Calibri" panose="020F0502020204030204" pitchFamily="34" charset="0"/>
                        </a:rPr>
                        <a:t>&lt;1/week</a:t>
                      </a:r>
                      <a:br>
                        <a:rPr lang="en-GB" sz="1200" b="0" i="0" u="none" strike="noStrike" dirty="0">
                          <a:solidFill>
                            <a:srgbClr val="000000"/>
                          </a:solidFill>
                          <a:effectLst/>
                          <a:latin typeface="Calibri" panose="020F0502020204030204" pitchFamily="34" charset="0"/>
                        </a:rPr>
                      </a:br>
                      <a:r>
                        <a:rPr lang="en-GB" sz="1200" b="0" i="0" u="none" strike="noStrike" dirty="0">
                          <a:solidFill>
                            <a:srgbClr val="000000"/>
                          </a:solidFill>
                          <a:effectLst/>
                          <a:latin typeface="Calibri" panose="020F0502020204030204" pitchFamily="34" charset="0"/>
                        </a:rPr>
                        <a:t>- Long voltage-duration variations: </a:t>
                      </a:r>
                      <a:r>
                        <a:rPr lang="en-GB" sz="1200" b="1" i="0" u="none" strike="noStrike" dirty="0">
                          <a:solidFill>
                            <a:srgbClr val="000000"/>
                          </a:solidFill>
                          <a:effectLst/>
                          <a:latin typeface="Calibri" panose="020F0502020204030204" pitchFamily="34" charset="0"/>
                        </a:rPr>
                        <a:t>&lt;1/day</a:t>
                      </a:r>
                      <a:br>
                        <a:rPr lang="en-GB" sz="1200" b="1" i="0" u="none" strike="noStrike" dirty="0">
                          <a:solidFill>
                            <a:srgbClr val="000000"/>
                          </a:solidFill>
                          <a:effectLst/>
                          <a:latin typeface="Calibri" panose="020F0502020204030204" pitchFamily="34" charset="0"/>
                        </a:rPr>
                      </a:br>
                      <a:r>
                        <a:rPr lang="en-GB" sz="1200" b="0" i="0" u="none" strike="noStrike" dirty="0">
                          <a:solidFill>
                            <a:srgbClr val="000000"/>
                          </a:solidFill>
                          <a:effectLst/>
                          <a:latin typeface="Calibri" panose="020F0502020204030204" pitchFamily="34" charset="0"/>
                        </a:rPr>
                        <a:t>- Frequency variations: </a:t>
                      </a:r>
                      <a:r>
                        <a:rPr lang="en-GB" sz="1200" b="1" i="0" u="none" strike="noStrike" dirty="0">
                          <a:solidFill>
                            <a:srgbClr val="000000"/>
                          </a:solidFill>
                          <a:effectLst/>
                          <a:latin typeface="Calibri" panose="020F0502020204030204" pitchFamily="34" charset="0"/>
                        </a:rPr>
                        <a:t>49.5 Hz &lt; f &lt; 50.5 Hz</a:t>
                      </a:r>
                      <a:br>
                        <a:rPr lang="en-GB" sz="1200" b="0" i="0" u="none" strike="noStrike" dirty="0">
                          <a:solidFill>
                            <a:srgbClr val="000000"/>
                          </a:solidFill>
                          <a:effectLst/>
                          <a:latin typeface="Calibri" panose="020F0502020204030204" pitchFamily="34" charset="0"/>
                        </a:rPr>
                      </a:br>
                      <a:br>
                        <a:rPr lang="en-GB" sz="1200" b="0" i="0" u="sng" strike="noStrike" dirty="0">
                          <a:solidFill>
                            <a:srgbClr val="000000"/>
                          </a:solidFill>
                          <a:effectLst/>
                          <a:latin typeface="Calibri" panose="020F0502020204030204" pitchFamily="34" charset="0"/>
                        </a:rPr>
                      </a:br>
                      <a:r>
                        <a:rPr lang="en-GB" sz="1200" b="1" i="0" u="sng" strike="noStrike" dirty="0">
                          <a:solidFill>
                            <a:srgbClr val="000000"/>
                          </a:solidFill>
                          <a:effectLst/>
                          <a:latin typeface="Calibri" panose="020F0502020204030204" pitchFamily="34" charset="0"/>
                        </a:rPr>
                        <a:t>DC Power Quality</a:t>
                      </a:r>
                      <a:br>
                        <a:rPr lang="en-GB" sz="1200" b="0" i="0" u="sng" strike="noStrike" dirty="0">
                          <a:solidFill>
                            <a:srgbClr val="000000"/>
                          </a:solidFill>
                          <a:effectLst/>
                          <a:latin typeface="Calibri" panose="020F0502020204030204" pitchFamily="34" charset="0"/>
                        </a:rPr>
                      </a:br>
                      <a:r>
                        <a:rPr lang="en-GB" sz="1200" b="0" i="0" u="none" strike="noStrike" dirty="0">
                          <a:solidFill>
                            <a:srgbClr val="000000"/>
                          </a:solidFill>
                          <a:effectLst/>
                          <a:latin typeface="Calibri" panose="020F0502020204030204" pitchFamily="34" charset="0"/>
                        </a:rPr>
                        <a:t>- Resistive voltage drop: </a:t>
                      </a:r>
                      <a:r>
                        <a:rPr lang="en-GB" sz="1200" b="1" i="0" u="none" strike="noStrike" dirty="0">
                          <a:solidFill>
                            <a:srgbClr val="000000"/>
                          </a:solidFill>
                          <a:effectLst/>
                          <a:latin typeface="Calibri" panose="020F0502020204030204" pitchFamily="34" charset="0"/>
                        </a:rPr>
                        <a:t>&lt;2%</a:t>
                      </a:r>
                      <a:br>
                        <a:rPr lang="en-GB" sz="1200" b="0" i="0" u="none" strike="noStrike" dirty="0">
                          <a:solidFill>
                            <a:srgbClr val="000000"/>
                          </a:solidFill>
                          <a:effectLst/>
                          <a:latin typeface="Calibri" panose="020F0502020204030204" pitchFamily="34" charset="0"/>
                        </a:rPr>
                      </a:br>
                      <a:r>
                        <a:rPr lang="en-GB" sz="1200" b="0" i="0" u="none" strike="noStrike" dirty="0">
                          <a:solidFill>
                            <a:srgbClr val="000000"/>
                          </a:solidFill>
                          <a:effectLst/>
                          <a:latin typeface="Calibri" panose="020F0502020204030204" pitchFamily="34" charset="0"/>
                        </a:rPr>
                        <a:t>- Percent ripple: 1</a:t>
                      </a:r>
                      <a:r>
                        <a:rPr lang="en-GB" sz="1200" b="1" i="0" u="none" strike="noStrike" dirty="0">
                          <a:solidFill>
                            <a:srgbClr val="000000"/>
                          </a:solidFill>
                          <a:effectLst/>
                          <a:latin typeface="Calibri" panose="020F0502020204030204" pitchFamily="34" charset="0"/>
                        </a:rPr>
                        <a:t>0% pk-pk</a:t>
                      </a:r>
                      <a:br>
                        <a:rPr lang="en-GB" sz="1200" b="0" i="0" u="none" strike="noStrike" dirty="0">
                          <a:solidFill>
                            <a:srgbClr val="000000"/>
                          </a:solidFill>
                          <a:effectLst/>
                          <a:latin typeface="Calibri" panose="020F0502020204030204" pitchFamily="34" charset="0"/>
                        </a:rPr>
                      </a:br>
                      <a:r>
                        <a:rPr lang="en-GB" sz="1200" b="0" i="0" u="none" strike="noStrike" dirty="0">
                          <a:solidFill>
                            <a:srgbClr val="000000"/>
                          </a:solidFill>
                          <a:effectLst/>
                          <a:latin typeface="Calibri" panose="020F0502020204030204" pitchFamily="34" charset="0"/>
                        </a:rPr>
                        <a:t>- DC ripple &amp; switching noise:  </a:t>
                      </a:r>
                      <a:r>
                        <a:rPr lang="en-GB" sz="1200" b="1" i="0" u="none" strike="noStrike" dirty="0">
                          <a:solidFill>
                            <a:srgbClr val="000000"/>
                          </a:solidFill>
                          <a:effectLst/>
                          <a:latin typeface="Calibri" panose="020F0502020204030204" pitchFamily="34" charset="0"/>
                        </a:rPr>
                        <a:t>Ripple noise also minimized</a:t>
                      </a:r>
                      <a:br>
                        <a:rPr lang="en-GB" sz="1200" b="0" i="0" u="none" strike="noStrike" dirty="0">
                          <a:solidFill>
                            <a:srgbClr val="000000"/>
                          </a:solidFill>
                          <a:effectLst/>
                          <a:latin typeface="Calibri" panose="020F0502020204030204" pitchFamily="34" charset="0"/>
                        </a:rPr>
                      </a:br>
                      <a:r>
                        <a:rPr lang="en-GB" sz="1200" b="0" i="0" u="none" strike="noStrike" dirty="0">
                          <a:solidFill>
                            <a:srgbClr val="000000"/>
                          </a:solidFill>
                          <a:effectLst/>
                          <a:latin typeface="Calibri" panose="020F0502020204030204" pitchFamily="34" charset="0"/>
                        </a:rPr>
                        <a:t>- Transients: </a:t>
                      </a:r>
                      <a:r>
                        <a:rPr lang="en-GB" sz="1200" b="1" i="0" u="none" strike="noStrike" dirty="0">
                          <a:solidFill>
                            <a:srgbClr val="000000"/>
                          </a:solidFill>
                          <a:effectLst/>
                          <a:latin typeface="Calibri" panose="020F0502020204030204" pitchFamily="34" charset="0"/>
                        </a:rPr>
                        <a:t>Surge protection</a:t>
                      </a:r>
                      <a:br>
                        <a:rPr lang="en-GB" sz="1200" b="0" i="0" u="none" strike="noStrike" dirty="0">
                          <a:solidFill>
                            <a:srgbClr val="000000"/>
                          </a:solidFill>
                          <a:effectLst/>
                          <a:latin typeface="Calibri" panose="020F0502020204030204" pitchFamily="34" charset="0"/>
                        </a:rPr>
                      </a:br>
                      <a:r>
                        <a:rPr lang="en-GB" sz="1200" b="0" i="0" u="none" strike="noStrike" dirty="0">
                          <a:solidFill>
                            <a:srgbClr val="000000"/>
                          </a:solidFill>
                          <a:effectLst/>
                          <a:latin typeface="Calibri" panose="020F0502020204030204" pitchFamily="34" charset="0"/>
                        </a:rPr>
                        <a:t>- Faults allowed per day: </a:t>
                      </a:r>
                      <a:r>
                        <a:rPr lang="en-GB" sz="1200" b="1" i="0" u="none" strike="noStrike" dirty="0">
                          <a:solidFill>
                            <a:srgbClr val="000000"/>
                          </a:solidFill>
                          <a:effectLst/>
                          <a:latin typeface="Calibri" panose="020F0502020204030204" pitchFamily="34" charset="0"/>
                        </a:rPr>
                        <a:t>&lt;1/day</a:t>
                      </a:r>
                      <a:endParaRPr lang="en-GB" sz="1200" b="0" i="0" u="none" strike="noStrike" dirty="0">
                        <a:solidFill>
                          <a:srgbClr val="000000"/>
                        </a:solidFill>
                        <a:effectLst/>
                        <a:latin typeface="Calibri" panose="020F0502020204030204" pitchFamily="34" charset="0"/>
                      </a:endParaRPr>
                    </a:p>
                  </a:txBody>
                  <a:tcPr marL="13338" marR="13338" marT="13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8243978"/>
                  </a:ext>
                </a:extLst>
              </a:tr>
            </a:tbl>
          </a:graphicData>
        </a:graphic>
      </p:graphicFrame>
    </p:spTree>
    <p:extLst>
      <p:ext uri="{BB962C8B-B14F-4D97-AF65-F5344CB8AC3E}">
        <p14:creationId xmlns:p14="http://schemas.microsoft.com/office/powerpoint/2010/main" val="3848257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08B73C88-7C63-3706-5D5C-65485573F840}"/>
              </a:ext>
            </a:extLst>
          </p:cNvPr>
          <p:cNvSpPr>
            <a:spLocks noGrp="1"/>
          </p:cNvSpPr>
          <p:nvPr>
            <p:ph type="subTitle" idx="1"/>
          </p:nvPr>
        </p:nvSpPr>
        <p:spPr/>
        <p:txBody>
          <a:bodyPr/>
          <a:lstStyle/>
          <a:p>
            <a:r>
              <a:rPr lang="en-US" dirty="0"/>
              <a:t>6. ADDITIONAL RESOURCES</a:t>
            </a:r>
          </a:p>
        </p:txBody>
      </p:sp>
    </p:spTree>
    <p:extLst>
      <p:ext uri="{BB962C8B-B14F-4D97-AF65-F5344CB8AC3E}">
        <p14:creationId xmlns:p14="http://schemas.microsoft.com/office/powerpoint/2010/main" val="2239921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ADDITIONAL RESOURCES</a:t>
            </a:r>
            <a:endParaRPr lang="es-ES" dirty="0"/>
          </a:p>
        </p:txBody>
      </p:sp>
      <p:sp>
        <p:nvSpPr>
          <p:cNvPr id="3" name="CuadroTexto 2">
            <a:extLst>
              <a:ext uri="{FF2B5EF4-FFF2-40B4-BE49-F238E27FC236}">
                <a16:creationId xmlns:a16="http://schemas.microsoft.com/office/drawing/2014/main" id="{6948F2B0-B007-D859-995A-C572F9504757}"/>
              </a:ext>
            </a:extLst>
          </p:cNvPr>
          <p:cNvSpPr txBox="1"/>
          <p:nvPr/>
        </p:nvSpPr>
        <p:spPr>
          <a:xfrm>
            <a:off x="629599" y="1628800"/>
            <a:ext cx="9433048" cy="3170099"/>
          </a:xfrm>
          <a:prstGeom prst="rect">
            <a:avLst/>
          </a:prstGeom>
          <a:noFill/>
        </p:spPr>
        <p:txBody>
          <a:bodyPr wrap="square">
            <a:spAutoFit/>
          </a:bodyPr>
          <a:lstStyle/>
          <a:p>
            <a:pPr marL="342900" indent="-342900">
              <a:spcAft>
                <a:spcPts val="600"/>
              </a:spcAft>
              <a:buClr>
                <a:srgbClr val="000000"/>
              </a:buClr>
              <a:buFont typeface="Arial" panose="020B0604020202020204" pitchFamily="34" charset="0"/>
              <a:buChar char="•"/>
            </a:pPr>
            <a:r>
              <a:rPr lang="en-US" sz="1800" dirty="0"/>
              <a:t>USAID. NARUC. </a:t>
            </a:r>
            <a:r>
              <a:rPr lang="en-US" sz="1800" b="1" i="1" dirty="0"/>
              <a:t>Practical Guide to the Regulatory Treatment of Minigrids</a:t>
            </a:r>
            <a:r>
              <a:rPr lang="en-US" sz="1800" dirty="0"/>
              <a:t>. </a:t>
            </a:r>
          </a:p>
          <a:p>
            <a:endParaRPr lang="en-US" sz="1800" b="0" i="0" u="none" strike="noStrike" baseline="0" dirty="0">
              <a:latin typeface="Gill Sans Std Light"/>
            </a:endParaRPr>
          </a:p>
          <a:p>
            <a:pPr marL="342900" indent="-342900">
              <a:spcAft>
                <a:spcPts val="600"/>
              </a:spcAft>
              <a:buClr>
                <a:srgbClr val="000000"/>
              </a:buClr>
              <a:buFont typeface="Arial" panose="020B0604020202020204" pitchFamily="34" charset="0"/>
              <a:buChar char="•"/>
            </a:pPr>
            <a:r>
              <a:rPr lang="en-GB" sz="1800" dirty="0"/>
              <a:t>Tenenbaum et al. 2014. </a:t>
            </a:r>
            <a:r>
              <a:rPr lang="en-GB" sz="1800" b="1" i="1" dirty="0"/>
              <a:t>From the Bottom Up. Chapter 3: The Regulation of Small Power Producers and Mini-grids: An Overview</a:t>
            </a:r>
            <a:r>
              <a:rPr lang="en-GB" sz="1800" b="1" dirty="0"/>
              <a:t>. </a:t>
            </a:r>
            <a:r>
              <a:rPr lang="en-GB" sz="1800" dirty="0">
                <a:hlinkClick r:id="rId3"/>
              </a:rPr>
              <a:t>https://openknowledge.worldbank.org/bitstream/handle/10986/16571/9781464800931.pdf?sequence=1&amp;isAllowed=y</a:t>
            </a:r>
            <a:endParaRPr lang="en-GB" sz="1800" dirty="0"/>
          </a:p>
          <a:p>
            <a:pPr marL="342900" indent="-342900">
              <a:spcAft>
                <a:spcPts val="600"/>
              </a:spcAft>
              <a:buClr>
                <a:srgbClr val="000000"/>
              </a:buClr>
              <a:buFont typeface="Arial" panose="020B0604020202020204" pitchFamily="34" charset="0"/>
              <a:buChar char="•"/>
            </a:pPr>
            <a:endParaRPr lang="en-GB" sz="1800" b="1" i="1" dirty="0"/>
          </a:p>
          <a:p>
            <a:pPr marL="342900" indent="-342900">
              <a:spcAft>
                <a:spcPts val="600"/>
              </a:spcAft>
              <a:buClr>
                <a:srgbClr val="000000"/>
              </a:buClr>
              <a:buFont typeface="Arial" panose="020B0604020202020204" pitchFamily="34" charset="0"/>
              <a:buChar char="•"/>
            </a:pPr>
            <a:r>
              <a:rPr lang="en-US" sz="1800" dirty="0"/>
              <a:t>EUEI PDF. 2014. </a:t>
            </a:r>
            <a:r>
              <a:rPr lang="en-US" sz="1800" b="1" i="1" dirty="0"/>
              <a:t>Mini-grid Policy Toolkit. </a:t>
            </a:r>
          </a:p>
          <a:p>
            <a:r>
              <a:rPr lang="en-US" sz="1800" b="0" i="0" u="none" strike="noStrike" baseline="0" dirty="0">
                <a:solidFill>
                  <a:srgbClr val="000000"/>
                </a:solidFill>
                <a:latin typeface="Gill Sans Std Light"/>
              </a:rPr>
              <a:t>	</a:t>
            </a:r>
          </a:p>
          <a:p>
            <a:pPr lvl="0">
              <a:spcAft>
                <a:spcPts val="600"/>
              </a:spcAft>
              <a:buClr>
                <a:srgbClr val="000000"/>
              </a:buClr>
            </a:pPr>
            <a:endParaRPr lang="en-US" sz="1800" dirty="0"/>
          </a:p>
        </p:txBody>
      </p:sp>
    </p:spTree>
    <p:extLst>
      <p:ext uri="{BB962C8B-B14F-4D97-AF65-F5344CB8AC3E}">
        <p14:creationId xmlns:p14="http://schemas.microsoft.com/office/powerpoint/2010/main" val="1036689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3A7A27-F750-4988-8050-9492AE584DB9}"/>
              </a:ext>
            </a:extLst>
          </p:cNvPr>
          <p:cNvSpPr txBox="1"/>
          <p:nvPr/>
        </p:nvSpPr>
        <p:spPr>
          <a:xfrm>
            <a:off x="6063" y="3013501"/>
            <a:ext cx="12192000" cy="830997"/>
          </a:xfrm>
          <a:prstGeom prst="rect">
            <a:avLst/>
          </a:prstGeom>
          <a:noFill/>
        </p:spPr>
        <p:txBody>
          <a:bodyPr wrap="square" rtlCol="0">
            <a:spAutoFit/>
          </a:bodyPr>
          <a:lstStyle/>
          <a:p>
            <a:pPr algn="ctr"/>
            <a:r>
              <a:rPr lang="it-IT" sz="4800" b="1" dirty="0">
                <a:solidFill>
                  <a:srgbClr val="4B655A"/>
                </a:solidFill>
                <a:latin typeface="Tw Cen MT" panose="020B0602020104020603" pitchFamily="34" charset="0"/>
              </a:rPr>
              <a:t>Vinaka!</a:t>
            </a:r>
          </a:p>
        </p:txBody>
      </p:sp>
      <p:sp>
        <p:nvSpPr>
          <p:cNvPr id="3" name="TextBox 2">
            <a:extLst>
              <a:ext uri="{FF2B5EF4-FFF2-40B4-BE49-F238E27FC236}">
                <a16:creationId xmlns:a16="http://schemas.microsoft.com/office/drawing/2014/main" id="{8D1C2A61-B62A-41F2-A490-E5BEDDB3201E}"/>
              </a:ext>
            </a:extLst>
          </p:cNvPr>
          <p:cNvSpPr txBox="1"/>
          <p:nvPr/>
        </p:nvSpPr>
        <p:spPr>
          <a:xfrm>
            <a:off x="0" y="5018705"/>
            <a:ext cx="12192000" cy="1015663"/>
          </a:xfrm>
          <a:prstGeom prst="rect">
            <a:avLst/>
          </a:prstGeom>
          <a:noFill/>
        </p:spPr>
        <p:txBody>
          <a:bodyPr wrap="square" rtlCol="0">
            <a:spAutoFit/>
          </a:bodyPr>
          <a:lstStyle/>
          <a:p>
            <a:pPr algn="ctr">
              <a:lnSpc>
                <a:spcPct val="100000"/>
              </a:lnSpc>
              <a:spcBef>
                <a:spcPts val="0"/>
              </a:spcBef>
            </a:pPr>
            <a:r>
              <a:rPr lang="en-GB" sz="2000" b="1" dirty="0">
                <a:latin typeface="+mj-lt"/>
              </a:rPr>
              <a:t>Roger SALLENT</a:t>
            </a:r>
          </a:p>
          <a:p>
            <a:pPr algn="ctr">
              <a:lnSpc>
                <a:spcPct val="100000"/>
              </a:lnSpc>
              <a:spcBef>
                <a:spcPts val="0"/>
              </a:spcBef>
            </a:pPr>
            <a:r>
              <a:rPr lang="en-US" sz="2000" dirty="0">
                <a:latin typeface="+mj-lt"/>
              </a:rPr>
              <a:t>Regional Team Leader for Asia – Pacific </a:t>
            </a:r>
            <a:r>
              <a:rPr lang="en-US" sz="2000" dirty="0" err="1">
                <a:latin typeface="+mj-lt"/>
              </a:rPr>
              <a:t>Trama</a:t>
            </a:r>
            <a:r>
              <a:rPr lang="en-US" sz="2000" dirty="0">
                <a:latin typeface="+mj-lt"/>
              </a:rPr>
              <a:t> </a:t>
            </a:r>
            <a:r>
              <a:rPr lang="en-US" sz="2000" dirty="0" err="1">
                <a:latin typeface="+mj-lt"/>
              </a:rPr>
              <a:t>TecnoAmbiental</a:t>
            </a:r>
            <a:br>
              <a:rPr lang="en-US" sz="2000" dirty="0">
                <a:latin typeface="+mj-lt"/>
              </a:rPr>
            </a:br>
            <a:r>
              <a:rPr lang="en-US" sz="2000" dirty="0">
                <a:solidFill>
                  <a:srgbClr val="9EA159"/>
                </a:solidFill>
                <a:latin typeface="+mj-lt"/>
                <a:hlinkClick r:id="rId3"/>
              </a:rPr>
              <a:t>roger.sallent@tta.com.es</a:t>
            </a:r>
            <a:r>
              <a:rPr lang="en-US" sz="2000" dirty="0">
                <a:solidFill>
                  <a:srgbClr val="9EA159"/>
                </a:solidFill>
                <a:latin typeface="+mj-lt"/>
              </a:rPr>
              <a:t> </a:t>
            </a:r>
          </a:p>
        </p:txBody>
      </p:sp>
    </p:spTree>
    <p:extLst>
      <p:ext uri="{BB962C8B-B14F-4D97-AF65-F5344CB8AC3E}">
        <p14:creationId xmlns:p14="http://schemas.microsoft.com/office/powerpoint/2010/main" val="1815143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SESSION OBJECTIVES</a:t>
            </a:r>
            <a:endParaRPr lang="es-ES" dirty="0"/>
          </a:p>
        </p:txBody>
      </p:sp>
      <p:sp>
        <p:nvSpPr>
          <p:cNvPr id="3" name="CuadroTexto 2">
            <a:extLst>
              <a:ext uri="{FF2B5EF4-FFF2-40B4-BE49-F238E27FC236}">
                <a16:creationId xmlns:a16="http://schemas.microsoft.com/office/drawing/2014/main" id="{6948F2B0-B007-D859-995A-C572F9504757}"/>
              </a:ext>
            </a:extLst>
          </p:cNvPr>
          <p:cNvSpPr txBox="1"/>
          <p:nvPr/>
        </p:nvSpPr>
        <p:spPr>
          <a:xfrm>
            <a:off x="2423592" y="2120078"/>
            <a:ext cx="9433048" cy="2169825"/>
          </a:xfrm>
          <a:prstGeom prst="rect">
            <a:avLst/>
          </a:prstGeom>
          <a:noFill/>
        </p:spPr>
        <p:txBody>
          <a:bodyPr wrap="square">
            <a:spAutoFit/>
          </a:bodyPr>
          <a:lstStyle/>
          <a:p>
            <a:pPr marL="342900" lvl="0" indent="-342900">
              <a:spcAft>
                <a:spcPts val="600"/>
              </a:spcAft>
              <a:buClr>
                <a:srgbClr val="000000"/>
              </a:buClr>
              <a:buFont typeface="+mj-lt"/>
              <a:buAutoNum type="romanLcParenR"/>
            </a:pPr>
            <a:r>
              <a:rPr lang="en-US" sz="2400" u="none" strike="noStrike" dirty="0">
                <a:effectLst/>
                <a:ea typeface="Calibri" panose="020F0502020204030204" pitchFamily="34" charset="0"/>
              </a:rPr>
              <a:t>Identify the key components of a typical mini-grid regulation</a:t>
            </a:r>
          </a:p>
          <a:p>
            <a:pPr marL="342900" lvl="0" indent="-342900">
              <a:spcAft>
                <a:spcPts val="600"/>
              </a:spcAft>
              <a:buClr>
                <a:srgbClr val="000000"/>
              </a:buClr>
              <a:buFont typeface="+mj-lt"/>
              <a:buAutoNum type="romanLcParenR"/>
            </a:pPr>
            <a:endParaRPr lang="en-US" sz="2400" u="none" strike="noStrike" dirty="0">
              <a:effectLst/>
              <a:ea typeface="Calibri" panose="020F0502020204030204" pitchFamily="34" charset="0"/>
            </a:endParaRPr>
          </a:p>
          <a:p>
            <a:pPr marL="342900" lvl="0" indent="-342900">
              <a:spcAft>
                <a:spcPts val="600"/>
              </a:spcAft>
              <a:buClr>
                <a:srgbClr val="000000"/>
              </a:buClr>
              <a:buFont typeface="+mj-lt"/>
              <a:buAutoNum type="romanLcParenR"/>
            </a:pPr>
            <a:r>
              <a:rPr lang="en-US" sz="2400" dirty="0"/>
              <a:t>Understand the important decisions when preparing the regulatory framework and their implications.</a:t>
            </a:r>
          </a:p>
          <a:p>
            <a:pPr lvl="0">
              <a:spcAft>
                <a:spcPts val="600"/>
              </a:spcAft>
              <a:buClr>
                <a:srgbClr val="000000"/>
              </a:buClr>
            </a:pPr>
            <a:endParaRPr lang="en-US" sz="2400" dirty="0"/>
          </a:p>
        </p:txBody>
      </p:sp>
      <p:pic>
        <p:nvPicPr>
          <p:cNvPr id="2050" name="Picture 2" descr="Objective - Free marketing icons">
            <a:extLst>
              <a:ext uri="{FF2B5EF4-FFF2-40B4-BE49-F238E27FC236}">
                <a16:creationId xmlns:a16="http://schemas.microsoft.com/office/drawing/2014/main" id="{30FA27A6-7793-4080-D506-0EDB15F2FFB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1" y="2204864"/>
            <a:ext cx="1553979" cy="1553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090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08B73C88-7C63-3706-5D5C-65485573F840}"/>
              </a:ext>
            </a:extLst>
          </p:cNvPr>
          <p:cNvSpPr>
            <a:spLocks noGrp="1"/>
          </p:cNvSpPr>
          <p:nvPr>
            <p:ph type="subTitle" idx="1"/>
          </p:nvPr>
        </p:nvSpPr>
        <p:spPr/>
        <p:txBody>
          <a:bodyPr/>
          <a:lstStyle/>
          <a:p>
            <a:r>
              <a:rPr lang="es-CL" dirty="0"/>
              <a:t>2. </a:t>
            </a:r>
            <a:r>
              <a:rPr lang="es-CL" dirty="0" err="1"/>
              <a:t>introduction</a:t>
            </a:r>
            <a:endParaRPr lang="es-ES" dirty="0"/>
          </a:p>
        </p:txBody>
      </p:sp>
    </p:spTree>
    <p:extLst>
      <p:ext uri="{BB962C8B-B14F-4D97-AF65-F5344CB8AC3E}">
        <p14:creationId xmlns:p14="http://schemas.microsoft.com/office/powerpoint/2010/main" val="3057672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INTRODUCTION</a:t>
            </a:r>
            <a:endParaRPr lang="es-ES" dirty="0">
              <a:solidFill>
                <a:schemeClr val="tx1"/>
              </a:solidFill>
            </a:endParaRPr>
          </a:p>
        </p:txBody>
      </p:sp>
      <p:sp>
        <p:nvSpPr>
          <p:cNvPr id="7" name="CuadroTexto 2">
            <a:extLst>
              <a:ext uri="{FF2B5EF4-FFF2-40B4-BE49-F238E27FC236}">
                <a16:creationId xmlns:a16="http://schemas.microsoft.com/office/drawing/2014/main" id="{6950C138-984F-E91E-95F3-5DA20683AA44}"/>
              </a:ext>
            </a:extLst>
          </p:cNvPr>
          <p:cNvSpPr txBox="1"/>
          <p:nvPr/>
        </p:nvSpPr>
        <p:spPr>
          <a:xfrm>
            <a:off x="609600" y="1268760"/>
            <a:ext cx="10972799" cy="4447371"/>
          </a:xfrm>
          <a:prstGeom prst="rect">
            <a:avLst/>
          </a:prstGeom>
          <a:noFill/>
        </p:spPr>
        <p:txBody>
          <a:bodyPr wrap="square">
            <a:spAutoFit/>
          </a:bodyPr>
          <a:lstStyle/>
          <a:p>
            <a:pPr marL="285750" indent="-285750">
              <a:spcAft>
                <a:spcPts val="600"/>
              </a:spcAft>
              <a:buClr>
                <a:srgbClr val="000000"/>
              </a:buClr>
              <a:buFont typeface="Arial" panose="020B0604020202020204" pitchFamily="34" charset="0"/>
              <a:buChar char="•"/>
            </a:pPr>
            <a:r>
              <a:rPr lang="es-ES" sz="2000" b="1" dirty="0" err="1">
                <a:ea typeface="Calibri" panose="020F0502020204030204" pitchFamily="34" charset="0"/>
              </a:rPr>
              <a:t>Common</a:t>
            </a:r>
            <a:r>
              <a:rPr lang="es-ES" sz="2000" b="1" dirty="0">
                <a:ea typeface="Calibri" panose="020F0502020204030204" pitchFamily="34" charset="0"/>
              </a:rPr>
              <a:t> </a:t>
            </a:r>
            <a:r>
              <a:rPr lang="es-ES" sz="2000" b="1" dirty="0" err="1">
                <a:ea typeface="Calibri" panose="020F0502020204030204" pitchFamily="34" charset="0"/>
              </a:rPr>
              <a:t>regulatory</a:t>
            </a:r>
            <a:r>
              <a:rPr lang="es-ES" sz="2000" b="1" dirty="0">
                <a:ea typeface="Calibri" panose="020F0502020204030204" pitchFamily="34" charset="0"/>
              </a:rPr>
              <a:t> </a:t>
            </a:r>
            <a:r>
              <a:rPr lang="es-ES" sz="2000" b="1" dirty="0" err="1">
                <a:ea typeface="Calibri" panose="020F0502020204030204" pitchFamily="34" charset="0"/>
              </a:rPr>
              <a:t>barriers</a:t>
            </a:r>
            <a:r>
              <a:rPr lang="es-ES" sz="2000" b="1" dirty="0">
                <a:ea typeface="Calibri" panose="020F0502020204030204" pitchFamily="34" charset="0"/>
              </a:rPr>
              <a:t> to </a:t>
            </a:r>
            <a:r>
              <a:rPr lang="es-ES" sz="2000" b="1" dirty="0" err="1">
                <a:ea typeface="Calibri" panose="020F0502020204030204" pitchFamily="34" charset="0"/>
              </a:rPr>
              <a:t>mini-grids</a:t>
            </a:r>
            <a:r>
              <a:rPr lang="es-ES" sz="2000" b="1" dirty="0">
                <a:ea typeface="Calibri" panose="020F0502020204030204" pitchFamily="34" charset="0"/>
              </a:rPr>
              <a:t>:</a:t>
            </a:r>
          </a:p>
          <a:p>
            <a:pPr marL="775566" lvl="1" indent="-285750">
              <a:spcAft>
                <a:spcPts val="600"/>
              </a:spcAft>
              <a:buClr>
                <a:srgbClr val="000000"/>
              </a:buClr>
              <a:buFont typeface="Arial" panose="020B0604020202020204" pitchFamily="34" charset="0"/>
              <a:buChar char="•"/>
            </a:pPr>
            <a:r>
              <a:rPr lang="en-GB" sz="2000" dirty="0"/>
              <a:t>A lack of rural electrification planning and strategy; </a:t>
            </a:r>
          </a:p>
          <a:p>
            <a:pPr marL="775566" lvl="1" indent="-285750">
              <a:spcAft>
                <a:spcPts val="600"/>
              </a:spcAft>
              <a:buClr>
                <a:srgbClr val="000000"/>
              </a:buClr>
              <a:buFont typeface="Arial" panose="020B0604020202020204" pitchFamily="34" charset="0"/>
              <a:buChar char="•"/>
            </a:pPr>
            <a:r>
              <a:rPr lang="en-GB" sz="2000" dirty="0"/>
              <a:t>Political and legal uncertainty regarding mini-grid investment decisions; </a:t>
            </a:r>
          </a:p>
          <a:p>
            <a:pPr marL="775566" lvl="1" indent="-285750">
              <a:spcAft>
                <a:spcPts val="600"/>
              </a:spcAft>
              <a:buClr>
                <a:srgbClr val="000000"/>
              </a:buClr>
              <a:buFont typeface="Arial" panose="020B0604020202020204" pitchFamily="34" charset="0"/>
              <a:buChar char="•"/>
            </a:pPr>
            <a:r>
              <a:rPr lang="en-GB" sz="2000" dirty="0"/>
              <a:t>Unclear or complicated regulatory processes and approvals; </a:t>
            </a:r>
          </a:p>
          <a:p>
            <a:pPr marL="775566" lvl="1" indent="-285750">
              <a:spcAft>
                <a:spcPts val="600"/>
              </a:spcAft>
              <a:buClr>
                <a:srgbClr val="000000"/>
              </a:buClr>
              <a:buFont typeface="Arial" panose="020B0604020202020204" pitchFamily="34" charset="0"/>
              <a:buChar char="•"/>
            </a:pPr>
            <a:r>
              <a:rPr lang="en-GB" sz="2000" dirty="0"/>
              <a:t>Lack of retail regulations; and </a:t>
            </a:r>
          </a:p>
          <a:p>
            <a:pPr marL="775566" lvl="1" indent="-285750">
              <a:spcAft>
                <a:spcPts val="600"/>
              </a:spcAft>
              <a:buClr>
                <a:srgbClr val="000000"/>
              </a:buClr>
              <a:buFont typeface="Arial" panose="020B0604020202020204" pitchFamily="34" charset="0"/>
              <a:buChar char="•"/>
            </a:pPr>
            <a:r>
              <a:rPr lang="en-US" sz="2000" dirty="0"/>
              <a:t>Lack of technical standards. </a:t>
            </a:r>
          </a:p>
          <a:p>
            <a:pPr marL="285750" indent="-285750">
              <a:spcAft>
                <a:spcPts val="600"/>
              </a:spcAft>
              <a:buClr>
                <a:srgbClr val="000000"/>
              </a:buClr>
              <a:buFont typeface="Arial" panose="020B0604020202020204" pitchFamily="34" charset="0"/>
              <a:buChar char="•"/>
            </a:pPr>
            <a:endParaRPr lang="en-US" sz="2000" dirty="0"/>
          </a:p>
          <a:p>
            <a:pPr marL="285750" indent="-285750">
              <a:spcAft>
                <a:spcPts val="600"/>
              </a:spcAft>
              <a:buClr>
                <a:srgbClr val="000000"/>
              </a:buClr>
              <a:buFont typeface="Arial" panose="020B0604020202020204" pitchFamily="34" charset="0"/>
              <a:buChar char="•"/>
            </a:pPr>
            <a:r>
              <a:rPr lang="en-US" sz="2000" b="1" dirty="0"/>
              <a:t>Mini-grid Regulatory frameworks should address market barriers and help overcoming challenges faced both by developers and final users. They should be a supportive instrument rather than an additional burden.</a:t>
            </a:r>
          </a:p>
          <a:p>
            <a:pPr marL="775566" lvl="1" indent="-285750">
              <a:spcAft>
                <a:spcPts val="600"/>
              </a:spcAft>
              <a:buClr>
                <a:srgbClr val="000000"/>
              </a:buClr>
              <a:buFont typeface="Arial" panose="020B0604020202020204" pitchFamily="34" charset="0"/>
              <a:buChar char="•"/>
            </a:pPr>
            <a:endParaRPr lang="en-US" sz="2000" dirty="0"/>
          </a:p>
          <a:p>
            <a:pPr marL="285750" indent="-285750">
              <a:spcAft>
                <a:spcPts val="600"/>
              </a:spcAft>
              <a:buClr>
                <a:srgbClr val="000000"/>
              </a:buClr>
              <a:buFont typeface="Arial" panose="020B0604020202020204" pitchFamily="34" charset="0"/>
              <a:buChar char="•"/>
            </a:pPr>
            <a:endParaRPr lang="en-US" sz="1600" i="1" dirty="0"/>
          </a:p>
        </p:txBody>
      </p:sp>
    </p:spTree>
    <p:extLst>
      <p:ext uri="{BB962C8B-B14F-4D97-AF65-F5344CB8AC3E}">
        <p14:creationId xmlns:p14="http://schemas.microsoft.com/office/powerpoint/2010/main" val="3042868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LEVEL OF REGULATION</a:t>
            </a:r>
            <a:endParaRPr lang="es-ES" dirty="0">
              <a:solidFill>
                <a:schemeClr val="tx1"/>
              </a:solidFill>
            </a:endParaRPr>
          </a:p>
        </p:txBody>
      </p:sp>
      <p:sp>
        <p:nvSpPr>
          <p:cNvPr id="7" name="CuadroTexto 2">
            <a:extLst>
              <a:ext uri="{FF2B5EF4-FFF2-40B4-BE49-F238E27FC236}">
                <a16:creationId xmlns:a16="http://schemas.microsoft.com/office/drawing/2014/main" id="{6950C138-984F-E91E-95F3-5DA20683AA44}"/>
              </a:ext>
            </a:extLst>
          </p:cNvPr>
          <p:cNvSpPr txBox="1"/>
          <p:nvPr/>
        </p:nvSpPr>
        <p:spPr>
          <a:xfrm>
            <a:off x="609600" y="1268760"/>
            <a:ext cx="10972799" cy="5262979"/>
          </a:xfrm>
          <a:prstGeom prst="rect">
            <a:avLst/>
          </a:prstGeom>
          <a:noFill/>
        </p:spPr>
        <p:txBody>
          <a:bodyPr wrap="square">
            <a:spAutoFit/>
          </a:bodyPr>
          <a:lstStyle/>
          <a:p>
            <a:pPr marL="285750" lvl="1" indent="-285750">
              <a:spcBef>
                <a:spcPts val="600"/>
              </a:spcBef>
              <a:spcAft>
                <a:spcPts val="600"/>
              </a:spcAft>
              <a:buClr>
                <a:srgbClr val="000000"/>
              </a:buClr>
              <a:buFont typeface="Arial" panose="020B0604020202020204" pitchFamily="34" charset="0"/>
              <a:buChar char="•"/>
            </a:pPr>
            <a:r>
              <a:rPr lang="en-US" sz="1800" b="1" dirty="0"/>
              <a:t>Two competing philosophies on mini-grid regulation*: </a:t>
            </a:r>
          </a:p>
          <a:p>
            <a:pPr marL="0" lvl="1" algn="just">
              <a:spcBef>
                <a:spcPts val="600"/>
              </a:spcBef>
            </a:pPr>
            <a:endParaRPr lang="en-US" sz="1600" dirty="0"/>
          </a:p>
          <a:p>
            <a:pPr marL="342900" lvl="1" indent="-342900">
              <a:spcBef>
                <a:spcPts val="600"/>
              </a:spcBef>
              <a:spcAft>
                <a:spcPts val="600"/>
              </a:spcAft>
              <a:buClr>
                <a:srgbClr val="000000"/>
              </a:buClr>
              <a:buFont typeface="+mj-lt"/>
              <a:buAutoNum type="arabicPeriod"/>
            </a:pPr>
            <a:r>
              <a:rPr lang="en-US" sz="1800" dirty="0"/>
              <a:t>government regulation should be </a:t>
            </a:r>
            <a:r>
              <a:rPr lang="en-US" sz="1800" b="1" dirty="0"/>
              <a:t>light-handed</a:t>
            </a:r>
            <a:r>
              <a:rPr lang="en-US" sz="1800" dirty="0"/>
              <a:t>, in order to minimize barriers to the sector’s development,</a:t>
            </a:r>
          </a:p>
          <a:p>
            <a:pPr marL="342900" lvl="1" indent="-342900">
              <a:spcBef>
                <a:spcPts val="600"/>
              </a:spcBef>
              <a:spcAft>
                <a:spcPts val="600"/>
              </a:spcAft>
              <a:buClr>
                <a:srgbClr val="000000"/>
              </a:buClr>
              <a:buFont typeface="+mj-lt"/>
              <a:buAutoNum type="arabicPeriod"/>
            </a:pPr>
            <a:endParaRPr lang="en-US" sz="1800" dirty="0"/>
          </a:p>
          <a:p>
            <a:pPr marL="342900" lvl="1" indent="-342900">
              <a:spcBef>
                <a:spcPts val="600"/>
              </a:spcBef>
              <a:spcAft>
                <a:spcPts val="600"/>
              </a:spcAft>
              <a:buClr>
                <a:srgbClr val="000000"/>
              </a:buClr>
              <a:buFont typeface="+mj-lt"/>
              <a:buAutoNum type="arabicPeriod"/>
            </a:pPr>
            <a:r>
              <a:rPr lang="en-US" sz="1800" dirty="0"/>
              <a:t>Government regulation should be </a:t>
            </a:r>
            <a:r>
              <a:rPr lang="en-US" sz="1800" b="1" dirty="0"/>
              <a:t>comprehensive,</a:t>
            </a:r>
            <a:r>
              <a:rPr lang="en-US" sz="1800" dirty="0"/>
              <a:t> in order to ensure that mini-grid projects are deployed systematically, are responsive to rural energy needs, protect consumers, and provide electricity service that is in line with the performance and technical standards of the national grid. </a:t>
            </a:r>
          </a:p>
          <a:p>
            <a:pPr marL="0" lvl="1">
              <a:spcBef>
                <a:spcPts val="600"/>
              </a:spcBef>
              <a:spcAft>
                <a:spcPts val="600"/>
              </a:spcAft>
              <a:buClr>
                <a:srgbClr val="000000"/>
              </a:buClr>
            </a:pPr>
            <a:endParaRPr lang="en-US" sz="1600" dirty="0"/>
          </a:p>
          <a:p>
            <a:pPr marL="0" lvl="1">
              <a:spcBef>
                <a:spcPts val="600"/>
              </a:spcBef>
              <a:spcAft>
                <a:spcPts val="600"/>
              </a:spcAft>
              <a:buClr>
                <a:srgbClr val="000000"/>
              </a:buClr>
            </a:pPr>
            <a:endParaRPr lang="en-US" sz="1600" dirty="0"/>
          </a:p>
          <a:p>
            <a:pPr marL="0" lvl="1">
              <a:spcBef>
                <a:spcPts val="600"/>
              </a:spcBef>
              <a:spcAft>
                <a:spcPts val="600"/>
              </a:spcAft>
              <a:buClr>
                <a:srgbClr val="000000"/>
              </a:buClr>
            </a:pPr>
            <a:endParaRPr lang="en-US" sz="1600" dirty="0"/>
          </a:p>
          <a:p>
            <a:pPr marL="0" lvl="1">
              <a:spcBef>
                <a:spcPts val="600"/>
              </a:spcBef>
              <a:spcAft>
                <a:spcPts val="600"/>
              </a:spcAft>
              <a:buClr>
                <a:srgbClr val="000000"/>
              </a:buClr>
            </a:pPr>
            <a:endParaRPr lang="en-US" sz="1600" dirty="0"/>
          </a:p>
          <a:p>
            <a:pPr marL="0" lvl="1">
              <a:spcBef>
                <a:spcPts val="600"/>
              </a:spcBef>
              <a:spcAft>
                <a:spcPts val="600"/>
              </a:spcAft>
              <a:buClr>
                <a:srgbClr val="000000"/>
              </a:buClr>
            </a:pPr>
            <a:r>
              <a:rPr lang="en-US" sz="1600" dirty="0"/>
              <a:t>(*) Source: </a:t>
            </a:r>
            <a:r>
              <a:rPr lang="en-US" sz="1600" i="1" dirty="0"/>
              <a:t>Practical Guide to the Regulatory Treatment of Minigrids</a:t>
            </a:r>
            <a:r>
              <a:rPr lang="en-US" sz="1600" dirty="0"/>
              <a:t>. USAID. NARUC.</a:t>
            </a:r>
          </a:p>
          <a:p>
            <a:pPr marL="0" lvl="1">
              <a:spcBef>
                <a:spcPts val="600"/>
              </a:spcBef>
              <a:spcAft>
                <a:spcPts val="600"/>
              </a:spcAft>
              <a:buClr>
                <a:srgbClr val="000000"/>
              </a:buClr>
            </a:pPr>
            <a:endParaRPr lang="en-US" sz="1800" dirty="0"/>
          </a:p>
          <a:p>
            <a:pPr marL="285750" indent="-285750">
              <a:spcAft>
                <a:spcPts val="600"/>
              </a:spcAft>
              <a:buClr>
                <a:srgbClr val="000000"/>
              </a:buClr>
              <a:buFont typeface="Arial" panose="020B0604020202020204" pitchFamily="34" charset="0"/>
              <a:buChar char="•"/>
            </a:pPr>
            <a:endParaRPr lang="en-US" sz="1400" i="1" dirty="0"/>
          </a:p>
        </p:txBody>
      </p:sp>
    </p:spTree>
    <p:extLst>
      <p:ext uri="{BB962C8B-B14F-4D97-AF65-F5344CB8AC3E}">
        <p14:creationId xmlns:p14="http://schemas.microsoft.com/office/powerpoint/2010/main" val="3067131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LEVEL OF REGULATION</a:t>
            </a:r>
            <a:endParaRPr lang="es-ES" dirty="0">
              <a:solidFill>
                <a:schemeClr val="tx1"/>
              </a:solidFill>
            </a:endParaRPr>
          </a:p>
        </p:txBody>
      </p:sp>
      <p:graphicFrame>
        <p:nvGraphicFramePr>
          <p:cNvPr id="3" name="Tabla 2">
            <a:extLst>
              <a:ext uri="{FF2B5EF4-FFF2-40B4-BE49-F238E27FC236}">
                <a16:creationId xmlns:a16="http://schemas.microsoft.com/office/drawing/2014/main" id="{0B36D723-E865-DBD8-AAF5-B422B870DE16}"/>
              </a:ext>
            </a:extLst>
          </p:cNvPr>
          <p:cNvGraphicFramePr>
            <a:graphicFrameLocks noGrp="1"/>
          </p:cNvGraphicFramePr>
          <p:nvPr>
            <p:extLst>
              <p:ext uri="{D42A27DB-BD31-4B8C-83A1-F6EECF244321}">
                <p14:modId xmlns:p14="http://schemas.microsoft.com/office/powerpoint/2010/main" val="2573736590"/>
              </p:ext>
            </p:extLst>
          </p:nvPr>
        </p:nvGraphicFramePr>
        <p:xfrm>
          <a:off x="2204491" y="1567180"/>
          <a:ext cx="7783017" cy="372364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420958545"/>
                    </a:ext>
                  </a:extLst>
                </a:gridCol>
                <a:gridCol w="2520280">
                  <a:extLst>
                    <a:ext uri="{9D8B030D-6E8A-4147-A177-3AD203B41FA5}">
                      <a16:colId xmlns:a16="http://schemas.microsoft.com/office/drawing/2014/main" val="3193627354"/>
                    </a:ext>
                  </a:extLst>
                </a:gridCol>
                <a:gridCol w="3246513">
                  <a:extLst>
                    <a:ext uri="{9D8B030D-6E8A-4147-A177-3AD203B41FA5}">
                      <a16:colId xmlns:a16="http://schemas.microsoft.com/office/drawing/2014/main" val="4158242617"/>
                    </a:ext>
                  </a:extLst>
                </a:gridCol>
              </a:tblGrid>
              <a:tr h="370840">
                <a:tc>
                  <a:txBody>
                    <a:bodyPr/>
                    <a:lstStyle/>
                    <a:p>
                      <a:pPr algn="ctr"/>
                      <a:r>
                        <a:rPr lang="es-ES" sz="1600" dirty="0" err="1"/>
                        <a:t>Regulation</a:t>
                      </a:r>
                      <a:endParaRPr lang="en-US" sz="1600" dirty="0"/>
                    </a:p>
                  </a:txBody>
                  <a:tcPr>
                    <a:solidFill>
                      <a:srgbClr val="72A376"/>
                    </a:solidFill>
                  </a:tcPr>
                </a:tc>
                <a:tc>
                  <a:txBody>
                    <a:bodyPr/>
                    <a:lstStyle/>
                    <a:p>
                      <a:pPr algn="ctr"/>
                      <a:r>
                        <a:rPr lang="es-ES" sz="1600" dirty="0" err="1"/>
                        <a:t>Benefits</a:t>
                      </a:r>
                      <a:endParaRPr lang="en-US" sz="1600" dirty="0"/>
                    </a:p>
                  </a:txBody>
                  <a:tcPr>
                    <a:solidFill>
                      <a:srgbClr val="72A376"/>
                    </a:solidFill>
                  </a:tcPr>
                </a:tc>
                <a:tc>
                  <a:txBody>
                    <a:bodyPr/>
                    <a:lstStyle/>
                    <a:p>
                      <a:pPr algn="ctr"/>
                      <a:r>
                        <a:rPr lang="es-ES" sz="1600" dirty="0" err="1"/>
                        <a:t>Drawbacks</a:t>
                      </a:r>
                      <a:endParaRPr lang="en-US" sz="1600" dirty="0"/>
                    </a:p>
                  </a:txBody>
                  <a:tcPr>
                    <a:solidFill>
                      <a:srgbClr val="72A376"/>
                    </a:solidFill>
                  </a:tcPr>
                </a:tc>
                <a:extLst>
                  <a:ext uri="{0D108BD9-81ED-4DB2-BD59-A6C34878D82A}">
                    <a16:rowId xmlns:a16="http://schemas.microsoft.com/office/drawing/2014/main" val="31910476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dk1"/>
                          </a:solidFill>
                          <a:latin typeface="+mn-lt"/>
                          <a:ea typeface="+mn-ea"/>
                          <a:cs typeface="+mn-cs"/>
                        </a:rPr>
                        <a:t>Light-handed Regulation 	</a:t>
                      </a:r>
                    </a:p>
                    <a:p>
                      <a:endParaRPr lang="en-US" sz="1600" b="1" dirty="0"/>
                    </a:p>
                  </a:txBody>
                  <a:tcPr anchor="ctr"/>
                </a:tc>
                <a:tc>
                  <a:txBody>
                    <a:bodyPr/>
                    <a:lstStyle/>
                    <a:p>
                      <a:r>
                        <a:rPr kumimoji="0" lang="en-US" sz="1600" b="0" i="0" u="none" strike="noStrike" kern="1200" baseline="0" dirty="0">
                          <a:solidFill>
                            <a:schemeClr val="dk1"/>
                          </a:solidFill>
                          <a:latin typeface="+mn-lt"/>
                          <a:ea typeface="+mn-ea"/>
                          <a:cs typeface="+mn-cs"/>
                        </a:rPr>
                        <a:t>• Minimizes barriers to private sector development of mini-grid solutions. </a:t>
                      </a:r>
                    </a:p>
                    <a:p>
                      <a:r>
                        <a:rPr kumimoji="0" lang="en-US" sz="1600" b="0" i="0" u="none" strike="noStrike" kern="1200" baseline="0" dirty="0">
                          <a:solidFill>
                            <a:schemeClr val="dk1"/>
                          </a:solidFill>
                          <a:latin typeface="+mn-lt"/>
                          <a:ea typeface="+mn-ea"/>
                          <a:cs typeface="+mn-cs"/>
                        </a:rPr>
                        <a:t>• Reduces regulator’s time and resources dedicated to approving each mini-grid project. </a:t>
                      </a:r>
                    </a:p>
                  </a:txBody>
                  <a:tcPr/>
                </a:tc>
                <a:tc>
                  <a:txBody>
                    <a:bodyPr/>
                    <a:lstStyle/>
                    <a:p>
                      <a:r>
                        <a:rPr kumimoji="0" lang="en-US" sz="1600" b="0" i="0" u="none" strike="noStrike" kern="1200" baseline="0" dirty="0">
                          <a:solidFill>
                            <a:schemeClr val="dk1"/>
                          </a:solidFill>
                          <a:latin typeface="+mn-lt"/>
                          <a:ea typeface="+mn-ea"/>
                          <a:cs typeface="+mn-cs"/>
                        </a:rPr>
                        <a:t>• Projects less standardized. </a:t>
                      </a:r>
                    </a:p>
                    <a:p>
                      <a:r>
                        <a:rPr kumimoji="0" lang="en-US" sz="1600" b="0" i="0" u="none" strike="noStrike" kern="1200" baseline="0" dirty="0">
                          <a:solidFill>
                            <a:schemeClr val="dk1"/>
                          </a:solidFill>
                          <a:latin typeface="+mn-lt"/>
                          <a:ea typeface="+mn-ea"/>
                          <a:cs typeface="+mn-cs"/>
                        </a:rPr>
                        <a:t>• Regulator has less control over development of the sector. </a:t>
                      </a:r>
                    </a:p>
                    <a:p>
                      <a:r>
                        <a:rPr kumimoji="0" lang="en-US" sz="1600" b="0" i="0" u="none" strike="noStrike" kern="1200" baseline="0" dirty="0">
                          <a:solidFill>
                            <a:schemeClr val="dk1"/>
                          </a:solidFill>
                          <a:latin typeface="+mn-lt"/>
                          <a:ea typeface="+mn-ea"/>
                          <a:cs typeface="+mn-cs"/>
                        </a:rPr>
                        <a:t>• May result in limited customer protection from issues such as price-gouging or unaffordable electricity rates. </a:t>
                      </a:r>
                    </a:p>
                  </a:txBody>
                  <a:tcPr/>
                </a:tc>
                <a:extLst>
                  <a:ext uri="{0D108BD9-81ED-4DB2-BD59-A6C34878D82A}">
                    <a16:rowId xmlns:a16="http://schemas.microsoft.com/office/drawing/2014/main" val="33432570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dk1"/>
                          </a:solidFill>
                          <a:latin typeface="+mn-lt"/>
                          <a:ea typeface="+mn-ea"/>
                          <a:cs typeface="+mn-cs"/>
                        </a:rPr>
                        <a:t>Comprehensive Regulation 	</a:t>
                      </a:r>
                    </a:p>
                    <a:p>
                      <a:endParaRPr lang="en-US" sz="1600" b="1" dirty="0"/>
                    </a:p>
                  </a:txBody>
                  <a:tcPr anchor="ctr"/>
                </a:tc>
                <a:tc>
                  <a:txBody>
                    <a:bodyPr/>
                    <a:lstStyle/>
                    <a:p>
                      <a:endParaRPr kumimoji="0" lang="en-US" sz="1600" b="0" i="0" u="none" strike="noStrike" kern="1200" baseline="0" dirty="0">
                        <a:solidFill>
                          <a:schemeClr val="dk1"/>
                        </a:solidFill>
                        <a:latin typeface="+mn-lt"/>
                        <a:ea typeface="+mn-ea"/>
                        <a:cs typeface="+mn-cs"/>
                      </a:endParaRPr>
                    </a:p>
                    <a:p>
                      <a:r>
                        <a:rPr kumimoji="0" lang="en-US" sz="1600" b="0" i="0" u="none" strike="noStrike" kern="1200" baseline="0" dirty="0">
                          <a:solidFill>
                            <a:schemeClr val="dk1"/>
                          </a:solidFill>
                          <a:latin typeface="+mn-lt"/>
                          <a:ea typeface="+mn-ea"/>
                          <a:cs typeface="+mn-cs"/>
                        </a:rPr>
                        <a:t>• Ensures mini-grid projects are developed and deployed systematically and customers are protected. </a:t>
                      </a:r>
                    </a:p>
                  </a:txBody>
                  <a:tcPr/>
                </a:tc>
                <a:tc>
                  <a:txBody>
                    <a:bodyPr/>
                    <a:lstStyle/>
                    <a:p>
                      <a:endParaRPr kumimoji="0" lang="en-US" sz="1600" b="0" i="0" u="none" strike="noStrike" kern="1200" baseline="0" dirty="0">
                        <a:solidFill>
                          <a:schemeClr val="dk1"/>
                        </a:solidFill>
                        <a:latin typeface="+mn-lt"/>
                        <a:ea typeface="+mn-ea"/>
                        <a:cs typeface="+mn-cs"/>
                      </a:endParaRPr>
                    </a:p>
                    <a:p>
                      <a:r>
                        <a:rPr kumimoji="0" lang="en-US" sz="1600" b="0" i="0" u="none" strike="noStrike" kern="1200" baseline="0" dirty="0">
                          <a:solidFill>
                            <a:schemeClr val="dk1"/>
                          </a:solidFill>
                          <a:latin typeface="+mn-lt"/>
                          <a:ea typeface="+mn-ea"/>
                          <a:cs typeface="+mn-cs"/>
                        </a:rPr>
                        <a:t>• Creates barriers to private sector development and may slow down the deployment of mini-grids. </a:t>
                      </a:r>
                    </a:p>
                    <a:p>
                      <a:r>
                        <a:rPr kumimoji="0" lang="en-US" sz="1600" b="0" i="0" u="none" strike="noStrike" kern="1200" baseline="0" dirty="0">
                          <a:solidFill>
                            <a:schemeClr val="dk1"/>
                          </a:solidFill>
                          <a:latin typeface="+mn-lt"/>
                          <a:ea typeface="+mn-ea"/>
                          <a:cs typeface="+mn-cs"/>
                        </a:rPr>
                        <a:t>• Requires more regulatory resources to review and approve each project. </a:t>
                      </a:r>
                    </a:p>
                  </a:txBody>
                  <a:tcPr/>
                </a:tc>
                <a:extLst>
                  <a:ext uri="{0D108BD9-81ED-4DB2-BD59-A6C34878D82A}">
                    <a16:rowId xmlns:a16="http://schemas.microsoft.com/office/drawing/2014/main" val="441224780"/>
                  </a:ext>
                </a:extLst>
              </a:tr>
            </a:tbl>
          </a:graphicData>
        </a:graphic>
      </p:graphicFrame>
      <p:sp>
        <p:nvSpPr>
          <p:cNvPr id="4" name="TextBox 3">
            <a:extLst>
              <a:ext uri="{FF2B5EF4-FFF2-40B4-BE49-F238E27FC236}">
                <a16:creationId xmlns:a16="http://schemas.microsoft.com/office/drawing/2014/main" id="{7B1234D9-DC4F-0B14-5208-28D87EAD042A}"/>
              </a:ext>
            </a:extLst>
          </p:cNvPr>
          <p:cNvSpPr txBox="1"/>
          <p:nvPr/>
        </p:nvSpPr>
        <p:spPr>
          <a:xfrm>
            <a:off x="0" y="976718"/>
            <a:ext cx="12192000" cy="830997"/>
          </a:xfrm>
          <a:prstGeom prst="rect">
            <a:avLst/>
          </a:prstGeom>
          <a:noFill/>
        </p:spPr>
        <p:txBody>
          <a:bodyPr wrap="square" rtlCol="0">
            <a:spAutoFit/>
          </a:bodyPr>
          <a:lstStyle/>
          <a:p>
            <a:pPr algn="ctr"/>
            <a:r>
              <a:rPr lang="en-US" sz="1600" b="1" dirty="0"/>
              <a:t>Table 1. </a:t>
            </a:r>
            <a:r>
              <a:rPr lang="en-US" sz="1600" dirty="0"/>
              <a:t>Pros and Cons of light-handed and comprehensive regulatory approaches</a:t>
            </a:r>
          </a:p>
          <a:p>
            <a:pPr algn="ctr"/>
            <a:r>
              <a:rPr lang="en-US" sz="1400" i="1" dirty="0"/>
              <a:t>Practical Guide to the Regulatory Treatment of Minigrids</a:t>
            </a:r>
            <a:r>
              <a:rPr lang="en-US" sz="1400" dirty="0"/>
              <a:t>. USAID. NARUC.</a:t>
            </a:r>
          </a:p>
          <a:p>
            <a:pPr algn="ctr"/>
            <a:endParaRPr lang="en-US" sz="1600" i="1" dirty="0"/>
          </a:p>
        </p:txBody>
      </p:sp>
    </p:spTree>
    <p:extLst>
      <p:ext uri="{BB962C8B-B14F-4D97-AF65-F5344CB8AC3E}">
        <p14:creationId xmlns:p14="http://schemas.microsoft.com/office/powerpoint/2010/main" val="1293063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TYPICAL REGULATION COMPONENTS</a:t>
            </a:r>
            <a:endParaRPr lang="es-ES" dirty="0">
              <a:solidFill>
                <a:schemeClr val="tx1"/>
              </a:solidFill>
            </a:endParaRPr>
          </a:p>
        </p:txBody>
      </p:sp>
      <p:pic>
        <p:nvPicPr>
          <p:cNvPr id="3" name="Imagen 2">
            <a:extLst>
              <a:ext uri="{FF2B5EF4-FFF2-40B4-BE49-F238E27FC236}">
                <a16:creationId xmlns:a16="http://schemas.microsoft.com/office/drawing/2014/main" id="{89017D6B-526F-B924-1B57-6A0EA6D2C8F5}"/>
              </a:ext>
            </a:extLst>
          </p:cNvPr>
          <p:cNvPicPr>
            <a:picLocks noChangeAspect="1"/>
          </p:cNvPicPr>
          <p:nvPr/>
        </p:nvPicPr>
        <p:blipFill>
          <a:blip r:embed="rId3"/>
          <a:stretch>
            <a:fillRect/>
          </a:stretch>
        </p:blipFill>
        <p:spPr>
          <a:xfrm>
            <a:off x="2600325" y="1752491"/>
            <a:ext cx="6991350" cy="4038600"/>
          </a:xfrm>
          <a:prstGeom prst="rect">
            <a:avLst/>
          </a:prstGeom>
        </p:spPr>
      </p:pic>
      <p:sp>
        <p:nvSpPr>
          <p:cNvPr id="12" name="TextBox 11">
            <a:extLst>
              <a:ext uri="{FF2B5EF4-FFF2-40B4-BE49-F238E27FC236}">
                <a16:creationId xmlns:a16="http://schemas.microsoft.com/office/drawing/2014/main" id="{F723A749-8E61-E438-9D38-DBFF6BE35014}"/>
              </a:ext>
            </a:extLst>
          </p:cNvPr>
          <p:cNvSpPr txBox="1"/>
          <p:nvPr/>
        </p:nvSpPr>
        <p:spPr>
          <a:xfrm>
            <a:off x="0" y="1056074"/>
            <a:ext cx="12192000" cy="830997"/>
          </a:xfrm>
          <a:prstGeom prst="rect">
            <a:avLst/>
          </a:prstGeom>
          <a:noFill/>
        </p:spPr>
        <p:txBody>
          <a:bodyPr wrap="square" rtlCol="0">
            <a:spAutoFit/>
          </a:bodyPr>
          <a:lstStyle/>
          <a:p>
            <a:pPr algn="ctr"/>
            <a:r>
              <a:rPr lang="en-US" sz="1600" b="1" dirty="0"/>
              <a:t>Figure 1. </a:t>
            </a:r>
            <a:r>
              <a:rPr lang="en-US" sz="1600" dirty="0"/>
              <a:t>Process of regulatory definition</a:t>
            </a:r>
          </a:p>
          <a:p>
            <a:pPr algn="ctr"/>
            <a:r>
              <a:rPr lang="en-US" sz="1400" i="1" dirty="0"/>
              <a:t>Practical Guide to the Regulatory Treatment of Minigrids</a:t>
            </a:r>
            <a:r>
              <a:rPr lang="en-US" sz="1400" dirty="0"/>
              <a:t>. USAID. NARUC.</a:t>
            </a:r>
          </a:p>
          <a:p>
            <a:pPr algn="ctr"/>
            <a:endParaRPr lang="en-US" sz="1600" i="1" dirty="0"/>
          </a:p>
        </p:txBody>
      </p:sp>
    </p:spTree>
    <p:extLst>
      <p:ext uri="{BB962C8B-B14F-4D97-AF65-F5344CB8AC3E}">
        <p14:creationId xmlns:p14="http://schemas.microsoft.com/office/powerpoint/2010/main" val="1276009846"/>
      </p:ext>
    </p:extLst>
  </p:cSld>
  <p:clrMapOvr>
    <a:masterClrMapping/>
  </p:clrMapOvr>
</p:sld>
</file>

<file path=ppt/theme/theme1.xml><?xml version="1.0" encoding="utf-8"?>
<a:theme xmlns:a="http://schemas.openxmlformats.org/drawingml/2006/main" name="TTA">
  <a:themeElements>
    <a:clrScheme name="Trama Tecnoambiental">
      <a:dk1>
        <a:srgbClr val="595959"/>
      </a:dk1>
      <a:lt1>
        <a:sysClr val="window" lastClr="FFFFFF"/>
      </a:lt1>
      <a:dk2>
        <a:srgbClr val="4B655A"/>
      </a:dk2>
      <a:lt2>
        <a:srgbClr val="FFFFFF"/>
      </a:lt2>
      <a:accent1>
        <a:srgbClr val="9EA159"/>
      </a:accent1>
      <a:accent2>
        <a:srgbClr val="F8F196"/>
      </a:accent2>
      <a:accent3>
        <a:srgbClr val="D9D9D9"/>
      </a:accent3>
      <a:accent4>
        <a:srgbClr val="5C4967"/>
      </a:accent4>
      <a:accent5>
        <a:srgbClr val="6E96A4"/>
      </a:accent5>
      <a:accent6>
        <a:srgbClr val="F79646"/>
      </a:accent6>
      <a:hlink>
        <a:srgbClr val="1F497D"/>
      </a:hlink>
      <a:folHlink>
        <a:srgbClr val="5F497A"/>
      </a:folHlink>
    </a:clrScheme>
    <a:fontScheme name="Trama Tecnoambiental">
      <a:majorFont>
        <a:latin typeface="Tw Cen M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TA" id="{37417170-509D-4CF8-9ED9-60862D70C67B}" vid="{E8B40637-1994-4F64-A2A9-50F38C78461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DCFA1EBAB7EF4D8C461AD259E6E05C" ma:contentTypeVersion="4" ma:contentTypeDescription="Create a new document." ma:contentTypeScope="" ma:versionID="d76ab4d85f3ec126655b939c0efc6fdb">
  <xsd:schema xmlns:xsd="http://www.w3.org/2001/XMLSchema" xmlns:xs="http://www.w3.org/2001/XMLSchema" xmlns:p="http://schemas.microsoft.com/office/2006/metadata/properties" xmlns:ns2="915b3f3d-3a68-4300-989b-8ece10152101" targetNamespace="http://schemas.microsoft.com/office/2006/metadata/properties" ma:root="true" ma:fieldsID="62b99639609934780d1cab07f3d80d8d" ns2:_="">
    <xsd:import namespace="915b3f3d-3a68-4300-989b-8ece101521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5b3f3d-3a68-4300-989b-8ece10152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C27E79-A73B-44F9-A436-5879550C560F}">
  <ds:schemaRefs>
    <ds:schemaRef ds:uri="http://www.w3.org/XML/1998/namespace"/>
    <ds:schemaRef ds:uri="http://purl.org/dc/dcmitype/"/>
    <ds:schemaRef ds:uri="http://schemas.microsoft.com/office/2006/documentManagement/types"/>
    <ds:schemaRef ds:uri="http://schemas.microsoft.com/office/2006/metadata/properties"/>
    <ds:schemaRef ds:uri="http://purl.org/dc/terms/"/>
    <ds:schemaRef ds:uri="915b3f3d-3a68-4300-989b-8ece10152101"/>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EAD2610B-B918-4F7F-AC2B-443B5B14EF61}">
  <ds:schemaRefs>
    <ds:schemaRef ds:uri="http://schemas.microsoft.com/sharepoint/v3/contenttype/forms"/>
  </ds:schemaRefs>
</ds:datastoreItem>
</file>

<file path=customXml/itemProps3.xml><?xml version="1.0" encoding="utf-8"?>
<ds:datastoreItem xmlns:ds="http://schemas.openxmlformats.org/officeDocument/2006/customXml" ds:itemID="{8687E9D0-E10A-4257-9C2C-8350D9D9C1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5b3f3d-3a68-4300-989b-8ece101521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12161</TotalTime>
  <Words>5647</Words>
  <Application>Microsoft Office PowerPoint</Application>
  <PresentationFormat>Widescreen</PresentationFormat>
  <Paragraphs>548</Paragraphs>
  <Slides>38</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Light</vt:lpstr>
      <vt:lpstr>Gill Sans Std Light</vt:lpstr>
      <vt:lpstr>Lucida Sans Unicode</vt:lpstr>
      <vt:lpstr>Tw Cen MT</vt:lpstr>
      <vt:lpstr>Wingdings</vt:lpstr>
      <vt:lpstr>TTA</vt:lpstr>
      <vt:lpstr>2.1 Regulation of Minigrids </vt:lpstr>
      <vt:lpstr>CONTENTS</vt:lpstr>
      <vt:lpstr>PowerPoint Presentation</vt:lpstr>
      <vt:lpstr>SESSION OBJECTIVES</vt:lpstr>
      <vt:lpstr>PowerPoint Presentation</vt:lpstr>
      <vt:lpstr>INTRODUCTION</vt:lpstr>
      <vt:lpstr>LEVEL OF REGULATION</vt:lpstr>
      <vt:lpstr>LEVEL OF REGULATION</vt:lpstr>
      <vt:lpstr>TYPICAL REGULATION COMPONENTS</vt:lpstr>
      <vt:lpstr>PowerPoint Presentation</vt:lpstr>
      <vt:lpstr>POLICY AND PLANNING. Key regulatory decisions</vt:lpstr>
      <vt:lpstr>POLICY AND PLANNING. Key regulatory decisions</vt:lpstr>
      <vt:lpstr>POLICY AND PLANNING. Definitions</vt:lpstr>
      <vt:lpstr>POLICY AND PLANNING. Approach to Mini-Grid Planning</vt:lpstr>
      <vt:lpstr>POLICY AND PLANNING. Licensing</vt:lpstr>
      <vt:lpstr>POLICY AND PLANNING. Social and Environmental Regulation</vt:lpstr>
      <vt:lpstr>POLICY AND PLANNING. Ownership model</vt:lpstr>
      <vt:lpstr>PowerPoint Presentation</vt:lpstr>
      <vt:lpstr>RETAIL SERVICE REGULATION. Key regulatory decisions</vt:lpstr>
      <vt:lpstr>TARIFF REGULATION. Options</vt:lpstr>
      <vt:lpstr>TARIFF REGULATION. Options: Application</vt:lpstr>
      <vt:lpstr>PowerPoint Presentation</vt:lpstr>
      <vt:lpstr>TECHNICAL STANDARDS. </vt:lpstr>
      <vt:lpstr>TECHNICAL STANDARDS. Key regulatory decisions</vt:lpstr>
      <vt:lpstr>TECHNICAL STANDARDS. Interconnection to the main grid</vt:lpstr>
      <vt:lpstr>TECHNICAL STANDARDS. Interconnection to the main grid</vt:lpstr>
      <vt:lpstr>TECHNICAL STANDARDS. Interconnection to the main grid</vt:lpstr>
      <vt:lpstr>TECHNICAL STANDARDS. Interconnection to main grid: Business options</vt:lpstr>
      <vt:lpstr>TECHNICAL STANDARDS. Interconnection Readiness Levels (by TTA)</vt:lpstr>
      <vt:lpstr>TECHNICAL STANDARDS. Service Categorization</vt:lpstr>
      <vt:lpstr>TECHNICAL STANDARDS. Service Quality: Capacity</vt:lpstr>
      <vt:lpstr>TECHNICAL STANDARDS. Service Quality: Availability</vt:lpstr>
      <vt:lpstr>TECHNICAL STANDARDS. Service Quality: Reliability</vt:lpstr>
      <vt:lpstr>TECHNICAL STANDARDS. Service Quality: Power Quality</vt:lpstr>
      <vt:lpstr>TECHNICAL STANDARDS. Service Quality: Power Quality (2)</vt:lpstr>
      <vt:lpstr>PowerPoint Presentation</vt:lpstr>
      <vt:lpstr>ADDITIONAL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Trama TecnoAmbiental</dc:creator>
  <cp:lastModifiedBy>Trama Tecnoambiental 4</cp:lastModifiedBy>
  <cp:revision>885</cp:revision>
  <cp:lastPrinted>2017-06-01T11:36:15Z</cp:lastPrinted>
  <dcterms:created xsi:type="dcterms:W3CDTF">2017-04-06T14:13:24Z</dcterms:created>
  <dcterms:modified xsi:type="dcterms:W3CDTF">2023-06-25T18:41:31Z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0x0101001BDCFA1EBAB7EF4D8C461AD259E6E05C</vt:lpwstr>
  </property>
</Properties>
</file>