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theme/theme5.xml" ContentType="application/vnd.openxmlformats-officedocument.theme+xml"/>
  <Override PartName="/ppt/slideLayouts/slideLayout29.xml" ContentType="application/vnd.openxmlformats-officedocument.presentationml.slideLayout+xml"/>
  <Override PartName="/ppt/theme/theme6.xml" ContentType="application/vnd.openxmlformats-officedocument.theme+xml"/>
  <Override PartName="/ppt/slideLayouts/slideLayout30.xml" ContentType="application/vnd.openxmlformats-officedocument.presentationml.slideLayout+xml"/>
  <Override PartName="/ppt/theme/theme7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10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60" r:id="rId5"/>
    <p:sldMasterId id="2147483673" r:id="rId6"/>
    <p:sldMasterId id="2147483676" r:id="rId7"/>
    <p:sldMasterId id="2147483679" r:id="rId8"/>
    <p:sldMasterId id="2147483681" r:id="rId9"/>
    <p:sldMasterId id="2147483683" r:id="rId10"/>
    <p:sldMasterId id="2147483685" r:id="rId11"/>
    <p:sldMasterId id="2147483687" r:id="rId12"/>
    <p:sldMasterId id="2147483689" r:id="rId13"/>
    <p:sldMasterId id="2147483728" r:id="rId14"/>
  </p:sldMasterIdLst>
  <p:notesMasterIdLst>
    <p:notesMasterId r:id="rId26"/>
  </p:notesMasterIdLst>
  <p:handoutMasterIdLst>
    <p:handoutMasterId r:id="rId27"/>
  </p:handoutMasterIdLst>
  <p:sldIdLst>
    <p:sldId id="256" r:id="rId15"/>
    <p:sldId id="338" r:id="rId16"/>
    <p:sldId id="286" r:id="rId17"/>
    <p:sldId id="2147483594" r:id="rId18"/>
    <p:sldId id="2147483165" r:id="rId19"/>
    <p:sldId id="2147483190" r:id="rId20"/>
    <p:sldId id="284" r:id="rId21"/>
    <p:sldId id="2147483199" r:id="rId22"/>
    <p:sldId id="2147483194" r:id="rId23"/>
    <p:sldId id="2147483596" r:id="rId24"/>
    <p:sldId id="269" r:id="rId25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F921B28-1D06-6589-C72C-C047BB8FF27F}" name="WERKL, Philipp" initials="PW" userId="S::P.WERKL@unido.org::8a03ae0e-eee5-4f4f-a114-5e5d1c80b952" providerId="AD"/>
  <p188:author id="{3262FB7E-41BE-E2B9-B945-4352955529E8}" name="POYNER, Barbora" initials="BP" userId="S::B.POYNER@unido.org::de5bf002-8a69-48c2-a409-31f84ceb9e7b" providerId="AD"/>
  <p188:author id="{DE634A82-500C-2E03-8A5A-CC2C0D1D8F13}" name="SHUMILOVA, Daria" initials="DS" userId="S::D.SHUMILOVA@unido.org::06ee0c79-69b2-47e0-96ef-07ed4f28cd41" providerId="AD"/>
  <p188:author id="{327FF8D4-9624-5C43-87BC-6FCFC1006ED6}" name="SHUMILOVA, Daria" initials="" userId="S::d.shumilova@unido.org::06ee0c79-69b2-47e0-96ef-07ed4f28cd41" providerId="AD"/>
  <p188:author id="{36E5A1E0-7363-A8E9-BE3F-2E4451C03971}" name="POYNER, Barbora" initials="PB" userId="S::b.poyner@unido.org::de5bf002-8a69-48c2-a409-31f84ceb9e7b" providerId="AD"/>
  <p188:author id="{D780BDE6-9AA4-CA9C-C0FD-2D26A63B6A60}" name="BRINA, Alessio" initials="AB" userId="S::A.BRINA@unido.org::ccef2027-158c-47ca-9f7b-bad53fa25450" providerId="AD"/>
  <p188:author id="{0BF3FFFA-58CB-6E83-A4DD-99FB24BA7336}" name="MASUDA, Shogo" initials="MS" userId="S::s.masuda@unido.org::bbcebf34-d0e4-4fdd-8a6a-33f91dd26652" providerId="AD"/>
  <p188:author id="{C66807FD-0236-992A-A45A-2EF911617433}" name="BRINA, Alessio" initials="" userId="S::a.brina@unido.org::ccef2027-158c-47ca-9f7b-bad53fa2545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CDC"/>
    <a:srgbClr val="E8E8E8"/>
    <a:srgbClr val="F57A41"/>
    <a:srgbClr val="92D14F"/>
    <a:srgbClr val="0070C0"/>
    <a:srgbClr val="545454"/>
    <a:srgbClr val="B8E1F5"/>
    <a:srgbClr val="797979"/>
    <a:srgbClr val="AEAEAE"/>
    <a:srgbClr val="B3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969" autoAdjust="0"/>
    <p:restoredTop sz="94660"/>
  </p:normalViewPr>
  <p:slideViewPr>
    <p:cSldViewPr snapToGrid="0">
      <p:cViewPr varScale="1">
        <p:scale>
          <a:sx n="30" d="100"/>
          <a:sy n="30" d="100"/>
        </p:scale>
        <p:origin x="256" y="48"/>
      </p:cViewPr>
      <p:guideLst>
        <p:guide orient="horz" pos="218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7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0.xml"/><Relationship Id="rId32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9DACC1-B6EE-4DDD-80E6-CCCDBAAA6011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49B6A3-E6AE-45DA-826F-526462008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9455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E9317A-5BE8-4522-9413-BE4632241FF4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FB8093-F320-4397-A7AC-99017496A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813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2B55C0-42F2-4B34-8245-C5A11859A5A0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19929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5EA9A7-BC30-4E85-8EB8-E3EEF76A0E63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072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5EA9A7-BC30-4E85-8EB8-E3EEF76A0E63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404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B8093-F320-4397-A7AC-99017496AF0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720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6A9B40-299E-7306-A305-1062BDE3C0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BD277A-31B5-2A70-A2B4-1B677CB75B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264E54-A2BE-69C2-C28E-DFC0EC15D5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5F99A3-4044-EDA0-5AD0-FD7910897E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5EA9A7-BC30-4E85-8EB8-E3EEF76A0E63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559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9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1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svg"/><Relationship Id="rId1" Type="http://schemas.openxmlformats.org/officeDocument/2006/relationships/slideMaster" Target="../slideMasters/slideMaster1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slideMaster" Target="../slideMasters/slideMaster1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1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svg"/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952129" cy="10287000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4"/>
          <p:cNvGrpSpPr/>
          <p:nvPr userDrawn="1"/>
        </p:nvGrpSpPr>
        <p:grpSpPr>
          <a:xfrm>
            <a:off x="6920293" y="0"/>
            <a:ext cx="474162" cy="10287000"/>
            <a:chOff x="0" y="0"/>
            <a:chExt cx="124882" cy="2709333"/>
          </a:xfrm>
        </p:grpSpPr>
        <p:sp>
          <p:nvSpPr>
            <p:cNvPr id="9" name="Freeform 5"/>
            <p:cNvSpPr/>
            <p:nvPr/>
          </p:nvSpPr>
          <p:spPr>
            <a:xfrm>
              <a:off x="0" y="0"/>
              <a:ext cx="124882" cy="2709333"/>
            </a:xfrm>
            <a:custGeom>
              <a:avLst/>
              <a:gdLst/>
              <a:ahLst/>
              <a:cxnLst/>
              <a:rect l="l" t="t" r="r" b="b"/>
              <a:pathLst>
                <a:path w="124882" h="2709333">
                  <a:moveTo>
                    <a:pt x="0" y="0"/>
                  </a:moveTo>
                  <a:lnTo>
                    <a:pt x="124882" y="0"/>
                  </a:lnTo>
                  <a:lnTo>
                    <a:pt x="12488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9CDC"/>
            </a:solidFill>
          </p:spPr>
          <p:txBody>
            <a:bodyPr/>
            <a:lstStyle/>
            <a:p>
              <a:endParaRPr lang="en-AT"/>
            </a:p>
          </p:txBody>
        </p:sp>
        <p:sp>
          <p:nvSpPr>
            <p:cNvPr id="10" name="TextBox 6"/>
            <p:cNvSpPr txBox="1"/>
            <p:nvPr/>
          </p:nvSpPr>
          <p:spPr>
            <a:xfrm>
              <a:off x="0" y="-9525"/>
              <a:ext cx="124882" cy="27188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14" name="Group 10"/>
          <p:cNvGrpSpPr/>
          <p:nvPr userDrawn="1"/>
        </p:nvGrpSpPr>
        <p:grpSpPr>
          <a:xfrm>
            <a:off x="7394455" y="0"/>
            <a:ext cx="228647" cy="10287000"/>
            <a:chOff x="0" y="0"/>
            <a:chExt cx="60220" cy="2709333"/>
          </a:xfrm>
        </p:grpSpPr>
        <p:sp>
          <p:nvSpPr>
            <p:cNvPr id="15" name="Freeform 11"/>
            <p:cNvSpPr/>
            <p:nvPr/>
          </p:nvSpPr>
          <p:spPr>
            <a:xfrm>
              <a:off x="0" y="0"/>
              <a:ext cx="60220" cy="2709333"/>
            </a:xfrm>
            <a:custGeom>
              <a:avLst/>
              <a:gdLst/>
              <a:ahLst/>
              <a:cxnLst/>
              <a:rect l="l" t="t" r="r" b="b"/>
              <a:pathLst>
                <a:path w="60220" h="2709333">
                  <a:moveTo>
                    <a:pt x="0" y="0"/>
                  </a:moveTo>
                  <a:lnTo>
                    <a:pt x="60220" y="0"/>
                  </a:lnTo>
                  <a:lnTo>
                    <a:pt x="6022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47A42"/>
            </a:solidFill>
          </p:spPr>
          <p:txBody>
            <a:bodyPr/>
            <a:lstStyle/>
            <a:p>
              <a:endParaRPr lang="en-AT"/>
            </a:p>
          </p:txBody>
        </p:sp>
        <p:sp>
          <p:nvSpPr>
            <p:cNvPr id="16" name="TextBox 12"/>
            <p:cNvSpPr txBox="1"/>
            <p:nvPr/>
          </p:nvSpPr>
          <p:spPr>
            <a:xfrm>
              <a:off x="0" y="-9525"/>
              <a:ext cx="60220" cy="27188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9613727" y="3654775"/>
            <a:ext cx="6992502" cy="254714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600" b="1">
                <a:solidFill>
                  <a:srgbClr val="009CDC"/>
                </a:solidFill>
                <a:latin typeface="Fira Sans" panose="020B05030500000200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622691" y="6810608"/>
            <a:ext cx="6983537" cy="16024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545454"/>
                </a:solidFill>
                <a:latin typeface="Fira Sans" panose="020B0503050000020004" pitchFamily="34" charset="0"/>
                <a:ea typeface="Arimo Bold" panose="020B0604020202020204" charset="0"/>
                <a:cs typeface="Arimo Bold" panose="020B060402020202020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19" name="Date Placeholder 2"/>
          <p:cNvSpPr>
            <a:spLocks noGrp="1"/>
          </p:cNvSpPr>
          <p:nvPr>
            <p:ph type="dt" sz="half" idx="11"/>
          </p:nvPr>
        </p:nvSpPr>
        <p:spPr>
          <a:xfrm>
            <a:off x="8927927" y="9455523"/>
            <a:ext cx="2133600" cy="365125"/>
          </a:xfrm>
        </p:spPr>
        <p:txBody>
          <a:bodyPr/>
          <a:lstStyle>
            <a:lvl1pPr>
              <a:defRPr>
                <a:latin typeface="Fira Sans" panose="020B05030500000200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20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11594927" y="9455523"/>
            <a:ext cx="2895600" cy="365125"/>
          </a:xfrm>
        </p:spPr>
        <p:txBody>
          <a:bodyPr/>
          <a:lstStyle>
            <a:lvl1pPr>
              <a:defRPr>
                <a:latin typeface="Fira Sans" panose="020B0503050000020004" pitchFamily="34" charset="0"/>
              </a:defRPr>
            </a:lvl1pPr>
          </a:lstStyle>
          <a:p>
            <a:endParaRPr lang="en-US"/>
          </a:p>
        </p:txBody>
      </p:sp>
      <p:sp>
        <p:nvSpPr>
          <p:cNvPr id="21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15023927" y="9455523"/>
            <a:ext cx="2133600" cy="365125"/>
          </a:xfrm>
        </p:spPr>
        <p:txBody>
          <a:bodyPr/>
          <a:lstStyle>
            <a:lvl1pPr>
              <a:defRPr>
                <a:latin typeface="Fira Sans" panose="020B05030500000200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287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3 Gener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3"/>
          <p:cNvSpPr/>
          <p:nvPr userDrawn="1"/>
        </p:nvSpPr>
        <p:spPr>
          <a:xfrm>
            <a:off x="16230600" y="478216"/>
            <a:ext cx="1470675" cy="870341"/>
          </a:xfrm>
          <a:custGeom>
            <a:avLst/>
            <a:gdLst/>
            <a:ahLst/>
            <a:cxnLst/>
            <a:rect l="l" t="t" r="r" b="b"/>
            <a:pathLst>
              <a:path w="930191" h="550484">
                <a:moveTo>
                  <a:pt x="0" y="0"/>
                </a:moveTo>
                <a:lnTo>
                  <a:pt x="930191" y="0"/>
                </a:lnTo>
                <a:lnTo>
                  <a:pt x="930191" y="550484"/>
                </a:lnTo>
                <a:lnTo>
                  <a:pt x="0" y="5504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400300"/>
            <a:ext cx="16459200" cy="1219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7200" b="1">
                <a:solidFill>
                  <a:srgbClr val="545454"/>
                </a:solidFill>
                <a:latin typeface="Fira Sans" panose="020B05030500000200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914400" y="3876139"/>
            <a:ext cx="16459200" cy="5351462"/>
          </a:xfrm>
        </p:spPr>
        <p:txBody>
          <a:bodyPr/>
          <a:lstStyle>
            <a:lvl1pPr marL="0" indent="0">
              <a:buNone/>
              <a:defRPr>
                <a:solidFill>
                  <a:srgbClr val="545454"/>
                </a:solidFill>
                <a:latin typeface="Fira Sans" panose="020B0503050000020004" pitchFamily="34" charset="0"/>
              </a:defRPr>
            </a:lvl1pPr>
            <a:lvl2pPr marL="457200" indent="0">
              <a:buNone/>
              <a:defRPr>
                <a:solidFill>
                  <a:srgbClr val="545454"/>
                </a:solidFill>
                <a:latin typeface="Fira Sans" panose="020B0503050000020004" pitchFamily="34" charset="0"/>
              </a:defRPr>
            </a:lvl2pPr>
            <a:lvl3pPr marL="914400" indent="0">
              <a:buNone/>
              <a:defRPr>
                <a:solidFill>
                  <a:srgbClr val="545454"/>
                </a:solidFill>
                <a:latin typeface="Fira Sans" panose="020B0503050000020004" pitchFamily="34" charset="0"/>
              </a:defRPr>
            </a:lvl3pPr>
            <a:lvl4pPr marL="1371600" indent="0">
              <a:buNone/>
              <a:defRPr>
                <a:solidFill>
                  <a:srgbClr val="545454"/>
                </a:solidFill>
                <a:latin typeface="Fira Sans" panose="020B0503050000020004" pitchFamily="34" charset="0"/>
              </a:defRPr>
            </a:lvl4pPr>
            <a:lvl5pPr marL="1828800" indent="0">
              <a:buNone/>
              <a:defRPr>
                <a:solidFill>
                  <a:srgbClr val="545454"/>
                </a:solidFill>
                <a:latin typeface="Fira Sans" panose="020B05030500000200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extBox 10"/>
          <p:cNvSpPr txBox="1"/>
          <p:nvPr/>
        </p:nvSpPr>
        <p:spPr>
          <a:xfrm>
            <a:off x="967456" y="1644632"/>
            <a:ext cx="8311015" cy="49902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160"/>
              </a:lnSpc>
            </a:pPr>
            <a:endParaRPr>
              <a:highlight>
                <a:srgbClr val="009CDC"/>
              </a:highlight>
            </a:endParaRPr>
          </a:p>
        </p:txBody>
      </p:sp>
      <p:sp>
        <p:nvSpPr>
          <p:cNvPr id="21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1681231"/>
            <a:ext cx="8311015" cy="462430"/>
          </a:xfrm>
        </p:spPr>
        <p:txBody>
          <a:bodyPr anchor="ctr">
            <a:noAutofit/>
          </a:bodyPr>
          <a:lstStyle>
            <a:lvl1pPr marL="0" indent="0">
              <a:buNone/>
              <a:defRPr sz="2800" b="1" baseline="0">
                <a:solidFill>
                  <a:srgbClr val="009CDC"/>
                </a:solidFill>
                <a:latin typeface="Fira Sans" panose="020B0503050000020004" pitchFamily="34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pic>
        <p:nvPicPr>
          <p:cNvPr id="23" name="Picture 2" descr="https://intranet.unido.org/intranet/images/e/e1/UNIDO_logo_slogan_EN_Light_Blu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08" y="272847"/>
            <a:ext cx="4825023" cy="1213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070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content - no 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3"/>
          <p:cNvSpPr/>
          <p:nvPr userDrawn="1"/>
        </p:nvSpPr>
        <p:spPr>
          <a:xfrm>
            <a:off x="16230600" y="478216"/>
            <a:ext cx="1470675" cy="870341"/>
          </a:xfrm>
          <a:custGeom>
            <a:avLst/>
            <a:gdLst/>
            <a:ahLst/>
            <a:cxnLst/>
            <a:rect l="l" t="t" r="r" b="b"/>
            <a:pathLst>
              <a:path w="930191" h="550484">
                <a:moveTo>
                  <a:pt x="0" y="0"/>
                </a:moveTo>
                <a:lnTo>
                  <a:pt x="930191" y="0"/>
                </a:lnTo>
                <a:lnTo>
                  <a:pt x="930191" y="550484"/>
                </a:lnTo>
                <a:lnTo>
                  <a:pt x="0" y="5504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714500"/>
            <a:ext cx="16459200" cy="1219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7200" b="1">
                <a:solidFill>
                  <a:srgbClr val="545454"/>
                </a:solidFill>
                <a:latin typeface="Fira Sans" panose="020B05030500000200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914400" y="3162300"/>
            <a:ext cx="16459200" cy="6065301"/>
          </a:xfrm>
        </p:spPr>
        <p:txBody>
          <a:bodyPr/>
          <a:lstStyle>
            <a:lvl1pPr marL="0" indent="0">
              <a:buNone/>
              <a:defRPr>
                <a:solidFill>
                  <a:srgbClr val="545454"/>
                </a:solidFill>
                <a:latin typeface="Fira Sans" panose="020B0503050000020004" pitchFamily="34" charset="0"/>
              </a:defRPr>
            </a:lvl1pPr>
            <a:lvl2pPr marL="457200" indent="0">
              <a:buNone/>
              <a:defRPr>
                <a:solidFill>
                  <a:srgbClr val="545454"/>
                </a:solidFill>
                <a:latin typeface="Fira Sans" panose="020B0503050000020004" pitchFamily="34" charset="0"/>
              </a:defRPr>
            </a:lvl2pPr>
            <a:lvl3pPr marL="914400" indent="0">
              <a:buNone/>
              <a:defRPr>
                <a:solidFill>
                  <a:srgbClr val="545454"/>
                </a:solidFill>
                <a:latin typeface="Fira Sans" panose="020B0503050000020004" pitchFamily="34" charset="0"/>
              </a:defRPr>
            </a:lvl3pPr>
            <a:lvl4pPr marL="1371600" indent="0">
              <a:buNone/>
              <a:defRPr>
                <a:solidFill>
                  <a:srgbClr val="545454"/>
                </a:solidFill>
                <a:latin typeface="Fira Sans" panose="020B0503050000020004" pitchFamily="34" charset="0"/>
              </a:defRPr>
            </a:lvl4pPr>
            <a:lvl5pPr marL="1828800" indent="0">
              <a:buNone/>
              <a:defRPr>
                <a:solidFill>
                  <a:srgbClr val="545454"/>
                </a:solidFill>
                <a:latin typeface="Fira Sans" panose="020B05030500000200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3" name="Picture 2" descr="https://intranet.unido.org/intranet/images/e/e1/UNIDO_logo_slogan_EN_Light_Blu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08" y="272847"/>
            <a:ext cx="4825023" cy="1213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8998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3"/>
          <p:cNvSpPr/>
          <p:nvPr userDrawn="1"/>
        </p:nvSpPr>
        <p:spPr>
          <a:xfrm>
            <a:off x="16230600" y="478216"/>
            <a:ext cx="1470675" cy="870341"/>
          </a:xfrm>
          <a:custGeom>
            <a:avLst/>
            <a:gdLst/>
            <a:ahLst/>
            <a:cxnLst/>
            <a:rect l="l" t="t" r="r" b="b"/>
            <a:pathLst>
              <a:path w="930191" h="550484">
                <a:moveTo>
                  <a:pt x="0" y="0"/>
                </a:moveTo>
                <a:lnTo>
                  <a:pt x="930191" y="0"/>
                </a:lnTo>
                <a:lnTo>
                  <a:pt x="930191" y="550484"/>
                </a:lnTo>
                <a:lnTo>
                  <a:pt x="0" y="5504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714500"/>
            <a:ext cx="16459200" cy="1219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7200" b="1">
                <a:solidFill>
                  <a:srgbClr val="545454"/>
                </a:solidFill>
                <a:latin typeface="Fira Sans" panose="020B05030500000200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23" name="Picture 2" descr="https://intranet.unido.org/intranet/images/e/e1/UNIDO_logo_slogan_EN_Light_Blu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08" y="272847"/>
            <a:ext cx="4825023" cy="1213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43768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288000" cy="102870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9980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3"/>
          <p:cNvSpPr/>
          <p:nvPr userDrawn="1"/>
        </p:nvSpPr>
        <p:spPr>
          <a:xfrm>
            <a:off x="16230600" y="478216"/>
            <a:ext cx="1470675" cy="870341"/>
          </a:xfrm>
          <a:custGeom>
            <a:avLst/>
            <a:gdLst/>
            <a:ahLst/>
            <a:cxnLst/>
            <a:rect l="l" t="t" r="r" b="b"/>
            <a:pathLst>
              <a:path w="930191" h="550484">
                <a:moveTo>
                  <a:pt x="0" y="0"/>
                </a:moveTo>
                <a:lnTo>
                  <a:pt x="930191" y="0"/>
                </a:lnTo>
                <a:lnTo>
                  <a:pt x="930191" y="550484"/>
                </a:lnTo>
                <a:lnTo>
                  <a:pt x="0" y="5504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23" name="Picture 2" descr="https://intranet.unido.org/intranet/images/e/e1/UNIDO_logo_slogan_EN_Light_Blu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08" y="272847"/>
            <a:ext cx="4825023" cy="1213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5323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3"/>
          <p:cNvSpPr/>
          <p:nvPr userDrawn="1"/>
        </p:nvSpPr>
        <p:spPr>
          <a:xfrm>
            <a:off x="16230600" y="478216"/>
            <a:ext cx="1470675" cy="870341"/>
          </a:xfrm>
          <a:custGeom>
            <a:avLst/>
            <a:gdLst/>
            <a:ahLst/>
            <a:cxnLst/>
            <a:rect l="l" t="t" r="r" b="b"/>
            <a:pathLst>
              <a:path w="930191" h="550484">
                <a:moveTo>
                  <a:pt x="0" y="0"/>
                </a:moveTo>
                <a:lnTo>
                  <a:pt x="930191" y="0"/>
                </a:lnTo>
                <a:lnTo>
                  <a:pt x="930191" y="550484"/>
                </a:lnTo>
                <a:lnTo>
                  <a:pt x="0" y="5504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23" name="Picture 2" descr="https://intranet.unido.org/intranet/images/e/e1/UNIDO_logo_slogan_EN_Light_Blu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08" y="272847"/>
            <a:ext cx="4825023" cy="1213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0035EA8D-F591-C39B-BF26-EC51E298924A}"/>
              </a:ext>
            </a:extLst>
          </p:cNvPr>
          <p:cNvSpPr/>
          <p:nvPr userDrawn="1"/>
        </p:nvSpPr>
        <p:spPr>
          <a:xfrm rot="-5400000" flipV="1">
            <a:off x="2267254" y="6141504"/>
            <a:ext cx="8284029" cy="6963"/>
          </a:xfrm>
          <a:prstGeom prst="line">
            <a:avLst/>
          </a:prstGeom>
          <a:ln w="9525" cap="rnd">
            <a:solidFill>
              <a:srgbClr val="009CD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39F97707-9AEF-E321-1BA0-A9036CC11F88}"/>
              </a:ext>
            </a:extLst>
          </p:cNvPr>
          <p:cNvSpPr txBox="1"/>
          <p:nvPr userDrawn="1"/>
        </p:nvSpPr>
        <p:spPr>
          <a:xfrm>
            <a:off x="805088" y="5015796"/>
            <a:ext cx="4710296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2800">
                <a:solidFill>
                  <a:srgbClr val="3A3A3A"/>
                </a:solidFill>
                <a:latin typeface="Fira Sans" panose="020B0503050000020004" pitchFamily="34" charset="0"/>
              </a:rPr>
              <a:t>Follow our activities through our </a:t>
            </a:r>
            <a:r>
              <a:rPr lang="en-US" sz="2800" b="1">
                <a:solidFill>
                  <a:srgbClr val="3A3A3A"/>
                </a:solidFill>
                <a:latin typeface="Fira Sans" panose="020B0503050000020004" pitchFamily="34" charset="0"/>
              </a:rPr>
              <a:t>social media </a:t>
            </a:r>
            <a:r>
              <a:rPr lang="en-US" sz="2800">
                <a:solidFill>
                  <a:srgbClr val="3A3A3A"/>
                </a:solidFill>
                <a:latin typeface="Fira Sans" panose="020B0503050000020004" pitchFamily="34" charset="0"/>
              </a:rPr>
              <a:t>channels and </a:t>
            </a:r>
            <a:r>
              <a:rPr lang="en-US" sz="2800" b="1">
                <a:solidFill>
                  <a:srgbClr val="3A3A3A"/>
                </a:solidFill>
                <a:latin typeface="Fira Sans" panose="020B0503050000020004" pitchFamily="34" charset="0"/>
              </a:rPr>
              <a:t>get in touch via email </a:t>
            </a:r>
            <a:r>
              <a:rPr lang="en-US" sz="2800">
                <a:solidFill>
                  <a:srgbClr val="3A3A3A"/>
                </a:solidFill>
                <a:latin typeface="Fira Sans" panose="020B0503050000020004" pitchFamily="34" charset="0"/>
              </a:rPr>
              <a:t>for more information and collaboration opportunities!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509D23B5-0572-B17E-5924-843241E86592}"/>
              </a:ext>
            </a:extLst>
          </p:cNvPr>
          <p:cNvSpPr txBox="1"/>
          <p:nvPr userDrawn="1"/>
        </p:nvSpPr>
        <p:spPr>
          <a:xfrm>
            <a:off x="805088" y="4059634"/>
            <a:ext cx="4349913" cy="81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325"/>
              </a:lnSpc>
            </a:pPr>
            <a:r>
              <a:rPr lang="en-US" sz="5500" b="1">
                <a:solidFill>
                  <a:srgbClr val="009CDC"/>
                </a:solidFill>
                <a:latin typeface="Fira Sans" panose="020B0503050000020004" pitchFamily="34" charset="0"/>
              </a:rPr>
              <a:t>Get in touch</a:t>
            </a:r>
          </a:p>
        </p:txBody>
      </p:sp>
    </p:spTree>
    <p:extLst>
      <p:ext uri="{BB962C8B-B14F-4D97-AF65-F5344CB8AC3E}">
        <p14:creationId xmlns:p14="http://schemas.microsoft.com/office/powerpoint/2010/main" val="11741358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nt banner (social medi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714500"/>
            <a:ext cx="18288000" cy="85725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Freeform 3"/>
          <p:cNvSpPr/>
          <p:nvPr userDrawn="1"/>
        </p:nvSpPr>
        <p:spPr>
          <a:xfrm>
            <a:off x="16230600" y="478216"/>
            <a:ext cx="1470675" cy="870341"/>
          </a:xfrm>
          <a:custGeom>
            <a:avLst/>
            <a:gdLst/>
            <a:ahLst/>
            <a:cxnLst/>
            <a:rect l="l" t="t" r="r" b="b"/>
            <a:pathLst>
              <a:path w="930191" h="550484">
                <a:moveTo>
                  <a:pt x="0" y="0"/>
                </a:moveTo>
                <a:lnTo>
                  <a:pt x="930191" y="0"/>
                </a:lnTo>
                <a:lnTo>
                  <a:pt x="930191" y="550484"/>
                </a:lnTo>
                <a:lnTo>
                  <a:pt x="0" y="5504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23" name="Picture 2" descr="https://intranet.unido.org/intranet/images/e/e1/UNIDO_logo_slogan_EN_Light_Blu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08" y="272847"/>
            <a:ext cx="4825023" cy="1213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1018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een wide header -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457200" y="1790700"/>
            <a:ext cx="17221200" cy="898525"/>
          </a:xfrm>
          <a:prstGeom prst="rect">
            <a:avLst/>
          </a:prstGeom>
        </p:spPr>
        <p:txBody>
          <a:bodyPr anchor="ctr"/>
          <a:lstStyle>
            <a:lvl1pPr>
              <a:defRPr sz="5600" b="1">
                <a:solidFill>
                  <a:schemeClr val="bg1"/>
                </a:solidFill>
                <a:latin typeface="Fira Sans" panose="020B05030500000200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180555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wide header -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457200" y="1790700"/>
            <a:ext cx="17221200" cy="898525"/>
          </a:xfrm>
          <a:prstGeom prst="rect">
            <a:avLst/>
          </a:prstGeom>
        </p:spPr>
        <p:txBody>
          <a:bodyPr anchor="ctr"/>
          <a:lstStyle>
            <a:lvl1pPr>
              <a:defRPr sz="5600" b="1">
                <a:solidFill>
                  <a:schemeClr val="bg1"/>
                </a:solidFill>
                <a:latin typeface="Fira Sans" panose="020B05030500000200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215593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2 General 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952129" cy="10287000"/>
          </a:xfrm>
        </p:spPr>
        <p:txBody>
          <a:bodyPr/>
          <a:lstStyle/>
          <a:p>
            <a:endParaRPr lang="en-US"/>
          </a:p>
        </p:txBody>
      </p:sp>
      <p:pic>
        <p:nvPicPr>
          <p:cNvPr id="21506" name="Picture 2" descr="https://intranet.unido.org/intranet/images/e/e1/UNIDO_logo_slogan_EN_Light_Blue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" r="2921"/>
          <a:stretch/>
        </p:blipFill>
        <p:spPr bwMode="auto">
          <a:xfrm>
            <a:off x="9613727" y="1174050"/>
            <a:ext cx="6992501" cy="1872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9613727" y="3654775"/>
            <a:ext cx="6992502" cy="254714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600" b="1">
                <a:solidFill>
                  <a:srgbClr val="009CDC"/>
                </a:solidFill>
                <a:latin typeface="Fira Sans" panose="020B05030500000200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622691" y="6810608"/>
            <a:ext cx="6983537" cy="16024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545454"/>
                </a:solidFill>
                <a:latin typeface="Fira Sans" panose="020B0503050000020004" pitchFamily="34" charset="0"/>
                <a:ea typeface="Arimo Bold" panose="020B0604020202020204" charset="0"/>
                <a:cs typeface="Arimo Bold" panose="020B060402020202020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19" name="Date Placeholder 2"/>
          <p:cNvSpPr>
            <a:spLocks noGrp="1"/>
          </p:cNvSpPr>
          <p:nvPr>
            <p:ph type="dt" sz="half" idx="11"/>
          </p:nvPr>
        </p:nvSpPr>
        <p:spPr>
          <a:xfrm>
            <a:off x="8927927" y="9455523"/>
            <a:ext cx="2133600" cy="365125"/>
          </a:xfrm>
        </p:spPr>
        <p:txBody>
          <a:bodyPr/>
          <a:lstStyle>
            <a:lvl1pPr>
              <a:defRPr>
                <a:latin typeface="Fira Sans" panose="020B05030500000200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20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11594927" y="9455523"/>
            <a:ext cx="2895600" cy="365125"/>
          </a:xfrm>
        </p:spPr>
        <p:txBody>
          <a:bodyPr/>
          <a:lstStyle>
            <a:lvl1pPr>
              <a:defRPr>
                <a:latin typeface="Fira Sans" panose="020B0503050000020004" pitchFamily="34" charset="0"/>
              </a:defRPr>
            </a:lvl1pPr>
          </a:lstStyle>
          <a:p>
            <a:endParaRPr lang="en-US"/>
          </a:p>
        </p:txBody>
      </p:sp>
      <p:sp>
        <p:nvSpPr>
          <p:cNvPr id="21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15023927" y="9455523"/>
            <a:ext cx="2133600" cy="365125"/>
          </a:xfrm>
        </p:spPr>
        <p:txBody>
          <a:bodyPr/>
          <a:lstStyle>
            <a:lvl1pPr>
              <a:defRPr>
                <a:latin typeface="Fira Sans" panose="020B05030500000200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44E1ADA6-BDA8-BD4D-C906-A497BE5FF652}"/>
              </a:ext>
            </a:extLst>
          </p:cNvPr>
          <p:cNvGrpSpPr/>
          <p:nvPr userDrawn="1"/>
        </p:nvGrpSpPr>
        <p:grpSpPr>
          <a:xfrm>
            <a:off x="6897043" y="0"/>
            <a:ext cx="474162" cy="10287000"/>
            <a:chOff x="0" y="0"/>
            <a:chExt cx="124882" cy="2709333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C021886A-4113-4256-22AB-91AFBFFC484A}"/>
                </a:ext>
              </a:extLst>
            </p:cNvPr>
            <p:cNvSpPr/>
            <p:nvPr/>
          </p:nvSpPr>
          <p:spPr>
            <a:xfrm>
              <a:off x="0" y="0"/>
              <a:ext cx="124882" cy="2709333"/>
            </a:xfrm>
            <a:custGeom>
              <a:avLst/>
              <a:gdLst/>
              <a:ahLst/>
              <a:cxnLst/>
              <a:rect l="l" t="t" r="r" b="b"/>
              <a:pathLst>
                <a:path w="124882" h="2709333">
                  <a:moveTo>
                    <a:pt x="0" y="0"/>
                  </a:moveTo>
                  <a:lnTo>
                    <a:pt x="124882" y="0"/>
                  </a:lnTo>
                  <a:lnTo>
                    <a:pt x="12488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9CDC"/>
            </a:solidFill>
          </p:spPr>
        </p:sp>
        <p:sp>
          <p:nvSpPr>
            <p:cNvPr id="4" name="TextBox 6">
              <a:extLst>
                <a:ext uri="{FF2B5EF4-FFF2-40B4-BE49-F238E27FC236}">
                  <a16:creationId xmlns:a16="http://schemas.microsoft.com/office/drawing/2014/main" id="{2D79BC96-30E6-9E3C-7BCE-E63E0B1A8576}"/>
                </a:ext>
              </a:extLst>
            </p:cNvPr>
            <p:cNvSpPr txBox="1"/>
            <p:nvPr/>
          </p:nvSpPr>
          <p:spPr>
            <a:xfrm>
              <a:off x="0" y="-9525"/>
              <a:ext cx="124882" cy="27188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6" name="Group 10">
            <a:extLst>
              <a:ext uri="{FF2B5EF4-FFF2-40B4-BE49-F238E27FC236}">
                <a16:creationId xmlns:a16="http://schemas.microsoft.com/office/drawing/2014/main" id="{3761FA15-9D73-5365-4751-5012B9564FA0}"/>
              </a:ext>
            </a:extLst>
          </p:cNvPr>
          <p:cNvGrpSpPr/>
          <p:nvPr userDrawn="1"/>
        </p:nvGrpSpPr>
        <p:grpSpPr>
          <a:xfrm>
            <a:off x="7371205" y="0"/>
            <a:ext cx="228647" cy="10287000"/>
            <a:chOff x="0" y="0"/>
            <a:chExt cx="60220" cy="2709333"/>
          </a:xfrm>
        </p:grpSpPr>
        <p:sp>
          <p:nvSpPr>
            <p:cNvPr id="7" name="Freeform 11">
              <a:extLst>
                <a:ext uri="{FF2B5EF4-FFF2-40B4-BE49-F238E27FC236}">
                  <a16:creationId xmlns:a16="http://schemas.microsoft.com/office/drawing/2014/main" id="{5E3004EC-C425-B69D-184C-F58E22D74D94}"/>
                </a:ext>
              </a:extLst>
            </p:cNvPr>
            <p:cNvSpPr/>
            <p:nvPr/>
          </p:nvSpPr>
          <p:spPr>
            <a:xfrm>
              <a:off x="0" y="0"/>
              <a:ext cx="60220" cy="2709333"/>
            </a:xfrm>
            <a:custGeom>
              <a:avLst/>
              <a:gdLst/>
              <a:ahLst/>
              <a:cxnLst/>
              <a:rect l="l" t="t" r="r" b="b"/>
              <a:pathLst>
                <a:path w="60220" h="2709333">
                  <a:moveTo>
                    <a:pt x="0" y="0"/>
                  </a:moveTo>
                  <a:lnTo>
                    <a:pt x="60220" y="0"/>
                  </a:lnTo>
                  <a:lnTo>
                    <a:pt x="6022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9CDC">
                <a:alpha val="49804"/>
              </a:srgbClr>
            </a:solidFill>
          </p:spPr>
        </p:sp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id="{71E40A1E-8D20-42CB-35A8-0A6A449142E7}"/>
                </a:ext>
              </a:extLst>
            </p:cNvPr>
            <p:cNvSpPr txBox="1"/>
            <p:nvPr/>
          </p:nvSpPr>
          <p:spPr>
            <a:xfrm>
              <a:off x="0" y="-9525"/>
              <a:ext cx="60220" cy="27188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853116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range wide header -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457200" y="1790700"/>
            <a:ext cx="17221200" cy="898525"/>
          </a:xfrm>
          <a:prstGeom prst="rect">
            <a:avLst/>
          </a:prstGeom>
        </p:spPr>
        <p:txBody>
          <a:bodyPr anchor="ctr"/>
          <a:lstStyle>
            <a:lvl1pPr>
              <a:defRPr sz="5600" b="1">
                <a:solidFill>
                  <a:schemeClr val="bg1"/>
                </a:solidFill>
                <a:latin typeface="Fira Sans" panose="020B05030500000200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8995483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87183-DA15-0DC0-6272-58ED89BF25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2025" y="1683545"/>
            <a:ext cx="11229975" cy="3581400"/>
          </a:xfrm>
          <a:prstGeom prst="rect">
            <a:avLst/>
          </a:prstGeom>
        </p:spPr>
        <p:txBody>
          <a:bodyPr anchor="b"/>
          <a:lstStyle>
            <a:lvl1pPr algn="l">
              <a:defRPr sz="9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73081F-9E2A-410A-D4C3-23B97D9C10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2025" y="5403057"/>
            <a:ext cx="11229975" cy="248364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DCB419A-0A57-357F-9A87-4E642923AD0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4300" y="150018"/>
            <a:ext cx="3952875" cy="10052037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B89C076C-D339-30E5-F84E-7C4CB7F8695B}"/>
              </a:ext>
            </a:extLst>
          </p:cNvPr>
          <p:cNvPicPr>
            <a:picLocks noChangeAspect="1"/>
          </p:cNvPicPr>
          <p:nvPr userDrawn="1"/>
        </p:nvPicPr>
        <p:blipFill>
          <a:blip>
            <a:alphaModFix amt="33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4465" t="12387" r="-1" b="5666"/>
          <a:stretch>
            <a:fillRect/>
          </a:stretch>
        </p:blipFill>
        <p:spPr>
          <a:xfrm>
            <a:off x="-2133600" y="0"/>
            <a:ext cx="526389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7243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/subtitle - orange sol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943100"/>
            <a:ext cx="16459200" cy="1219200"/>
          </a:xfrm>
          <a:prstGeom prst="rect">
            <a:avLst/>
          </a:prstGeom>
        </p:spPr>
        <p:txBody>
          <a:bodyPr anchor="b"/>
          <a:lstStyle>
            <a:lvl1pPr algn="l">
              <a:defRPr sz="6000" b="1">
                <a:solidFill>
                  <a:schemeClr val="bg1"/>
                </a:solidFill>
                <a:latin typeface="Fira Sans" panose="020B05030500000200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3314700"/>
            <a:ext cx="16459200" cy="2482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>
                <a:solidFill>
                  <a:schemeClr val="bg1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187458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orange sol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943100"/>
            <a:ext cx="16459200" cy="1219200"/>
          </a:xfrm>
          <a:prstGeom prst="rect">
            <a:avLst/>
          </a:prstGeom>
        </p:spPr>
        <p:txBody>
          <a:bodyPr anchor="b"/>
          <a:lstStyle>
            <a:lvl1pPr algn="l">
              <a:defRPr sz="6000" b="1">
                <a:solidFill>
                  <a:schemeClr val="bg1"/>
                </a:solidFill>
                <a:latin typeface="Fira Sans" panose="020B05030500000200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4319454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/subtitle - green sol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943100"/>
            <a:ext cx="16459200" cy="1219200"/>
          </a:xfrm>
          <a:prstGeom prst="rect">
            <a:avLst/>
          </a:prstGeom>
        </p:spPr>
        <p:txBody>
          <a:bodyPr anchor="b"/>
          <a:lstStyle>
            <a:lvl1pPr algn="l">
              <a:defRPr sz="6000" b="1">
                <a:solidFill>
                  <a:schemeClr val="bg1"/>
                </a:solidFill>
                <a:latin typeface="Fira Sans" panose="020B05030500000200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3314700"/>
            <a:ext cx="16459200" cy="2482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>
                <a:solidFill>
                  <a:schemeClr val="bg1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9655492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green sol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943100"/>
            <a:ext cx="16459200" cy="1219200"/>
          </a:xfrm>
          <a:prstGeom prst="rect">
            <a:avLst/>
          </a:prstGeom>
        </p:spPr>
        <p:txBody>
          <a:bodyPr anchor="b"/>
          <a:lstStyle>
            <a:lvl1pPr algn="l">
              <a:defRPr sz="6000" b="1">
                <a:solidFill>
                  <a:schemeClr val="bg1"/>
                </a:solidFill>
                <a:latin typeface="Fira Sans" panose="020B05030500000200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7646871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/subtitle - blue sol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943100"/>
            <a:ext cx="16459200" cy="1219200"/>
          </a:xfrm>
          <a:prstGeom prst="rect">
            <a:avLst/>
          </a:prstGeom>
        </p:spPr>
        <p:txBody>
          <a:bodyPr anchor="b"/>
          <a:lstStyle>
            <a:lvl1pPr algn="l">
              <a:defRPr sz="6000" b="1">
                <a:solidFill>
                  <a:schemeClr val="bg1"/>
                </a:solidFill>
                <a:latin typeface="Fira Sans" panose="020B05030500000200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3314700"/>
            <a:ext cx="16459200" cy="2482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>
                <a:solidFill>
                  <a:schemeClr val="bg1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860678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blue sol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943100"/>
            <a:ext cx="16459200" cy="1219200"/>
          </a:xfrm>
          <a:prstGeom prst="rect">
            <a:avLst/>
          </a:prstGeom>
        </p:spPr>
        <p:txBody>
          <a:bodyPr anchor="b"/>
          <a:lstStyle>
            <a:lvl1pPr algn="l">
              <a:defRPr sz="6000" b="1">
                <a:solidFill>
                  <a:schemeClr val="bg1"/>
                </a:solidFill>
                <a:latin typeface="Fira Sans" panose="020B05030500000200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5054682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wide header -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457200" y="1790700"/>
            <a:ext cx="17221200" cy="898525"/>
          </a:xfrm>
          <a:prstGeom prst="rect">
            <a:avLst/>
          </a:prstGeom>
        </p:spPr>
        <p:txBody>
          <a:bodyPr anchor="ctr"/>
          <a:lstStyle>
            <a:lvl1pPr>
              <a:defRPr sz="5600" b="1">
                <a:solidFill>
                  <a:schemeClr val="bg1"/>
                </a:solidFill>
                <a:latin typeface="Fira Sans" panose="020B05030500000200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746229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wide header -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457200" y="1790700"/>
            <a:ext cx="17221200" cy="898525"/>
          </a:xfrm>
          <a:prstGeom prst="rect">
            <a:avLst/>
          </a:prstGeom>
        </p:spPr>
        <p:txBody>
          <a:bodyPr anchor="ctr"/>
          <a:lstStyle>
            <a:lvl1pPr>
              <a:defRPr sz="5600" b="1">
                <a:solidFill>
                  <a:schemeClr val="bg1"/>
                </a:solidFill>
                <a:latin typeface="Fira Sans" panose="020B05030500000200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1472067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3 General 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952129" cy="10287000"/>
          </a:xfrm>
        </p:spPr>
        <p:txBody>
          <a:bodyPr/>
          <a:lstStyle/>
          <a:p>
            <a:endParaRPr lang="en-US"/>
          </a:p>
        </p:txBody>
      </p:sp>
      <p:pic>
        <p:nvPicPr>
          <p:cNvPr id="21506" name="Picture 2" descr="https://intranet.unido.org/intranet/images/e/e1/UNIDO_logo_slogan_EN_Light_Blue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" r="2921"/>
          <a:stretch/>
        </p:blipFill>
        <p:spPr bwMode="auto">
          <a:xfrm>
            <a:off x="9402089" y="1079921"/>
            <a:ext cx="6992501" cy="1872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9402089" y="3560646"/>
            <a:ext cx="6992502" cy="254714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600" b="1">
                <a:solidFill>
                  <a:srgbClr val="009CDC"/>
                </a:solidFill>
                <a:latin typeface="Fira Sans" panose="020B05030500000200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411053" y="6716479"/>
            <a:ext cx="6983537" cy="16024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545454"/>
                </a:solidFill>
                <a:latin typeface="Fira Sans" panose="020B0503050000020004" pitchFamily="34" charset="0"/>
                <a:ea typeface="Arimo Bold" panose="020B0604020202020204" charset="0"/>
                <a:cs typeface="Arimo Bold" panose="020B060402020202020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19" name="Date Placeholder 2"/>
          <p:cNvSpPr>
            <a:spLocks noGrp="1"/>
          </p:cNvSpPr>
          <p:nvPr>
            <p:ph type="dt" sz="half" idx="11"/>
          </p:nvPr>
        </p:nvSpPr>
        <p:spPr>
          <a:xfrm>
            <a:off x="8716289" y="9361394"/>
            <a:ext cx="2133600" cy="365125"/>
          </a:xfrm>
        </p:spPr>
        <p:txBody>
          <a:bodyPr/>
          <a:lstStyle>
            <a:lvl1pPr>
              <a:defRPr>
                <a:latin typeface="Fira Sans" panose="020B05030500000200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20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11383289" y="9361394"/>
            <a:ext cx="2895600" cy="365125"/>
          </a:xfrm>
        </p:spPr>
        <p:txBody>
          <a:bodyPr/>
          <a:lstStyle>
            <a:lvl1pPr>
              <a:defRPr>
                <a:latin typeface="Fira Sans" panose="020B0503050000020004" pitchFamily="34" charset="0"/>
              </a:defRPr>
            </a:lvl1pPr>
          </a:lstStyle>
          <a:p>
            <a:endParaRPr lang="en-US"/>
          </a:p>
        </p:txBody>
      </p:sp>
      <p:sp>
        <p:nvSpPr>
          <p:cNvPr id="21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14812289" y="9361394"/>
            <a:ext cx="2133600" cy="365125"/>
          </a:xfrm>
        </p:spPr>
        <p:txBody>
          <a:bodyPr/>
          <a:lstStyle>
            <a:lvl1pPr>
              <a:defRPr>
                <a:latin typeface="Fira Sans" panose="020B05030500000200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44E1ADA6-BDA8-BD4D-C906-A497BE5FF652}"/>
              </a:ext>
            </a:extLst>
          </p:cNvPr>
          <p:cNvGrpSpPr/>
          <p:nvPr userDrawn="1"/>
        </p:nvGrpSpPr>
        <p:grpSpPr>
          <a:xfrm>
            <a:off x="6897043" y="0"/>
            <a:ext cx="474162" cy="10287000"/>
            <a:chOff x="0" y="0"/>
            <a:chExt cx="124882" cy="2709333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C021886A-4113-4256-22AB-91AFBFFC484A}"/>
                </a:ext>
              </a:extLst>
            </p:cNvPr>
            <p:cNvSpPr/>
            <p:nvPr/>
          </p:nvSpPr>
          <p:spPr>
            <a:xfrm>
              <a:off x="0" y="0"/>
              <a:ext cx="124882" cy="2709333"/>
            </a:xfrm>
            <a:custGeom>
              <a:avLst/>
              <a:gdLst/>
              <a:ahLst/>
              <a:cxnLst/>
              <a:rect l="l" t="t" r="r" b="b"/>
              <a:pathLst>
                <a:path w="124882" h="2709333">
                  <a:moveTo>
                    <a:pt x="0" y="0"/>
                  </a:moveTo>
                  <a:lnTo>
                    <a:pt x="124882" y="0"/>
                  </a:lnTo>
                  <a:lnTo>
                    <a:pt x="12488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9CDC"/>
            </a:solidFill>
          </p:spPr>
        </p:sp>
        <p:sp>
          <p:nvSpPr>
            <p:cNvPr id="4" name="TextBox 6">
              <a:extLst>
                <a:ext uri="{FF2B5EF4-FFF2-40B4-BE49-F238E27FC236}">
                  <a16:creationId xmlns:a16="http://schemas.microsoft.com/office/drawing/2014/main" id="{2D79BC96-30E6-9E3C-7BCE-E63E0B1A8576}"/>
                </a:ext>
              </a:extLst>
            </p:cNvPr>
            <p:cNvSpPr txBox="1"/>
            <p:nvPr/>
          </p:nvSpPr>
          <p:spPr>
            <a:xfrm>
              <a:off x="0" y="-9525"/>
              <a:ext cx="124882" cy="27188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 u="sng"/>
            </a:p>
          </p:txBody>
        </p:sp>
      </p:grpSp>
    </p:spTree>
    <p:extLst>
      <p:ext uri="{BB962C8B-B14F-4D97-AF65-F5344CB8AC3E}">
        <p14:creationId xmlns:p14="http://schemas.microsoft.com/office/powerpoint/2010/main" val="30331236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wide header -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457200" y="1790700"/>
            <a:ext cx="17221200" cy="898525"/>
          </a:xfrm>
          <a:prstGeom prst="rect">
            <a:avLst/>
          </a:prstGeom>
        </p:spPr>
        <p:txBody>
          <a:bodyPr anchor="ctr"/>
          <a:lstStyle>
            <a:lvl1pPr>
              <a:defRPr sz="5600" b="1">
                <a:solidFill>
                  <a:schemeClr val="bg1"/>
                </a:solidFill>
                <a:latin typeface="Fira Sans" panose="020B05030500000200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978619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lue -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/>
          <p:cNvSpPr>
            <a:spLocks noGrp="1"/>
          </p:cNvSpPr>
          <p:nvPr>
            <p:ph type="title" hasCustomPrompt="1"/>
          </p:nvPr>
        </p:nvSpPr>
        <p:spPr>
          <a:xfrm>
            <a:off x="9296400" y="571500"/>
            <a:ext cx="8458200" cy="533400"/>
          </a:xfrm>
          <a:prstGeom prst="rect">
            <a:avLst/>
          </a:prstGeom>
        </p:spPr>
        <p:txBody>
          <a:bodyPr anchor="ctr" anchorCtr="0"/>
          <a:lstStyle>
            <a:lvl1pPr algn="r">
              <a:defRPr sz="2800" b="1">
                <a:solidFill>
                  <a:schemeClr val="bg1"/>
                </a:solidFill>
                <a:latin typeface="Fira Sans" panose="020B0503050000020004" pitchFamily="34" charset="0"/>
              </a:defRPr>
            </a:lvl1pPr>
          </a:lstStyle>
          <a:p>
            <a:r>
              <a:rPr lang="en-US"/>
              <a:t>SECTION/TITLE</a:t>
            </a:r>
          </a:p>
        </p:txBody>
      </p:sp>
    </p:spTree>
    <p:extLst>
      <p:ext uri="{BB962C8B-B14F-4D97-AF65-F5344CB8AC3E}">
        <p14:creationId xmlns:p14="http://schemas.microsoft.com/office/powerpoint/2010/main" val="40202430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-Sections-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85800"/>
            <a:ext cx="16459200" cy="11887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5B87-0B1C-464B-928F-AA5E9D282D70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4B2D-25FF-0B46-98A4-87FBB723E47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B4E06701-73C2-615A-A562-555F80BDD1C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372103" y="2148840"/>
            <a:ext cx="12001498" cy="1645920"/>
          </a:xfrm>
        </p:spPr>
        <p:txBody>
          <a:bodyPr anchor="ctr"/>
          <a:lstStyle>
            <a:lvl1pPr marL="1667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E87255F9-16E7-4480-CF5F-70A66F239682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372103" y="3991066"/>
            <a:ext cx="12001498" cy="1645920"/>
          </a:xfrm>
        </p:spPr>
        <p:txBody>
          <a:bodyPr anchor="ctr"/>
          <a:lstStyle>
            <a:lvl1pPr marL="1667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A1DB515-6EB5-E071-77D5-52780B1F93A1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5372103" y="5833294"/>
            <a:ext cx="12001498" cy="1645920"/>
          </a:xfrm>
        </p:spPr>
        <p:txBody>
          <a:bodyPr anchor="ctr"/>
          <a:lstStyle>
            <a:lvl1pPr marL="1667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BDF4819-3238-D7A6-A1C2-3D6281B7411A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914405" y="2148840"/>
            <a:ext cx="4114798" cy="1645920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2700" b="1">
                <a:latin typeface="Franklin Gothic Medium" panose="020B0603020102020204" pitchFamily="34" charset="0"/>
              </a:defRPr>
            </a:lvl1pPr>
            <a:lvl2pPr marL="685768" indent="0">
              <a:buNone/>
              <a:defRPr sz="3000" b="1"/>
            </a:lvl2pPr>
            <a:lvl3pPr marL="1371532" indent="0">
              <a:buNone/>
              <a:defRPr sz="2700" b="1"/>
            </a:lvl3pPr>
            <a:lvl4pPr marL="2057298" indent="0">
              <a:buNone/>
              <a:defRPr sz="2400" b="1"/>
            </a:lvl4pPr>
            <a:lvl5pPr marL="2743064" indent="0">
              <a:buNone/>
              <a:defRPr sz="2400" b="1"/>
            </a:lvl5pPr>
            <a:lvl6pPr marL="3428830" indent="0">
              <a:buNone/>
              <a:defRPr sz="2400" b="1"/>
            </a:lvl6pPr>
            <a:lvl7pPr marL="4114594" indent="0">
              <a:buNone/>
              <a:defRPr sz="2400" b="1"/>
            </a:lvl7pPr>
            <a:lvl8pPr marL="4800360" indent="0">
              <a:buNone/>
              <a:defRPr sz="2400" b="1"/>
            </a:lvl8pPr>
            <a:lvl9pPr marL="5486128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464CE87-140B-47A2-C33C-D364CA1B76AD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914405" y="3991066"/>
            <a:ext cx="4114798" cy="1645920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2700" b="1">
                <a:latin typeface="Franklin Gothic Medium" panose="020B0603020102020204" pitchFamily="34" charset="0"/>
              </a:defRPr>
            </a:lvl1pPr>
            <a:lvl2pPr marL="685768" indent="0">
              <a:buNone/>
              <a:defRPr sz="3000" b="1"/>
            </a:lvl2pPr>
            <a:lvl3pPr marL="1371532" indent="0">
              <a:buNone/>
              <a:defRPr sz="2700" b="1"/>
            </a:lvl3pPr>
            <a:lvl4pPr marL="2057298" indent="0">
              <a:buNone/>
              <a:defRPr sz="2400" b="1"/>
            </a:lvl4pPr>
            <a:lvl5pPr marL="2743064" indent="0">
              <a:buNone/>
              <a:defRPr sz="2400" b="1"/>
            </a:lvl5pPr>
            <a:lvl6pPr marL="3428830" indent="0">
              <a:buNone/>
              <a:defRPr sz="2400" b="1"/>
            </a:lvl6pPr>
            <a:lvl7pPr marL="4114594" indent="0">
              <a:buNone/>
              <a:defRPr sz="2400" b="1"/>
            </a:lvl7pPr>
            <a:lvl8pPr marL="4800360" indent="0">
              <a:buNone/>
              <a:defRPr sz="2400" b="1"/>
            </a:lvl8pPr>
            <a:lvl9pPr marL="5486128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10CFF52-B968-331C-1CD8-EA2083E67BDF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914405" y="5833294"/>
            <a:ext cx="4114798" cy="1645920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2700" b="1">
                <a:latin typeface="Franklin Gothic Medium" panose="020B0603020102020204" pitchFamily="34" charset="0"/>
              </a:defRPr>
            </a:lvl1pPr>
            <a:lvl2pPr marL="685768" indent="0">
              <a:buNone/>
              <a:defRPr sz="3000" b="1"/>
            </a:lvl2pPr>
            <a:lvl3pPr marL="1371532" indent="0">
              <a:buNone/>
              <a:defRPr sz="2700" b="1"/>
            </a:lvl3pPr>
            <a:lvl4pPr marL="2057298" indent="0">
              <a:buNone/>
              <a:defRPr sz="2400" b="1"/>
            </a:lvl4pPr>
            <a:lvl5pPr marL="2743064" indent="0">
              <a:buNone/>
              <a:defRPr sz="2400" b="1"/>
            </a:lvl5pPr>
            <a:lvl6pPr marL="3428830" indent="0">
              <a:buNone/>
              <a:defRPr sz="2400" b="1"/>
            </a:lvl6pPr>
            <a:lvl7pPr marL="4114594" indent="0">
              <a:buNone/>
              <a:defRPr sz="2400" b="1"/>
            </a:lvl7pPr>
            <a:lvl8pPr marL="4800360" indent="0">
              <a:buNone/>
              <a:defRPr sz="2400" b="1"/>
            </a:lvl8pPr>
            <a:lvl9pPr marL="5486128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2CC4066B-28F8-3C74-DB38-FF82E9635AC4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5372103" y="7680960"/>
            <a:ext cx="12001498" cy="1645920"/>
          </a:xfrm>
        </p:spPr>
        <p:txBody>
          <a:bodyPr anchor="ctr"/>
          <a:lstStyle>
            <a:lvl1pPr marL="1667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638F9F0-5516-0541-FD13-06BB4C7FD86C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914405" y="7675518"/>
            <a:ext cx="4114798" cy="1645920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2700" b="1">
                <a:latin typeface="Franklin Gothic Medium" panose="020B0603020102020204" pitchFamily="34" charset="0"/>
              </a:defRPr>
            </a:lvl1pPr>
            <a:lvl2pPr marL="685768" indent="0">
              <a:buNone/>
              <a:defRPr sz="3000" b="1"/>
            </a:lvl2pPr>
            <a:lvl3pPr marL="1371532" indent="0">
              <a:buNone/>
              <a:defRPr sz="2700" b="1"/>
            </a:lvl3pPr>
            <a:lvl4pPr marL="2057298" indent="0">
              <a:buNone/>
              <a:defRPr sz="2400" b="1"/>
            </a:lvl4pPr>
            <a:lvl5pPr marL="2743064" indent="0">
              <a:buNone/>
              <a:defRPr sz="2400" b="1"/>
            </a:lvl5pPr>
            <a:lvl6pPr marL="3428830" indent="0">
              <a:buNone/>
              <a:defRPr sz="2400" b="1"/>
            </a:lvl6pPr>
            <a:lvl7pPr marL="4114594" indent="0">
              <a:buNone/>
              <a:defRPr sz="2400" b="1"/>
            </a:lvl7pPr>
            <a:lvl8pPr marL="4800360" indent="0">
              <a:buNone/>
              <a:defRPr sz="2400" b="1"/>
            </a:lvl8pPr>
            <a:lvl9pPr marL="5486128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19765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orange -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/>
          <p:cNvSpPr>
            <a:spLocks noGrp="1"/>
          </p:cNvSpPr>
          <p:nvPr>
            <p:ph type="title" hasCustomPrompt="1"/>
          </p:nvPr>
        </p:nvSpPr>
        <p:spPr>
          <a:xfrm>
            <a:off x="9296400" y="571500"/>
            <a:ext cx="8458200" cy="533400"/>
          </a:xfrm>
          <a:prstGeom prst="rect">
            <a:avLst/>
          </a:prstGeom>
        </p:spPr>
        <p:txBody>
          <a:bodyPr anchor="ctr" anchorCtr="0"/>
          <a:lstStyle>
            <a:lvl1pPr algn="r">
              <a:defRPr sz="2800" b="1">
                <a:solidFill>
                  <a:schemeClr val="bg1"/>
                </a:solidFill>
                <a:latin typeface="Fira Sans" panose="020B0503050000020004" pitchFamily="34" charset="0"/>
              </a:defRPr>
            </a:lvl1pPr>
          </a:lstStyle>
          <a:p>
            <a:r>
              <a:rPr lang="en-US"/>
              <a:t>SECTION/TITLE</a:t>
            </a:r>
          </a:p>
        </p:txBody>
      </p:sp>
    </p:spTree>
    <p:extLst>
      <p:ext uri="{BB962C8B-B14F-4D97-AF65-F5344CB8AC3E}">
        <p14:creationId xmlns:p14="http://schemas.microsoft.com/office/powerpoint/2010/main" val="36429406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-Sections-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85800"/>
            <a:ext cx="16459200" cy="11887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5B87-0B1C-464B-928F-AA5E9D282D70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4B2D-25FF-0B46-98A4-87FBB723E47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B4E06701-73C2-615A-A562-555F80BDD1C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372103" y="2148840"/>
            <a:ext cx="12001498" cy="1645920"/>
          </a:xfrm>
        </p:spPr>
        <p:txBody>
          <a:bodyPr anchor="ctr"/>
          <a:lstStyle>
            <a:lvl1pPr marL="1667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E87255F9-16E7-4480-CF5F-70A66F239682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372103" y="3991066"/>
            <a:ext cx="12001498" cy="1645920"/>
          </a:xfrm>
        </p:spPr>
        <p:txBody>
          <a:bodyPr anchor="ctr"/>
          <a:lstStyle>
            <a:lvl1pPr marL="1667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A1DB515-6EB5-E071-77D5-52780B1F93A1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5372103" y="5833294"/>
            <a:ext cx="12001498" cy="1645920"/>
          </a:xfrm>
        </p:spPr>
        <p:txBody>
          <a:bodyPr anchor="ctr"/>
          <a:lstStyle>
            <a:lvl1pPr marL="1667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BDF4819-3238-D7A6-A1C2-3D6281B7411A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914405" y="2148840"/>
            <a:ext cx="4114798" cy="1645920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2700" b="1">
                <a:latin typeface="Franklin Gothic Medium" panose="020B0603020102020204" pitchFamily="34" charset="0"/>
              </a:defRPr>
            </a:lvl1pPr>
            <a:lvl2pPr marL="685768" indent="0">
              <a:buNone/>
              <a:defRPr sz="3000" b="1"/>
            </a:lvl2pPr>
            <a:lvl3pPr marL="1371532" indent="0">
              <a:buNone/>
              <a:defRPr sz="2700" b="1"/>
            </a:lvl3pPr>
            <a:lvl4pPr marL="2057298" indent="0">
              <a:buNone/>
              <a:defRPr sz="2400" b="1"/>
            </a:lvl4pPr>
            <a:lvl5pPr marL="2743064" indent="0">
              <a:buNone/>
              <a:defRPr sz="2400" b="1"/>
            </a:lvl5pPr>
            <a:lvl6pPr marL="3428830" indent="0">
              <a:buNone/>
              <a:defRPr sz="2400" b="1"/>
            </a:lvl6pPr>
            <a:lvl7pPr marL="4114594" indent="0">
              <a:buNone/>
              <a:defRPr sz="2400" b="1"/>
            </a:lvl7pPr>
            <a:lvl8pPr marL="4800360" indent="0">
              <a:buNone/>
              <a:defRPr sz="2400" b="1"/>
            </a:lvl8pPr>
            <a:lvl9pPr marL="5486128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464CE87-140B-47A2-C33C-D364CA1B76AD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914405" y="3991066"/>
            <a:ext cx="4114798" cy="1645920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2700" b="1">
                <a:latin typeface="Franklin Gothic Medium" panose="020B0603020102020204" pitchFamily="34" charset="0"/>
              </a:defRPr>
            </a:lvl1pPr>
            <a:lvl2pPr marL="685768" indent="0">
              <a:buNone/>
              <a:defRPr sz="3000" b="1"/>
            </a:lvl2pPr>
            <a:lvl3pPr marL="1371532" indent="0">
              <a:buNone/>
              <a:defRPr sz="2700" b="1"/>
            </a:lvl3pPr>
            <a:lvl4pPr marL="2057298" indent="0">
              <a:buNone/>
              <a:defRPr sz="2400" b="1"/>
            </a:lvl4pPr>
            <a:lvl5pPr marL="2743064" indent="0">
              <a:buNone/>
              <a:defRPr sz="2400" b="1"/>
            </a:lvl5pPr>
            <a:lvl6pPr marL="3428830" indent="0">
              <a:buNone/>
              <a:defRPr sz="2400" b="1"/>
            </a:lvl6pPr>
            <a:lvl7pPr marL="4114594" indent="0">
              <a:buNone/>
              <a:defRPr sz="2400" b="1"/>
            </a:lvl7pPr>
            <a:lvl8pPr marL="4800360" indent="0">
              <a:buNone/>
              <a:defRPr sz="2400" b="1"/>
            </a:lvl8pPr>
            <a:lvl9pPr marL="5486128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10CFF52-B968-331C-1CD8-EA2083E67BDF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914405" y="5833294"/>
            <a:ext cx="4114798" cy="1645920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2700" b="1">
                <a:latin typeface="Franklin Gothic Medium" panose="020B0603020102020204" pitchFamily="34" charset="0"/>
              </a:defRPr>
            </a:lvl1pPr>
            <a:lvl2pPr marL="685768" indent="0">
              <a:buNone/>
              <a:defRPr sz="3000" b="1"/>
            </a:lvl2pPr>
            <a:lvl3pPr marL="1371532" indent="0">
              <a:buNone/>
              <a:defRPr sz="2700" b="1"/>
            </a:lvl3pPr>
            <a:lvl4pPr marL="2057298" indent="0">
              <a:buNone/>
              <a:defRPr sz="2400" b="1"/>
            </a:lvl4pPr>
            <a:lvl5pPr marL="2743064" indent="0">
              <a:buNone/>
              <a:defRPr sz="2400" b="1"/>
            </a:lvl5pPr>
            <a:lvl6pPr marL="3428830" indent="0">
              <a:buNone/>
              <a:defRPr sz="2400" b="1"/>
            </a:lvl6pPr>
            <a:lvl7pPr marL="4114594" indent="0">
              <a:buNone/>
              <a:defRPr sz="2400" b="1"/>
            </a:lvl7pPr>
            <a:lvl8pPr marL="4800360" indent="0">
              <a:buNone/>
              <a:defRPr sz="2400" b="1"/>
            </a:lvl8pPr>
            <a:lvl9pPr marL="5486128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2CC4066B-28F8-3C74-DB38-FF82E9635AC4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5372103" y="7680960"/>
            <a:ext cx="12001498" cy="1645920"/>
          </a:xfrm>
        </p:spPr>
        <p:txBody>
          <a:bodyPr anchor="ctr"/>
          <a:lstStyle>
            <a:lvl1pPr marL="1667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638F9F0-5516-0541-FD13-06BB4C7FD86C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914405" y="7675518"/>
            <a:ext cx="4114798" cy="1645920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2700" b="1">
                <a:latin typeface="Franklin Gothic Medium" panose="020B0603020102020204" pitchFamily="34" charset="0"/>
              </a:defRPr>
            </a:lvl1pPr>
            <a:lvl2pPr marL="685768" indent="0">
              <a:buNone/>
              <a:defRPr sz="3000" b="1"/>
            </a:lvl2pPr>
            <a:lvl3pPr marL="1371532" indent="0">
              <a:buNone/>
              <a:defRPr sz="2700" b="1"/>
            </a:lvl3pPr>
            <a:lvl4pPr marL="2057298" indent="0">
              <a:buNone/>
              <a:defRPr sz="2400" b="1"/>
            </a:lvl4pPr>
            <a:lvl5pPr marL="2743064" indent="0">
              <a:buNone/>
              <a:defRPr sz="2400" b="1"/>
            </a:lvl5pPr>
            <a:lvl6pPr marL="3428830" indent="0">
              <a:buNone/>
              <a:defRPr sz="2400" b="1"/>
            </a:lvl6pPr>
            <a:lvl7pPr marL="4114594" indent="0">
              <a:buNone/>
              <a:defRPr sz="2400" b="1"/>
            </a:lvl7pPr>
            <a:lvl8pPr marL="4800360" indent="0">
              <a:buNone/>
              <a:defRPr sz="2400" b="1"/>
            </a:lvl8pPr>
            <a:lvl9pPr marL="5486128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16260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4444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green -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9296400" y="571500"/>
            <a:ext cx="8458200" cy="533400"/>
          </a:xfrm>
          <a:prstGeom prst="rect">
            <a:avLst/>
          </a:prstGeom>
        </p:spPr>
        <p:txBody>
          <a:bodyPr anchor="ctr" anchorCtr="0"/>
          <a:lstStyle>
            <a:lvl1pPr algn="r">
              <a:defRPr sz="2800" b="1">
                <a:solidFill>
                  <a:schemeClr val="bg1"/>
                </a:solidFill>
                <a:latin typeface="Fira Sans" panose="020B0503050000020004" pitchFamily="34" charset="0"/>
              </a:defRPr>
            </a:lvl1pPr>
          </a:lstStyle>
          <a:p>
            <a:r>
              <a:rPr lang="en-US"/>
              <a:t>SECTION/TITLE</a:t>
            </a:r>
          </a:p>
        </p:txBody>
      </p:sp>
    </p:spTree>
    <p:extLst>
      <p:ext uri="{BB962C8B-B14F-4D97-AF65-F5344CB8AC3E}">
        <p14:creationId xmlns:p14="http://schemas.microsoft.com/office/powerpoint/2010/main" val="19391605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0418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98843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87183-DA15-0DC0-6272-58ED89BF25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2025" y="1683545"/>
            <a:ext cx="11229975" cy="3581400"/>
          </a:xfrm>
          <a:prstGeom prst="rect">
            <a:avLst/>
          </a:prstGeom>
        </p:spPr>
        <p:txBody>
          <a:bodyPr anchor="b"/>
          <a:lstStyle>
            <a:lvl1pPr algn="l">
              <a:defRPr sz="9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73081F-9E2A-410A-D4C3-23B97D9C10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2025" y="5403057"/>
            <a:ext cx="11229975" cy="248364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DCB419A-0A57-357F-9A87-4E642923AD0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4300" y="150018"/>
            <a:ext cx="3952875" cy="10052037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B89C076C-D339-30E5-F84E-7C4CB7F8695B}"/>
              </a:ext>
            </a:extLst>
          </p:cNvPr>
          <p:cNvPicPr>
            <a:picLocks noChangeAspect="1"/>
          </p:cNvPicPr>
          <p:nvPr userDrawn="1"/>
        </p:nvPicPr>
        <p:blipFill>
          <a:blip>
            <a:alphaModFix amt="33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4465" t="12387" r="-1" b="5666"/>
          <a:stretch>
            <a:fillRect/>
          </a:stretch>
        </p:blipFill>
        <p:spPr>
          <a:xfrm>
            <a:off x="-2133600" y="0"/>
            <a:ext cx="526389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708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laceholder right side,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C6CAB7-0418-C96B-379F-E2E3AEDEC89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160470" y="0"/>
            <a:ext cx="6127530" cy="10287000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3"/>
          <p:cNvGrpSpPr/>
          <p:nvPr userDrawn="1"/>
        </p:nvGrpSpPr>
        <p:grpSpPr>
          <a:xfrm rot="-10800000">
            <a:off x="12160470" y="5683197"/>
            <a:ext cx="6154058" cy="4642039"/>
            <a:chOff x="0" y="0"/>
            <a:chExt cx="1967139" cy="1156363"/>
          </a:xfrm>
        </p:grpSpPr>
        <p:sp>
          <p:nvSpPr>
            <p:cNvPr id="9" name="Freeform 4"/>
            <p:cNvSpPr/>
            <p:nvPr/>
          </p:nvSpPr>
          <p:spPr>
            <a:xfrm>
              <a:off x="0" y="0"/>
              <a:ext cx="1967138" cy="1156363"/>
            </a:xfrm>
            <a:custGeom>
              <a:avLst/>
              <a:gdLst/>
              <a:ahLst/>
              <a:cxnLst/>
              <a:rect l="l" t="t" r="r" b="b"/>
              <a:pathLst>
                <a:path w="1967138" h="1156363">
                  <a:moveTo>
                    <a:pt x="0" y="0"/>
                  </a:moveTo>
                  <a:lnTo>
                    <a:pt x="1967138" y="0"/>
                  </a:lnTo>
                  <a:lnTo>
                    <a:pt x="1967138" y="1156363"/>
                  </a:lnTo>
                  <a:lnTo>
                    <a:pt x="0" y="1156363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78000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5400000"/>
            </a:gradFill>
          </p:spPr>
        </p:sp>
        <p:sp>
          <p:nvSpPr>
            <p:cNvPr id="10" name="TextBox 5"/>
            <p:cNvSpPr txBox="1"/>
            <p:nvPr/>
          </p:nvSpPr>
          <p:spPr>
            <a:xfrm>
              <a:off x="0" y="-9525"/>
              <a:ext cx="1967139" cy="11658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pic>
        <p:nvPicPr>
          <p:cNvPr id="2050" name="Picture 2" descr="https://intranet.unido.org/intranet/images/e/e1/UNIDO_logo_slogan_EN_Light_Blu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08" y="272847"/>
            <a:ext cx="4825023" cy="1213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647700" y="2522503"/>
            <a:ext cx="10368642" cy="1219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7200" b="1">
                <a:solidFill>
                  <a:srgbClr val="545454"/>
                </a:solidFill>
                <a:latin typeface="Fira Sans" panose="020B0503050000020004" pitchFamily="34" charset="0"/>
              </a:defRPr>
            </a:lvl1pPr>
          </a:lstStyle>
          <a:p>
            <a:r>
              <a:rPr lang="en-US"/>
              <a:t>Subtitle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647699" y="4059238"/>
            <a:ext cx="10368641" cy="5351462"/>
          </a:xfrm>
        </p:spPr>
        <p:txBody>
          <a:bodyPr/>
          <a:lstStyle>
            <a:lvl1pPr marL="0" indent="0">
              <a:buNone/>
              <a:defRPr>
                <a:solidFill>
                  <a:srgbClr val="545454"/>
                </a:solidFill>
                <a:latin typeface="Fira Sans" panose="020B0503050000020004" pitchFamily="34" charset="0"/>
              </a:defRPr>
            </a:lvl1pPr>
            <a:lvl2pPr marL="457200" indent="0">
              <a:buNone/>
              <a:defRPr>
                <a:solidFill>
                  <a:srgbClr val="545454"/>
                </a:solidFill>
                <a:latin typeface="Fira Sans" panose="020B0503050000020004" pitchFamily="34" charset="0"/>
              </a:defRPr>
            </a:lvl2pPr>
            <a:lvl3pPr marL="914400" indent="0">
              <a:buNone/>
              <a:defRPr>
                <a:solidFill>
                  <a:srgbClr val="545454"/>
                </a:solidFill>
                <a:latin typeface="Fira Sans" panose="020B0503050000020004" pitchFamily="34" charset="0"/>
              </a:defRPr>
            </a:lvl3pPr>
            <a:lvl4pPr marL="1371600" indent="0">
              <a:buNone/>
              <a:defRPr>
                <a:solidFill>
                  <a:srgbClr val="545454"/>
                </a:solidFill>
                <a:latin typeface="Fira Sans" panose="020B0503050000020004" pitchFamily="34" charset="0"/>
              </a:defRPr>
            </a:lvl4pPr>
            <a:lvl5pPr marL="1828800" indent="0">
              <a:buNone/>
              <a:defRPr>
                <a:solidFill>
                  <a:srgbClr val="545454"/>
                </a:solidFill>
                <a:latin typeface="Fira Sans" panose="020B05030500000200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674227" y="1742539"/>
            <a:ext cx="10342115" cy="462430"/>
          </a:xfrm>
        </p:spPr>
        <p:txBody>
          <a:bodyPr anchor="ctr">
            <a:noAutofit/>
          </a:bodyPr>
          <a:lstStyle>
            <a:lvl1pPr marL="0" indent="0">
              <a:buNone/>
              <a:defRPr sz="2800" b="1" baseline="0">
                <a:solidFill>
                  <a:srgbClr val="F47A42"/>
                </a:solidFill>
                <a:latin typeface="Fira Sans" panose="020B0503050000020004" pitchFamily="34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DE55880-FBA2-A6BF-84B3-E223E5856461}"/>
              </a:ext>
            </a:extLst>
          </p:cNvPr>
          <p:cNvSpPr/>
          <p:nvPr userDrawn="1"/>
        </p:nvSpPr>
        <p:spPr>
          <a:xfrm>
            <a:off x="11696013" y="-9978"/>
            <a:ext cx="464457" cy="10320700"/>
          </a:xfrm>
          <a:prstGeom prst="rect">
            <a:avLst/>
          </a:prstGeom>
          <a:solidFill>
            <a:srgbClr val="009C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B1C98-031A-1520-624F-8E3478560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F9547E-CAA7-0809-07BC-5B001C5F77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8B23D64-4135-B439-898A-9C3E905F34F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9283700"/>
            <a:ext cx="18288000" cy="100330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35865B0-751B-E4CE-C2AB-298B6F233D1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5101" y="9371696"/>
            <a:ext cx="17906999" cy="83910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6D63E68-150C-180B-A271-476062069609}"/>
              </a:ext>
            </a:extLst>
          </p:cNvPr>
          <p:cNvSpPr txBox="1"/>
          <p:nvPr userDrawn="1"/>
        </p:nvSpPr>
        <p:spPr>
          <a:xfrm>
            <a:off x="12764173" y="217772"/>
            <a:ext cx="533333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AU" sz="2100" b="0" i="0">
                <a:solidFill>
                  <a:schemeClr val="bg1">
                    <a:lumMod val="50000"/>
                  </a:schemeClr>
                </a:solidFill>
                <a:effectLst/>
                <a:latin typeface="Aptos" panose="020B0004020202020204" pitchFamily="34" charset="0"/>
              </a:rPr>
              <a:t>The Sixth Pacific Regional Energy and Transport Ministers' Meeting</a:t>
            </a:r>
            <a:endParaRPr lang="en-AU" sz="21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D04977-9CD3-7439-E3B6-FFBE9EE0AFB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5" y="-93345"/>
            <a:ext cx="1812900" cy="249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4543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778F1-B785-CDE6-38F4-B69682309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0810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360A45-0D8A-EB45-B004-78071C60F5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F451FC-7AC7-2777-504A-909F2DABAE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4FE9A9D-7358-8178-1AEE-C90428F33A0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27001" y="9282701"/>
            <a:ext cx="17919701" cy="8396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26A07FA-D1CA-DD23-B47F-72AA8ABB0B14}"/>
              </a:ext>
            </a:extLst>
          </p:cNvPr>
          <p:cNvSpPr txBox="1"/>
          <p:nvPr userDrawn="1"/>
        </p:nvSpPr>
        <p:spPr>
          <a:xfrm>
            <a:off x="12764173" y="217772"/>
            <a:ext cx="533333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AU" sz="2100" b="0" i="0">
                <a:solidFill>
                  <a:schemeClr val="bg1">
                    <a:lumMod val="50000"/>
                  </a:schemeClr>
                </a:solidFill>
                <a:effectLst/>
                <a:latin typeface="Aptos" panose="020B0004020202020204" pitchFamily="34" charset="0"/>
              </a:rPr>
              <a:t>The Sixth Pacific Regional Energy and Transport Ministers' Meeting</a:t>
            </a:r>
            <a:endParaRPr lang="en-AU" sz="21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512845-EEBE-9F36-3B2B-6633AF6312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5" y="-93345"/>
            <a:ext cx="1812900" cy="249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764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DDA4C-49A6-2640-F458-42842932D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00086A-9215-B397-45AB-A617570B5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48CC82-34D5-B3C6-5AD8-AD23DAD33D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AAB972-7CA3-F660-2F53-1981005D68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6558D5-38EA-7949-2A27-A02D21BDFF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D80FCC-E176-4BC2-81D1-6B8E4D9647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AC0951C-34D8-4E89-91DC-8648F713ADCA}" type="datetimeFigureOut">
              <a:rPr lang="en-AU" smtClean="0"/>
              <a:t>5/05/2026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1CD83F-01C8-AC1C-0B2B-76D5DD5A5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9FF801-FC01-FFC9-1069-9A298A0B5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470B2B85-2DDC-4E11-A205-34951627759B}" type="slidenum">
              <a:rPr lang="en-AU" smtClean="0"/>
              <a:t>‹#›</a:t>
            </a:fld>
            <a:endParaRPr lang="en-AU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7B90111-D4AE-616B-5BD7-6F46353B36C4}"/>
              </a:ext>
            </a:extLst>
          </p:cNvPr>
          <p:cNvSpPr/>
          <p:nvPr/>
        </p:nvSpPr>
        <p:spPr>
          <a:xfrm>
            <a:off x="1" y="0"/>
            <a:ext cx="18306491" cy="10287000"/>
          </a:xfrm>
          <a:custGeom>
            <a:avLst/>
            <a:gdLst>
              <a:gd name="connsiteX0" fmla="*/ 0 w 12204327"/>
              <a:gd name="connsiteY0" fmla="*/ 0 h 8225536"/>
              <a:gd name="connsiteX1" fmla="*/ 12204327 w 12204327"/>
              <a:gd name="connsiteY1" fmla="*/ 0 h 8225536"/>
              <a:gd name="connsiteX2" fmla="*/ 12204327 w 12204327"/>
              <a:gd name="connsiteY2" fmla="*/ 8225537 h 8225536"/>
              <a:gd name="connsiteX3" fmla="*/ 0 w 12204327"/>
              <a:gd name="connsiteY3" fmla="*/ 8225537 h 8225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4327" h="8225536">
                <a:moveTo>
                  <a:pt x="0" y="0"/>
                </a:moveTo>
                <a:lnTo>
                  <a:pt x="12204327" y="0"/>
                </a:lnTo>
                <a:lnTo>
                  <a:pt x="12204327" y="8225537"/>
                </a:lnTo>
                <a:lnTo>
                  <a:pt x="0" y="8225537"/>
                </a:lnTo>
                <a:close/>
              </a:path>
            </a:pathLst>
          </a:custGeom>
          <a:solidFill>
            <a:srgbClr val="C00000"/>
          </a:solidFill>
          <a:ln w="17814" cap="flat">
            <a:solidFill>
              <a:srgbClr val="993300"/>
            </a:solidFill>
            <a:prstDash val="solid"/>
            <a:miter/>
          </a:ln>
        </p:spPr>
        <p:txBody>
          <a:bodyPr rtlCol="0" anchor="ctr"/>
          <a:lstStyle/>
          <a:p>
            <a:endParaRPr lang="en-AU" sz="270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CF08F4D-4CDA-2E65-C93B-418CCA705D80}"/>
              </a:ext>
            </a:extLst>
          </p:cNvPr>
          <p:cNvSpPr/>
          <p:nvPr userDrawn="1"/>
        </p:nvSpPr>
        <p:spPr>
          <a:xfrm>
            <a:off x="410031" y="453692"/>
            <a:ext cx="17467938" cy="9379617"/>
          </a:xfrm>
          <a:prstGeom prst="roundRect">
            <a:avLst>
              <a:gd name="adj" fmla="val 556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7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89307E-C530-0670-19D3-938CAAB6018E}"/>
              </a:ext>
            </a:extLst>
          </p:cNvPr>
          <p:cNvSpPr txBox="1"/>
          <p:nvPr userDrawn="1"/>
        </p:nvSpPr>
        <p:spPr>
          <a:xfrm>
            <a:off x="12306635" y="547688"/>
            <a:ext cx="533333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AU" sz="2100" b="0" i="0">
                <a:solidFill>
                  <a:schemeClr val="bg1">
                    <a:lumMod val="50000"/>
                  </a:schemeClr>
                </a:solidFill>
                <a:effectLst/>
                <a:latin typeface="Aptos" panose="020B0004020202020204" pitchFamily="34" charset="0"/>
              </a:rPr>
              <a:t>The Sixth Pacific Regional Energy and Transport Ministers' Meeting</a:t>
            </a:r>
            <a:endParaRPr lang="en-AU" sz="21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20" name="Graphic 1019">
            <a:extLst>
              <a:ext uri="{FF2B5EF4-FFF2-40B4-BE49-F238E27FC236}">
                <a16:creationId xmlns:a16="http://schemas.microsoft.com/office/drawing/2014/main" id="{728719C2-1225-70A5-0799-0CE511A977C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21031498">
            <a:off x="-3356747" y="-1206009"/>
            <a:ext cx="22722726" cy="1370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9581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0C5ECC0-79AD-2985-38CE-A3C8CB1A8A9E}"/>
              </a:ext>
            </a:extLst>
          </p:cNvPr>
          <p:cNvSpPr txBox="1"/>
          <p:nvPr userDrawn="1"/>
        </p:nvSpPr>
        <p:spPr>
          <a:xfrm>
            <a:off x="12764173" y="217772"/>
            <a:ext cx="533333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AU" sz="2100" b="0" i="0">
                <a:solidFill>
                  <a:schemeClr val="bg1">
                    <a:lumMod val="50000"/>
                  </a:schemeClr>
                </a:solidFill>
                <a:effectLst/>
                <a:latin typeface="Aptos" panose="020B0004020202020204" pitchFamily="34" charset="0"/>
              </a:rPr>
              <a:t>The Sixth Pacific Regional Energy and Transport Ministers' Meeting</a:t>
            </a:r>
            <a:endParaRPr lang="en-AU" sz="21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503EF24-9B5B-6B4F-8B22-0330DB56E86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41851" t="12419" r="17548" b="4763"/>
          <a:stretch>
            <a:fillRect/>
          </a:stretch>
        </p:blipFill>
        <p:spPr>
          <a:xfrm>
            <a:off x="-1874520" y="0"/>
            <a:ext cx="4533900" cy="10287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FA7FBA-8A00-8E1F-37CE-D085323EAF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05" y="0"/>
            <a:ext cx="1707564" cy="234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31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73FF7226-5185-5414-7DB5-FAE18DFDF4D3}"/>
              </a:ext>
            </a:extLst>
          </p:cNvPr>
          <p:cNvSpPr/>
          <p:nvPr userDrawn="1"/>
        </p:nvSpPr>
        <p:spPr>
          <a:xfrm>
            <a:off x="1" y="0"/>
            <a:ext cx="18306491" cy="12338304"/>
          </a:xfrm>
          <a:custGeom>
            <a:avLst/>
            <a:gdLst>
              <a:gd name="connsiteX0" fmla="*/ 0 w 12204327"/>
              <a:gd name="connsiteY0" fmla="*/ 0 h 8225536"/>
              <a:gd name="connsiteX1" fmla="*/ 12204327 w 12204327"/>
              <a:gd name="connsiteY1" fmla="*/ 0 h 8225536"/>
              <a:gd name="connsiteX2" fmla="*/ 12204327 w 12204327"/>
              <a:gd name="connsiteY2" fmla="*/ 8225537 h 8225536"/>
              <a:gd name="connsiteX3" fmla="*/ 0 w 12204327"/>
              <a:gd name="connsiteY3" fmla="*/ 8225537 h 8225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4327" h="8225536">
                <a:moveTo>
                  <a:pt x="0" y="0"/>
                </a:moveTo>
                <a:lnTo>
                  <a:pt x="12204327" y="0"/>
                </a:lnTo>
                <a:lnTo>
                  <a:pt x="12204327" y="8225537"/>
                </a:lnTo>
                <a:lnTo>
                  <a:pt x="0" y="8225537"/>
                </a:lnTo>
                <a:close/>
              </a:path>
            </a:pathLst>
          </a:custGeom>
          <a:solidFill>
            <a:srgbClr val="C00000"/>
          </a:solidFill>
          <a:ln w="17814" cap="flat">
            <a:noFill/>
            <a:prstDash val="solid"/>
            <a:miter/>
          </a:ln>
        </p:spPr>
        <p:txBody>
          <a:bodyPr rtlCol="0" anchor="ctr"/>
          <a:lstStyle/>
          <a:p>
            <a:endParaRPr lang="en-AU" sz="270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9C08B7D-C11B-F911-5C01-B8073776874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086600" y="3693319"/>
            <a:ext cx="4114800" cy="2900363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4CF7A6CF-DAB8-41C6-0089-A0DDC66E417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086600" y="3693319"/>
            <a:ext cx="4114800" cy="2900363"/>
          </a:xfrm>
          <a:prstGeom prst="rect">
            <a:avLst/>
          </a:prstGeom>
        </p:spPr>
      </p:pic>
      <p:pic>
        <p:nvPicPr>
          <p:cNvPr id="1008" name="Graphic 1007">
            <a:extLst>
              <a:ext uri="{FF2B5EF4-FFF2-40B4-BE49-F238E27FC236}">
                <a16:creationId xmlns:a16="http://schemas.microsoft.com/office/drawing/2014/main" id="{B486D5EC-ED0C-8407-02A5-09A3DAD8114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235" t="9218" r="12159" b="6302"/>
          <a:stretch>
            <a:fillRect/>
          </a:stretch>
        </p:blipFill>
        <p:spPr>
          <a:xfrm>
            <a:off x="0" y="0"/>
            <a:ext cx="18306492" cy="12338304"/>
          </a:xfrm>
          <a:prstGeom prst="rect">
            <a:avLst/>
          </a:prstGeom>
        </p:spPr>
      </p:pic>
      <p:sp>
        <p:nvSpPr>
          <p:cNvPr id="1009" name="TextBox 1008">
            <a:extLst>
              <a:ext uri="{FF2B5EF4-FFF2-40B4-BE49-F238E27FC236}">
                <a16:creationId xmlns:a16="http://schemas.microsoft.com/office/drawing/2014/main" id="{8A07D441-73FF-9D9A-558F-79D8912A2026}"/>
              </a:ext>
            </a:extLst>
          </p:cNvPr>
          <p:cNvSpPr txBox="1"/>
          <p:nvPr userDrawn="1"/>
        </p:nvSpPr>
        <p:spPr>
          <a:xfrm>
            <a:off x="12764173" y="217772"/>
            <a:ext cx="533333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AU" sz="2100" b="0" i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The Sixth Pacific Regional Energy and Transport Ministers' Meeting</a:t>
            </a:r>
            <a:endParaRPr lang="en-AU" sz="21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3316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30FA2-B2B2-6E2B-EB06-7A7D02D84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A54022-ABD3-97D8-D536-840E0DA4F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A580CE-7B26-24D7-425B-80C9D183D3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3E460-44D2-176D-F48C-A255BEC1D9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AC0951C-34D8-4E89-91DC-8648F713ADCA}" type="datetimeFigureOut">
              <a:rPr lang="en-AU" smtClean="0"/>
              <a:t>5/05/2026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31A9FD-31E0-897E-DAB9-833B2E5AF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4E71FA-673D-3FD3-0437-8ADDC77AC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470B2B85-2DDC-4E11-A205-34951627759B}" type="slidenum">
              <a:rPr lang="en-AU" smtClean="0"/>
              <a:t>‹#›</a:t>
            </a:fld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09B1A5-6D8D-F2BB-29C1-D0C6593CF232}"/>
              </a:ext>
            </a:extLst>
          </p:cNvPr>
          <p:cNvSpPr txBox="1"/>
          <p:nvPr userDrawn="1"/>
        </p:nvSpPr>
        <p:spPr>
          <a:xfrm>
            <a:off x="12764173" y="217772"/>
            <a:ext cx="533333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AU" sz="2100" b="0" i="0">
                <a:solidFill>
                  <a:schemeClr val="bg1">
                    <a:lumMod val="50000"/>
                  </a:schemeClr>
                </a:solidFill>
                <a:effectLst/>
                <a:latin typeface="Aptos" panose="020B0004020202020204" pitchFamily="34" charset="0"/>
              </a:rPr>
              <a:t>The Sixth Pacific Regional Energy and Transport Ministers' Meeting</a:t>
            </a:r>
            <a:endParaRPr lang="en-AU" sz="21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90BFB360-160C-3F80-5E53-C0308BD0A5B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4972" t="15082" r="4405" b="14516"/>
          <a:stretch>
            <a:fillRect/>
          </a:stretch>
        </p:blipFill>
        <p:spPr>
          <a:xfrm>
            <a:off x="2" y="0"/>
            <a:ext cx="18288000" cy="10287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45CCEA-C347-0026-90BC-CE14EEFD49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5" y="-93345"/>
            <a:ext cx="1812900" cy="249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549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right side - ex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3"/>
          <p:cNvGrpSpPr/>
          <p:nvPr userDrawn="1"/>
        </p:nvGrpSpPr>
        <p:grpSpPr>
          <a:xfrm rot="-10800000">
            <a:off x="12160470" y="5683197"/>
            <a:ext cx="6154058" cy="4642039"/>
            <a:chOff x="0" y="0"/>
            <a:chExt cx="1967139" cy="1156363"/>
          </a:xfrm>
        </p:grpSpPr>
        <p:sp>
          <p:nvSpPr>
            <p:cNvPr id="9" name="Freeform 4"/>
            <p:cNvSpPr/>
            <p:nvPr/>
          </p:nvSpPr>
          <p:spPr>
            <a:xfrm>
              <a:off x="0" y="0"/>
              <a:ext cx="1967138" cy="1156363"/>
            </a:xfrm>
            <a:custGeom>
              <a:avLst/>
              <a:gdLst/>
              <a:ahLst/>
              <a:cxnLst/>
              <a:rect l="l" t="t" r="r" b="b"/>
              <a:pathLst>
                <a:path w="1967138" h="1156363">
                  <a:moveTo>
                    <a:pt x="0" y="0"/>
                  </a:moveTo>
                  <a:lnTo>
                    <a:pt x="1967138" y="0"/>
                  </a:lnTo>
                  <a:lnTo>
                    <a:pt x="1967138" y="1156363"/>
                  </a:lnTo>
                  <a:lnTo>
                    <a:pt x="0" y="1156363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78000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5400000"/>
            </a:gradFill>
          </p:spPr>
        </p:sp>
        <p:sp>
          <p:nvSpPr>
            <p:cNvPr id="10" name="TextBox 5"/>
            <p:cNvSpPr txBox="1"/>
            <p:nvPr/>
          </p:nvSpPr>
          <p:spPr>
            <a:xfrm>
              <a:off x="0" y="-9525"/>
              <a:ext cx="1967139" cy="11658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pic>
        <p:nvPicPr>
          <p:cNvPr id="2050" name="Picture 2" descr="https://intranet.unido.org/intranet/images/e/e1/UNIDO_logo_slogan_EN_Light_Blu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08" y="272847"/>
            <a:ext cx="4825023" cy="1213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647700" y="2522503"/>
            <a:ext cx="10368642" cy="1219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7200" b="1">
                <a:solidFill>
                  <a:srgbClr val="545454"/>
                </a:solidFill>
                <a:latin typeface="Fira Sans" panose="020B0503050000020004" pitchFamily="34" charset="0"/>
              </a:defRPr>
            </a:lvl1pPr>
          </a:lstStyle>
          <a:p>
            <a:r>
              <a:rPr lang="en-US"/>
              <a:t>Subtitle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647699" y="4059238"/>
            <a:ext cx="10368641" cy="5351462"/>
          </a:xfrm>
        </p:spPr>
        <p:txBody>
          <a:bodyPr/>
          <a:lstStyle>
            <a:lvl1pPr marL="0" indent="0">
              <a:buNone/>
              <a:defRPr>
                <a:solidFill>
                  <a:srgbClr val="545454"/>
                </a:solidFill>
                <a:latin typeface="Fira Sans" panose="020B0503050000020004" pitchFamily="34" charset="0"/>
              </a:defRPr>
            </a:lvl1pPr>
            <a:lvl2pPr marL="457200" indent="0">
              <a:buNone/>
              <a:defRPr>
                <a:solidFill>
                  <a:srgbClr val="545454"/>
                </a:solidFill>
                <a:latin typeface="Fira Sans" panose="020B0503050000020004" pitchFamily="34" charset="0"/>
              </a:defRPr>
            </a:lvl2pPr>
            <a:lvl3pPr marL="914400" indent="0">
              <a:buNone/>
              <a:defRPr>
                <a:solidFill>
                  <a:srgbClr val="545454"/>
                </a:solidFill>
                <a:latin typeface="Fira Sans" panose="020B0503050000020004" pitchFamily="34" charset="0"/>
              </a:defRPr>
            </a:lvl3pPr>
            <a:lvl4pPr marL="1371600" indent="0">
              <a:buNone/>
              <a:defRPr>
                <a:solidFill>
                  <a:srgbClr val="545454"/>
                </a:solidFill>
                <a:latin typeface="Fira Sans" panose="020B0503050000020004" pitchFamily="34" charset="0"/>
              </a:defRPr>
            </a:lvl4pPr>
            <a:lvl5pPr marL="1828800" indent="0">
              <a:buNone/>
              <a:defRPr>
                <a:solidFill>
                  <a:srgbClr val="545454"/>
                </a:solidFill>
                <a:latin typeface="Fira Sans" panose="020B05030500000200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674227" y="1742539"/>
            <a:ext cx="10342115" cy="462430"/>
          </a:xfrm>
        </p:spPr>
        <p:txBody>
          <a:bodyPr anchor="ctr">
            <a:noAutofit/>
          </a:bodyPr>
          <a:lstStyle>
            <a:lvl1pPr marL="0" indent="0">
              <a:buNone/>
              <a:defRPr sz="2800" b="1" baseline="0">
                <a:solidFill>
                  <a:srgbClr val="F47A42"/>
                </a:solidFill>
                <a:latin typeface="Fira Sans" panose="020B0503050000020004" pitchFamily="34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DE55880-FBA2-A6BF-84B3-E223E5856461}"/>
              </a:ext>
            </a:extLst>
          </p:cNvPr>
          <p:cNvSpPr/>
          <p:nvPr userDrawn="1"/>
        </p:nvSpPr>
        <p:spPr>
          <a:xfrm>
            <a:off x="11696013" y="-9978"/>
            <a:ext cx="464457" cy="10320700"/>
          </a:xfrm>
          <a:prstGeom prst="rect">
            <a:avLst/>
          </a:prstGeom>
          <a:solidFill>
            <a:srgbClr val="009C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ath between trees and a beach&#10;&#10;Description automatically generated with medium confidence">
            <a:extLst>
              <a:ext uri="{FF2B5EF4-FFF2-40B4-BE49-F238E27FC236}">
                <a16:creationId xmlns:a16="http://schemas.microsoft.com/office/drawing/2014/main" id="{36F67661-FFDD-E329-0569-6D34C1D2C9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1" r="55080"/>
          <a:stretch/>
        </p:blipFill>
        <p:spPr>
          <a:xfrm>
            <a:off x="12160470" y="-9980"/>
            <a:ext cx="6154058" cy="1032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649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laceholder right side, no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ntranet.unido.org/intranet/images/e/e1/UNIDO_logo_slogan_EN_Light_Blu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08" y="272847"/>
            <a:ext cx="4825023" cy="1213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647700" y="2522503"/>
            <a:ext cx="10368642" cy="1219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7200" b="1">
                <a:solidFill>
                  <a:srgbClr val="545454"/>
                </a:solidFill>
                <a:latin typeface="Fira Sans" panose="020B0503050000020004" pitchFamily="34" charset="0"/>
              </a:defRPr>
            </a:lvl1pPr>
          </a:lstStyle>
          <a:p>
            <a:r>
              <a:rPr lang="en-US"/>
              <a:t>Subtitle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647699" y="4059238"/>
            <a:ext cx="10368641" cy="5351462"/>
          </a:xfrm>
        </p:spPr>
        <p:txBody>
          <a:bodyPr/>
          <a:lstStyle>
            <a:lvl1pPr marL="0" indent="0">
              <a:buNone/>
              <a:defRPr>
                <a:solidFill>
                  <a:srgbClr val="545454"/>
                </a:solidFill>
                <a:latin typeface="Fira Sans" panose="020B0503050000020004" pitchFamily="34" charset="0"/>
              </a:defRPr>
            </a:lvl1pPr>
            <a:lvl2pPr marL="457200" indent="0">
              <a:buNone/>
              <a:defRPr>
                <a:solidFill>
                  <a:srgbClr val="545454"/>
                </a:solidFill>
                <a:latin typeface="Fira Sans" panose="020B0503050000020004" pitchFamily="34" charset="0"/>
              </a:defRPr>
            </a:lvl2pPr>
            <a:lvl3pPr marL="914400" indent="0">
              <a:buNone/>
              <a:defRPr>
                <a:solidFill>
                  <a:srgbClr val="545454"/>
                </a:solidFill>
                <a:latin typeface="Fira Sans" panose="020B0503050000020004" pitchFamily="34" charset="0"/>
              </a:defRPr>
            </a:lvl3pPr>
            <a:lvl4pPr marL="1371600" indent="0">
              <a:buNone/>
              <a:defRPr>
                <a:solidFill>
                  <a:srgbClr val="545454"/>
                </a:solidFill>
                <a:latin typeface="Fira Sans" panose="020B0503050000020004" pitchFamily="34" charset="0"/>
              </a:defRPr>
            </a:lvl4pPr>
            <a:lvl5pPr marL="1828800" indent="0">
              <a:buNone/>
              <a:defRPr>
                <a:solidFill>
                  <a:srgbClr val="545454"/>
                </a:solidFill>
                <a:latin typeface="Fira Sans" panose="020B05030500000200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674227" y="1742539"/>
            <a:ext cx="10342115" cy="462430"/>
          </a:xfrm>
        </p:spPr>
        <p:txBody>
          <a:bodyPr anchor="ctr">
            <a:noAutofit/>
          </a:bodyPr>
          <a:lstStyle>
            <a:lvl1pPr marL="0" indent="0">
              <a:buNone/>
              <a:defRPr sz="2800" b="1" baseline="0">
                <a:solidFill>
                  <a:srgbClr val="F47A42"/>
                </a:solidFill>
                <a:latin typeface="Fira Sans" panose="020B0503050000020004" pitchFamily="34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DE55880-FBA2-A6BF-84B3-E223E5856461}"/>
              </a:ext>
            </a:extLst>
          </p:cNvPr>
          <p:cNvSpPr/>
          <p:nvPr userDrawn="1"/>
        </p:nvSpPr>
        <p:spPr>
          <a:xfrm>
            <a:off x="11696013" y="-9978"/>
            <a:ext cx="464457" cy="10320700"/>
          </a:xfrm>
          <a:prstGeom prst="rect">
            <a:avLst/>
          </a:prstGeom>
          <a:solidFill>
            <a:srgbClr val="009C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DFBA5E-E567-5801-8B8D-3D36B1E1C3B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160470" y="0"/>
            <a:ext cx="6127530" cy="10287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050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placeholder right side, no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ntranet.unido.org/intranet/images/e/e1/UNIDO_logo_slogan_EN_Light_Blu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08" y="272847"/>
            <a:ext cx="4825023" cy="1213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647700" y="2522503"/>
            <a:ext cx="10368642" cy="1219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7200" b="1">
                <a:solidFill>
                  <a:srgbClr val="545454"/>
                </a:solidFill>
                <a:latin typeface="Fira Sans" panose="020B0503050000020004" pitchFamily="34" charset="0"/>
              </a:defRPr>
            </a:lvl1pPr>
          </a:lstStyle>
          <a:p>
            <a:r>
              <a:rPr lang="en-US"/>
              <a:t>Subtitle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647699" y="4059238"/>
            <a:ext cx="10368641" cy="5351462"/>
          </a:xfrm>
        </p:spPr>
        <p:txBody>
          <a:bodyPr/>
          <a:lstStyle>
            <a:lvl1pPr marL="0" indent="0">
              <a:buNone/>
              <a:defRPr>
                <a:solidFill>
                  <a:srgbClr val="545454"/>
                </a:solidFill>
                <a:latin typeface="Fira Sans" panose="020B0503050000020004" pitchFamily="34" charset="0"/>
              </a:defRPr>
            </a:lvl1pPr>
            <a:lvl2pPr marL="457200" indent="0">
              <a:buNone/>
              <a:defRPr>
                <a:solidFill>
                  <a:srgbClr val="545454"/>
                </a:solidFill>
                <a:latin typeface="Fira Sans" panose="020B0503050000020004" pitchFamily="34" charset="0"/>
              </a:defRPr>
            </a:lvl2pPr>
            <a:lvl3pPr marL="914400" indent="0">
              <a:buNone/>
              <a:defRPr>
                <a:solidFill>
                  <a:srgbClr val="545454"/>
                </a:solidFill>
                <a:latin typeface="Fira Sans" panose="020B0503050000020004" pitchFamily="34" charset="0"/>
              </a:defRPr>
            </a:lvl3pPr>
            <a:lvl4pPr marL="1371600" indent="0">
              <a:buNone/>
              <a:defRPr>
                <a:solidFill>
                  <a:srgbClr val="545454"/>
                </a:solidFill>
                <a:latin typeface="Fira Sans" panose="020B0503050000020004" pitchFamily="34" charset="0"/>
              </a:defRPr>
            </a:lvl4pPr>
            <a:lvl5pPr marL="1828800" indent="0">
              <a:buNone/>
              <a:defRPr>
                <a:solidFill>
                  <a:srgbClr val="545454"/>
                </a:solidFill>
                <a:latin typeface="Fira Sans" panose="020B05030500000200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674227" y="1742539"/>
            <a:ext cx="10342115" cy="462430"/>
          </a:xfrm>
        </p:spPr>
        <p:txBody>
          <a:bodyPr anchor="ctr">
            <a:noAutofit/>
          </a:bodyPr>
          <a:lstStyle>
            <a:lvl1pPr marL="0" indent="0">
              <a:buNone/>
              <a:defRPr sz="2800" b="1" baseline="0">
                <a:solidFill>
                  <a:srgbClr val="F47A42"/>
                </a:solidFill>
                <a:latin typeface="Fira Sans" panose="020B0503050000020004" pitchFamily="34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DE55880-FBA2-A6BF-84B3-E223E5856461}"/>
              </a:ext>
            </a:extLst>
          </p:cNvPr>
          <p:cNvSpPr/>
          <p:nvPr userDrawn="1"/>
        </p:nvSpPr>
        <p:spPr>
          <a:xfrm>
            <a:off x="12375682" y="-16850"/>
            <a:ext cx="464457" cy="10320700"/>
          </a:xfrm>
          <a:prstGeom prst="rect">
            <a:avLst/>
          </a:prstGeom>
          <a:solidFill>
            <a:srgbClr val="009C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DFBA5E-E567-5801-8B8D-3D36B1E1C3B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840141" y="0"/>
            <a:ext cx="5447858" cy="10287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052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3"/>
          <p:cNvSpPr/>
          <p:nvPr userDrawn="1"/>
        </p:nvSpPr>
        <p:spPr>
          <a:xfrm>
            <a:off x="16230600" y="478216"/>
            <a:ext cx="1470675" cy="870341"/>
          </a:xfrm>
          <a:custGeom>
            <a:avLst/>
            <a:gdLst/>
            <a:ahLst/>
            <a:cxnLst/>
            <a:rect l="l" t="t" r="r" b="b"/>
            <a:pathLst>
              <a:path w="930191" h="550484">
                <a:moveTo>
                  <a:pt x="0" y="0"/>
                </a:moveTo>
                <a:lnTo>
                  <a:pt x="930191" y="0"/>
                </a:lnTo>
                <a:lnTo>
                  <a:pt x="930191" y="550484"/>
                </a:lnTo>
                <a:lnTo>
                  <a:pt x="0" y="5504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400300"/>
            <a:ext cx="16459200" cy="1219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7200" b="1">
                <a:solidFill>
                  <a:srgbClr val="545454"/>
                </a:solidFill>
                <a:latin typeface="Fira Sans" panose="020B05030500000200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21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1737562"/>
            <a:ext cx="8176544" cy="462430"/>
          </a:xfrm>
        </p:spPr>
        <p:txBody>
          <a:bodyPr anchor="ctr">
            <a:noAutofit/>
          </a:bodyPr>
          <a:lstStyle>
            <a:lvl1pPr marL="0" indent="0">
              <a:buNone/>
              <a:defRPr sz="2800" b="1" baseline="0">
                <a:solidFill>
                  <a:srgbClr val="F47A42"/>
                </a:solidFill>
                <a:latin typeface="Fira Sans" panose="020B0503050000020004" pitchFamily="34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pic>
        <p:nvPicPr>
          <p:cNvPr id="23" name="Picture 2" descr="https://intranet.unido.org/intranet/images/e/e1/UNIDO_logo_slogan_EN_Light_Blu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08" y="272847"/>
            <a:ext cx="4825023" cy="1213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914400" y="3848100"/>
            <a:ext cx="16459200" cy="5486400"/>
          </a:xfrm>
        </p:spPr>
        <p:txBody>
          <a:bodyPr/>
          <a:lstStyle>
            <a:lvl1pPr>
              <a:defRPr>
                <a:solidFill>
                  <a:srgbClr val="545454"/>
                </a:solidFill>
                <a:latin typeface="Fira Sans" panose="020B0503050000020004" pitchFamily="34" charset="0"/>
              </a:defRPr>
            </a:lvl1pPr>
            <a:lvl2pPr>
              <a:defRPr>
                <a:solidFill>
                  <a:srgbClr val="545454"/>
                </a:solidFill>
                <a:latin typeface="Fira Sans" panose="020B0503050000020004" pitchFamily="34" charset="0"/>
              </a:defRPr>
            </a:lvl2pPr>
            <a:lvl3pPr>
              <a:defRPr>
                <a:solidFill>
                  <a:srgbClr val="545454"/>
                </a:solidFill>
                <a:latin typeface="Fira Sans" panose="020B0503050000020004" pitchFamily="34" charset="0"/>
              </a:defRPr>
            </a:lvl3pPr>
            <a:lvl4pPr>
              <a:defRPr>
                <a:solidFill>
                  <a:srgbClr val="545454"/>
                </a:solidFill>
                <a:latin typeface="Fira Sans" panose="020B0503050000020004" pitchFamily="34" charset="0"/>
              </a:defRPr>
            </a:lvl4pPr>
            <a:lvl5pPr>
              <a:defRPr>
                <a:solidFill>
                  <a:srgbClr val="545454"/>
                </a:solidFill>
                <a:latin typeface="Fira Sans" panose="020B05030500000200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1944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2 Gener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3"/>
          <p:cNvSpPr/>
          <p:nvPr userDrawn="1"/>
        </p:nvSpPr>
        <p:spPr>
          <a:xfrm>
            <a:off x="16230600" y="478216"/>
            <a:ext cx="1470675" cy="870341"/>
          </a:xfrm>
          <a:custGeom>
            <a:avLst/>
            <a:gdLst/>
            <a:ahLst/>
            <a:cxnLst/>
            <a:rect l="l" t="t" r="r" b="b"/>
            <a:pathLst>
              <a:path w="930191" h="550484">
                <a:moveTo>
                  <a:pt x="0" y="0"/>
                </a:moveTo>
                <a:lnTo>
                  <a:pt x="930191" y="0"/>
                </a:lnTo>
                <a:lnTo>
                  <a:pt x="930191" y="550484"/>
                </a:lnTo>
                <a:lnTo>
                  <a:pt x="0" y="5504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400300"/>
            <a:ext cx="16459200" cy="1219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7200" b="1">
                <a:solidFill>
                  <a:srgbClr val="545454"/>
                </a:solidFill>
                <a:latin typeface="Fira Sans" panose="020B05030500000200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914400" y="3876139"/>
            <a:ext cx="16459200" cy="5351462"/>
          </a:xfrm>
        </p:spPr>
        <p:txBody>
          <a:bodyPr/>
          <a:lstStyle>
            <a:lvl1pPr marL="0" indent="0">
              <a:buNone/>
              <a:defRPr>
                <a:solidFill>
                  <a:srgbClr val="545454"/>
                </a:solidFill>
                <a:latin typeface="Fira Sans" panose="020B0503050000020004" pitchFamily="34" charset="0"/>
              </a:defRPr>
            </a:lvl1pPr>
            <a:lvl2pPr marL="457200" indent="0">
              <a:buNone/>
              <a:defRPr>
                <a:solidFill>
                  <a:srgbClr val="545454"/>
                </a:solidFill>
                <a:latin typeface="Fira Sans" panose="020B0503050000020004" pitchFamily="34" charset="0"/>
              </a:defRPr>
            </a:lvl2pPr>
            <a:lvl3pPr marL="914400" indent="0">
              <a:buNone/>
              <a:defRPr>
                <a:solidFill>
                  <a:srgbClr val="545454"/>
                </a:solidFill>
                <a:latin typeface="Fira Sans" panose="020B0503050000020004" pitchFamily="34" charset="0"/>
              </a:defRPr>
            </a:lvl3pPr>
            <a:lvl4pPr marL="1371600" indent="0">
              <a:buNone/>
              <a:defRPr>
                <a:solidFill>
                  <a:srgbClr val="545454"/>
                </a:solidFill>
                <a:latin typeface="Fira Sans" panose="020B0503050000020004" pitchFamily="34" charset="0"/>
              </a:defRPr>
            </a:lvl4pPr>
            <a:lvl5pPr marL="1828800" indent="0">
              <a:buNone/>
              <a:defRPr>
                <a:solidFill>
                  <a:srgbClr val="545454"/>
                </a:solidFill>
                <a:latin typeface="Fira Sans" panose="020B05030500000200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1681231"/>
            <a:ext cx="8176544" cy="462430"/>
          </a:xfrm>
        </p:spPr>
        <p:txBody>
          <a:bodyPr anchor="ctr">
            <a:noAutofit/>
          </a:bodyPr>
          <a:lstStyle>
            <a:lvl1pPr marL="0" indent="0">
              <a:buNone/>
              <a:defRPr sz="2800" b="1" baseline="0">
                <a:solidFill>
                  <a:srgbClr val="F47A42"/>
                </a:solidFill>
                <a:latin typeface="Fira Sans" panose="020B0503050000020004" pitchFamily="34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pic>
        <p:nvPicPr>
          <p:cNvPr id="23" name="Picture 2" descr="https://intranet.unido.org/intranet/images/e/e1/UNIDO_logo_slogan_EN_Light_Blu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08" y="272847"/>
            <a:ext cx="4825023" cy="1213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6.png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30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6.pn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9" r:id="rId2"/>
    <p:sldLayoutId id="2147483710" r:id="rId3"/>
    <p:sldLayoutId id="2147483650" r:id="rId4"/>
    <p:sldLayoutId id="2147483713" r:id="rId5"/>
    <p:sldLayoutId id="2147483712" r:id="rId6"/>
    <p:sldLayoutId id="2147483718" r:id="rId7"/>
    <p:sldLayoutId id="2147483694" r:id="rId8"/>
    <p:sldLayoutId id="2147483651" r:id="rId9"/>
    <p:sldLayoutId id="2147483693" r:id="rId10"/>
    <p:sldLayoutId id="2147483706" r:id="rId11"/>
    <p:sldLayoutId id="2147483707" r:id="rId12"/>
    <p:sldLayoutId id="2147483655" r:id="rId13"/>
    <p:sldLayoutId id="2147483702" r:id="rId14"/>
    <p:sldLayoutId id="2147483703" r:id="rId15"/>
    <p:sldLayoutId id="2147483714" r:id="rId16"/>
    <p:sldLayoutId id="2147483704" r:id="rId17"/>
    <p:sldLayoutId id="2147483715" r:id="rId18"/>
    <p:sldLayoutId id="2147483716" r:id="rId19"/>
    <p:sldLayoutId id="2147483717" r:id="rId20"/>
    <p:sldLayoutId id="2147483726" r:id="rId2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"/>
          <p:cNvGrpSpPr/>
          <p:nvPr userDrawn="1"/>
        </p:nvGrpSpPr>
        <p:grpSpPr>
          <a:xfrm>
            <a:off x="0" y="0"/>
            <a:ext cx="18288000" cy="1714500"/>
            <a:chOff x="0" y="0"/>
            <a:chExt cx="4816593" cy="411598"/>
          </a:xfrm>
          <a:solidFill>
            <a:srgbClr val="84BF41"/>
          </a:solidFill>
        </p:grpSpPr>
        <p:sp>
          <p:nvSpPr>
            <p:cNvPr id="8" name="Freeform 3"/>
            <p:cNvSpPr/>
            <p:nvPr/>
          </p:nvSpPr>
          <p:spPr>
            <a:xfrm>
              <a:off x="0" y="0"/>
              <a:ext cx="4816592" cy="411598"/>
            </a:xfrm>
            <a:custGeom>
              <a:avLst/>
              <a:gdLst/>
              <a:ahLst/>
              <a:cxnLst/>
              <a:rect l="l" t="t" r="r" b="b"/>
              <a:pathLst>
                <a:path w="4816592" h="411598">
                  <a:moveTo>
                    <a:pt x="0" y="0"/>
                  </a:moveTo>
                  <a:lnTo>
                    <a:pt x="4816592" y="0"/>
                  </a:lnTo>
                  <a:lnTo>
                    <a:pt x="4816592" y="411598"/>
                  </a:lnTo>
                  <a:lnTo>
                    <a:pt x="0" y="411598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AT"/>
            </a:p>
          </p:txBody>
        </p:sp>
        <p:sp>
          <p:nvSpPr>
            <p:cNvPr id="9" name="TextBox 4"/>
            <p:cNvSpPr txBox="1"/>
            <p:nvPr/>
          </p:nvSpPr>
          <p:spPr>
            <a:xfrm>
              <a:off x="0" y="-9525"/>
              <a:ext cx="4816593" cy="42112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pic>
        <p:nvPicPr>
          <p:cNvPr id="13" name="Picture 2" descr="https://intranet.unido.org/intranet/images/a/ad/UNIDO_logo_slogan_EN_White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4398"/>
            <a:ext cx="4967285" cy="1248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1538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723" r:id="rId2"/>
    <p:sldLayoutId id="214748372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A58979-5F93-0C47-A164-9D68DB52B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0" y="966788"/>
            <a:ext cx="11725275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F8BDC5-B054-7B1C-EED5-2E04E5B88A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43500" y="3157538"/>
            <a:ext cx="11725275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18276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"/>
          <p:cNvGrpSpPr/>
          <p:nvPr userDrawn="1"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8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47A42"/>
            </a:solidFill>
          </p:spPr>
          <p:txBody>
            <a:bodyPr/>
            <a:lstStyle/>
            <a:p>
              <a:endParaRPr lang="en-AT"/>
            </a:p>
          </p:txBody>
        </p:sp>
        <p:sp>
          <p:nvSpPr>
            <p:cNvPr id="9" name="TextBox 4"/>
            <p:cNvSpPr txBox="1"/>
            <p:nvPr/>
          </p:nvSpPr>
          <p:spPr>
            <a:xfrm>
              <a:off x="0" y="-9525"/>
              <a:ext cx="4816593" cy="27188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>
                <a:solidFill>
                  <a:srgbClr val="F47A42"/>
                </a:solidFill>
              </a:endParaRPr>
            </a:p>
          </p:txBody>
        </p:sp>
      </p:grpSp>
      <p:pic>
        <p:nvPicPr>
          <p:cNvPr id="10" name="Picture 2" descr="https://intranet.unido.org/intranet/images/a/ad/UNIDO_logo_slogan_EN_White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4398"/>
            <a:ext cx="4967285" cy="1248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012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"/>
          <p:cNvGrpSpPr/>
          <p:nvPr userDrawn="1"/>
        </p:nvGrpSpPr>
        <p:grpSpPr>
          <a:xfrm>
            <a:off x="0" y="0"/>
            <a:ext cx="18288000" cy="10287000"/>
            <a:chOff x="0" y="0"/>
            <a:chExt cx="4816593" cy="2709333"/>
          </a:xfrm>
          <a:solidFill>
            <a:srgbClr val="84BF41"/>
          </a:solidFill>
        </p:grpSpPr>
        <p:sp>
          <p:nvSpPr>
            <p:cNvPr id="8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AT"/>
            </a:p>
          </p:txBody>
        </p:sp>
        <p:sp>
          <p:nvSpPr>
            <p:cNvPr id="9" name="TextBox 4"/>
            <p:cNvSpPr txBox="1"/>
            <p:nvPr/>
          </p:nvSpPr>
          <p:spPr>
            <a:xfrm>
              <a:off x="0" y="-9525"/>
              <a:ext cx="4816593" cy="271885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>
                <a:solidFill>
                  <a:srgbClr val="F47A42"/>
                </a:solidFill>
              </a:endParaRPr>
            </a:p>
          </p:txBody>
        </p:sp>
      </p:grpSp>
      <p:pic>
        <p:nvPicPr>
          <p:cNvPr id="10" name="Picture 2" descr="https://intranet.unido.org/intranet/images/a/ad/UNIDO_logo_slogan_EN_White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4398"/>
            <a:ext cx="4967285" cy="1248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178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"/>
          <p:cNvGrpSpPr/>
          <p:nvPr userDrawn="1"/>
        </p:nvGrpSpPr>
        <p:grpSpPr>
          <a:xfrm>
            <a:off x="0" y="0"/>
            <a:ext cx="18288000" cy="10287000"/>
            <a:chOff x="0" y="0"/>
            <a:chExt cx="4816593" cy="2709333"/>
          </a:xfrm>
          <a:solidFill>
            <a:srgbClr val="009CDC"/>
          </a:solidFill>
        </p:grpSpPr>
        <p:sp>
          <p:nvSpPr>
            <p:cNvPr id="8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AT"/>
            </a:p>
          </p:txBody>
        </p:sp>
        <p:sp>
          <p:nvSpPr>
            <p:cNvPr id="9" name="TextBox 4"/>
            <p:cNvSpPr txBox="1"/>
            <p:nvPr/>
          </p:nvSpPr>
          <p:spPr>
            <a:xfrm>
              <a:off x="0" y="-9525"/>
              <a:ext cx="4816593" cy="271885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>
                <a:solidFill>
                  <a:srgbClr val="009CDC"/>
                </a:solidFill>
              </a:endParaRPr>
            </a:p>
          </p:txBody>
        </p:sp>
      </p:grpSp>
      <p:pic>
        <p:nvPicPr>
          <p:cNvPr id="10" name="Picture 2" descr="https://intranet.unido.org/intranet/images/a/ad/UNIDO_logo_slogan_EN_White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4398"/>
            <a:ext cx="4967285" cy="1248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7136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"/>
          <p:cNvGrpSpPr/>
          <p:nvPr userDrawn="1"/>
        </p:nvGrpSpPr>
        <p:grpSpPr>
          <a:xfrm>
            <a:off x="0" y="0"/>
            <a:ext cx="18288000" cy="3162300"/>
            <a:chOff x="0" y="0"/>
            <a:chExt cx="4816593" cy="702579"/>
          </a:xfrm>
          <a:solidFill>
            <a:srgbClr val="84BF41"/>
          </a:solidFill>
        </p:grpSpPr>
        <p:sp>
          <p:nvSpPr>
            <p:cNvPr id="11" name="Freeform 3"/>
            <p:cNvSpPr/>
            <p:nvPr/>
          </p:nvSpPr>
          <p:spPr>
            <a:xfrm>
              <a:off x="0" y="0"/>
              <a:ext cx="4816592" cy="702579"/>
            </a:xfrm>
            <a:custGeom>
              <a:avLst/>
              <a:gdLst/>
              <a:ahLst/>
              <a:cxnLst/>
              <a:rect l="l" t="t" r="r" b="b"/>
              <a:pathLst>
                <a:path w="4816592" h="702579">
                  <a:moveTo>
                    <a:pt x="0" y="0"/>
                  </a:moveTo>
                  <a:lnTo>
                    <a:pt x="4816592" y="0"/>
                  </a:lnTo>
                  <a:lnTo>
                    <a:pt x="4816592" y="702579"/>
                  </a:lnTo>
                  <a:lnTo>
                    <a:pt x="0" y="702579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AT"/>
            </a:p>
          </p:txBody>
        </p:sp>
        <p:sp>
          <p:nvSpPr>
            <p:cNvPr id="12" name="TextBox 4"/>
            <p:cNvSpPr txBox="1"/>
            <p:nvPr/>
          </p:nvSpPr>
          <p:spPr>
            <a:xfrm>
              <a:off x="0" y="-9525"/>
              <a:ext cx="4816593" cy="71210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>
                <a:solidFill>
                  <a:srgbClr val="84BF41"/>
                </a:solidFill>
              </a:endParaRPr>
            </a:p>
          </p:txBody>
        </p:sp>
      </p:grpSp>
      <p:pic>
        <p:nvPicPr>
          <p:cNvPr id="14" name="Picture 2" descr="https://intranet.unido.org/intranet/images/a/ad/UNIDO_logo_slogan_EN_Whit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4398"/>
            <a:ext cx="4967285" cy="1248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6476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"/>
          <p:cNvGrpSpPr/>
          <p:nvPr userDrawn="1"/>
        </p:nvGrpSpPr>
        <p:grpSpPr>
          <a:xfrm>
            <a:off x="-1" y="0"/>
            <a:ext cx="18288001" cy="3162300"/>
            <a:chOff x="0" y="0"/>
            <a:chExt cx="4816593" cy="702579"/>
          </a:xfrm>
          <a:solidFill>
            <a:srgbClr val="F47A42"/>
          </a:solidFill>
        </p:grpSpPr>
        <p:sp>
          <p:nvSpPr>
            <p:cNvPr id="11" name="Freeform 3"/>
            <p:cNvSpPr/>
            <p:nvPr/>
          </p:nvSpPr>
          <p:spPr>
            <a:xfrm>
              <a:off x="0" y="0"/>
              <a:ext cx="4816592" cy="702579"/>
            </a:xfrm>
            <a:custGeom>
              <a:avLst/>
              <a:gdLst/>
              <a:ahLst/>
              <a:cxnLst/>
              <a:rect l="l" t="t" r="r" b="b"/>
              <a:pathLst>
                <a:path w="4816592" h="702579">
                  <a:moveTo>
                    <a:pt x="0" y="0"/>
                  </a:moveTo>
                  <a:lnTo>
                    <a:pt x="4816592" y="0"/>
                  </a:lnTo>
                  <a:lnTo>
                    <a:pt x="4816592" y="702579"/>
                  </a:lnTo>
                  <a:lnTo>
                    <a:pt x="0" y="702579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AT"/>
            </a:p>
          </p:txBody>
        </p:sp>
        <p:sp>
          <p:nvSpPr>
            <p:cNvPr id="12" name="TextBox 4"/>
            <p:cNvSpPr txBox="1"/>
            <p:nvPr/>
          </p:nvSpPr>
          <p:spPr>
            <a:xfrm>
              <a:off x="0" y="-9525"/>
              <a:ext cx="4816593" cy="71210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>
                <a:solidFill>
                  <a:srgbClr val="84BF41"/>
                </a:solidFill>
              </a:endParaRPr>
            </a:p>
          </p:txBody>
        </p:sp>
      </p:grpSp>
      <p:pic>
        <p:nvPicPr>
          <p:cNvPr id="14" name="Picture 2" descr="https://intranet.unido.org/intranet/images/a/ad/UNIDO_logo_slogan_EN_Whit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4398"/>
            <a:ext cx="4967285" cy="1248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8033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"/>
          <p:cNvGrpSpPr/>
          <p:nvPr userDrawn="1"/>
        </p:nvGrpSpPr>
        <p:grpSpPr>
          <a:xfrm>
            <a:off x="-1" y="0"/>
            <a:ext cx="18288001" cy="3162300"/>
            <a:chOff x="0" y="0"/>
            <a:chExt cx="4816593" cy="702579"/>
          </a:xfrm>
          <a:solidFill>
            <a:srgbClr val="009CDC"/>
          </a:solidFill>
        </p:grpSpPr>
        <p:sp>
          <p:nvSpPr>
            <p:cNvPr id="11" name="Freeform 3"/>
            <p:cNvSpPr/>
            <p:nvPr/>
          </p:nvSpPr>
          <p:spPr>
            <a:xfrm>
              <a:off x="0" y="0"/>
              <a:ext cx="4816592" cy="702579"/>
            </a:xfrm>
            <a:custGeom>
              <a:avLst/>
              <a:gdLst/>
              <a:ahLst/>
              <a:cxnLst/>
              <a:rect l="l" t="t" r="r" b="b"/>
              <a:pathLst>
                <a:path w="4816592" h="702579">
                  <a:moveTo>
                    <a:pt x="0" y="0"/>
                  </a:moveTo>
                  <a:lnTo>
                    <a:pt x="4816592" y="0"/>
                  </a:lnTo>
                  <a:lnTo>
                    <a:pt x="4816592" y="702579"/>
                  </a:lnTo>
                  <a:lnTo>
                    <a:pt x="0" y="702579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AT"/>
            </a:p>
          </p:txBody>
        </p:sp>
        <p:sp>
          <p:nvSpPr>
            <p:cNvPr id="12" name="TextBox 4"/>
            <p:cNvSpPr txBox="1"/>
            <p:nvPr/>
          </p:nvSpPr>
          <p:spPr>
            <a:xfrm>
              <a:off x="0" y="-9525"/>
              <a:ext cx="4816593" cy="71210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>
                <a:solidFill>
                  <a:srgbClr val="84BF41"/>
                </a:solidFill>
              </a:endParaRPr>
            </a:p>
          </p:txBody>
        </p:sp>
      </p:grpSp>
      <p:pic>
        <p:nvPicPr>
          <p:cNvPr id="14" name="Picture 2" descr="https://intranet.unido.org/intranet/images/a/ad/UNIDO_logo_slogan_EN_Whit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4398"/>
            <a:ext cx="4967285" cy="1248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532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"/>
          <p:cNvGrpSpPr/>
          <p:nvPr userDrawn="1"/>
        </p:nvGrpSpPr>
        <p:grpSpPr>
          <a:xfrm>
            <a:off x="0" y="0"/>
            <a:ext cx="18288000" cy="1714500"/>
            <a:chOff x="0" y="0"/>
            <a:chExt cx="4816593" cy="411598"/>
          </a:xfrm>
        </p:grpSpPr>
        <p:sp>
          <p:nvSpPr>
            <p:cNvPr id="8" name="Freeform 3"/>
            <p:cNvSpPr/>
            <p:nvPr/>
          </p:nvSpPr>
          <p:spPr>
            <a:xfrm>
              <a:off x="0" y="0"/>
              <a:ext cx="4816592" cy="411598"/>
            </a:xfrm>
            <a:custGeom>
              <a:avLst/>
              <a:gdLst/>
              <a:ahLst/>
              <a:cxnLst/>
              <a:rect l="l" t="t" r="r" b="b"/>
              <a:pathLst>
                <a:path w="4816592" h="411598">
                  <a:moveTo>
                    <a:pt x="0" y="0"/>
                  </a:moveTo>
                  <a:lnTo>
                    <a:pt x="4816592" y="0"/>
                  </a:lnTo>
                  <a:lnTo>
                    <a:pt x="4816592" y="411598"/>
                  </a:lnTo>
                  <a:lnTo>
                    <a:pt x="0" y="411598"/>
                  </a:lnTo>
                  <a:close/>
                </a:path>
              </a:pathLst>
            </a:custGeom>
            <a:solidFill>
              <a:srgbClr val="009CDC"/>
            </a:solidFill>
          </p:spPr>
          <p:txBody>
            <a:bodyPr/>
            <a:lstStyle/>
            <a:p>
              <a:endParaRPr lang="en-AT"/>
            </a:p>
          </p:txBody>
        </p:sp>
        <p:sp>
          <p:nvSpPr>
            <p:cNvPr id="9" name="TextBox 4"/>
            <p:cNvSpPr txBox="1"/>
            <p:nvPr/>
          </p:nvSpPr>
          <p:spPr>
            <a:xfrm>
              <a:off x="0" y="-9525"/>
              <a:ext cx="4816593" cy="4211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pic>
        <p:nvPicPr>
          <p:cNvPr id="13" name="Picture 2" descr="https://intranet.unido.org/intranet/images/a/ad/UNIDO_logo_slogan_EN_White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4398"/>
            <a:ext cx="4967285" cy="1248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0817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71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"/>
          <p:cNvGrpSpPr/>
          <p:nvPr userDrawn="1"/>
        </p:nvGrpSpPr>
        <p:grpSpPr>
          <a:xfrm>
            <a:off x="0" y="0"/>
            <a:ext cx="18288000" cy="1714500"/>
            <a:chOff x="0" y="0"/>
            <a:chExt cx="4816593" cy="411598"/>
          </a:xfrm>
          <a:solidFill>
            <a:srgbClr val="F47A42"/>
          </a:solidFill>
        </p:grpSpPr>
        <p:sp>
          <p:nvSpPr>
            <p:cNvPr id="8" name="Freeform 3"/>
            <p:cNvSpPr/>
            <p:nvPr/>
          </p:nvSpPr>
          <p:spPr>
            <a:xfrm>
              <a:off x="0" y="0"/>
              <a:ext cx="4816592" cy="411598"/>
            </a:xfrm>
            <a:custGeom>
              <a:avLst/>
              <a:gdLst/>
              <a:ahLst/>
              <a:cxnLst/>
              <a:rect l="l" t="t" r="r" b="b"/>
              <a:pathLst>
                <a:path w="4816592" h="411598">
                  <a:moveTo>
                    <a:pt x="0" y="0"/>
                  </a:moveTo>
                  <a:lnTo>
                    <a:pt x="4816592" y="0"/>
                  </a:lnTo>
                  <a:lnTo>
                    <a:pt x="4816592" y="411598"/>
                  </a:lnTo>
                  <a:lnTo>
                    <a:pt x="0" y="411598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AT"/>
            </a:p>
          </p:txBody>
        </p:sp>
        <p:sp>
          <p:nvSpPr>
            <p:cNvPr id="9" name="TextBox 4"/>
            <p:cNvSpPr txBox="1"/>
            <p:nvPr/>
          </p:nvSpPr>
          <p:spPr>
            <a:xfrm>
              <a:off x="0" y="-9525"/>
              <a:ext cx="4816593" cy="42112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pic>
        <p:nvPicPr>
          <p:cNvPr id="13" name="Picture 2" descr="https://intranet.unido.org/intranet/images/a/ad/UNIDO_logo_slogan_EN_White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4398"/>
            <a:ext cx="4967285" cy="1248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32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721" r:id="rId2"/>
    <p:sldLayoutId id="214748372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3.jpeg"/><Relationship Id="rId7" Type="http://schemas.openxmlformats.org/officeDocument/2006/relationships/hyperlink" Target="http://www.g-res.org/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5.xml"/><Relationship Id="rId6" Type="http://schemas.openxmlformats.org/officeDocument/2006/relationships/hyperlink" Target="mailto:m.lugmayr@unido.org" TargetMode="Externa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2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27.jpeg"/><Relationship Id="rId5" Type="http://schemas.openxmlformats.org/officeDocument/2006/relationships/tags" Target="../tags/tag5.xml"/><Relationship Id="rId10" Type="http://schemas.openxmlformats.org/officeDocument/2006/relationships/image" Target="../media/image26.jpeg"/><Relationship Id="rId4" Type="http://schemas.openxmlformats.org/officeDocument/2006/relationships/tags" Target="../tags/tag4.xml"/><Relationship Id="rId9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13" Type="http://schemas.openxmlformats.org/officeDocument/2006/relationships/image" Target="../media/image30.jpeg"/><Relationship Id="rId3" Type="http://schemas.openxmlformats.org/officeDocument/2006/relationships/tags" Target="../tags/tag10.xml"/><Relationship Id="rId7" Type="http://schemas.openxmlformats.org/officeDocument/2006/relationships/tags" Target="../tags/tag14.xml"/><Relationship Id="rId12" Type="http://schemas.openxmlformats.org/officeDocument/2006/relationships/image" Target="../media/image29.jpe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notesSlide" Target="../notesSlides/notesSlide3.xml"/><Relationship Id="rId5" Type="http://schemas.openxmlformats.org/officeDocument/2006/relationships/tags" Target="../tags/tag12.xml"/><Relationship Id="rId15" Type="http://schemas.openxmlformats.org/officeDocument/2006/relationships/image" Target="../media/image32.jpeg"/><Relationship Id="rId10" Type="http://schemas.openxmlformats.org/officeDocument/2006/relationships/slideLayout" Target="../slideLayouts/slideLayout32.xml"/><Relationship Id="rId4" Type="http://schemas.openxmlformats.org/officeDocument/2006/relationships/tags" Target="../tags/tag11.xml"/><Relationship Id="rId9" Type="http://schemas.openxmlformats.org/officeDocument/2006/relationships/tags" Target="../tags/tag16.xml"/><Relationship Id="rId1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24.xml"/><Relationship Id="rId13" Type="http://schemas.openxmlformats.org/officeDocument/2006/relationships/image" Target="../media/image41.jpeg"/><Relationship Id="rId3" Type="http://schemas.openxmlformats.org/officeDocument/2006/relationships/tags" Target="../tags/tag19.xml"/><Relationship Id="rId7" Type="http://schemas.openxmlformats.org/officeDocument/2006/relationships/tags" Target="../tags/tag23.xml"/><Relationship Id="rId12" Type="http://schemas.openxmlformats.org/officeDocument/2006/relationships/image" Target="../media/image40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11" Type="http://schemas.openxmlformats.org/officeDocument/2006/relationships/image" Target="../media/image39.png"/><Relationship Id="rId5" Type="http://schemas.openxmlformats.org/officeDocument/2006/relationships/tags" Target="../tags/tag21.xml"/><Relationship Id="rId10" Type="http://schemas.openxmlformats.org/officeDocument/2006/relationships/notesSlide" Target="../notesSlides/notesSlide5.xml"/><Relationship Id="rId4" Type="http://schemas.openxmlformats.org/officeDocument/2006/relationships/tags" Target="../tags/tag20.xml"/><Relationship Id="rId9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9B647-A6D3-2B32-AB88-4F4B27C11C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4991" y="2179728"/>
            <a:ext cx="13951362" cy="4406241"/>
          </a:xfrm>
        </p:spPr>
        <p:txBody>
          <a:bodyPr>
            <a:normAutofit fontScale="90000"/>
          </a:bodyPr>
          <a:lstStyle/>
          <a:p>
            <a:pPr algn="ctr"/>
            <a:r>
              <a:rPr lang="en-AU" sz="5400" dirty="0"/>
              <a:t>6</a:t>
            </a:r>
            <a:r>
              <a:rPr lang="en-AU" sz="5400" baseline="30000" dirty="0"/>
              <a:t>th</a:t>
            </a:r>
            <a:r>
              <a:rPr lang="en-AU" sz="5400" dirty="0"/>
              <a:t> Pacific Regional Energy &amp; Transport Ministers Meeting (PRETMM6)</a:t>
            </a:r>
            <a:br>
              <a:rPr lang="en-AU" sz="5400" dirty="0"/>
            </a:br>
            <a:r>
              <a:rPr lang="en-AU" sz="4050" dirty="0"/>
              <a:t>“Scaling Connectivity for a Prosperous Blue Pacific”</a:t>
            </a:r>
            <a:br>
              <a:rPr lang="en-AU" sz="5400" dirty="0"/>
            </a:br>
            <a:br>
              <a:rPr lang="en-AU" sz="5400" dirty="0"/>
            </a:br>
            <a:r>
              <a:rPr lang="en-AU" sz="5400" dirty="0"/>
              <a:t>Senior Energy Officials Meeting (SEOM)</a:t>
            </a:r>
            <a:br>
              <a:rPr lang="en-AU" sz="5400" dirty="0"/>
            </a:br>
            <a:r>
              <a:rPr lang="en-AU" sz="4050" dirty="0"/>
              <a:t>4</a:t>
            </a:r>
            <a:r>
              <a:rPr lang="en-AU" sz="4050" baseline="30000" dirty="0"/>
              <a:t>th</a:t>
            </a:r>
            <a:r>
              <a:rPr lang="en-AU" sz="4050" dirty="0"/>
              <a:t> – 5</a:t>
            </a:r>
            <a:r>
              <a:rPr lang="en-AU" sz="4050" baseline="30000" dirty="0"/>
              <a:t>th</a:t>
            </a:r>
            <a:r>
              <a:rPr lang="en-AU" sz="4050" dirty="0"/>
              <a:t> May 2026</a:t>
            </a:r>
            <a:br>
              <a:rPr lang="en-AU" sz="4050" dirty="0"/>
            </a:br>
            <a:r>
              <a:rPr lang="en-AU" sz="4050" dirty="0"/>
              <a:t>Port Moresby, Papua New Guinea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6271BF-9BAE-115E-CD62-AFE1C47241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1570" y="6121207"/>
            <a:ext cx="12865575" cy="2483643"/>
          </a:xfrm>
        </p:spPr>
        <p:txBody>
          <a:bodyPr vert="horz" lIns="137160" tIns="68580" rIns="137160" bIns="68580" rtlCol="0" anchor="t">
            <a:normAutofit fontScale="92500"/>
          </a:bodyPr>
          <a:lstStyle/>
          <a:p>
            <a:endParaRPr lang="en-AU" b="1" dirty="0"/>
          </a:p>
          <a:p>
            <a:r>
              <a:rPr lang="en-AU" b="1" dirty="0"/>
              <a:t>Global Programme on Climate Resilient Renewable Energy Systems for SIDS – Launch of the Pacific Component </a:t>
            </a:r>
            <a:r>
              <a:rPr lang="en-AU" dirty="0"/>
              <a:t>(Paper UNIDO/PCREEE)</a:t>
            </a:r>
            <a:br>
              <a:rPr lang="en-AU" b="1" dirty="0"/>
            </a:br>
            <a:r>
              <a:rPr lang="en-GB" i="1" dirty="0"/>
              <a:t>Session 5 : Priority Area B: Energy Sector Finance and Cooperation</a:t>
            </a:r>
            <a:endParaRPr lang="en-AU" i="1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471A859C-1703-9B99-B176-ECC53BF1959D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667373950"/>
              </p:ext>
            </p:extLst>
          </p:nvPr>
        </p:nvGraphicFramePr>
        <p:xfrm>
          <a:off x="13430903" y="194400"/>
          <a:ext cx="2559579" cy="18083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8019763" imgH="5667035" progId="Acrobat.Document.DC">
                  <p:embed/>
                </p:oleObj>
              </mc:Choice>
              <mc:Fallback>
                <p:oleObj name="Acrobat Document" r:id="rId3" imgW="8019763" imgH="5667035" progId="Acrobat.Document.DC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471A859C-1703-9B99-B176-ECC53BF195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430903" y="194400"/>
                        <a:ext cx="2559579" cy="18083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F9167E7B-7070-D0D1-8B70-220F59BA7E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307" y="221195"/>
            <a:ext cx="1961193" cy="15944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D044B9-1303-66CB-12AA-13947A1117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010" y="-148760"/>
            <a:ext cx="1698405" cy="233437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8927FE7-A272-8223-4186-B5D451A74023}"/>
              </a:ext>
            </a:extLst>
          </p:cNvPr>
          <p:cNvSpPr/>
          <p:nvPr/>
        </p:nvSpPr>
        <p:spPr>
          <a:xfrm>
            <a:off x="8432801" y="8824983"/>
            <a:ext cx="9409695" cy="103739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r>
              <a:rPr lang="en-AU" sz="2700" dirty="0"/>
              <a:t>   Presenter Name: Martin Lugmayr</a:t>
            </a:r>
          </a:p>
          <a:p>
            <a:r>
              <a:rPr lang="en-AU" sz="2700" dirty="0"/>
              <a:t>   Designation: Industrial Development Expert, UNIDO </a:t>
            </a:r>
          </a:p>
        </p:txBody>
      </p:sp>
    </p:spTree>
    <p:extLst>
      <p:ext uri="{BB962C8B-B14F-4D97-AF65-F5344CB8AC3E}">
        <p14:creationId xmlns:p14="http://schemas.microsoft.com/office/powerpoint/2010/main" val="32211829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A115D8-73AC-E983-43DE-9A86DC6441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33D97-40E8-84DE-8678-F6EE22673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6744" y="887729"/>
            <a:ext cx="15773400" cy="1293623"/>
          </a:xfrm>
        </p:spPr>
        <p:txBody>
          <a:bodyPr>
            <a:normAutofit fontScale="90000"/>
          </a:bodyPr>
          <a:lstStyle/>
          <a:p>
            <a:r>
              <a:rPr lang="en-AU" dirty="0"/>
              <a:t>Ministerial Decision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EFD6D3-71B8-BE93-3C36-BFE605234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3111506"/>
            <a:ext cx="15773400" cy="4741322"/>
          </a:xfrm>
        </p:spPr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Acknowledge the Vienna Call to Action on </a:t>
            </a:r>
            <a:r>
              <a:rPr lang="en-GB" dirty="0">
                <a:solidFill>
                  <a:schemeClr val="tx1"/>
                </a:solidFill>
              </a:rPr>
              <a:t>on green industrialization, sustainable  energy, climate and security and its focus on SIDS </a:t>
            </a:r>
            <a:endParaRPr lang="en-AU" dirty="0">
              <a:solidFill>
                <a:schemeClr val="tx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Endorse the Global </a:t>
            </a:r>
            <a:r>
              <a:rPr lang="en-AU" dirty="0" err="1">
                <a:solidFill>
                  <a:schemeClr val="tx1"/>
                </a:solidFill>
              </a:rPr>
              <a:t>Programe</a:t>
            </a:r>
            <a:r>
              <a:rPr lang="en-AU" dirty="0">
                <a:solidFill>
                  <a:schemeClr val="tx1"/>
                </a:solidFill>
              </a:rPr>
              <a:t> on Climate Resilient Renewable Energy Systems for SIDS (G-RES) and launch the Pacific Component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Recognize the important contribution of GEF and the Austrian Government and encourage other donors and partners to join the programme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Direct UNIDO, PCREEE, SIDS DOCK to expand the program and promote SIDS-SIDS cooperation on climate-resilient renewable energy solutions</a:t>
            </a:r>
          </a:p>
        </p:txBody>
      </p:sp>
    </p:spTree>
    <p:extLst>
      <p:ext uri="{BB962C8B-B14F-4D97-AF65-F5344CB8AC3E}">
        <p14:creationId xmlns:p14="http://schemas.microsoft.com/office/powerpoint/2010/main" val="3703732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4690533"/>
            <a:chOff x="0" y="0"/>
            <a:chExt cx="4816593" cy="14222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422224"/>
            </a:xfrm>
            <a:custGeom>
              <a:avLst/>
              <a:gdLst/>
              <a:ahLst/>
              <a:cxnLst/>
              <a:rect l="l" t="t" r="r" b="b"/>
              <a:pathLst>
                <a:path w="4816592" h="1422224">
                  <a:moveTo>
                    <a:pt x="0" y="0"/>
                  </a:moveTo>
                  <a:lnTo>
                    <a:pt x="4816592" y="0"/>
                  </a:lnTo>
                  <a:lnTo>
                    <a:pt x="4816592" y="1422224"/>
                  </a:lnTo>
                  <a:lnTo>
                    <a:pt x="0" y="1422224"/>
                  </a:lnTo>
                  <a:close/>
                </a:path>
              </a:pathLst>
            </a:custGeom>
            <a:solidFill>
              <a:srgbClr val="009CD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4816593" cy="14317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02851" y="393996"/>
            <a:ext cx="4580225" cy="1151509"/>
          </a:xfrm>
          <a:custGeom>
            <a:avLst/>
            <a:gdLst/>
            <a:ahLst/>
            <a:cxnLst/>
            <a:rect l="l" t="t" r="r" b="b"/>
            <a:pathLst>
              <a:path w="4580225" h="1151509">
                <a:moveTo>
                  <a:pt x="0" y="0"/>
                </a:moveTo>
                <a:lnTo>
                  <a:pt x="4580225" y="0"/>
                </a:lnTo>
                <a:lnTo>
                  <a:pt x="4580225" y="1151508"/>
                </a:lnTo>
                <a:lnTo>
                  <a:pt x="0" y="11515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677329" y="2360280"/>
            <a:ext cx="16193050" cy="2066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0"/>
              </a:lnSpc>
            </a:pPr>
            <a:r>
              <a:rPr lang="en-US" sz="12000" b="1" dirty="0">
                <a:solidFill>
                  <a:srgbClr val="FFFFF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Thank you</a:t>
            </a:r>
            <a:r>
              <a:rPr lang="en-AT" sz="12000" b="1" dirty="0">
                <a:solidFill>
                  <a:srgbClr val="FFFFF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!</a:t>
            </a:r>
            <a:endParaRPr lang="en-US" sz="12000" b="1" dirty="0">
              <a:solidFill>
                <a:srgbClr val="FFFFFF"/>
              </a:solidFill>
              <a:latin typeface="Fira Sans Bold"/>
              <a:ea typeface="Fira Sans Bold"/>
              <a:cs typeface="Fira Sans Bold"/>
              <a:sym typeface="Fira Sans Bold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DCEB74B-2772-071C-AA55-AFF1BDE81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29" y="5143499"/>
            <a:ext cx="3288525" cy="43856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8850D370-42A0-0D1B-40E5-E7BBCF016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0811">
            <a:off x="5350999" y="5716724"/>
            <a:ext cx="4858728" cy="32391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454E820E-E243-90A0-C620-663D82610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8627" y="629146"/>
            <a:ext cx="5226433" cy="37980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1B38DE-37DD-F796-C4D3-BF11339D1A13}"/>
              </a:ext>
            </a:extLst>
          </p:cNvPr>
          <p:cNvSpPr txBox="1"/>
          <p:nvPr/>
        </p:nvSpPr>
        <p:spPr>
          <a:xfrm>
            <a:off x="11568892" y="6851445"/>
            <a:ext cx="491913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/>
              <a:t>G-RES Contact:</a:t>
            </a:r>
          </a:p>
          <a:p>
            <a:endParaRPr lang="de-AT" sz="2400" dirty="0"/>
          </a:p>
          <a:p>
            <a:r>
              <a:rPr lang="de-AT" sz="2000" dirty="0"/>
              <a:t>Mr. </a:t>
            </a:r>
            <a:r>
              <a:rPr lang="en-AT" sz="2000" dirty="0"/>
              <a:t>Martin </a:t>
            </a:r>
            <a:r>
              <a:rPr lang="en-AT" sz="2000" dirty="0" err="1"/>
              <a:t>Lugmayr,</a:t>
            </a:r>
            <a:r>
              <a:rPr lang="en-AT" sz="2000" dirty="0"/>
              <a:t> </a:t>
            </a:r>
            <a:br>
              <a:rPr lang="de-AT" sz="2000" dirty="0"/>
            </a:br>
            <a:r>
              <a:rPr lang="en-AT" sz="2000" dirty="0"/>
              <a:t>Industrial Development Expert, </a:t>
            </a:r>
            <a:br>
              <a:rPr lang="de-AT" sz="2000" dirty="0"/>
            </a:br>
            <a:r>
              <a:rPr lang="de-AT" sz="2000" dirty="0"/>
              <a:t>Sustainable and Just Energy Transition Unit, </a:t>
            </a:r>
            <a:br>
              <a:rPr lang="de-AT" sz="2000" dirty="0"/>
            </a:br>
            <a:r>
              <a:rPr lang="de-AT" sz="2000" dirty="0"/>
              <a:t>Energy and Climate Action Division, UNIDO </a:t>
            </a:r>
          </a:p>
          <a:p>
            <a:r>
              <a:rPr lang="en-AT" sz="2000" dirty="0" err="1">
                <a:hlinkClick r:id="rId6"/>
              </a:rPr>
              <a:t>m.lugmayr</a:t>
            </a:r>
            <a:r>
              <a:rPr lang="de-AT" sz="2000" dirty="0">
                <a:hlinkClick r:id="rId6"/>
              </a:rPr>
              <a:t>@</a:t>
            </a:r>
            <a:r>
              <a:rPr lang="en-AT" sz="2000" dirty="0">
                <a:hlinkClick r:id="rId6"/>
              </a:rPr>
              <a:t>unido.org</a:t>
            </a:r>
            <a:r>
              <a:rPr lang="de-AT" sz="2000" dirty="0"/>
              <a:t> </a:t>
            </a:r>
            <a:r>
              <a:rPr lang="en-AT" sz="2000" dirty="0"/>
              <a:t> </a:t>
            </a:r>
            <a:endParaRPr lang="de-AT" sz="2000" dirty="0"/>
          </a:p>
          <a:p>
            <a:r>
              <a:rPr lang="de-AT" sz="2000" dirty="0"/>
              <a:t>Website: </a:t>
            </a:r>
            <a:r>
              <a:rPr lang="de-AT" sz="2000" dirty="0">
                <a:hlinkClick r:id="rId7"/>
              </a:rPr>
              <a:t>www.g-res.org</a:t>
            </a:r>
            <a:r>
              <a:rPr lang="de-AT" sz="2000" dirty="0"/>
              <a:t> </a:t>
            </a:r>
            <a:endParaRPr lang="en-AT" sz="2000" dirty="0"/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64A0D4EE-6D72-B389-2EA8-97D566DE8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4681" y="5241980"/>
            <a:ext cx="3479800" cy="128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Men working on a solar panel&#10;&#10;Description automatically generated">
            <a:extLst>
              <a:ext uri="{FF2B5EF4-FFF2-40B4-BE49-F238E27FC236}">
                <a16:creationId xmlns:a16="http://schemas.microsoft.com/office/drawing/2014/main" id="{0652456A-900F-FB89-E50E-DC43A12447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9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2" t="13769" r="8111" b="15060"/>
          <a:stretch>
            <a:fillRect/>
          </a:stretch>
        </p:blipFill>
        <p:spPr>
          <a:xfrm>
            <a:off x="8460" y="6407072"/>
            <a:ext cx="6935699" cy="3879927"/>
          </a:xfrm>
          <a:prstGeom prst="rect">
            <a:avLst/>
          </a:prstGeom>
          <a:solidFill>
            <a:schemeClr val="accent1">
              <a:alpha val="62000"/>
            </a:schemeClr>
          </a:solidFill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B54B1936-5E99-DA17-4275-BECC02FA74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26053" y="6022214"/>
            <a:ext cx="7417582" cy="29411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110000"/>
              </a:lnSpc>
            </a:pPr>
            <a:endParaRPr lang="en-GB" sz="4400" b="1" noProof="1">
              <a:latin typeface="Aptos SemiBold" panose="020B0004020202020204" pitchFamily="34" charset="0"/>
            </a:endParaRPr>
          </a:p>
          <a:p>
            <a:pPr algn="ctr">
              <a:lnSpc>
                <a:spcPct val="110000"/>
              </a:lnSpc>
            </a:pPr>
            <a:endParaRPr lang="en-GB" sz="4400" noProof="1">
              <a:latin typeface="Aptos SemiBold" panose="020B00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F7FDC6-89BB-CFE8-3123-EBC111B24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2817" y="8347035"/>
            <a:ext cx="7084054" cy="1130753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20D4A423-5B89-840A-50FF-A1D5C95C7B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6" t="5392" r="366" b="16807"/>
          <a:stretch>
            <a:fillRect/>
          </a:stretch>
        </p:blipFill>
        <p:spPr bwMode="auto">
          <a:xfrm>
            <a:off x="8460" y="0"/>
            <a:ext cx="6935699" cy="4047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4D3CFBCC-BF32-F28B-84FA-3DA0D3598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96" y="4464612"/>
            <a:ext cx="4715940" cy="174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s://intranet.unido.org/intranet/images/e/e1/UNIDO_logo_slogan_EN_Light_Blue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" r="2921"/>
          <a:stretch/>
        </p:blipFill>
        <p:spPr bwMode="auto">
          <a:xfrm>
            <a:off x="10439400" y="523326"/>
            <a:ext cx="4370264" cy="117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DDE469F9-0E7A-A348-A03E-88AF384FE8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49427" y="3191040"/>
            <a:ext cx="8904361" cy="2547144"/>
          </a:xfrm>
        </p:spPr>
        <p:txBody>
          <a:bodyPr>
            <a:noAutofit/>
          </a:bodyPr>
          <a:lstStyle/>
          <a:p>
            <a:pPr algn="ctr"/>
            <a:r>
              <a:rPr lang="en-AT" sz="5000" noProof="1">
                <a:solidFill>
                  <a:srgbClr val="0F9ED5"/>
                </a:solidFill>
              </a:rPr>
              <a:t>Global Programme on Climate Resilient Renewable Energy Systems in SIDS (G-RES)</a:t>
            </a:r>
            <a:r>
              <a:rPr lang="de-AT" sz="5000" noProof="1">
                <a:solidFill>
                  <a:srgbClr val="0F9ED5"/>
                </a:solidFill>
              </a:rPr>
              <a:t> – Launch of the Pacific Component</a:t>
            </a:r>
            <a:endParaRPr lang="en-GB" sz="5000" noProof="1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0C1D79-96AD-4559-814B-AA0732132E1A}"/>
              </a:ext>
            </a:extLst>
          </p:cNvPr>
          <p:cNvSpPr txBox="1"/>
          <p:nvPr/>
        </p:nvSpPr>
        <p:spPr>
          <a:xfrm>
            <a:off x="9347200" y="7977703"/>
            <a:ext cx="218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b="1" dirty="0"/>
              <a:t>With funding from: </a:t>
            </a:r>
          </a:p>
        </p:txBody>
      </p:sp>
    </p:spTree>
    <p:extLst>
      <p:ext uri="{BB962C8B-B14F-4D97-AF65-F5344CB8AC3E}">
        <p14:creationId xmlns:p14="http://schemas.microsoft.com/office/powerpoint/2010/main" val="371570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noProof="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783C92-C53F-3E5D-E729-CF7598672C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310" y="1728136"/>
            <a:ext cx="12607290" cy="84048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EBA817-7649-4295-4264-3F56A70AB74F}"/>
              </a:ext>
            </a:extLst>
          </p:cNvPr>
          <p:cNvSpPr txBox="1"/>
          <p:nvPr/>
        </p:nvSpPr>
        <p:spPr>
          <a:xfrm>
            <a:off x="365760" y="3651796"/>
            <a:ext cx="446532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/>
              <a:t>G-RES supports just transitions to climate-resilient renewable energy systems in SIDS across </a:t>
            </a:r>
          </a:p>
          <a:p>
            <a:r>
              <a:rPr lang="en-GB" sz="2800" b="1" dirty="0"/>
              <a:t>the Caribbean, Pacific and the Atlantic, Indian Ocean and South China Sea (AIS) </a:t>
            </a:r>
            <a:br>
              <a:rPr lang="en-GB" sz="2800" b="1" dirty="0"/>
            </a:br>
            <a:br>
              <a:rPr lang="en-GB" sz="2800" b="1" dirty="0"/>
            </a:br>
            <a:r>
              <a:rPr lang="en-GB" sz="2800" i="1" dirty="0"/>
              <a:t>(with a particular focus on ODA eligible SIDS)  </a:t>
            </a:r>
          </a:p>
        </p:txBody>
      </p:sp>
    </p:spTree>
    <p:extLst>
      <p:ext uri="{BB962C8B-B14F-4D97-AF65-F5344CB8AC3E}">
        <p14:creationId xmlns:p14="http://schemas.microsoft.com/office/powerpoint/2010/main" val="3881643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222ED9-7A7F-89C3-E106-D086AC5680F5}"/>
              </a:ext>
            </a:extLst>
          </p:cNvPr>
          <p:cNvSpPr txBox="1"/>
          <p:nvPr/>
        </p:nvSpPr>
        <p:spPr>
          <a:xfrm>
            <a:off x="663849" y="1543447"/>
            <a:ext cx="1015420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b="1">
                <a:solidFill>
                  <a:schemeClr val="bg1"/>
                </a:solidFill>
              </a:rPr>
              <a:t>Brazil Hubs Flagship Deliverables​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3348EA18-B864-D897-E370-14BDD76F1921}"/>
              </a:ext>
            </a:extLst>
          </p:cNvPr>
          <p:cNvSpPr txBox="1">
            <a:spLocks/>
          </p:cNvSpPr>
          <p:nvPr/>
        </p:nvSpPr>
        <p:spPr>
          <a:xfrm>
            <a:off x="436604" y="2996033"/>
            <a:ext cx="10154206" cy="5199392"/>
          </a:xfrm>
          <a:prstGeom prst="rect">
            <a:avLst/>
          </a:prstGeom>
        </p:spPr>
        <p:txBody>
          <a:bodyPr lIns="182880" tIns="91440" rIns="182880" bIns="9144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ts val="2752"/>
              </a:lnSpc>
              <a:buNone/>
            </a:pPr>
            <a:r>
              <a:rPr lang="en-GB" b="1" dirty="0"/>
              <a:t>Pacific policies </a:t>
            </a:r>
            <a:br>
              <a:rPr lang="en-GB" dirty="0"/>
            </a:br>
            <a:endParaRPr lang="en-GB" dirty="0"/>
          </a:p>
          <a:p>
            <a:pPr fontAlgn="base">
              <a:lnSpc>
                <a:spcPts val="2752"/>
              </a:lnSpc>
            </a:pPr>
            <a:r>
              <a:rPr lang="en-GB" dirty="0"/>
              <a:t>2050 Strategy for the Blue Pacific Continent </a:t>
            </a:r>
            <a:endParaRPr lang="en-AT" dirty="0"/>
          </a:p>
          <a:p>
            <a:pPr fontAlgn="base">
              <a:lnSpc>
                <a:spcPts val="2752"/>
              </a:lnSpc>
            </a:pPr>
            <a:r>
              <a:rPr lang="en-GB" dirty="0"/>
              <a:t>Port Vila Call for a Just Transition to a Fossil Fuel Free Pacific” </a:t>
            </a:r>
            <a:r>
              <a:rPr lang="en-AT" dirty="0"/>
              <a:t>adopted in </a:t>
            </a:r>
            <a:r>
              <a:rPr lang="en-GB" dirty="0"/>
              <a:t>May 2023 in Vanuatu</a:t>
            </a:r>
            <a:endParaRPr lang="en-AT" dirty="0"/>
          </a:p>
          <a:p>
            <a:pPr fontAlgn="base">
              <a:lnSpc>
                <a:spcPts val="2752"/>
              </a:lnSpc>
            </a:pPr>
            <a:r>
              <a:rPr lang="en-GB" dirty="0"/>
              <a:t>Framework for Energy Security and Resilience in the Pacific (FESRIP)</a:t>
            </a:r>
            <a:r>
              <a:rPr lang="en-AT" dirty="0"/>
              <a:t> </a:t>
            </a:r>
            <a:r>
              <a:rPr lang="en-GB" dirty="0"/>
              <a:t>2021-2030  - Priorities B, C, D, E</a:t>
            </a:r>
            <a:endParaRPr lang="en-AT" dirty="0"/>
          </a:p>
          <a:p>
            <a:pPr fontAlgn="base">
              <a:lnSpc>
                <a:spcPts val="2752"/>
              </a:lnSpc>
            </a:pPr>
            <a:r>
              <a:rPr lang="en-GB" dirty="0"/>
              <a:t>Framework for Resilient Development in the Pacific: An Integrated Approach to Address Climate Change and Disaster Risk Management (FRDP) 2017 – 2030</a:t>
            </a:r>
            <a:endParaRPr lang="en-AT" dirty="0"/>
          </a:p>
          <a:p>
            <a:pPr fontAlgn="base">
              <a:lnSpc>
                <a:spcPts val="2752"/>
              </a:lnSpc>
            </a:pPr>
            <a:r>
              <a:rPr lang="en-AT" dirty="0"/>
              <a:t>National energy policies, </a:t>
            </a:r>
            <a:r>
              <a:rPr lang="en-AT" dirty="0" err="1"/>
              <a:t>NDCs</a:t>
            </a:r>
            <a:r>
              <a:rPr lang="en-AT" dirty="0"/>
              <a:t> and </a:t>
            </a:r>
            <a:r>
              <a:rPr lang="en-AT" dirty="0" err="1"/>
              <a:t>NAPs</a:t>
            </a:r>
            <a:endParaRPr lang="en-AT" dirty="0"/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58290112-6F93-CD00-42B7-6704568DA73E}"/>
              </a:ext>
            </a:extLst>
          </p:cNvPr>
          <p:cNvSpPr/>
          <p:nvPr/>
        </p:nvSpPr>
        <p:spPr>
          <a:xfrm>
            <a:off x="10590810" y="2917184"/>
            <a:ext cx="736600" cy="4707184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360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E69CABFE-0054-2729-3142-BE3EA1093CB0}"/>
              </a:ext>
            </a:extLst>
          </p:cNvPr>
          <p:cNvSpPr txBox="1">
            <a:spLocks/>
          </p:cNvSpPr>
          <p:nvPr/>
        </p:nvSpPr>
        <p:spPr>
          <a:xfrm>
            <a:off x="11508802" y="3409390"/>
            <a:ext cx="6221952" cy="421497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82880" tIns="91440" rIns="182880" bIns="9144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br>
              <a:rPr lang="en-GB" sz="2400" i="1" dirty="0">
                <a:solidFill>
                  <a:srgbClr val="FF0000"/>
                </a:solidFill>
                <a:latin typeface="+mj-lt"/>
              </a:rPr>
            </a:br>
            <a:r>
              <a:rPr lang="en-AT" sz="2400" b="1" dirty="0">
                <a:solidFill>
                  <a:srgbClr val="000000"/>
                </a:solidFill>
                <a:latin typeface="Aptos Display" panose="020B0004020202020204" pitchFamily="34" charset="0"/>
              </a:rPr>
              <a:t>International policies</a:t>
            </a:r>
          </a:p>
          <a:p>
            <a:pPr marL="0" indent="0">
              <a:buNone/>
            </a:pPr>
            <a:endParaRPr lang="en-GB" sz="2400" b="1" dirty="0">
              <a:solidFill>
                <a:srgbClr val="000000"/>
              </a:solidFill>
              <a:latin typeface="Aptos Display" panose="020B0004020202020204" pitchFamily="34" charset="0"/>
            </a:endParaRPr>
          </a:p>
          <a:p>
            <a:r>
              <a:rPr lang="en-GB" dirty="0"/>
              <a:t>Antigua and Barbuda Agenda</a:t>
            </a:r>
            <a:r>
              <a:rPr lang="en-AT" dirty="0"/>
              <a:t> for SIDS</a:t>
            </a:r>
            <a:r>
              <a:rPr lang="en-GB" dirty="0"/>
              <a:t> (ABAS)</a:t>
            </a:r>
            <a:endParaRPr lang="en-AT" dirty="0"/>
          </a:p>
          <a:p>
            <a:r>
              <a:rPr lang="de-AT" dirty="0"/>
              <a:t>Agenda 2030 - SDG 7, 9, 13</a:t>
            </a:r>
            <a:endParaRPr lang="en-AT" dirty="0"/>
          </a:p>
          <a:p>
            <a:r>
              <a:rPr lang="en-AT" dirty="0"/>
              <a:t>Paris Climate Agreement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3EE902D-FCB6-860D-60D8-B45FA68C358D}"/>
              </a:ext>
            </a:extLst>
          </p:cNvPr>
          <p:cNvSpPr txBox="1">
            <a:spLocks/>
          </p:cNvSpPr>
          <p:nvPr/>
        </p:nvSpPr>
        <p:spPr>
          <a:xfrm>
            <a:off x="483939" y="2040971"/>
            <a:ext cx="17140212" cy="2166850"/>
          </a:xfrm>
        </p:spPr>
        <p:txBody>
          <a:bodyPr lIns="182880" tIns="91440" rIns="182880" bIns="91440" anchor="t"/>
          <a:lstStyle>
            <a:defPPr>
              <a:defRPr lang="en-US"/>
            </a:defPPr>
            <a:lvl1pPr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342900" indent="1143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2286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028700" indent="3429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371600" indent="4572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just"/>
            <a:r>
              <a:rPr lang="en-AT" sz="3200" b="1" dirty="0">
                <a:latin typeface="Fira Sans"/>
                <a:ea typeface="Calibri"/>
                <a:cs typeface="Calibri"/>
              </a:rPr>
              <a:t>Contribution of the Pacific G-RES to national regional and international policies </a:t>
            </a:r>
            <a:endParaRPr lang="en-GB" sz="3200" b="1" dirty="0">
              <a:latin typeface="Fira Sans"/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650B9C-AD40-DBC1-6196-7C353B8B8383}"/>
              </a:ext>
            </a:extLst>
          </p:cNvPr>
          <p:cNvSpPr txBox="1"/>
          <p:nvPr/>
        </p:nvSpPr>
        <p:spPr>
          <a:xfrm>
            <a:off x="544915" y="8523892"/>
            <a:ext cx="892081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600" b="1" dirty="0"/>
              <a:t>Part of the Call to Action of the International </a:t>
            </a:r>
            <a:r>
              <a:rPr lang="de-AT" sz="2600" b="1"/>
              <a:t>Vienna Energy </a:t>
            </a:r>
            <a:r>
              <a:rPr lang="de-AT" sz="2600" b="1" dirty="0"/>
              <a:t>and Climate Forum (IVECF), held from 9 to 10 April 2026</a:t>
            </a:r>
            <a:endParaRPr lang="en-AT" sz="26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527193C-9628-3301-0DE1-931CDB1448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904" y="7886743"/>
            <a:ext cx="3248900" cy="21668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C1726DA-1B34-90AD-FE10-FF1E879185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4465" y="7886743"/>
            <a:ext cx="3248900" cy="216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288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E95AC1-59B3-AEA5-8B0D-40C30330A5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Content Placeholder 1">
            <a:extLst>
              <a:ext uri="{FF2B5EF4-FFF2-40B4-BE49-F238E27FC236}">
                <a16:creationId xmlns:a16="http://schemas.microsoft.com/office/drawing/2014/main" id="{7F522DC6-6005-4F10-FA08-A808A33A418A}"/>
              </a:ext>
            </a:extLst>
          </p:cNvPr>
          <p:cNvSpPr txBox="1">
            <a:spLocks/>
          </p:cNvSpPr>
          <p:nvPr/>
        </p:nvSpPr>
        <p:spPr>
          <a:xfrm>
            <a:off x="404341" y="-1964163"/>
            <a:ext cx="17240202" cy="2117866"/>
          </a:xfrm>
        </p:spPr>
        <p:txBody>
          <a:bodyPr lIns="182880" tIns="91440" rIns="182880" bIns="91440" anchor="t"/>
          <a:lstStyle>
            <a:defPPr>
              <a:defRPr lang="en-US"/>
            </a:defPPr>
            <a:lvl1pPr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342900" indent="1143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2286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028700" indent="3429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371600" indent="4572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just" defTabSz="1371600">
              <a:defRPr/>
            </a:pPr>
            <a:endParaRPr lang="en-GB" sz="3200" dirty="0">
              <a:solidFill>
                <a:srgbClr val="1E2463"/>
              </a:solidFill>
              <a:latin typeface="Fira Sans"/>
              <a:ea typeface="Calibri"/>
              <a:cs typeface="Calibri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8A19317-CAD7-59E2-FDDC-B4D58A812737}"/>
              </a:ext>
            </a:extLst>
          </p:cNvPr>
          <p:cNvSpPr>
            <a:spLocks noGrp="1"/>
          </p:cNvSpPr>
          <p:nvPr>
            <p:ph sz="half" idx="14"/>
            <p:custDataLst>
              <p:tags r:id="rId1"/>
            </p:custDataLst>
          </p:nvPr>
        </p:nvSpPr>
        <p:spPr>
          <a:xfrm>
            <a:off x="4774415" y="3347001"/>
            <a:ext cx="12838538" cy="2109158"/>
          </a:xfrm>
        </p:spPr>
        <p:txBody>
          <a:bodyPr lIns="182880" tIns="91440" rIns="182880" bIns="91440" anchor="t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latin typeface="Fira Sans"/>
              </a:rPr>
              <a:t>Tropical cyclones, storm surges, wildfires, heatwaves and flooding directly impact fuel supply chains, power generation, transmission and storage infrastructure. Coastal diesel generators with water-based cooling systems are particularly vulnerable. Coastal </a:t>
            </a:r>
            <a:r>
              <a:rPr lang="en-GB" sz="2200" dirty="0">
                <a:latin typeface="Fira Sans"/>
              </a:rPr>
              <a:t>assets valued at up to 25% of GDP are at risk and recovery costs from cyclones have exceeded 200% of annual GDP in SIDS. Renewable assets are in danger to become stranded assets. </a:t>
            </a:r>
            <a:endParaRPr lang="en-US" sz="2200" dirty="0">
              <a:latin typeface="Fira Sans"/>
            </a:endParaRP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EC3C956E-2DF3-F52D-8614-39A897A2EC62}"/>
              </a:ext>
            </a:extLst>
          </p:cNvPr>
          <p:cNvSpPr>
            <a:spLocks noGrp="1"/>
          </p:cNvSpPr>
          <p:nvPr>
            <p:ph sz="half" idx="15"/>
            <p:custDataLst>
              <p:tags r:id="rId2"/>
            </p:custDataLst>
          </p:nvPr>
        </p:nvSpPr>
        <p:spPr>
          <a:xfrm>
            <a:off x="8815171" y="6161895"/>
            <a:ext cx="8954770" cy="2308630"/>
          </a:xfrm>
        </p:spPr>
        <p:txBody>
          <a:bodyPr lIns="182880" tIns="91440" rIns="182880" bIns="91440" anchor="t"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800" dirty="0">
              <a:solidFill>
                <a:schemeClr val="accent4"/>
              </a:solidFill>
              <a:latin typeface="Fira Sans" panose="020B05030500000200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800" dirty="0">
              <a:solidFill>
                <a:schemeClr val="accent4"/>
              </a:solidFill>
              <a:latin typeface="Fira Sans" panose="020B0503050000020004" pitchFamily="34" charset="0"/>
            </a:endParaRP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9A0E0B0E-38AD-9DCD-F1D3-A89330A90FF3}"/>
              </a:ext>
            </a:extLst>
          </p:cNvPr>
          <p:cNvSpPr>
            <a:spLocks noGrp="1"/>
          </p:cNvSpPr>
          <p:nvPr>
            <p:ph sz="half" idx="16"/>
            <p:custDataLst>
              <p:tags r:id="rId3"/>
            </p:custDataLst>
          </p:nvPr>
        </p:nvSpPr>
        <p:spPr>
          <a:xfrm>
            <a:off x="4774414" y="8021946"/>
            <a:ext cx="12700785" cy="2308630"/>
          </a:xfrm>
        </p:spPr>
        <p:txBody>
          <a:bodyPr lIns="182880" tIns="91440" rIns="182880" bIns="91440" anchor="t"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latin typeface="Fira Sans"/>
              </a:rPr>
              <a:t>SIDS need to transition to renewables, energy and resource-efficiency to enhance the resilience to external supply-chain, market and climate shocks and to increase the productivity and adaptability of MSMEs in key island value chains (e.g. fishery, tourism, agri-food, blue economy). In SIDS, fossil fuel imports consume 8 to 30% of GDP and electricity tariffs range from USD 30 to USD 50 per kwh. </a:t>
            </a:r>
            <a:r>
              <a:rPr lang="en-GB" sz="2200" dirty="0">
                <a:latin typeface="Fira Sans"/>
              </a:rPr>
              <a:t>Energy sectors account for 40% to 80% of national GHG emissions.  </a:t>
            </a:r>
            <a:endParaRPr lang="en-US" sz="2200" dirty="0">
              <a:latin typeface="Fira Sans"/>
            </a:endParaRP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67B7FD1-9B56-7DD9-0BE5-4F183B6447B9}"/>
              </a:ext>
            </a:extLst>
          </p:cNvPr>
          <p:cNvSpPr>
            <a:spLocks noGrp="1"/>
          </p:cNvSpPr>
          <p:nvPr>
            <p:ph type="body" idx="17"/>
            <p:custDataLst>
              <p:tags r:id="rId4"/>
            </p:custDataLst>
          </p:nvPr>
        </p:nvSpPr>
        <p:spPr>
          <a:xfrm>
            <a:off x="4835255" y="2916424"/>
            <a:ext cx="13156412" cy="617220"/>
          </a:xfrm>
        </p:spPr>
        <p:txBody>
          <a:bodyPr anchor="ctr">
            <a:normAutofit fontScale="92500"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800" dirty="0">
                <a:solidFill>
                  <a:schemeClr val="accent2"/>
                </a:solidFill>
                <a:latin typeface="Fira Sans" panose="020B0503050000020004" pitchFamily="34" charset="0"/>
              </a:rPr>
              <a:t>Address immediate climate impacts that threaten energy security and the transition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5BFC929-7FD3-DF6D-EC69-49068DF377AB}"/>
              </a:ext>
            </a:extLst>
          </p:cNvPr>
          <p:cNvSpPr>
            <a:spLocks noGrp="1"/>
          </p:cNvSpPr>
          <p:nvPr>
            <p:ph type="body" idx="18"/>
            <p:custDataLst>
              <p:tags r:id="rId5"/>
            </p:custDataLst>
          </p:nvPr>
        </p:nvSpPr>
        <p:spPr>
          <a:xfrm>
            <a:off x="4774415" y="5396115"/>
            <a:ext cx="12038417" cy="617220"/>
          </a:xfrm>
        </p:spPr>
        <p:txBody>
          <a:bodyPr lIns="182880" tIns="91440" rIns="182880" bIns="91440" anchor="ctr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600" dirty="0">
                <a:solidFill>
                  <a:schemeClr val="accent2"/>
                </a:solidFill>
                <a:latin typeface="Fira Sans"/>
              </a:rPr>
              <a:t>Address long-term climate impacts on aging energy infrastructure</a:t>
            </a:r>
            <a:endParaRPr lang="en-US" sz="2600" dirty="0">
              <a:solidFill>
                <a:schemeClr val="accent2"/>
              </a:solidFill>
              <a:latin typeface="Fira Sans" panose="020B0503050000020004" pitchFamily="34" charset="0"/>
            </a:endParaRP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9265936-4283-0696-22A1-C17B62864230}"/>
              </a:ext>
            </a:extLst>
          </p:cNvPr>
          <p:cNvSpPr>
            <a:spLocks noGrp="1"/>
          </p:cNvSpPr>
          <p:nvPr>
            <p:ph type="body" idx="19"/>
            <p:custDataLst>
              <p:tags r:id="rId6"/>
            </p:custDataLst>
          </p:nvPr>
        </p:nvSpPr>
        <p:spPr>
          <a:xfrm>
            <a:off x="4801783" y="7578220"/>
            <a:ext cx="12571816" cy="617220"/>
          </a:xfrm>
        </p:spPr>
        <p:txBody>
          <a:bodyPr lIns="182880" tIns="91440" rIns="182880" bIns="91440" anchor="ctr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600" dirty="0">
                <a:solidFill>
                  <a:schemeClr val="accent2"/>
                </a:solidFill>
                <a:latin typeface="Fira Sans"/>
              </a:rPr>
              <a:t>Decouple key value chains from fossil fuel imports and decarbonization</a:t>
            </a:r>
            <a:endParaRPr lang="en-US" sz="2600" dirty="0">
              <a:solidFill>
                <a:schemeClr val="accent2"/>
              </a:solidFill>
              <a:latin typeface="Fira Sans" panose="020B0503050000020004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F5FEDCF-39BE-1196-7D1C-F7303F45896B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4790209" y="5859803"/>
            <a:ext cx="12806950" cy="1612359"/>
          </a:xfrm>
        </p:spPr>
        <p:txBody>
          <a:bodyPr lIns="182880" tIns="91440" rIns="182880" bIns="91440" anchor="t">
            <a:normAutofit/>
          </a:bodyPr>
          <a:lstStyle>
            <a:defPPr>
              <a:defRPr lang="en-US"/>
            </a:defPPr>
            <a:lvl1pPr marL="0" indent="0" algn="l" defTabSz="685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71600" fontAlgn="base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200" dirty="0">
                <a:latin typeface="Fira Sans" panose="020B0503050000020004" pitchFamily="34" charset="0"/>
                <a:ea typeface="Calibri" panose="020F0502020204030204"/>
                <a:cs typeface="Calibri" panose="020F0502020204030204"/>
              </a:rPr>
              <a:t>Gradual climate shifts, such as temperature rise, saltwater intrusion and water scarcity exacerbate existing challenges of aging energy infrastructure </a:t>
            </a:r>
            <a:r>
              <a:rPr lang="en-GB" sz="2200" dirty="0">
                <a:latin typeface="Fira Sans" panose="020B0503050000020004" pitchFamily="34" charset="0"/>
                <a:ea typeface="Calibri" panose="020F0502020204030204"/>
                <a:cs typeface="Calibri" panose="020F0502020204030204"/>
              </a:rPr>
              <a:t>— increasing cooling demand, creating longer peak load periods, placing additional stress on fragile grids and forcing utilities to invest heavily in peak generation capacity.</a:t>
            </a:r>
            <a:endParaRPr lang="en-US" sz="2200" dirty="0">
              <a:latin typeface="Fira Sans" panose="020B0503050000020004" pitchFamily="34" charset="0"/>
            </a:endParaRP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FF71F243-3341-3E38-8883-DB8507A4AE2D}"/>
              </a:ext>
            </a:extLst>
          </p:cNvPr>
          <p:cNvSpPr txBox="1">
            <a:spLocks/>
          </p:cNvSpPr>
          <p:nvPr/>
        </p:nvSpPr>
        <p:spPr>
          <a:xfrm>
            <a:off x="443144" y="1770438"/>
            <a:ext cx="17240202" cy="2166850"/>
          </a:xfrm>
        </p:spPr>
        <p:txBody>
          <a:bodyPr lIns="182880" tIns="91440" rIns="182880" bIns="91440" anchor="t"/>
          <a:lstStyle>
            <a:defPPr>
              <a:defRPr lang="en-US"/>
            </a:defPPr>
            <a:lvl1pPr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342900" indent="1143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2286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028700" indent="3429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371600" indent="4572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defTabSz="1371600">
              <a:defRPr/>
            </a:pPr>
            <a:r>
              <a:rPr lang="en-GB" sz="2800" b="1" dirty="0">
                <a:latin typeface="Fira Sans"/>
                <a:ea typeface="Calibri"/>
                <a:cs typeface="Calibri"/>
              </a:rPr>
              <a:t>Integrated approach to address climate change mitigation, adaptation and fossil fuel dependence </a:t>
            </a:r>
          </a:p>
          <a:p>
            <a:pPr defTabSz="1371600">
              <a:defRPr/>
            </a:pPr>
            <a:r>
              <a:rPr lang="en-GB" sz="2600" i="1" dirty="0">
                <a:solidFill>
                  <a:srgbClr val="1E2463"/>
                </a:solidFill>
                <a:latin typeface="Fira Sans"/>
                <a:ea typeface="Calibri"/>
                <a:cs typeface="Calibri"/>
              </a:rPr>
              <a:t>SIDS bear the incremental upfront costs of the dual transition to renewables and climate‑resilient infrastructure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2A889A-8912-B073-29E8-9A48A86902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29" b="1"/>
          <a:stretch>
            <a:fillRect/>
          </a:stretch>
        </p:blipFill>
        <p:spPr bwMode="auto">
          <a:xfrm>
            <a:off x="527011" y="3035782"/>
            <a:ext cx="3702048" cy="203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4B8F02E-8A9E-051B-F587-E35F4F4386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7" b="7745"/>
          <a:stretch>
            <a:fillRect/>
          </a:stretch>
        </p:blipFill>
        <p:spPr bwMode="auto">
          <a:xfrm>
            <a:off x="549949" y="7886830"/>
            <a:ext cx="3690579" cy="205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D75E14-9F93-7DB8-CC4C-5D73A9C4F4B9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b="16671"/>
          <a:stretch>
            <a:fillRect/>
          </a:stretch>
        </p:blipFill>
        <p:spPr>
          <a:xfrm>
            <a:off x="549949" y="5451344"/>
            <a:ext cx="3690579" cy="205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448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919610-DA1C-3738-EF70-1CA518ECD9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Content Placeholder 1">
            <a:extLst>
              <a:ext uri="{FF2B5EF4-FFF2-40B4-BE49-F238E27FC236}">
                <a16:creationId xmlns:a16="http://schemas.microsoft.com/office/drawing/2014/main" id="{BBC9A1BA-0807-ED08-CF72-6D8296CCDBE8}"/>
              </a:ext>
            </a:extLst>
          </p:cNvPr>
          <p:cNvSpPr txBox="1">
            <a:spLocks/>
          </p:cNvSpPr>
          <p:nvPr/>
        </p:nvSpPr>
        <p:spPr>
          <a:xfrm>
            <a:off x="-2111342" y="3143323"/>
            <a:ext cx="16952104" cy="2166850"/>
          </a:xfrm>
        </p:spPr>
        <p:txBody>
          <a:bodyPr lIns="182880" tIns="91440" rIns="182880" bIns="91440" anchor="t"/>
          <a:lstStyle>
            <a:defPPr>
              <a:defRPr lang="en-US"/>
            </a:defPPr>
            <a:lvl1pPr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342900" indent="1143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2286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028700" indent="3429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371600" indent="4572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just"/>
            <a:endParaRPr lang="en-GB" sz="3200" dirty="0">
              <a:solidFill>
                <a:schemeClr val="accent4"/>
              </a:solidFill>
              <a:latin typeface="Fira Sans"/>
              <a:ea typeface="Calibri"/>
              <a:cs typeface="Calibri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47F2DDF-8BD4-8F6F-8F96-EAD9B726D38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55699" y="9848549"/>
            <a:ext cx="2738674" cy="2883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784">
              <a:defRPr/>
            </a:pPr>
            <a:endParaRPr lang="en-US" sz="2700" dirty="0">
              <a:solidFill>
                <a:srgbClr val="FFFFFF"/>
              </a:solidFill>
              <a:latin typeface="Fira Sans" panose="020B05030500000200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A2BAEA-573A-39CA-4AD6-6E8583AC5C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894" y="2774511"/>
            <a:ext cx="17140212" cy="19082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vert="horz"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1000"/>
              </a:spcAft>
            </a:pPr>
            <a:r>
              <a:rPr lang="en-GB" sz="2800" b="1" dirty="0"/>
              <a:t>To enhance the adaptive capacity of SIDS energy systems through the adoption of climate-resilient renewable energy solutions, reducing dependence on fossil fuels and GHG emissions while strengthening energy security and generating productivity gains and climate adaptation co-benefits across key value chains</a:t>
            </a:r>
            <a:r>
              <a:rPr lang="en-AT" sz="2800" b="1" dirty="0"/>
              <a:t> (e.g. </a:t>
            </a:r>
            <a:r>
              <a:rPr lang="en-GB" sz="2800" b="1" dirty="0"/>
              <a:t>tourism, agri-food, blue economy</a:t>
            </a:r>
            <a:r>
              <a:rPr lang="en-AT" sz="2800" b="1" dirty="0"/>
              <a:t>)</a:t>
            </a:r>
            <a:endParaRPr lang="en-AT" sz="28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28B25A51-D7A6-4E86-2A5F-4E9CDEEB8D97}"/>
              </a:ext>
            </a:extLst>
          </p:cNvPr>
          <p:cNvSpPr txBox="1">
            <a:spLocks/>
          </p:cNvSpPr>
          <p:nvPr/>
        </p:nvSpPr>
        <p:spPr>
          <a:xfrm>
            <a:off x="419351" y="1897037"/>
            <a:ext cx="17140212" cy="2166850"/>
          </a:xfrm>
        </p:spPr>
        <p:txBody>
          <a:bodyPr lIns="182880" tIns="91440" rIns="182880" bIns="91440" anchor="t"/>
          <a:lstStyle>
            <a:defPPr>
              <a:defRPr lang="en-US"/>
            </a:defPPr>
            <a:lvl1pPr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342900" indent="1143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2286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028700" indent="3429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371600" indent="4572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just"/>
            <a:r>
              <a:rPr lang="en-GB" sz="3200" b="1" dirty="0">
                <a:latin typeface="Fira Sans"/>
                <a:ea typeface="Calibri"/>
                <a:cs typeface="Calibri"/>
              </a:rPr>
              <a:t>Overall </a:t>
            </a:r>
            <a:r>
              <a:rPr lang="en-AT" sz="3200" b="1" dirty="0">
                <a:latin typeface="Fira Sans"/>
                <a:ea typeface="Calibri"/>
                <a:cs typeface="Calibri"/>
              </a:rPr>
              <a:t>objective an</a:t>
            </a:r>
            <a:r>
              <a:rPr lang="en-GB" sz="3200" b="1" dirty="0">
                <a:latin typeface="Fira Sans"/>
                <a:ea typeface="Calibri"/>
                <a:cs typeface="Calibri"/>
              </a:rPr>
              <a:t>d</a:t>
            </a:r>
            <a:r>
              <a:rPr lang="en-AT" sz="3200" b="1" dirty="0">
                <a:latin typeface="Fira Sans"/>
                <a:ea typeface="Calibri"/>
                <a:cs typeface="Calibri"/>
              </a:rPr>
              <a:t> focus</a:t>
            </a:r>
            <a:r>
              <a:rPr lang="en-GB" sz="3200" b="1" dirty="0">
                <a:latin typeface="Fira Sans"/>
                <a:ea typeface="Calibri"/>
                <a:cs typeface="Calibri"/>
              </a:rPr>
              <a:t> 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0DF43048-4FFA-2A63-F26C-3085BDEE711F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5936300" y="6079620"/>
            <a:ext cx="5544000" cy="798756"/>
          </a:xfrm>
          <a:prstGeom prst="rect">
            <a:avLst/>
          </a:prstGeom>
        </p:spPr>
        <p:txBody>
          <a:bodyPr lIns="182880" tIns="91440" rIns="182880" bIns="0" anchor="ctr">
            <a:noAutofit/>
          </a:bodyPr>
          <a:lstStyle>
            <a:defPPr>
              <a:defRPr lang="en-US"/>
            </a:defPPr>
            <a:lvl1pPr marL="0" indent="-228600" algn="l" defTabSz="685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85000"/>
              </a:lnSpc>
              <a:buNone/>
            </a:pPr>
            <a:endParaRPr lang="en-GB" sz="2800" b="1" dirty="0">
              <a:solidFill>
                <a:schemeClr val="accent2"/>
              </a:solidFill>
              <a:latin typeface="Fira Sans"/>
            </a:endParaRP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CC005723-DE43-442A-F38D-57486FD227CD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3369086" y="6296036"/>
            <a:ext cx="4896000" cy="798756"/>
          </a:xfrm>
          <a:prstGeom prst="rect">
            <a:avLst/>
          </a:prstGeom>
        </p:spPr>
        <p:txBody>
          <a:bodyPr lIns="182880" tIns="91440" rIns="182880" bIns="0" anchor="ctr">
            <a:noAutofit/>
          </a:bodyPr>
          <a:lstStyle>
            <a:defPPr>
              <a:defRPr lang="en-US"/>
            </a:defPPr>
            <a:lvl1pPr marL="0" indent="-228600" algn="l" defTabSz="685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85000"/>
              </a:lnSpc>
              <a:buNone/>
            </a:pPr>
            <a:endParaRPr lang="en-GB" sz="2800" b="1" dirty="0">
              <a:solidFill>
                <a:schemeClr val="accent2"/>
              </a:solidFill>
              <a:latin typeface="Fira Sans"/>
            </a:endParaRPr>
          </a:p>
        </p:txBody>
      </p:sp>
      <p:sp>
        <p:nvSpPr>
          <p:cNvPr id="10" name="Content Placeholder 11">
            <a:extLst>
              <a:ext uri="{FF2B5EF4-FFF2-40B4-BE49-F238E27FC236}">
                <a16:creationId xmlns:a16="http://schemas.microsoft.com/office/drawing/2014/main" id="{6E0B6850-787E-62D1-CF35-B9530AEF7D41}"/>
              </a:ext>
            </a:extLst>
          </p:cNvPr>
          <p:cNvSpPr>
            <a:spLocks noGrp="1"/>
          </p:cNvSpPr>
          <p:nvPr>
            <p:ph sz="half" idx="14"/>
            <p:custDataLst>
              <p:tags r:id="rId4"/>
            </p:custDataLst>
          </p:nvPr>
        </p:nvSpPr>
        <p:spPr>
          <a:xfrm>
            <a:off x="9795817" y="7007090"/>
            <a:ext cx="8209810" cy="2633792"/>
          </a:xfrm>
        </p:spPr>
        <p:txBody>
          <a:bodyPr lIns="182880" tIns="91440" rIns="182880" bIns="91440" anchor="ctr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88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400" b="1" dirty="0">
                <a:solidFill>
                  <a:schemeClr val="accent2"/>
                </a:solidFill>
                <a:latin typeface="Fira Sans"/>
              </a:rPr>
              <a:t>Low-carbon and resilient transportation  </a:t>
            </a:r>
          </a:p>
          <a:p>
            <a:pPr defTabSz="18288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AT" sz="2200" dirty="0">
                <a:latin typeface="Fira Sans"/>
              </a:rPr>
              <a:t>Integrated electric mobility and renewable power systems,</a:t>
            </a:r>
            <a:r>
              <a:rPr lang="en-GB" sz="2200" dirty="0">
                <a:latin typeface="Fira Sans"/>
              </a:rPr>
              <a:t> low-carbon and climate-resilient shipping and ports, green-blue economic corridors, alternative transport technologies and fuels, incl. green hydrogen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8EE1E6E7-CE12-2D3F-B967-7607D8ABBDE2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9837557" y="4704331"/>
            <a:ext cx="8209811" cy="2633792"/>
          </a:xfrm>
        </p:spPr>
        <p:txBody>
          <a:bodyPr lIns="182880" tIns="91440" rIns="182880" bIns="91440" anchor="ctr">
            <a:noAutofit/>
          </a:bodyPr>
          <a:lstStyle>
            <a:defPPr>
              <a:defRPr lang="en-US"/>
            </a:defPPr>
            <a:lvl1pPr marL="0" indent="0" algn="l" defTabSz="685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510">
              <a:lnSpc>
                <a:spcPct val="100000"/>
              </a:lnSpc>
            </a:pPr>
            <a:r>
              <a:rPr lang="en-US" sz="2400" b="1" dirty="0">
                <a:solidFill>
                  <a:schemeClr val="accent2"/>
                </a:solidFill>
                <a:latin typeface="Fira Sans"/>
              </a:rPr>
              <a:t>Resilient intelligent energy systems </a:t>
            </a:r>
          </a:p>
          <a:p>
            <a:pPr marL="16510">
              <a:lnSpc>
                <a:spcPct val="100000"/>
              </a:lnSpc>
            </a:pPr>
            <a:r>
              <a:rPr lang="en-GB" sz="2200" dirty="0">
                <a:latin typeface="Fira Sans"/>
              </a:rPr>
              <a:t>Disaster-proven smart grid, storage and mobility systems, digital energy management systems, AI applications for real-time grid balancing, automated load-shedding, early warning systems that anticipate disasters, renewable output projections</a:t>
            </a:r>
            <a:endParaRPr lang="en-GB" sz="2200" dirty="0">
              <a:latin typeface="Fira Sans"/>
              <a:ea typeface="Calibri"/>
              <a:cs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CBFC714-B8DB-A615-BB15-3CC148866716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755699" y="9848549"/>
            <a:ext cx="2738674" cy="2883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784">
              <a:defRPr/>
            </a:pPr>
            <a:endParaRPr lang="en-US" sz="2700" dirty="0">
              <a:solidFill>
                <a:srgbClr val="FFFFFF"/>
              </a:solidFill>
              <a:latin typeface="Fira Sans" panose="020B05030500000200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5D04E5-088B-0225-B2C1-2BB4C89E6A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351" y="4883549"/>
            <a:ext cx="9263664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/>
          <a:p>
            <a:pPr defTabSz="1828800"/>
            <a:r>
              <a:rPr lang="en-GB" sz="2400" b="1" dirty="0">
                <a:solidFill>
                  <a:schemeClr val="accent2"/>
                </a:solidFill>
                <a:latin typeface="Fira Sans"/>
              </a:rPr>
              <a:t>Climate-proven renewable energy and storage solutions</a:t>
            </a:r>
          </a:p>
          <a:p>
            <a:pPr defTabSz="1828800"/>
            <a:r>
              <a:rPr lang="en-GB" sz="2200" dirty="0">
                <a:latin typeface="Fira Sans"/>
              </a:rPr>
              <a:t>Renewable energy integration and decentralisation, grid flexibilization and hardening (hurricane-resistant mounting and battery storage, corrosion-resistant materials, grid-forming inverters, heat resistant and water efficient generation and transmission), renewables from climate-resilient productive uses of MSMEs)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847E4CEE-5BEC-F081-5E1B-066DAF25F1D1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3320470" y="2590294"/>
            <a:ext cx="4896000" cy="798756"/>
          </a:xfrm>
          <a:prstGeom prst="rect">
            <a:avLst/>
          </a:prstGeom>
        </p:spPr>
        <p:txBody>
          <a:bodyPr lIns="182880" tIns="91440" rIns="182880" bIns="0" anchor="ctr">
            <a:noAutofit/>
          </a:bodyPr>
          <a:lstStyle>
            <a:defPPr>
              <a:defRPr lang="en-US"/>
            </a:defPPr>
            <a:lvl1pPr marL="0" indent="-228600" algn="l" defTabSz="685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85000"/>
              </a:lnSpc>
              <a:buNone/>
            </a:pPr>
            <a:endParaRPr lang="en-US" sz="2800" b="1" dirty="0">
              <a:solidFill>
                <a:schemeClr val="accent2"/>
              </a:solidFill>
              <a:latin typeface="Fira Sans"/>
            </a:endParaRPr>
          </a:p>
        </p:txBody>
      </p:sp>
      <p:sp>
        <p:nvSpPr>
          <p:cNvPr id="20" name="Content Placeholder 10">
            <a:extLst>
              <a:ext uri="{FF2B5EF4-FFF2-40B4-BE49-F238E27FC236}">
                <a16:creationId xmlns:a16="http://schemas.microsoft.com/office/drawing/2014/main" id="{F23B6DF9-93C8-2CF1-2FD1-41EDB82FAB2B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419351" y="7319151"/>
            <a:ext cx="9166811" cy="2529398"/>
          </a:xfrm>
          <a:prstGeom prst="rect">
            <a:avLst/>
          </a:prstGeom>
        </p:spPr>
        <p:txBody>
          <a:bodyPr lIns="182880" tIns="91440" rIns="182880" bIns="91440" anchor="t">
            <a:noAutofit/>
          </a:bodyPr>
          <a:lstStyle>
            <a:defPPr>
              <a:defRPr lang="en-US"/>
            </a:defPPr>
            <a:lvl1pPr marL="0" indent="-228600" algn="l" defTabSz="685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510" indent="0">
              <a:lnSpc>
                <a:spcPct val="100000"/>
              </a:lnSpc>
              <a:buNone/>
            </a:pPr>
            <a:r>
              <a:rPr lang="en-GB" sz="2400" b="1" dirty="0">
                <a:solidFill>
                  <a:schemeClr val="accent2"/>
                </a:solidFill>
                <a:latin typeface="Fira Sans"/>
              </a:rPr>
              <a:t>Energy efficient and nature-based solutions</a:t>
            </a:r>
            <a:endParaRPr lang="en-US" sz="2400" b="1" dirty="0">
              <a:solidFill>
                <a:schemeClr val="accent2"/>
              </a:solidFill>
              <a:latin typeface="Fira Sans"/>
            </a:endParaRPr>
          </a:p>
          <a:p>
            <a:pPr marL="16510" indent="0">
              <a:lnSpc>
                <a:spcPct val="100000"/>
              </a:lnSpc>
              <a:buNone/>
            </a:pPr>
            <a:r>
              <a:rPr lang="en-GB" sz="2200" dirty="0">
                <a:latin typeface="Fira Sans"/>
              </a:rPr>
              <a:t>Climate-resilient MEPS for appliances and efficient heat-resistant construction methods, productive use equipment agrivoltaics and aquaponics, nature-based heat protection, organic waste to energy (incl. sargassum), renewable ocean energy, restoring mangroves and wetlands for energy infrastructure protection</a:t>
            </a:r>
            <a:endParaRPr lang="en-US" sz="2200" dirty="0">
              <a:latin typeface="Fira San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0381F64-3EBB-EF28-11B8-B199943B4933}"/>
              </a:ext>
            </a:extLst>
          </p:cNvPr>
          <p:cNvGrpSpPr/>
          <p:nvPr/>
        </p:nvGrpSpPr>
        <p:grpSpPr>
          <a:xfrm>
            <a:off x="8077200" y="-19530"/>
            <a:ext cx="10210800" cy="1727734"/>
            <a:chOff x="7194859" y="12697"/>
            <a:chExt cx="10804707" cy="1917022"/>
          </a:xfrm>
        </p:grpSpPr>
        <p:pic>
          <p:nvPicPr>
            <p:cNvPr id="23" name="Picture Placeholder 12">
              <a:extLst>
                <a:ext uri="{FF2B5EF4-FFF2-40B4-BE49-F238E27FC236}">
                  <a16:creationId xmlns:a16="http://schemas.microsoft.com/office/drawing/2014/main" id="{82CC2DAF-A150-6734-273B-E3CD0FE6EA03}"/>
                </a:ext>
              </a:extLst>
            </p:cNvPr>
            <p:cNvPicPr>
              <a:picLocks/>
            </p:cNvPicPr>
            <p:nvPr>
              <p:custDataLst>
                <p:tags r:id="rId9"/>
              </p:custDataLst>
            </p:nvPr>
          </p:nvPicPr>
          <p:blipFill rotWithShape="1">
            <a:blip r:embed="rId12" cstate="print">
              <a:alphaModFix amt="8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916164" y="12699"/>
              <a:ext cx="2527376" cy="1917019"/>
            </a:xfrm>
            <a:prstGeom prst="rect">
              <a:avLst/>
            </a:prstGeom>
          </p:spPr>
        </p:pic>
        <p:pic>
          <p:nvPicPr>
            <p:cNvPr id="6" name="Picture 5" descr="A group of people working on solar panels&#10;&#10;Description automatically generated">
              <a:extLst>
                <a:ext uri="{FF2B5EF4-FFF2-40B4-BE49-F238E27FC236}">
                  <a16:creationId xmlns:a16="http://schemas.microsoft.com/office/drawing/2014/main" id="{8FB15FD0-17C2-E8ED-69E5-7B8277DF6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4859" y="23640"/>
              <a:ext cx="2859553" cy="1905624"/>
            </a:xfrm>
            <a:prstGeom prst="rect">
              <a:avLst/>
            </a:prstGeom>
          </p:spPr>
        </p:pic>
        <p:pic>
          <p:nvPicPr>
            <p:cNvPr id="11" name="Picture 10" descr="A wind turbine in the water&#10;&#10;Description automatically generated">
              <a:extLst>
                <a:ext uri="{FF2B5EF4-FFF2-40B4-BE49-F238E27FC236}">
                  <a16:creationId xmlns:a16="http://schemas.microsoft.com/office/drawing/2014/main" id="{7E50183B-CCA0-A82F-5599-EE98F4E45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4412" y="24095"/>
              <a:ext cx="2858436" cy="1905624"/>
            </a:xfrm>
            <a:prstGeom prst="rect">
              <a:avLst/>
            </a:prstGeom>
          </p:spPr>
        </p:pic>
        <p:pic>
          <p:nvPicPr>
            <p:cNvPr id="26" name="Picture 25" descr="A group of cars parked on a street&#10;&#10;Description automatically generated">
              <a:extLst>
                <a:ext uri="{FF2B5EF4-FFF2-40B4-BE49-F238E27FC236}">
                  <a16:creationId xmlns:a16="http://schemas.microsoft.com/office/drawing/2014/main" id="{6B51D8D0-556D-47A9-F115-518F61AF9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43540" y="12697"/>
              <a:ext cx="2556026" cy="19170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9872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noProof="1"/>
          </a:p>
        </p:txBody>
      </p:sp>
      <p:pic>
        <p:nvPicPr>
          <p:cNvPr id="5" name="Picture 2" descr="A diagram of a climate resilience&#10;&#10;Description automatically generated">
            <a:extLst>
              <a:ext uri="{FF2B5EF4-FFF2-40B4-BE49-F238E27FC236}">
                <a16:creationId xmlns:a16="http://schemas.microsoft.com/office/drawing/2014/main" id="{BF461690-B6AE-A26E-97DB-29F98656E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43" y="2980462"/>
            <a:ext cx="9551038" cy="551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6BE464-A9D8-BC6B-5515-4F7C124B6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4705" y="2147293"/>
            <a:ext cx="7729895" cy="7649970"/>
          </a:xfrm>
          <a:prstGeom prst="rect">
            <a:avLst/>
          </a:prstGeom>
        </p:spPr>
      </p:pic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8B06B9AF-010C-B8AE-1077-9DA7AC42F1D1}"/>
              </a:ext>
            </a:extLst>
          </p:cNvPr>
          <p:cNvSpPr txBox="1">
            <a:spLocks/>
          </p:cNvSpPr>
          <p:nvPr/>
        </p:nvSpPr>
        <p:spPr>
          <a:xfrm>
            <a:off x="419351" y="1897037"/>
            <a:ext cx="17140212" cy="2166850"/>
          </a:xfrm>
        </p:spPr>
        <p:txBody>
          <a:bodyPr lIns="182880" tIns="91440" rIns="182880" bIns="91440" anchor="t"/>
          <a:lstStyle>
            <a:defPPr>
              <a:defRPr lang="en-US"/>
            </a:defPPr>
            <a:lvl1pPr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342900" indent="1143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2286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028700" indent="3429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371600" indent="4572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just"/>
            <a:r>
              <a:rPr lang="en-GB" sz="3200" b="1" dirty="0">
                <a:latin typeface="Fira Sans"/>
                <a:ea typeface="Calibri"/>
                <a:cs typeface="Calibri"/>
              </a:rPr>
              <a:t>Mainstreaming climate-resilience</a:t>
            </a:r>
            <a:r>
              <a:rPr lang="en-AT" sz="3200" b="1" dirty="0">
                <a:latin typeface="Fira Sans"/>
                <a:ea typeface="Calibri"/>
                <a:cs typeface="Calibri"/>
              </a:rPr>
              <a:t> throughout </a:t>
            </a:r>
          </a:p>
          <a:p>
            <a:pPr algn="just"/>
            <a:r>
              <a:rPr lang="en-AT" sz="3200" b="1" dirty="0">
                <a:latin typeface="Fira Sans"/>
                <a:ea typeface="Calibri"/>
                <a:cs typeface="Calibri"/>
              </a:rPr>
              <a:t>the energy system</a:t>
            </a:r>
            <a:endParaRPr lang="en-GB" sz="3200" b="1" dirty="0">
              <a:latin typeface="Fira Sans"/>
              <a:ea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6D89A9-7CB3-286C-D7F8-4DC5D7B2FD9E}"/>
              </a:ext>
            </a:extLst>
          </p:cNvPr>
          <p:cNvSpPr txBox="1"/>
          <p:nvPr/>
        </p:nvSpPr>
        <p:spPr>
          <a:xfrm>
            <a:off x="609602" y="8595638"/>
            <a:ext cx="77298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noProof="0" dirty="0"/>
              <a:t>Direct beneficiaries: </a:t>
            </a:r>
            <a:endParaRPr lang="en-AT" sz="2400" b="1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noProof="0" dirty="0"/>
              <a:t>U</a:t>
            </a:r>
            <a:r>
              <a:rPr lang="en-AT" sz="2400" noProof="0" dirty="0" err="1"/>
              <a:t>tilities</a:t>
            </a:r>
            <a:r>
              <a:rPr lang="en-AT" sz="2400" noProof="0" dirty="0"/>
              <a:t>, regulator</a:t>
            </a:r>
            <a:r>
              <a:rPr lang="en-AT" sz="2400" dirty="0"/>
              <a:t>s, ministries, local author</a:t>
            </a:r>
            <a:r>
              <a:rPr lang="en-GB" sz="2400" dirty="0" err="1"/>
              <a:t>i</a:t>
            </a:r>
            <a:r>
              <a:rPr lang="en-AT" sz="2400" dirty="0"/>
              <a:t>ties, IPPs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T" sz="2400" noProof="0" dirty="0"/>
              <a:t>MSMEs in key island value chains </a:t>
            </a:r>
            <a:endParaRPr lang="en-US" sz="2400" noProof="0" dirty="0"/>
          </a:p>
        </p:txBody>
      </p:sp>
    </p:spTree>
    <p:extLst>
      <p:ext uri="{BB962C8B-B14F-4D97-AF65-F5344CB8AC3E}">
        <p14:creationId xmlns:p14="http://schemas.microsoft.com/office/powerpoint/2010/main" val="24002585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" name="Group 211">
            <a:extLst>
              <a:ext uri="{FF2B5EF4-FFF2-40B4-BE49-F238E27FC236}">
                <a16:creationId xmlns:a16="http://schemas.microsoft.com/office/drawing/2014/main" id="{5376D6FA-3651-2671-36A4-ACBF2CA4EC95}"/>
              </a:ext>
            </a:extLst>
          </p:cNvPr>
          <p:cNvGrpSpPr/>
          <p:nvPr/>
        </p:nvGrpSpPr>
        <p:grpSpPr>
          <a:xfrm>
            <a:off x="1974683" y="1786691"/>
            <a:ext cx="14160325" cy="1220917"/>
            <a:chOff x="1850139" y="1775634"/>
            <a:chExt cx="14160325" cy="1220917"/>
          </a:xfrm>
        </p:grpSpPr>
        <p:grpSp>
          <p:nvGrpSpPr>
            <p:cNvPr id="4" name="Group 4"/>
            <p:cNvGrpSpPr/>
            <p:nvPr/>
          </p:nvGrpSpPr>
          <p:grpSpPr>
            <a:xfrm>
              <a:off x="1850139" y="1775634"/>
              <a:ext cx="14160325" cy="636923"/>
              <a:chOff x="0" y="0"/>
              <a:chExt cx="3156633" cy="167749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156633" cy="167749"/>
              </a:xfrm>
              <a:custGeom>
                <a:avLst/>
                <a:gdLst/>
                <a:ahLst/>
                <a:cxnLst/>
                <a:rect l="l" t="t" r="r" b="b"/>
                <a:pathLst>
                  <a:path w="3156633" h="167749">
                    <a:moveTo>
                      <a:pt x="0" y="0"/>
                    </a:moveTo>
                    <a:lnTo>
                      <a:pt x="3156633" y="0"/>
                    </a:lnTo>
                    <a:lnTo>
                      <a:pt x="3156633" y="167749"/>
                    </a:lnTo>
                    <a:lnTo>
                      <a:pt x="0" y="167749"/>
                    </a:lnTo>
                    <a:close/>
                  </a:path>
                </a:pathLst>
              </a:custGeom>
              <a:solidFill>
                <a:srgbClr val="F47A42"/>
              </a:solidFill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9525"/>
                <a:ext cx="3156633" cy="17727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60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7588764" y="1828450"/>
              <a:ext cx="3110472" cy="4953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40"/>
                </a:lnSpc>
                <a:spcBef>
                  <a:spcPct val="0"/>
                </a:spcBef>
              </a:pPr>
              <a:r>
                <a:rPr lang="en-AT" sz="3200" b="1" dirty="0">
                  <a:solidFill>
                    <a:srgbClr val="FFFFFF"/>
                  </a:solidFill>
                  <a:latin typeface="Fira Sans Bold"/>
                  <a:ea typeface="Fira Sans Bold"/>
                  <a:cs typeface="Fira Sans Bold"/>
                  <a:sym typeface="Fira Sans Bold"/>
                </a:rPr>
                <a:t>G-RES</a:t>
              </a:r>
              <a:r>
                <a:rPr lang="en-US" sz="3200" b="1" dirty="0">
                  <a:solidFill>
                    <a:srgbClr val="FFFFFF"/>
                  </a:solidFill>
                  <a:latin typeface="Fira Sans Bold"/>
                  <a:ea typeface="Fira Sans Bold"/>
                  <a:cs typeface="Fira Sans Bold"/>
                  <a:sym typeface="Fira Sans Bold"/>
                </a:rPr>
                <a:t> </a:t>
              </a:r>
              <a:r>
                <a:rPr lang="en-AT" sz="3200" b="1" dirty="0">
                  <a:solidFill>
                    <a:srgbClr val="FFFFFF"/>
                  </a:solidFill>
                  <a:latin typeface="Fira Sans Bold"/>
                  <a:ea typeface="Fira Sans Bold"/>
                  <a:cs typeface="Fira Sans Bold"/>
                  <a:sym typeface="Fira Sans Bold"/>
                </a:rPr>
                <a:t>Objective </a:t>
              </a:r>
              <a:r>
                <a:rPr lang="en-US" sz="3200" b="1" dirty="0">
                  <a:solidFill>
                    <a:srgbClr val="FFFFFF"/>
                  </a:solidFill>
                  <a:latin typeface="Fira Sans Bold"/>
                  <a:ea typeface="Fira Sans Bold"/>
                  <a:cs typeface="Fira Sans Bold"/>
                  <a:sym typeface="Fira Sans Bold"/>
                </a:rPr>
                <a:t> </a:t>
              </a:r>
            </a:p>
          </p:txBody>
        </p:sp>
        <p:grpSp>
          <p:nvGrpSpPr>
            <p:cNvPr id="8" name="Group 8"/>
            <p:cNvGrpSpPr/>
            <p:nvPr/>
          </p:nvGrpSpPr>
          <p:grpSpPr>
            <a:xfrm>
              <a:off x="1850139" y="2349927"/>
              <a:ext cx="14160321" cy="646624"/>
              <a:chOff x="0" y="-9525"/>
              <a:chExt cx="3156633" cy="17030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156633" cy="160779"/>
              </a:xfrm>
              <a:custGeom>
                <a:avLst/>
                <a:gdLst/>
                <a:ahLst/>
                <a:cxnLst/>
                <a:rect l="l" t="t" r="r" b="b"/>
                <a:pathLst>
                  <a:path w="3156633" h="160779">
                    <a:moveTo>
                      <a:pt x="0" y="0"/>
                    </a:moveTo>
                    <a:lnTo>
                      <a:pt x="3156633" y="0"/>
                    </a:lnTo>
                    <a:lnTo>
                      <a:pt x="3156633" y="160779"/>
                    </a:lnTo>
                    <a:lnTo>
                      <a:pt x="0" y="160779"/>
                    </a:lnTo>
                    <a:close/>
                  </a:path>
                </a:pathLst>
              </a:custGeom>
              <a:solidFill>
                <a:srgbClr val="F9CDB8"/>
              </a:solidFill>
              <a:ln w="38100" cap="sq">
                <a:noFill/>
                <a:prstDash val="solid"/>
                <a:miter/>
              </a:ln>
            </p:spPr>
            <p:txBody>
              <a:bodyPr/>
              <a:lstStyle/>
              <a:p>
                <a:pPr algn="ctr"/>
                <a:endParaRPr lang="it-IT" dirty="0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9525"/>
                <a:ext cx="3156633" cy="170304"/>
              </a:xfrm>
              <a:prstGeom prst="rect">
                <a:avLst/>
              </a:prstGeom>
              <a:ln>
                <a:noFill/>
              </a:ln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60"/>
                  </a:lnSpc>
                </a:pPr>
                <a:endParaRPr/>
              </a:p>
            </p:txBody>
          </p:sp>
        </p:grpSp>
      </p:grpSp>
      <p:sp>
        <p:nvSpPr>
          <p:cNvPr id="18" name="AutoShape 18"/>
          <p:cNvSpPr/>
          <p:nvPr/>
        </p:nvSpPr>
        <p:spPr>
          <a:xfrm flipV="1">
            <a:off x="9199272" y="2934616"/>
            <a:ext cx="0" cy="449446"/>
          </a:xfrm>
          <a:prstGeom prst="line">
            <a:avLst/>
          </a:prstGeom>
          <a:ln w="76200" cap="flat">
            <a:solidFill>
              <a:srgbClr val="F47A42"/>
            </a:solidFill>
            <a:prstDash val="solid"/>
            <a:headEnd type="triangle" w="lg" len="med"/>
            <a:tailEnd type="none" w="sm" len="sm"/>
          </a:ln>
        </p:spPr>
        <p:txBody>
          <a:bodyPr/>
          <a:lstStyle/>
          <a:p>
            <a:endParaRPr lang="it-IT"/>
          </a:p>
        </p:txBody>
      </p:sp>
      <p:sp>
        <p:nvSpPr>
          <p:cNvPr id="25" name="Freeform 25"/>
          <p:cNvSpPr/>
          <p:nvPr/>
        </p:nvSpPr>
        <p:spPr>
          <a:xfrm>
            <a:off x="1223977" y="7625888"/>
            <a:ext cx="1033804" cy="1033804"/>
          </a:xfrm>
          <a:custGeom>
            <a:avLst/>
            <a:gdLst/>
            <a:ahLst/>
            <a:cxnLst/>
            <a:rect l="l" t="t" r="r" b="b"/>
            <a:pathLst>
              <a:path w="1033804" h="1033804">
                <a:moveTo>
                  <a:pt x="0" y="0"/>
                </a:moveTo>
                <a:lnTo>
                  <a:pt x="1033804" y="0"/>
                </a:lnTo>
                <a:lnTo>
                  <a:pt x="1033804" y="1033805"/>
                </a:lnTo>
                <a:lnTo>
                  <a:pt x="0" y="103380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6" name="Freeform 26"/>
          <p:cNvSpPr/>
          <p:nvPr/>
        </p:nvSpPr>
        <p:spPr>
          <a:xfrm>
            <a:off x="15930710" y="7532773"/>
            <a:ext cx="1126919" cy="1126919"/>
          </a:xfrm>
          <a:custGeom>
            <a:avLst/>
            <a:gdLst/>
            <a:ahLst/>
            <a:cxnLst/>
            <a:rect l="l" t="t" r="r" b="b"/>
            <a:pathLst>
              <a:path w="1126919" h="1126919">
                <a:moveTo>
                  <a:pt x="0" y="0"/>
                </a:moveTo>
                <a:lnTo>
                  <a:pt x="1126919" y="0"/>
                </a:lnTo>
                <a:lnTo>
                  <a:pt x="1126919" y="1126919"/>
                </a:lnTo>
                <a:lnTo>
                  <a:pt x="0" y="112691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30" name="Group 30"/>
          <p:cNvGrpSpPr/>
          <p:nvPr/>
        </p:nvGrpSpPr>
        <p:grpSpPr>
          <a:xfrm>
            <a:off x="7556481" y="7188006"/>
            <a:ext cx="2831270" cy="2572452"/>
            <a:chOff x="0" y="0"/>
            <a:chExt cx="3775026" cy="3429936"/>
          </a:xfrm>
        </p:grpSpPr>
        <p:grpSp>
          <p:nvGrpSpPr>
            <p:cNvPr id="31" name="Group 31"/>
            <p:cNvGrpSpPr/>
            <p:nvPr/>
          </p:nvGrpSpPr>
          <p:grpSpPr>
            <a:xfrm>
              <a:off x="889594" y="0"/>
              <a:ext cx="2070802" cy="2070802"/>
              <a:chOff x="0" y="0"/>
              <a:chExt cx="812800" cy="81280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47A42">
                  <a:alpha val="84000"/>
                </a:srgbClr>
              </a:solidFill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20"/>
                  </a:lnSpc>
                </a:pPr>
                <a:r>
                  <a:rPr lang="en-US" sz="1600" b="1">
                    <a:solidFill>
                      <a:srgbClr val="FFFFFF"/>
                    </a:solidFill>
                    <a:latin typeface="Fira Sans Bold"/>
                    <a:ea typeface="Fira Sans Bold"/>
                    <a:cs typeface="Fira Sans Bold"/>
                    <a:sym typeface="Fira Sans Bold"/>
                  </a:rPr>
                  <a:t>Economic Impact</a:t>
                </a:r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1704224" y="1359134"/>
              <a:ext cx="2070802" cy="2070802"/>
              <a:chOff x="0" y="0"/>
              <a:chExt cx="812800" cy="8128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9CDC">
                  <a:alpha val="77647"/>
                </a:srgbClr>
              </a:solidFill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20"/>
                  </a:lnSpc>
                </a:pPr>
                <a:r>
                  <a:rPr lang="en-US" sz="1600" b="1" dirty="0">
                    <a:solidFill>
                      <a:srgbClr val="FFFFFF">
                        <a:alpha val="77647"/>
                      </a:srgbClr>
                    </a:solidFill>
                    <a:latin typeface="Fira Sans Bold"/>
                    <a:ea typeface="Fira Sans Bold"/>
                    <a:cs typeface="Fira Sans Bold"/>
                    <a:sym typeface="Fira Sans Bold"/>
                  </a:rPr>
                  <a:t>Social</a:t>
                </a:r>
              </a:p>
              <a:p>
                <a:pPr algn="ctr">
                  <a:lnSpc>
                    <a:spcPts val="1920"/>
                  </a:lnSpc>
                </a:pPr>
                <a:r>
                  <a:rPr lang="en-US" sz="1600" b="1" dirty="0">
                    <a:solidFill>
                      <a:srgbClr val="FFFFFF">
                        <a:alpha val="77647"/>
                      </a:srgbClr>
                    </a:solidFill>
                    <a:latin typeface="Fira Sans Bold"/>
                    <a:ea typeface="Fira Sans Bold"/>
                    <a:cs typeface="Fira Sans Bold"/>
                    <a:sym typeface="Fira Sans Bold"/>
                  </a:rPr>
                  <a:t>Impact</a:t>
                </a:r>
              </a:p>
            </p:txBody>
          </p:sp>
        </p:grpSp>
        <p:grpSp>
          <p:nvGrpSpPr>
            <p:cNvPr id="37" name="Group 37"/>
            <p:cNvGrpSpPr/>
            <p:nvPr/>
          </p:nvGrpSpPr>
          <p:grpSpPr>
            <a:xfrm>
              <a:off x="0" y="1359134"/>
              <a:ext cx="2070802" cy="2070802"/>
              <a:chOff x="0" y="0"/>
              <a:chExt cx="812800" cy="812800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BF36">
                  <a:alpha val="77647"/>
                </a:srgbClr>
              </a:solidFill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" name="TextBox 39"/>
              <p:cNvSpPr txBox="1"/>
              <p:nvPr/>
            </p:nvSpPr>
            <p:spPr>
              <a:xfrm>
                <a:off x="76199" y="66675"/>
                <a:ext cx="675403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20"/>
                  </a:lnSpc>
                </a:pPr>
                <a:r>
                  <a:rPr lang="en-US" sz="1600" b="1" spc="-38">
                    <a:solidFill>
                      <a:srgbClr val="FFFFFF">
                        <a:alpha val="77647"/>
                      </a:srgbClr>
                    </a:solidFill>
                    <a:latin typeface="Fira Sans Bold"/>
                    <a:ea typeface="Fira Sans Bold"/>
                    <a:cs typeface="Fira Sans Bold"/>
                    <a:sym typeface="Fira Sans Bold"/>
                  </a:rPr>
                  <a:t>Environmental</a:t>
                </a:r>
              </a:p>
              <a:p>
                <a:pPr algn="ctr">
                  <a:lnSpc>
                    <a:spcPts val="1920"/>
                  </a:lnSpc>
                </a:pPr>
                <a:r>
                  <a:rPr lang="en-US" sz="1600" b="1" spc="-38">
                    <a:solidFill>
                      <a:srgbClr val="FFFFFF">
                        <a:alpha val="77647"/>
                      </a:srgbClr>
                    </a:solidFill>
                    <a:latin typeface="Fira Sans Bold"/>
                    <a:ea typeface="Fira Sans Bold"/>
                    <a:cs typeface="Fira Sans Bold"/>
                    <a:sym typeface="Fira Sans Bold"/>
                  </a:rPr>
                  <a:t>Impact</a:t>
                </a:r>
              </a:p>
            </p:txBody>
          </p:sp>
        </p:grpSp>
      </p:grpSp>
      <p:sp>
        <p:nvSpPr>
          <p:cNvPr id="42" name="Freeform 42"/>
          <p:cNvSpPr/>
          <p:nvPr/>
        </p:nvSpPr>
        <p:spPr>
          <a:xfrm>
            <a:off x="0" y="9789943"/>
            <a:ext cx="8363195" cy="490212"/>
          </a:xfrm>
          <a:custGeom>
            <a:avLst/>
            <a:gdLst/>
            <a:ahLst/>
            <a:cxnLst/>
            <a:rect l="l" t="t" r="r" b="b"/>
            <a:pathLst>
              <a:path w="2202652" h="299896">
                <a:moveTo>
                  <a:pt x="0" y="0"/>
                </a:moveTo>
                <a:lnTo>
                  <a:pt x="2202652" y="0"/>
                </a:lnTo>
                <a:lnTo>
                  <a:pt x="2202652" y="299896"/>
                </a:lnTo>
                <a:lnTo>
                  <a:pt x="0" y="299896"/>
                </a:lnTo>
                <a:close/>
              </a:path>
            </a:pathLst>
          </a:custGeom>
          <a:solidFill>
            <a:srgbClr val="009CDC"/>
          </a:solidFill>
        </p:spPr>
        <p:txBody>
          <a:bodyPr/>
          <a:lstStyle/>
          <a:p>
            <a:endParaRPr lang="it-IT"/>
          </a:p>
        </p:txBody>
      </p:sp>
      <p:sp>
        <p:nvSpPr>
          <p:cNvPr id="43" name="TextBox 43"/>
          <p:cNvSpPr txBox="1"/>
          <p:nvPr/>
        </p:nvSpPr>
        <p:spPr>
          <a:xfrm>
            <a:off x="-491067" y="7816219"/>
            <a:ext cx="8363195" cy="835783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45" name="Freeform 45"/>
          <p:cNvSpPr/>
          <p:nvPr/>
        </p:nvSpPr>
        <p:spPr>
          <a:xfrm>
            <a:off x="9897880" y="9747517"/>
            <a:ext cx="8363195" cy="551274"/>
          </a:xfrm>
          <a:custGeom>
            <a:avLst/>
            <a:gdLst/>
            <a:ahLst/>
            <a:cxnLst/>
            <a:rect l="l" t="t" r="r" b="b"/>
            <a:pathLst>
              <a:path w="2202652" h="299896">
                <a:moveTo>
                  <a:pt x="0" y="0"/>
                </a:moveTo>
                <a:lnTo>
                  <a:pt x="2202652" y="0"/>
                </a:lnTo>
                <a:lnTo>
                  <a:pt x="2202652" y="299896"/>
                </a:lnTo>
                <a:lnTo>
                  <a:pt x="0" y="299896"/>
                </a:lnTo>
                <a:close/>
              </a:path>
            </a:pathLst>
          </a:custGeom>
          <a:solidFill>
            <a:srgbClr val="E5E5E5"/>
          </a:solidFill>
        </p:spPr>
        <p:txBody>
          <a:bodyPr/>
          <a:lstStyle/>
          <a:p>
            <a:endParaRPr lang="it-IT"/>
          </a:p>
        </p:txBody>
      </p:sp>
      <p:sp>
        <p:nvSpPr>
          <p:cNvPr id="46" name="TextBox 46"/>
          <p:cNvSpPr txBox="1"/>
          <p:nvPr/>
        </p:nvSpPr>
        <p:spPr>
          <a:xfrm>
            <a:off x="9842608" y="9876479"/>
            <a:ext cx="8363195" cy="8210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48" name="Freeform 48"/>
          <p:cNvSpPr/>
          <p:nvPr/>
        </p:nvSpPr>
        <p:spPr>
          <a:xfrm>
            <a:off x="-210736" y="7939457"/>
            <a:ext cx="633292" cy="628108"/>
          </a:xfrm>
          <a:custGeom>
            <a:avLst/>
            <a:gdLst/>
            <a:ahLst/>
            <a:cxnLst/>
            <a:rect l="l" t="t" r="r" b="b"/>
            <a:pathLst>
              <a:path w="847604" h="913858">
                <a:moveTo>
                  <a:pt x="0" y="0"/>
                </a:moveTo>
                <a:lnTo>
                  <a:pt x="847603" y="0"/>
                </a:lnTo>
                <a:lnTo>
                  <a:pt x="847603" y="913858"/>
                </a:lnTo>
                <a:lnTo>
                  <a:pt x="0" y="91385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52" name="TextBox 52"/>
          <p:cNvSpPr txBox="1"/>
          <p:nvPr/>
        </p:nvSpPr>
        <p:spPr>
          <a:xfrm>
            <a:off x="1223977" y="8831142"/>
            <a:ext cx="3058408" cy="737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 b="1" dirty="0">
                <a:solidFill>
                  <a:srgbClr val="0059AA"/>
                </a:solidFill>
                <a:latin typeface="Fira Sans" panose="020B0503050000020004" pitchFamily="34" charset="0"/>
                <a:ea typeface="Aptos Bold"/>
                <a:cs typeface="Aptos Bold"/>
                <a:sym typeface="Aptos Bold"/>
              </a:rPr>
              <a:t>CREATE LOCAL DEMAND</a:t>
            </a:r>
          </a:p>
          <a:p>
            <a:pPr algn="l">
              <a:lnSpc>
                <a:spcPts val="2940"/>
              </a:lnSpc>
            </a:pPr>
            <a:r>
              <a:rPr lang="en-US" sz="2100" i="1" dirty="0">
                <a:solidFill>
                  <a:srgbClr val="0059AA"/>
                </a:solidFill>
                <a:latin typeface="Fira Sans" panose="020B0503050000020004" pitchFamily="34" charset="0"/>
                <a:ea typeface="Aptos Italics"/>
                <a:cs typeface="Aptos Italics"/>
                <a:sym typeface="Aptos Italics"/>
              </a:rPr>
              <a:t>Energy consumers 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2831945" y="8831142"/>
            <a:ext cx="4225684" cy="7219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940"/>
              </a:lnSpc>
            </a:pPr>
            <a:r>
              <a:rPr lang="en-US" sz="2100" b="1" dirty="0">
                <a:solidFill>
                  <a:srgbClr val="0059AA"/>
                </a:solidFill>
                <a:latin typeface="Fira Sans" panose="020B0503050000020004" pitchFamily="34" charset="0"/>
                <a:ea typeface="Aptos Bold"/>
                <a:cs typeface="Aptos Bold"/>
                <a:sym typeface="Aptos Bold"/>
              </a:rPr>
              <a:t>CREATE LOCAL QUALITY SUPPLY</a:t>
            </a:r>
            <a:endParaRPr lang="en-US" sz="2100" b="1" dirty="0">
              <a:solidFill>
                <a:srgbClr val="0059AA"/>
              </a:solidFill>
              <a:latin typeface="Fira Sans" panose="020B0503050000020004" pitchFamily="34" charset="0"/>
              <a:ea typeface="Aptos Bold"/>
              <a:cs typeface="Aptos Bold"/>
            </a:endParaRPr>
          </a:p>
          <a:p>
            <a:pPr algn="r">
              <a:lnSpc>
                <a:spcPts val="2940"/>
              </a:lnSpc>
            </a:pPr>
            <a:r>
              <a:rPr lang="en-US" sz="2100" i="1" dirty="0">
                <a:solidFill>
                  <a:srgbClr val="0059AA"/>
                </a:solidFill>
                <a:latin typeface="Fira Sans" panose="020B0503050000020004" pitchFamily="34" charset="0"/>
                <a:ea typeface="Aptos Italics"/>
                <a:cs typeface="Aptos Italics"/>
                <a:sym typeface="Aptos Italics"/>
              </a:rPr>
              <a:t>Energy Businesses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740793" y="9747517"/>
            <a:ext cx="6295322" cy="433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  <a:spcBef>
                <a:spcPct val="0"/>
              </a:spcBef>
            </a:pPr>
            <a:r>
              <a:rPr lang="en-US" sz="2000" dirty="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Contribute to national policy objectives and priorities</a:t>
            </a:r>
            <a:endParaRPr lang="en-US" sz="2000" dirty="0">
              <a:solidFill>
                <a:srgbClr val="FFFFFF"/>
              </a:solidFill>
              <a:latin typeface="Fira Sans"/>
              <a:ea typeface="Fira Sans"/>
              <a:cs typeface="Fira Sans"/>
            </a:endParaRPr>
          </a:p>
        </p:txBody>
      </p:sp>
      <p:sp>
        <p:nvSpPr>
          <p:cNvPr id="55" name="TextBox 55"/>
          <p:cNvSpPr txBox="1"/>
          <p:nvPr/>
        </p:nvSpPr>
        <p:spPr>
          <a:xfrm>
            <a:off x="10676086" y="9747517"/>
            <a:ext cx="6162277" cy="433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  <a:spcBef>
                <a:spcPct val="0"/>
              </a:spcBef>
            </a:pPr>
            <a:r>
              <a:rPr lang="en-US" sz="2000" dirty="0">
                <a:solidFill>
                  <a:srgbClr val="0059AA"/>
                </a:solidFill>
                <a:latin typeface="Fira Sans"/>
                <a:ea typeface="Fira Sans"/>
                <a:cs typeface="Fira Sans"/>
                <a:sym typeface="Fira Sans"/>
              </a:rPr>
              <a:t>Contribute to global policy objectives and priorities</a:t>
            </a:r>
            <a:endParaRPr lang="en-US" sz="2000" dirty="0">
              <a:solidFill>
                <a:srgbClr val="0059AA"/>
              </a:solidFill>
              <a:latin typeface="Fira Sans"/>
              <a:ea typeface="Fira Sans"/>
              <a:cs typeface="Fira Sans"/>
            </a:endParaRPr>
          </a:p>
        </p:txBody>
      </p:sp>
      <p:cxnSp>
        <p:nvCxnSpPr>
          <p:cNvPr id="57" name="Connettore 4 56">
            <a:extLst>
              <a:ext uri="{FF2B5EF4-FFF2-40B4-BE49-F238E27FC236}">
                <a16:creationId xmlns:a16="http://schemas.microsoft.com/office/drawing/2014/main" id="{793B0067-4CEE-F560-78B1-166011537FA5}"/>
              </a:ext>
            </a:extLst>
          </p:cNvPr>
          <p:cNvCxnSpPr>
            <a:cxnSpLocks/>
          </p:cNvCxnSpPr>
          <p:nvPr/>
        </p:nvCxnSpPr>
        <p:spPr>
          <a:xfrm flipV="1">
            <a:off x="1238990" y="5523343"/>
            <a:ext cx="1471385" cy="1129595"/>
          </a:xfrm>
          <a:prstGeom prst="bentConnector3">
            <a:avLst>
              <a:gd name="adj1" fmla="val 139"/>
            </a:avLst>
          </a:prstGeom>
          <a:ln w="38100">
            <a:solidFill>
              <a:srgbClr val="009CDC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ttore 4 58">
            <a:extLst>
              <a:ext uri="{FF2B5EF4-FFF2-40B4-BE49-F238E27FC236}">
                <a16:creationId xmlns:a16="http://schemas.microsoft.com/office/drawing/2014/main" id="{363D6FC2-3E31-1A05-D27C-D80C5E757F02}"/>
              </a:ext>
            </a:extLst>
          </p:cNvPr>
          <p:cNvCxnSpPr>
            <a:cxnSpLocks/>
          </p:cNvCxnSpPr>
          <p:nvPr/>
        </p:nvCxnSpPr>
        <p:spPr>
          <a:xfrm rot="10800000">
            <a:off x="15320928" y="5383874"/>
            <a:ext cx="1439697" cy="1085455"/>
          </a:xfrm>
          <a:prstGeom prst="bentConnector3">
            <a:avLst>
              <a:gd name="adj1" fmla="val -196"/>
            </a:avLst>
          </a:prstGeom>
          <a:ln w="38100">
            <a:solidFill>
              <a:srgbClr val="009CDC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ttore 2 65">
            <a:extLst>
              <a:ext uri="{FF2B5EF4-FFF2-40B4-BE49-F238E27FC236}">
                <a16:creationId xmlns:a16="http://schemas.microsoft.com/office/drawing/2014/main" id="{18A7547B-196C-D6E3-EF4F-8A6CC917608A}"/>
              </a:ext>
            </a:extLst>
          </p:cNvPr>
          <p:cNvCxnSpPr/>
          <p:nvPr/>
        </p:nvCxnSpPr>
        <p:spPr>
          <a:xfrm>
            <a:off x="3069133" y="8077326"/>
            <a:ext cx="4060631" cy="0"/>
          </a:xfrm>
          <a:prstGeom prst="straightConnector1">
            <a:avLst/>
          </a:prstGeom>
          <a:ln w="38100">
            <a:solidFill>
              <a:srgbClr val="009CD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ttore 2 66">
            <a:extLst>
              <a:ext uri="{FF2B5EF4-FFF2-40B4-BE49-F238E27FC236}">
                <a16:creationId xmlns:a16="http://schemas.microsoft.com/office/drawing/2014/main" id="{7D66849B-0F8C-6324-5B9D-9E86CD3F3007}"/>
              </a:ext>
            </a:extLst>
          </p:cNvPr>
          <p:cNvCxnSpPr>
            <a:cxnSpLocks/>
          </p:cNvCxnSpPr>
          <p:nvPr/>
        </p:nvCxnSpPr>
        <p:spPr>
          <a:xfrm flipH="1">
            <a:off x="10816861" y="8077326"/>
            <a:ext cx="4237611" cy="0"/>
          </a:xfrm>
          <a:prstGeom prst="straightConnector1">
            <a:avLst/>
          </a:prstGeom>
          <a:ln w="38100">
            <a:solidFill>
              <a:srgbClr val="009CD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5AC4E32D-727C-B7CF-18CD-A380C5335D1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-474" t="3194" r="474" b="4666"/>
          <a:stretch>
            <a:fillRect/>
          </a:stretch>
        </p:blipFill>
        <p:spPr>
          <a:xfrm>
            <a:off x="1922589" y="3947778"/>
            <a:ext cx="14296004" cy="3151131"/>
          </a:xfrm>
          <a:prstGeom prst="rect">
            <a:avLst/>
          </a:prstGeom>
        </p:spPr>
      </p:pic>
      <p:grpSp>
        <p:nvGrpSpPr>
          <p:cNvPr id="209" name="Group 208">
            <a:extLst>
              <a:ext uri="{FF2B5EF4-FFF2-40B4-BE49-F238E27FC236}">
                <a16:creationId xmlns:a16="http://schemas.microsoft.com/office/drawing/2014/main" id="{BF9B6C88-1801-4CC8-4702-533F7F868190}"/>
              </a:ext>
            </a:extLst>
          </p:cNvPr>
          <p:cNvGrpSpPr/>
          <p:nvPr/>
        </p:nvGrpSpPr>
        <p:grpSpPr>
          <a:xfrm>
            <a:off x="1959669" y="3408361"/>
            <a:ext cx="14253997" cy="646624"/>
            <a:chOff x="3134066" y="3105645"/>
            <a:chExt cx="12019868" cy="646624"/>
          </a:xfrm>
        </p:grpSpPr>
        <p:grpSp>
          <p:nvGrpSpPr>
            <p:cNvPr id="12" name="Group 12"/>
            <p:cNvGrpSpPr/>
            <p:nvPr/>
          </p:nvGrpSpPr>
          <p:grpSpPr>
            <a:xfrm>
              <a:off x="3134066" y="3105645"/>
              <a:ext cx="12019868" cy="646624"/>
              <a:chOff x="0" y="-9525"/>
              <a:chExt cx="3165727" cy="170304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9094" y="-6637"/>
                <a:ext cx="3156633" cy="160779"/>
              </a:xfrm>
              <a:custGeom>
                <a:avLst/>
                <a:gdLst/>
                <a:ahLst/>
                <a:cxnLst/>
                <a:rect l="l" t="t" r="r" b="b"/>
                <a:pathLst>
                  <a:path w="3156633" h="160779">
                    <a:moveTo>
                      <a:pt x="0" y="0"/>
                    </a:moveTo>
                    <a:lnTo>
                      <a:pt x="3156633" y="0"/>
                    </a:lnTo>
                    <a:lnTo>
                      <a:pt x="3156633" y="160779"/>
                    </a:lnTo>
                    <a:lnTo>
                      <a:pt x="0" y="160779"/>
                    </a:lnTo>
                    <a:close/>
                  </a:path>
                </a:pathLst>
              </a:custGeom>
              <a:solidFill>
                <a:srgbClr val="009CDC"/>
              </a:solidFill>
            </p:spPr>
            <p:txBody>
              <a:bodyPr/>
              <a:lstStyle/>
              <a:p>
                <a:endParaRPr lang="it-IT" dirty="0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9525"/>
                <a:ext cx="3156633" cy="1703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60"/>
                  </a:lnSpc>
                </a:pPr>
                <a:endParaRPr/>
              </a:p>
            </p:txBody>
          </p:sp>
        </p:grpSp>
        <p:sp>
          <p:nvSpPr>
            <p:cNvPr id="49" name="TextBox 49"/>
            <p:cNvSpPr txBox="1"/>
            <p:nvPr/>
          </p:nvSpPr>
          <p:spPr>
            <a:xfrm>
              <a:off x="7588764" y="3220799"/>
              <a:ext cx="3110472" cy="4953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40"/>
                </a:lnSpc>
                <a:spcBef>
                  <a:spcPct val="0"/>
                </a:spcBef>
              </a:pPr>
              <a:r>
                <a:rPr lang="en-AT" sz="3200" b="1" dirty="0">
                  <a:solidFill>
                    <a:srgbClr val="FFFFFF"/>
                  </a:solidFill>
                  <a:latin typeface="Fira Sans Bold"/>
                  <a:ea typeface="Fira Sans Bold"/>
                  <a:cs typeface="Fira Sans Bold"/>
                  <a:sym typeface="Fira Sans Bold"/>
                </a:rPr>
                <a:t>G-RES</a:t>
              </a:r>
              <a:r>
                <a:rPr lang="en-US" sz="3200" b="1" dirty="0">
                  <a:solidFill>
                    <a:srgbClr val="FFFFFF"/>
                  </a:solidFill>
                  <a:latin typeface="Fira Sans Bold"/>
                  <a:ea typeface="Fira Sans Bold"/>
                  <a:cs typeface="Fira Sans Bold"/>
                  <a:sym typeface="Fira Sans Bold"/>
                </a:rPr>
                <a:t> </a:t>
              </a:r>
              <a:r>
                <a:rPr lang="en-AT" sz="3200" b="1" dirty="0">
                  <a:solidFill>
                    <a:srgbClr val="FFFFFF"/>
                  </a:solidFill>
                  <a:latin typeface="Fira Sans Bold"/>
                  <a:ea typeface="Fira Sans Bold"/>
                  <a:cs typeface="Fira Sans Bold"/>
                  <a:sym typeface="Fira Sans Bold"/>
                </a:rPr>
                <a:t>Outcomes</a:t>
              </a:r>
              <a:r>
                <a:rPr lang="en-US" sz="3200" b="1" dirty="0">
                  <a:solidFill>
                    <a:srgbClr val="FFFFFF"/>
                  </a:solidFill>
                  <a:latin typeface="Fira Sans Bold"/>
                  <a:ea typeface="Fira Sans Bold"/>
                  <a:cs typeface="Fira Sans Bold"/>
                  <a:sym typeface="Fira Sans Bold"/>
                </a:rPr>
                <a:t> </a:t>
              </a:r>
            </a:p>
          </p:txBody>
        </p:sp>
      </p:grpSp>
      <p:sp>
        <p:nvSpPr>
          <p:cNvPr id="211" name="TextBox 11">
            <a:extLst>
              <a:ext uri="{FF2B5EF4-FFF2-40B4-BE49-F238E27FC236}">
                <a16:creationId xmlns:a16="http://schemas.microsoft.com/office/drawing/2014/main" id="{DA3706F9-A28E-47AD-02A2-58D0AC33A523}"/>
              </a:ext>
            </a:extLst>
          </p:cNvPr>
          <p:cNvSpPr txBox="1"/>
          <p:nvPr/>
        </p:nvSpPr>
        <p:spPr>
          <a:xfrm>
            <a:off x="1677338" y="2394407"/>
            <a:ext cx="14715066" cy="4728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AT" sz="2750" dirty="0">
                <a:solidFill>
                  <a:srgbClr val="D45B24"/>
                </a:solidFill>
                <a:latin typeface="Aptos"/>
                <a:ea typeface="Aptos"/>
                <a:cs typeface="Aptos"/>
                <a:sym typeface="Aptos"/>
              </a:rPr>
              <a:t>Enhance the adaptive capacity of SIDS energy systems through climate-resilient RE systems </a:t>
            </a:r>
            <a:endParaRPr lang="en-US" sz="2799" dirty="0">
              <a:solidFill>
                <a:srgbClr val="D45B24"/>
              </a:solidFill>
              <a:latin typeface="Aptos"/>
              <a:ea typeface="Aptos"/>
              <a:cs typeface="Aptos"/>
              <a:sym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2195423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2A7A55-61CA-AA95-C061-4681B03F4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Content Placeholder 1">
            <a:extLst>
              <a:ext uri="{FF2B5EF4-FFF2-40B4-BE49-F238E27FC236}">
                <a16:creationId xmlns:a16="http://schemas.microsoft.com/office/drawing/2014/main" id="{40721DAD-31C7-3EAC-54CB-A8E4BE20D39A}"/>
              </a:ext>
            </a:extLst>
          </p:cNvPr>
          <p:cNvSpPr txBox="1">
            <a:spLocks/>
          </p:cNvSpPr>
          <p:nvPr/>
        </p:nvSpPr>
        <p:spPr>
          <a:xfrm>
            <a:off x="-2111342" y="3143323"/>
            <a:ext cx="16952104" cy="2166850"/>
          </a:xfrm>
        </p:spPr>
        <p:txBody>
          <a:bodyPr lIns="182880" tIns="91440" rIns="182880" bIns="91440" anchor="t"/>
          <a:lstStyle>
            <a:defPPr>
              <a:defRPr lang="en-US"/>
            </a:defPPr>
            <a:lvl1pPr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342900" indent="1143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2286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028700" indent="3429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371600" indent="4572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just"/>
            <a:endParaRPr lang="en-GB" sz="3200" dirty="0">
              <a:solidFill>
                <a:schemeClr val="accent4"/>
              </a:solidFill>
              <a:latin typeface="Fira Sans"/>
              <a:ea typeface="Calibri"/>
              <a:cs typeface="Calibri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C24A00C-910D-076B-1FDA-8C0119F9713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57727" y="9998614"/>
            <a:ext cx="2738674" cy="2883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784">
              <a:defRPr/>
            </a:pPr>
            <a:endParaRPr lang="en-US" sz="2700" dirty="0">
              <a:solidFill>
                <a:srgbClr val="FFFFFF"/>
              </a:solidFill>
              <a:latin typeface="Fira Sans" panose="020B05030500000200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88276F-606C-D399-A584-3FE44CCDB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888" y="2675137"/>
            <a:ext cx="17140212" cy="110799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vert="horz"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1000"/>
              </a:spcAft>
            </a:pPr>
            <a:r>
              <a:rPr lang="en-GB" sz="30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en-AT" sz="30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</a:t>
            </a:r>
            <a:r>
              <a:rPr lang="en-GB" sz="30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comprises a global-regional component and a growing portfolio of national projects to be implemented simultaneously and through a coherent approach </a:t>
            </a:r>
            <a:endParaRPr lang="en-AT" sz="3000" b="1" dirty="0">
              <a:solidFill>
                <a:srgbClr val="0070C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F1A1D870-6734-7233-ED77-40E2A02D0DA4}"/>
              </a:ext>
            </a:extLst>
          </p:cNvPr>
          <p:cNvSpPr txBox="1">
            <a:spLocks/>
          </p:cNvSpPr>
          <p:nvPr/>
        </p:nvSpPr>
        <p:spPr>
          <a:xfrm>
            <a:off x="419351" y="1897037"/>
            <a:ext cx="17140212" cy="2166850"/>
          </a:xfrm>
        </p:spPr>
        <p:txBody>
          <a:bodyPr lIns="182880" tIns="91440" rIns="182880" bIns="91440" anchor="t"/>
          <a:lstStyle>
            <a:defPPr>
              <a:defRPr lang="en-US"/>
            </a:defPPr>
            <a:lvl1pPr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342900" indent="1143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2286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028700" indent="3429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371600" indent="4572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just"/>
            <a:r>
              <a:rPr lang="en-GB" sz="3200" b="1" dirty="0">
                <a:latin typeface="Fira Sans"/>
                <a:ea typeface="Calibri"/>
                <a:cs typeface="Calibri"/>
              </a:rPr>
              <a:t>Integrated global-regional-national implementation approach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F706864F-31B9-4C8D-3573-988FD2F44A86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5936300" y="6079620"/>
            <a:ext cx="5544000" cy="798756"/>
          </a:xfrm>
          <a:prstGeom prst="rect">
            <a:avLst/>
          </a:prstGeom>
        </p:spPr>
        <p:txBody>
          <a:bodyPr lIns="182880" tIns="91440" rIns="182880" bIns="0" anchor="ctr">
            <a:noAutofit/>
          </a:bodyPr>
          <a:lstStyle>
            <a:defPPr>
              <a:defRPr lang="en-US"/>
            </a:defPPr>
            <a:lvl1pPr marL="0" indent="-228600" algn="l" defTabSz="685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85000"/>
              </a:lnSpc>
              <a:buNone/>
            </a:pPr>
            <a:endParaRPr lang="en-GB" sz="2800" b="1" dirty="0">
              <a:solidFill>
                <a:schemeClr val="accent2"/>
              </a:solidFill>
              <a:latin typeface="Fira Sans"/>
            </a:endParaRP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8C36870B-E823-763B-DBD1-4D27F881EC99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3369086" y="6296036"/>
            <a:ext cx="4896000" cy="798756"/>
          </a:xfrm>
          <a:prstGeom prst="rect">
            <a:avLst/>
          </a:prstGeom>
        </p:spPr>
        <p:txBody>
          <a:bodyPr lIns="182880" tIns="91440" rIns="182880" bIns="0" anchor="ctr">
            <a:noAutofit/>
          </a:bodyPr>
          <a:lstStyle>
            <a:defPPr>
              <a:defRPr lang="en-US"/>
            </a:defPPr>
            <a:lvl1pPr marL="0" indent="-228600" algn="l" defTabSz="685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85000"/>
              </a:lnSpc>
              <a:buNone/>
            </a:pPr>
            <a:endParaRPr lang="en-GB" sz="2800" b="1" dirty="0">
              <a:solidFill>
                <a:schemeClr val="accent2"/>
              </a:solidFill>
              <a:latin typeface="Fira San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6F2866-7F20-DFDB-DC8E-2A07016F56E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57727" y="9998614"/>
            <a:ext cx="2738674" cy="2883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784">
              <a:defRPr/>
            </a:pPr>
            <a:endParaRPr lang="en-US" sz="2700" dirty="0">
              <a:solidFill>
                <a:srgbClr val="FFFFFF"/>
              </a:solidFill>
              <a:latin typeface="Fira Sans" panose="020B05030500000200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75A2C93-F3D1-D2C5-6791-4345525E5A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175" y="3988271"/>
            <a:ext cx="8380916" cy="2246769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/>
          <a:p>
            <a:pPr defTabSz="1828800"/>
            <a:r>
              <a:rPr lang="en-GB" sz="2400" b="1" dirty="0">
                <a:solidFill>
                  <a:schemeClr val="accent2"/>
                </a:solidFill>
                <a:latin typeface="Fira Sans"/>
              </a:rPr>
              <a:t>Global-regional component </a:t>
            </a:r>
          </a:p>
          <a:p>
            <a:pPr marL="342900" indent="-342900" defTabSz="1828800">
              <a:buFont typeface="Arial" panose="020B0604020202020204" pitchFamily="34" charset="0"/>
              <a:buChar char="•"/>
            </a:pPr>
            <a:r>
              <a:rPr lang="en-GB" sz="2200" dirty="0">
                <a:latin typeface="Fira Sans"/>
              </a:rPr>
              <a:t>Provides coherence and knowledge exchange </a:t>
            </a:r>
          </a:p>
          <a:p>
            <a:pPr marL="342900" indent="-342900" defTabSz="1828800">
              <a:buFont typeface="Arial" panose="020B0604020202020204" pitchFamily="34" charset="0"/>
              <a:buChar char="•"/>
            </a:pPr>
            <a:r>
              <a:rPr lang="en-GB" sz="2200" dirty="0">
                <a:latin typeface="Fira Sans"/>
              </a:rPr>
              <a:t>Promotes </a:t>
            </a:r>
            <a:r>
              <a:rPr lang="en-GB" sz="2200" b="1" dirty="0">
                <a:latin typeface="Fira Sans"/>
              </a:rPr>
              <a:t>coordination among national projects </a:t>
            </a:r>
          </a:p>
          <a:p>
            <a:pPr marL="342900" indent="-342900" defTabSz="1828800">
              <a:buFont typeface="Arial" panose="020B0604020202020204" pitchFamily="34" charset="0"/>
              <a:buChar char="•"/>
            </a:pPr>
            <a:r>
              <a:rPr lang="en-GB" sz="2200" b="1" dirty="0">
                <a:latin typeface="Fira Sans"/>
              </a:rPr>
              <a:t>Accelerates national progress </a:t>
            </a:r>
            <a:r>
              <a:rPr lang="en-GB" sz="2200" dirty="0">
                <a:latin typeface="Fira Sans"/>
              </a:rPr>
              <a:t>through regional policies, regulations, standards, tools and blended financing </a:t>
            </a:r>
          </a:p>
          <a:p>
            <a:pPr marL="342900" indent="-342900" defTabSz="1828800">
              <a:buFont typeface="Arial" panose="020B0604020202020204" pitchFamily="34" charset="0"/>
              <a:buChar char="•"/>
            </a:pPr>
            <a:r>
              <a:rPr lang="en-GB" sz="2200" dirty="0">
                <a:latin typeface="Fira Sans"/>
              </a:rPr>
              <a:t>Facilitates </a:t>
            </a:r>
            <a:r>
              <a:rPr lang="en-GB" sz="2200" b="1" dirty="0">
                <a:latin typeface="Fira Sans"/>
              </a:rPr>
              <a:t>SIDS-SIDS and triangular cooperation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32DA2305-11AE-FCFF-00EC-1276016D11BD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3320470" y="2590294"/>
            <a:ext cx="4896000" cy="798756"/>
          </a:xfrm>
          <a:prstGeom prst="rect">
            <a:avLst/>
          </a:prstGeom>
        </p:spPr>
        <p:txBody>
          <a:bodyPr lIns="182880" tIns="91440" rIns="182880" bIns="0" anchor="ctr">
            <a:noAutofit/>
          </a:bodyPr>
          <a:lstStyle>
            <a:defPPr>
              <a:defRPr lang="en-US"/>
            </a:defPPr>
            <a:lvl1pPr marL="0" indent="-228600" algn="l" defTabSz="685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85000"/>
              </a:lnSpc>
              <a:buNone/>
            </a:pPr>
            <a:endParaRPr lang="en-US" sz="2800" b="1" dirty="0">
              <a:solidFill>
                <a:schemeClr val="accent2"/>
              </a:solidFill>
              <a:latin typeface="Fira Sans"/>
            </a:endParaRPr>
          </a:p>
        </p:txBody>
      </p:sp>
      <p:sp>
        <p:nvSpPr>
          <p:cNvPr id="20" name="Content Placeholder 10">
            <a:extLst>
              <a:ext uri="{FF2B5EF4-FFF2-40B4-BE49-F238E27FC236}">
                <a16:creationId xmlns:a16="http://schemas.microsoft.com/office/drawing/2014/main" id="{CE394230-C6F9-A0BB-5623-B168946585CC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501176" y="6587992"/>
            <a:ext cx="8380915" cy="21196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82880" tIns="91440" rIns="182880" bIns="91440" anchor="t">
            <a:noAutofit/>
          </a:bodyPr>
          <a:lstStyle>
            <a:defPPr>
              <a:defRPr lang="en-US"/>
            </a:defPPr>
            <a:lvl1pPr marL="0" indent="-228600" algn="l" defTabSz="685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510" indent="0">
              <a:lnSpc>
                <a:spcPct val="100000"/>
              </a:lnSpc>
              <a:buNone/>
            </a:pPr>
            <a:r>
              <a:rPr lang="de-AT" sz="2400" b="1" dirty="0">
                <a:solidFill>
                  <a:schemeClr val="accent2"/>
                </a:solidFill>
                <a:latin typeface="Fira Sans"/>
              </a:rPr>
              <a:t>Implemented by </a:t>
            </a:r>
          </a:p>
          <a:p>
            <a:pPr marL="16510" indent="0">
              <a:lnSpc>
                <a:spcPct val="100000"/>
              </a:lnSpc>
              <a:buNone/>
            </a:pPr>
            <a:r>
              <a:rPr lang="en-GB" sz="2200" dirty="0">
                <a:latin typeface="Fira Sans"/>
              </a:rPr>
              <a:t>UNIDO in partnership with the Global Network of Regional Sustainable Energy Centres (GN-SEC), including PCREEE, CCREEE, ECREEE, SACREEE and CEREEAC, SIDS DOCK and other regional and global partners</a:t>
            </a:r>
            <a:endParaRPr lang="en-US" sz="2200" dirty="0">
              <a:latin typeface="Fira San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A17B8B-39D4-73CF-57FB-3341D5D645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1819" y="3998520"/>
            <a:ext cx="8236132" cy="224676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/>
          <a:p>
            <a:pPr defTabSz="1828800"/>
            <a:r>
              <a:rPr lang="en-GB" sz="2400" b="1" dirty="0">
                <a:solidFill>
                  <a:schemeClr val="accent2"/>
                </a:solidFill>
                <a:latin typeface="Fira Sans"/>
              </a:rPr>
              <a:t>National projects  </a:t>
            </a:r>
          </a:p>
          <a:p>
            <a:pPr marL="342900" indent="-342900" defTabSz="1828800">
              <a:buFont typeface="Arial" panose="020B0604020202020204" pitchFamily="34" charset="0"/>
              <a:buChar char="•"/>
            </a:pPr>
            <a:r>
              <a:rPr lang="en-GB" sz="2200" dirty="0">
                <a:latin typeface="Fira Sans"/>
              </a:rPr>
              <a:t>National projects to be funded by GEF STAR, SCCF and other climate funds </a:t>
            </a:r>
          </a:p>
          <a:p>
            <a:pPr marL="342900" indent="-342900" defTabSz="1828800">
              <a:buFont typeface="Arial" panose="020B0604020202020204" pitchFamily="34" charset="0"/>
              <a:buChar char="•"/>
            </a:pPr>
            <a:r>
              <a:rPr lang="en-GB" sz="2200" b="1" dirty="0">
                <a:latin typeface="Fira Sans"/>
                <a:ea typeface="Calibri"/>
                <a:cs typeface="Calibri"/>
              </a:rPr>
              <a:t>So far six countries</a:t>
            </a:r>
            <a:r>
              <a:rPr lang="en-GB" sz="2200" dirty="0">
                <a:latin typeface="Fira Sans"/>
                <a:ea typeface="Calibri"/>
                <a:cs typeface="Calibri"/>
              </a:rPr>
              <a:t>: Antigua and Barbuda, Barbados, St. Kitts and Nevis, Saint Lucia, Papua New Guinea and Palau </a:t>
            </a:r>
            <a:endParaRPr lang="en-GB" sz="2200" dirty="0">
              <a:latin typeface="Fira Sans"/>
            </a:endParaRPr>
          </a:p>
          <a:p>
            <a:pPr marL="35941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latin typeface="Fira Sans"/>
                <a:ea typeface="Calibri"/>
                <a:cs typeface="Calibri"/>
              </a:rPr>
              <a:t>Countries can opt-in anytime</a:t>
            </a:r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FEBCBFBA-DF0D-A2F3-B8F3-0157CB613AC4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9419114" y="6587992"/>
            <a:ext cx="8236132" cy="142985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82880" tIns="91440" rIns="182880" bIns="91440" anchor="t">
            <a:noAutofit/>
          </a:bodyPr>
          <a:lstStyle>
            <a:defPPr>
              <a:defRPr lang="en-US"/>
            </a:defPPr>
            <a:lvl1pPr marL="0" indent="-228600" algn="l" defTabSz="685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510" indent="0">
              <a:lnSpc>
                <a:spcPct val="100000"/>
              </a:lnSpc>
              <a:buNone/>
            </a:pPr>
            <a:r>
              <a:rPr lang="de-AT" sz="2400" b="1" dirty="0">
                <a:solidFill>
                  <a:schemeClr val="accent2"/>
                </a:solidFill>
                <a:latin typeface="Fira Sans"/>
              </a:rPr>
              <a:t>Implemented by </a:t>
            </a:r>
          </a:p>
          <a:p>
            <a:pPr marL="16510" indent="0">
              <a:lnSpc>
                <a:spcPct val="100000"/>
              </a:lnSpc>
              <a:buNone/>
            </a:pPr>
            <a:r>
              <a:rPr lang="en-GB" sz="2200" dirty="0">
                <a:latin typeface="Fira Sans"/>
              </a:rPr>
              <a:t>National ministries and entities in partnership with regional (e.g. CCREEE, PCREEE, others) and international partners</a:t>
            </a:r>
            <a:endParaRPr lang="en-US" sz="2200" dirty="0">
              <a:latin typeface="Fira Sans"/>
            </a:endParaRPr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2621C340-BC2D-CD3C-0575-6CB8162443FF}"/>
              </a:ext>
            </a:extLst>
          </p:cNvPr>
          <p:cNvSpPr/>
          <p:nvPr/>
        </p:nvSpPr>
        <p:spPr>
          <a:xfrm>
            <a:off x="3821797" y="6137426"/>
            <a:ext cx="538830" cy="78704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94A6425-4C8C-A54F-D74C-2C9053B0753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r="76425"/>
          <a:stretch>
            <a:fillRect/>
          </a:stretch>
        </p:blipFill>
        <p:spPr>
          <a:xfrm>
            <a:off x="1623704" y="8894020"/>
            <a:ext cx="1508964" cy="964810"/>
          </a:xfrm>
          <a:prstGeom prst="rect">
            <a:avLst/>
          </a:prstGeom>
        </p:spPr>
      </p:pic>
      <p:pic>
        <p:nvPicPr>
          <p:cNvPr id="25" name="Picture 24" descr="A logo of a united nations organization&#10;&#10;AI-generated content may be incorrect.">
            <a:extLst>
              <a:ext uri="{FF2B5EF4-FFF2-40B4-BE49-F238E27FC236}">
                <a16:creationId xmlns:a16="http://schemas.microsoft.com/office/drawing/2014/main" id="{2D45FCEC-4855-BB23-EF39-D3513B86E8C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351" y="9046283"/>
            <a:ext cx="982028" cy="826976"/>
          </a:xfrm>
          <a:prstGeom prst="rect">
            <a:avLst/>
          </a:prstGeom>
        </p:spPr>
      </p:pic>
      <p:sp>
        <p:nvSpPr>
          <p:cNvPr id="27" name="Arrow: Down 26">
            <a:extLst>
              <a:ext uri="{FF2B5EF4-FFF2-40B4-BE49-F238E27FC236}">
                <a16:creationId xmlns:a16="http://schemas.microsoft.com/office/drawing/2014/main" id="{7C690D8D-24FC-98B0-75B7-16AFBFACBD03}"/>
              </a:ext>
            </a:extLst>
          </p:cNvPr>
          <p:cNvSpPr/>
          <p:nvPr/>
        </p:nvSpPr>
        <p:spPr>
          <a:xfrm>
            <a:off x="13187170" y="6168309"/>
            <a:ext cx="538830" cy="78704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D7E8D92-27A1-6A3B-F958-9A11D708AB4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63606" b="27569"/>
          <a:stretch>
            <a:fillRect/>
          </a:stretch>
        </p:blipFill>
        <p:spPr>
          <a:xfrm>
            <a:off x="3153258" y="9056841"/>
            <a:ext cx="2237113" cy="671130"/>
          </a:xfrm>
          <a:prstGeom prst="rect">
            <a:avLst/>
          </a:prstGeom>
        </p:spPr>
      </p:pic>
      <p:sp>
        <p:nvSpPr>
          <p:cNvPr id="30" name="Content Placeholder 10">
            <a:extLst>
              <a:ext uri="{FF2B5EF4-FFF2-40B4-BE49-F238E27FC236}">
                <a16:creationId xmlns:a16="http://schemas.microsoft.com/office/drawing/2014/main" id="{88CAD22F-3BBF-3EDB-68EA-3DB33A17232C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9419114" y="8481684"/>
            <a:ext cx="8236132" cy="12462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82880" tIns="91440" rIns="182880" bIns="91440" anchor="t">
            <a:noAutofit/>
          </a:bodyPr>
          <a:lstStyle>
            <a:defPPr>
              <a:defRPr lang="en-US"/>
            </a:defPPr>
            <a:lvl1pPr marL="0" indent="-228600" algn="l" defTabSz="685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510" indent="0">
              <a:lnSpc>
                <a:spcPct val="100000"/>
              </a:lnSpc>
              <a:buNone/>
            </a:pPr>
            <a:r>
              <a:rPr lang="en-AT" sz="2400" b="1" dirty="0">
                <a:solidFill>
                  <a:schemeClr val="accent2"/>
                </a:solidFill>
                <a:latin typeface="Fira Sans"/>
              </a:rPr>
              <a:t>Current overall budget: </a:t>
            </a:r>
            <a:r>
              <a:rPr lang="de-AT" sz="2400" b="1" dirty="0">
                <a:solidFill>
                  <a:schemeClr val="accent2"/>
                </a:solidFill>
                <a:latin typeface="Fira Sans"/>
              </a:rPr>
              <a:t> </a:t>
            </a:r>
          </a:p>
          <a:p>
            <a:pPr marL="16510" indent="0">
              <a:lnSpc>
                <a:spcPct val="100000"/>
              </a:lnSpc>
              <a:buNone/>
            </a:pPr>
            <a:r>
              <a:rPr lang="en-AT" sz="2200" dirty="0">
                <a:latin typeface="Fira Sans"/>
              </a:rPr>
              <a:t>USD 16 million (to be expanded) from GEF and Austria</a:t>
            </a:r>
            <a:endParaRPr lang="en-US" sz="2200" dirty="0">
              <a:latin typeface="Fira Sans"/>
            </a:endParaRPr>
          </a:p>
        </p:txBody>
      </p:sp>
      <p:pic>
        <p:nvPicPr>
          <p:cNvPr id="31" name="Picture 2" descr="SIDS DOCK">
            <a:extLst>
              <a:ext uri="{FF2B5EF4-FFF2-40B4-BE49-F238E27FC236}">
                <a16:creationId xmlns:a16="http://schemas.microsoft.com/office/drawing/2014/main" id="{23949F59-8745-B94A-3EC5-3CE3A205F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0559" y="9147254"/>
            <a:ext cx="2083441" cy="62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896E380-176F-0CBD-D57B-EECC02404DEF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28788" r="45979"/>
          <a:stretch>
            <a:fillRect/>
          </a:stretch>
        </p:blipFill>
        <p:spPr>
          <a:xfrm>
            <a:off x="5410961" y="8984455"/>
            <a:ext cx="1463616" cy="87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28869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header_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logo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header_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image_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logo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header_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header_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logo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header_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header_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header_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header_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logo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header_0"/>
</p:tagLst>
</file>

<file path=ppt/theme/theme1.xml><?xml version="1.0" encoding="utf-8"?>
<a:theme xmlns:a="http://schemas.openxmlformats.org/drawingml/2006/main" name="General slide de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Section - gre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range soli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Green soli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lue soli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Green wide head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range wide head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Blue wide head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Section - 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Section - oran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FE9DDADCEFBE40AD14EE939F20E116" ma:contentTypeVersion="14" ma:contentTypeDescription="Create a new document." ma:contentTypeScope="" ma:versionID="d700454e22f380662a6ac6b47d43903e">
  <xsd:schema xmlns:xsd="http://www.w3.org/2001/XMLSchema" xmlns:xs="http://www.w3.org/2001/XMLSchema" xmlns:p="http://schemas.microsoft.com/office/2006/metadata/properties" xmlns:ns2="31478602-c3ea-47bc-9c52-1eae5c814ee4" xmlns:ns3="01a43de2-129d-4f69-92e5-8b605315726d" targetNamespace="http://schemas.microsoft.com/office/2006/metadata/properties" ma:root="true" ma:fieldsID="dbd96d0f63235278e5e1bc95b56d188d" ns2:_="" ns3:_="">
    <xsd:import namespace="31478602-c3ea-47bc-9c52-1eae5c814ee4"/>
    <xsd:import namespace="01a43de2-129d-4f69-92e5-8b605315726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478602-c3ea-47bc-9c52-1eae5c814ee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3a2faa4b-a4e7-430d-a263-e7e8206ae33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a43de2-129d-4f69-92e5-8b605315726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35815b61-a876-4913-863d-90d5ea457ced}" ma:internalName="TaxCatchAll" ma:showField="CatchAllData" ma:web="01a43de2-129d-4f69-92e5-8b605315726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1a43de2-129d-4f69-92e5-8b605315726d" xsi:nil="true"/>
    <lcf76f155ced4ddcb4097134ff3c332f xmlns="31478602-c3ea-47bc-9c52-1eae5c814ee4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FC512ED-0674-44AC-8430-259747AEAF8B}">
  <ds:schemaRefs>
    <ds:schemaRef ds:uri="01a43de2-129d-4f69-92e5-8b605315726d"/>
    <ds:schemaRef ds:uri="31478602-c3ea-47bc-9c52-1eae5c814ee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66C712C-9996-4C47-A936-1979E8A97C00}">
  <ds:schemaRefs>
    <ds:schemaRef ds:uri="http://schemas.microsoft.com/office/2006/metadata/properties"/>
    <ds:schemaRef ds:uri="http://purl.org/dc/terms/"/>
    <ds:schemaRef ds:uri="http://schemas.microsoft.com/office/2006/documentManagement/types"/>
    <ds:schemaRef ds:uri="http://purl.org/dc/dcmitype/"/>
    <ds:schemaRef ds:uri="31478602-c3ea-47bc-9c52-1eae5c814ee4"/>
    <ds:schemaRef ds:uri="01a43de2-129d-4f69-92e5-8b605315726d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279B7C36-BC51-487D-8A50-3BFC03A8171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1180</TotalTime>
  <Words>1188</Words>
  <Application>Microsoft Office PowerPoint</Application>
  <PresentationFormat>Custom</PresentationFormat>
  <Paragraphs>93</Paragraphs>
  <Slides>11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32" baseType="lpstr">
      <vt:lpstr>Aptos</vt:lpstr>
      <vt:lpstr>Aptos Display</vt:lpstr>
      <vt:lpstr>Aptos SemiBold</vt:lpstr>
      <vt:lpstr>Arial</vt:lpstr>
      <vt:lpstr>Arimo Bold</vt:lpstr>
      <vt:lpstr>Calibri</vt:lpstr>
      <vt:lpstr>Fira Sans</vt:lpstr>
      <vt:lpstr>Fira Sans Bold</vt:lpstr>
      <vt:lpstr>Franklin Gothic Medium</vt:lpstr>
      <vt:lpstr>General slide deck</vt:lpstr>
      <vt:lpstr>Orange solid</vt:lpstr>
      <vt:lpstr>Green solid</vt:lpstr>
      <vt:lpstr>Blue solid</vt:lpstr>
      <vt:lpstr>Green wide header</vt:lpstr>
      <vt:lpstr>Orange wide header</vt:lpstr>
      <vt:lpstr>Blue wide header</vt:lpstr>
      <vt:lpstr>Section - blue</vt:lpstr>
      <vt:lpstr>Section - orange</vt:lpstr>
      <vt:lpstr>Section - green</vt:lpstr>
      <vt:lpstr>Office Theme</vt:lpstr>
      <vt:lpstr>Acrobat Document</vt:lpstr>
      <vt:lpstr>6th Pacific Regional Energy &amp; Transport Ministers Meeting (PRETMM6) “Scaling Connectivity for a Prosperous Blue Pacific”  Senior Energy Officials Meeting (SEOM) 4th – 5th May 2026 Port Moresby, Papua New Guinea</vt:lpstr>
      <vt:lpstr>Global Programme on Climate Resilient Renewable Energy Systems in SIDS (G-RES) – Launch of the Pacific Component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Ministerial Decision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ECA Comms Draft</dc:title>
  <dc:creator>SHUMILOVA, Daria</dc:creator>
  <cp:lastModifiedBy>Solomone Fifita</cp:lastModifiedBy>
  <cp:revision>35</cp:revision>
  <dcterms:created xsi:type="dcterms:W3CDTF">2006-08-16T00:00:00Z</dcterms:created>
  <dcterms:modified xsi:type="dcterms:W3CDTF">2026-05-04T18:57:10Z</dcterms:modified>
  <dc:identifier>DAGPUoEgskA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0x010100A2FE9DDADCEFBE40AD14EE939F20E116</vt:lpwstr>
  </property>
  <property fmtid="{D5CDD505-2E9C-101B-9397-08002B2CF9AE}" pid="3" name="MediaServiceImageTags">
    <vt:lpwstr/>
  </property>
</Properties>
</file>