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3" r:id="rId6"/>
    <p:sldId id="291" r:id="rId7"/>
    <p:sldId id="284" r:id="rId8"/>
    <p:sldId id="285" r:id="rId9"/>
    <p:sldId id="292" r:id="rId10"/>
    <p:sldId id="293" r:id="rId11"/>
    <p:sldId id="286" r:id="rId12"/>
    <p:sldId id="287" r:id="rId13"/>
    <p:sldId id="288" r:id="rId14"/>
    <p:sldId id="2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83"/>
            <p14:sldId id="291"/>
            <p14:sldId id="284"/>
            <p14:sldId id="285"/>
            <p14:sldId id="292"/>
            <p14:sldId id="293"/>
            <p14:sldId id="286"/>
            <p14:sldId id="287"/>
            <p14:sldId id="288"/>
            <p14:sldId id="289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1" autoAdjust="0"/>
  </p:normalViewPr>
  <p:slideViewPr>
    <p:cSldViewPr snapToGrid="0">
      <p:cViewPr>
        <p:scale>
          <a:sx n="100" d="100"/>
          <a:sy n="100" d="100"/>
        </p:scale>
        <p:origin x="72" y="-9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8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1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1315430"/>
          </a:xfrm>
        </p:spPr>
        <p:txBody>
          <a:bodyPr anchor="ctr" anchorCtr="0">
            <a:normAutofit fontScale="9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TONGA ELECTRICITY COMMISSION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5 tips for a simpler way to work</a:t>
            </a:r>
          </a:p>
        </p:txBody>
      </p:sp>
      <p:pic>
        <p:nvPicPr>
          <p:cNvPr id="4" name="Picture 3" descr="PowerPoint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907283" y="5209538"/>
            <a:ext cx="2474189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Utility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Can be split into 3 roles</a:t>
            </a:r>
          </a:p>
          <a:p>
            <a:pPr lvl="1"/>
            <a:r>
              <a:rPr lang="en-GB" dirty="0"/>
              <a:t>Generator</a:t>
            </a:r>
          </a:p>
          <a:p>
            <a:pPr lvl="1"/>
            <a:r>
              <a:rPr lang="en-GB" dirty="0"/>
              <a:t>Grid operator</a:t>
            </a:r>
          </a:p>
          <a:p>
            <a:pPr lvl="1"/>
            <a:r>
              <a:rPr lang="en-GB" dirty="0"/>
              <a:t>Balancing responsible</a:t>
            </a:r>
          </a:p>
          <a:p>
            <a:r>
              <a:rPr lang="en-GB" dirty="0"/>
              <a:t>Those 3 roles are often bundled, but need not be so</a:t>
            </a:r>
          </a:p>
          <a:p>
            <a:r>
              <a:rPr lang="en-GB" dirty="0"/>
              <a:t>Going from sole generator to joint generator with an IPP can be a challenge</a:t>
            </a:r>
          </a:p>
          <a:p>
            <a:pPr lvl="1"/>
            <a:r>
              <a:rPr lang="en-GB" dirty="0"/>
              <a:t>The Utility retains grid operations and balancing responsibilities while the IPP is more “free”</a:t>
            </a:r>
          </a:p>
          <a:p>
            <a:pPr lvl="1"/>
            <a:r>
              <a:rPr lang="en-GB" dirty="0"/>
              <a:t>Loss of control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09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Utility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The need on the Utility side is mainly related to: </a:t>
            </a:r>
          </a:p>
          <a:p>
            <a:pPr lvl="1"/>
            <a:r>
              <a:rPr lang="en-GB" dirty="0"/>
              <a:t>clarity on timing of grid connection and reliable forecasting of production from the project</a:t>
            </a:r>
          </a:p>
          <a:p>
            <a:pPr lvl="1"/>
            <a:r>
              <a:rPr lang="en-GB" dirty="0"/>
              <a:t>Support from Regulator and Government in terms of tariff, contract negotiations, analytical input</a:t>
            </a:r>
          </a:p>
          <a:p>
            <a:pPr lvl="1"/>
            <a:r>
              <a:rPr lang="en-GB" dirty="0"/>
              <a:t>Demonstration of creditworthiness will be a challenge if there are political restrictions on tariffs yet no financial backup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969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Perspectives on the achievements from the Regulator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0642310" cy="3977640"/>
          </a:xfrm>
        </p:spPr>
        <p:txBody>
          <a:bodyPr/>
          <a:lstStyle/>
          <a:p>
            <a:r>
              <a:rPr lang="en-AU" dirty="0" smtClean="0"/>
              <a:t>Overview of my presentation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Relationship between the Government, Utility – Tonga Power Limited and the Regulator – Tonga 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Tonga Electricity Commission roles in trying to achieve the RE Target.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AU" dirty="0" smtClean="0"/>
              <a:t>Electricity Regulation and its impact on the TERM targets.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IPP/PPA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Affordable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Clean Energy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76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Relationship between the Government, Utility – Tonga Power Limited and the Regulator – Tonga .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363" y="1435608"/>
            <a:ext cx="10629248" cy="5148072"/>
          </a:xfrm>
        </p:spPr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5" name="Oval 4"/>
          <p:cNvSpPr/>
          <p:nvPr/>
        </p:nvSpPr>
        <p:spPr>
          <a:xfrm>
            <a:off x="3639963" y="1435608"/>
            <a:ext cx="223832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Government</a:t>
            </a:r>
            <a:endParaRPr lang="en-AU" dirty="0"/>
          </a:p>
        </p:txBody>
      </p:sp>
      <p:sp>
        <p:nvSpPr>
          <p:cNvPr id="6" name="Oval 5"/>
          <p:cNvSpPr/>
          <p:nvPr/>
        </p:nvSpPr>
        <p:spPr>
          <a:xfrm>
            <a:off x="3154068" y="4396358"/>
            <a:ext cx="2442754" cy="1123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TPL</a:t>
            </a:r>
            <a:endParaRPr lang="en-AU" dirty="0"/>
          </a:p>
        </p:txBody>
      </p:sp>
      <p:sp>
        <p:nvSpPr>
          <p:cNvPr id="7" name="Oval 6"/>
          <p:cNvSpPr/>
          <p:nvPr/>
        </p:nvSpPr>
        <p:spPr>
          <a:xfrm>
            <a:off x="7893469" y="4494327"/>
            <a:ext cx="2534195" cy="927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Tonga Electricity Commission</a:t>
            </a:r>
            <a:endParaRPr lang="en-AU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63931" y="4153989"/>
            <a:ext cx="522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512606" y="2350008"/>
            <a:ext cx="40344" cy="204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 rot="10800000">
            <a:off x="6048374" y="4715743"/>
            <a:ext cx="154999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/>
          <p:cNvCxnSpPr>
            <a:stCxn id="7" idx="0"/>
            <a:endCxn id="7" idx="0"/>
          </p:cNvCxnSpPr>
          <p:nvPr/>
        </p:nvCxnSpPr>
        <p:spPr>
          <a:xfrm>
            <a:off x="9160567" y="44943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981825" y="3324225"/>
            <a:ext cx="0" cy="23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5"/>
            <a:endCxn id="5" idx="5"/>
          </p:cNvCxnSpPr>
          <p:nvPr/>
        </p:nvCxnSpPr>
        <p:spPr>
          <a:xfrm>
            <a:off x="5550491" y="221609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Regulator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The executing branch of the government responsible for:</a:t>
            </a:r>
          </a:p>
          <a:p>
            <a:pPr lvl="1"/>
            <a:r>
              <a:rPr lang="en-GB" dirty="0"/>
              <a:t>Implementing policy</a:t>
            </a:r>
          </a:p>
          <a:p>
            <a:pPr lvl="1"/>
            <a:r>
              <a:rPr lang="en-GB" dirty="0"/>
              <a:t>Ensure fair market conditions and market behaviour – even in a concession/monopoly</a:t>
            </a:r>
          </a:p>
          <a:p>
            <a:pPr lvl="1"/>
            <a:r>
              <a:rPr lang="en-GB" dirty="0"/>
              <a:t>Enforcing legislation</a:t>
            </a:r>
          </a:p>
          <a:p>
            <a:pPr lvl="1"/>
            <a:r>
              <a:rPr lang="en-GB" dirty="0"/>
              <a:t>Basically defines the playing field for utilities and </a:t>
            </a:r>
            <a:r>
              <a:rPr lang="en-GB" dirty="0" smtClean="0"/>
              <a:t>IPPs/developers -risks</a:t>
            </a:r>
            <a:endParaRPr lang="en-GB" dirty="0"/>
          </a:p>
          <a:p>
            <a:pPr lvl="1"/>
            <a:r>
              <a:rPr lang="en-GB" dirty="0"/>
              <a:t>Providing permits</a:t>
            </a:r>
          </a:p>
          <a:p>
            <a:pPr lvl="1"/>
            <a:r>
              <a:rPr lang="en-GB" dirty="0"/>
              <a:t>Approving contractual agreements impacting tariffs and energy </a:t>
            </a:r>
            <a:r>
              <a:rPr lang="en-GB" dirty="0" smtClean="0"/>
              <a:t>supply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16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Regulator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The needs of the regulator are related to information</a:t>
            </a:r>
          </a:p>
          <a:p>
            <a:pPr lvl="1"/>
            <a:r>
              <a:rPr lang="en-GB" dirty="0"/>
              <a:t>Clear communication with utilities</a:t>
            </a:r>
          </a:p>
          <a:p>
            <a:pPr lvl="1"/>
            <a:r>
              <a:rPr lang="en-GB" dirty="0"/>
              <a:t>Clear role definitions perhaps enforced by </a:t>
            </a:r>
            <a:r>
              <a:rPr lang="en-GB" dirty="0" smtClean="0"/>
              <a:t>law</a:t>
            </a:r>
          </a:p>
          <a:p>
            <a:pPr lvl="1"/>
            <a:r>
              <a:rPr lang="en-GB" dirty="0" smtClean="0"/>
              <a:t>Energy Framework Bill</a:t>
            </a:r>
            <a:endParaRPr lang="en-GB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62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Impacts on TERM Targets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21207" y="1597113"/>
            <a:ext cx="11556710" cy="397764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Ensure that electricity tariff is fair/accurate to the Government, Tonga Power Limited and the people of Tonga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TEC core activities are Economic Oversight and  Public Safety.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Economic Oversight – RE projects will result in clean energy and affordable tariff. IPP/PPA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Public Safety – Wiring of the solar </a:t>
            </a:r>
            <a:r>
              <a:rPr lang="en-AU" dirty="0" smtClean="0"/>
              <a:t>facility – project outer Islands.</a:t>
            </a:r>
          </a:p>
          <a:p>
            <a:pPr marL="228600" indent="-2286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0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448055"/>
            <a:ext cx="6877119" cy="3278817"/>
          </a:xfrm>
        </p:spPr>
        <p:txBody>
          <a:bodyPr/>
          <a:lstStyle/>
          <a:p>
            <a:r>
              <a:rPr lang="en-AU" dirty="0" smtClean="0"/>
              <a:t>                                       MALO AUPITO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731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Expansions of renewable electricity generation is often driven by public policy</a:t>
            </a:r>
          </a:p>
          <a:p>
            <a:pPr lvl="1"/>
            <a:r>
              <a:rPr lang="en-GB" dirty="0"/>
              <a:t>Climate</a:t>
            </a:r>
          </a:p>
          <a:p>
            <a:pPr lvl="1"/>
            <a:r>
              <a:rPr lang="en-GB" dirty="0"/>
              <a:t>Independence from fossil fuels</a:t>
            </a:r>
          </a:p>
          <a:p>
            <a:pPr lvl="1"/>
            <a:r>
              <a:rPr lang="en-GB" dirty="0"/>
              <a:t>Costs</a:t>
            </a:r>
          </a:p>
          <a:p>
            <a:r>
              <a:rPr lang="en-GB" dirty="0"/>
              <a:t>Public funding of RE projects is also very common</a:t>
            </a:r>
          </a:p>
          <a:p>
            <a:pPr lvl="1"/>
            <a:r>
              <a:rPr lang="en-GB" dirty="0"/>
              <a:t>In case of higher </a:t>
            </a:r>
            <a:r>
              <a:rPr lang="en-GB" dirty="0" smtClean="0"/>
              <a:t>Level Cost Of Energy </a:t>
            </a:r>
            <a:r>
              <a:rPr lang="en-GB" dirty="0"/>
              <a:t>of RE</a:t>
            </a:r>
          </a:p>
          <a:p>
            <a:pPr lvl="1"/>
            <a:r>
              <a:rPr lang="en-GB" dirty="0"/>
              <a:t>Subsidized electricity prices in general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34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Government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The needs of the government relate to:</a:t>
            </a:r>
          </a:p>
          <a:p>
            <a:pPr lvl="1"/>
            <a:r>
              <a:rPr lang="en-GB" dirty="0"/>
              <a:t>Implementation of policy by the regulator and utility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649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16c05727-aa75-4e4a-9b5f-8a80a1165891"/>
    <ds:schemaRef ds:uri="71af3243-3dd4-4a8d-8c0d-dd76da1f02a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397</Words>
  <Application>Microsoft Office PowerPoint</Application>
  <PresentationFormat>Widescreen</PresentationFormat>
  <Paragraphs>61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WelcomeDoc</vt:lpstr>
      <vt:lpstr>TONGA ELECTRICITY COMMISSION</vt:lpstr>
      <vt:lpstr>Perspectives on the achievements from the Regulator </vt:lpstr>
      <vt:lpstr>Relationship between the Government, Utility – Tonga Power Limited and the Regulator – Tonga . </vt:lpstr>
      <vt:lpstr>Regulator</vt:lpstr>
      <vt:lpstr>Regulator</vt:lpstr>
      <vt:lpstr>Impacts on TERM Targets</vt:lpstr>
      <vt:lpstr>                                       MALO AUPITO</vt:lpstr>
      <vt:lpstr>Government</vt:lpstr>
      <vt:lpstr>Government</vt:lpstr>
      <vt:lpstr>Utility</vt:lpstr>
      <vt:lpstr>Utility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2019-11-27T02:13:59Z</dcterms:created>
  <dcterms:modified xsi:type="dcterms:W3CDTF">2019-12-03T00:12:58Z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