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8" r:id="rId3"/>
    <p:sldId id="299" r:id="rId4"/>
    <p:sldId id="266" r:id="rId5"/>
    <p:sldId id="261" r:id="rId6"/>
    <p:sldId id="257" r:id="rId7"/>
    <p:sldId id="263" r:id="rId8"/>
    <p:sldId id="297" r:id="rId9"/>
    <p:sldId id="295" r:id="rId10"/>
    <p:sldId id="264" r:id="rId11"/>
    <p:sldId id="270" r:id="rId12"/>
    <p:sldId id="272" r:id="rId13"/>
    <p:sldId id="271" r:id="rId14"/>
    <p:sldId id="269" r:id="rId15"/>
    <p:sldId id="268" r:id="rId16"/>
    <p:sldId id="296" r:id="rId17"/>
    <p:sldId id="273" r:id="rId18"/>
    <p:sldId id="280" r:id="rId19"/>
    <p:sldId id="294" r:id="rId20"/>
    <p:sldId id="292" r:id="rId21"/>
    <p:sldId id="293" r:id="rId22"/>
    <p:sldId id="258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ny Lillis" initials="JL" lastIdx="1" clrIdx="0">
    <p:extLst>
      <p:ext uri="{19B8F6BF-5375-455C-9EA6-DF929625EA0E}">
        <p15:presenceInfo xmlns:p15="http://schemas.microsoft.com/office/powerpoint/2012/main" userId="97255fdf7c8132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emf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7341"/>
            <a:ext cx="11964202" cy="150261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TONGA ENERGY SECTOR STAKEHOLDERS AND JOINT DEVELOPMENT PARTNERS MEETING </a:t>
            </a:r>
            <a:r>
              <a:rPr lang="en-US" sz="2000" dirty="0">
                <a:solidFill>
                  <a:schemeClr val="tx1"/>
                </a:solidFill>
              </a:rPr>
              <a:t>(Dec 2019).</a:t>
            </a:r>
            <a:br>
              <a:rPr lang="en-GB" dirty="0"/>
            </a:br>
            <a:endParaRPr lang="en-NZ" sz="1800" dirty="0">
              <a:solidFill>
                <a:schemeClr val="tx1"/>
              </a:solidFill>
            </a:endParaRPr>
          </a:p>
        </p:txBody>
      </p:sp>
      <p:pic>
        <p:nvPicPr>
          <p:cNvPr id="4" name="Picture 7" descr="image0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993" y="2252312"/>
            <a:ext cx="10796013" cy="449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DCC485-2EA2-4E1C-8EC6-DEC1342869D4}"/>
              </a:ext>
            </a:extLst>
          </p:cNvPr>
          <p:cNvSpPr txBox="1">
            <a:spLocks/>
          </p:cNvSpPr>
          <p:nvPr/>
        </p:nvSpPr>
        <p:spPr>
          <a:xfrm>
            <a:off x="1183906" y="1339383"/>
            <a:ext cx="8718883" cy="7411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NZ" sz="2400" dirty="0">
                <a:solidFill>
                  <a:srgbClr val="00B050"/>
                </a:solidFill>
              </a:rPr>
              <a:t>Outer Island Renewable Energy Project (OIREP).</a:t>
            </a:r>
            <a:endParaRPr lang="en-N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9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" y="68579"/>
            <a:ext cx="6594187" cy="740655"/>
          </a:xfrm>
        </p:spPr>
        <p:txBody>
          <a:bodyPr>
            <a:normAutofit/>
          </a:bodyPr>
          <a:lstStyle/>
          <a:p>
            <a:r>
              <a:rPr lang="en-NZ" dirty="0"/>
              <a:t>Photos (Phase 2);</a:t>
            </a:r>
          </a:p>
        </p:txBody>
      </p:sp>
      <p:pic>
        <p:nvPicPr>
          <p:cNvPr id="5" name="Picture 4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0698E52A-562E-419E-AC34-8EC1A1636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093" y="122722"/>
            <a:ext cx="4108384" cy="3081288"/>
          </a:xfrm>
          <a:prstGeom prst="rect">
            <a:avLst/>
          </a:prstGeom>
        </p:spPr>
      </p:pic>
      <p:pic>
        <p:nvPicPr>
          <p:cNvPr id="9" name="Picture 8" descr="A large room&#10;&#10;Description automatically generated">
            <a:extLst>
              <a:ext uri="{FF2B5EF4-FFF2-40B4-BE49-F238E27FC236}">
                <a16:creationId xmlns:a16="http://schemas.microsoft.com/office/drawing/2014/main" id="{C83B5854-3424-4D95-8DB1-144E8AD81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494" y="891709"/>
            <a:ext cx="2538082" cy="5460416"/>
          </a:xfrm>
          <a:prstGeom prst="rect">
            <a:avLst/>
          </a:prstGeom>
        </p:spPr>
      </p:pic>
      <p:pic>
        <p:nvPicPr>
          <p:cNvPr id="11" name="Picture 10" descr="A picture containing outdoor, person, building, man&#10;&#10;Description automatically generated">
            <a:extLst>
              <a:ext uri="{FF2B5EF4-FFF2-40B4-BE49-F238E27FC236}">
                <a16:creationId xmlns:a16="http://schemas.microsoft.com/office/drawing/2014/main" id="{2D2D3771-F78F-40FF-82DC-D9D211D27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42" y="891709"/>
            <a:ext cx="3099335" cy="5509930"/>
          </a:xfrm>
          <a:prstGeom prst="rect">
            <a:avLst/>
          </a:prstGeom>
        </p:spPr>
      </p:pic>
      <p:pic>
        <p:nvPicPr>
          <p:cNvPr id="14" name="Picture 13" descr="A group of people walking down a dirt road next to a fence&#10;&#10;Description automatically generated">
            <a:extLst>
              <a:ext uri="{FF2B5EF4-FFF2-40B4-BE49-F238E27FC236}">
                <a16:creationId xmlns:a16="http://schemas.microsoft.com/office/drawing/2014/main" id="{F0844AB4-23FC-4D29-9A3B-0F04BA199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094" y="3646674"/>
            <a:ext cx="4108383" cy="30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8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D1480F-75AF-4BEB-9932-8AE9C511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7" y="188898"/>
            <a:ext cx="5613113" cy="740655"/>
          </a:xfrm>
        </p:spPr>
        <p:txBody>
          <a:bodyPr>
            <a:normAutofit/>
          </a:bodyPr>
          <a:lstStyle/>
          <a:p>
            <a:r>
              <a:rPr lang="en-NZ" dirty="0"/>
              <a:t>Photos (Phase 3 Scope):</a:t>
            </a:r>
          </a:p>
        </p:txBody>
      </p:sp>
      <p:pic>
        <p:nvPicPr>
          <p:cNvPr id="5" name="Picture 13" descr="image011">
            <a:extLst>
              <a:ext uri="{FF2B5EF4-FFF2-40B4-BE49-F238E27FC236}">
                <a16:creationId xmlns:a16="http://schemas.microsoft.com/office/drawing/2014/main" id="{B1C15E31-BC05-4EF0-98B8-43150B60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673" y="3703652"/>
            <a:ext cx="51625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id:image009.jpg@01D44857.91A325D0">
            <a:extLst>
              <a:ext uri="{FF2B5EF4-FFF2-40B4-BE49-F238E27FC236}">
                <a16:creationId xmlns:a16="http://schemas.microsoft.com/office/drawing/2014/main" id="{A4A84BFE-316F-413A-96F3-E3D6F96D8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700" y="188898"/>
            <a:ext cx="5136313" cy="305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id:image009.jpg@01D3E8D7.8B3F4AF0">
            <a:extLst>
              <a:ext uri="{FF2B5EF4-FFF2-40B4-BE49-F238E27FC236}">
                <a16:creationId xmlns:a16="http://schemas.microsoft.com/office/drawing/2014/main" id="{77CF0383-BD96-4724-A1E4-0DBA6646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87" y="1731341"/>
            <a:ext cx="6623652" cy="36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88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AD1059D-78D6-4E6C-B1CF-6876A58AB5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902" y="62703"/>
            <a:ext cx="4927313" cy="3695485"/>
          </a:xfrm>
          <a:prstGeom prst="rect">
            <a:avLst/>
          </a:prstGeom>
        </p:spPr>
      </p:pic>
      <p:pic>
        <p:nvPicPr>
          <p:cNvPr id="3" name="Picture 2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BC6C5FE4-2DAF-47DC-80AA-680BAACCD5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23" y="1525484"/>
            <a:ext cx="5953877" cy="4465408"/>
          </a:xfrm>
          <a:prstGeom prst="rect">
            <a:avLst/>
          </a:prstGeom>
        </p:spPr>
      </p:pic>
      <p:pic>
        <p:nvPicPr>
          <p:cNvPr id="5" name="Picture 4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376DC095-A49B-4DE5-9CD9-F72D194FF0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699" y="3865344"/>
            <a:ext cx="4995720" cy="28100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C8ABBA-51FA-4973-99B9-E87F941E6145}"/>
              </a:ext>
            </a:extLst>
          </p:cNvPr>
          <p:cNvSpPr txBox="1">
            <a:spLocks/>
          </p:cNvSpPr>
          <p:nvPr/>
        </p:nvSpPr>
        <p:spPr>
          <a:xfrm>
            <a:off x="139987" y="188898"/>
            <a:ext cx="5613113" cy="74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NZ" dirty="0"/>
              <a:t>Photos (Phase 3 Safety):</a:t>
            </a:r>
          </a:p>
        </p:txBody>
      </p:sp>
    </p:spTree>
    <p:extLst>
      <p:ext uri="{BB962C8B-B14F-4D97-AF65-F5344CB8AC3E}">
        <p14:creationId xmlns:p14="http://schemas.microsoft.com/office/powerpoint/2010/main" val="207606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age018">
            <a:extLst>
              <a:ext uri="{FF2B5EF4-FFF2-40B4-BE49-F238E27FC236}">
                <a16:creationId xmlns:a16="http://schemas.microsoft.com/office/drawing/2014/main" id="{85B2CC6E-3AD5-41C6-AC62-74C13106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91" y="1007015"/>
            <a:ext cx="3158711" cy="56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mage014">
            <a:extLst>
              <a:ext uri="{FF2B5EF4-FFF2-40B4-BE49-F238E27FC236}">
                <a16:creationId xmlns:a16="http://schemas.microsoft.com/office/drawing/2014/main" id="{C17C585C-DA58-483D-9A74-239B1857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9475" y="87793"/>
            <a:ext cx="4622513" cy="658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5D28E2A-C0DD-4C3C-8A47-F9719890A625}"/>
              </a:ext>
            </a:extLst>
          </p:cNvPr>
          <p:cNvSpPr txBox="1">
            <a:spLocks/>
          </p:cNvSpPr>
          <p:nvPr/>
        </p:nvSpPr>
        <p:spPr>
          <a:xfrm>
            <a:off x="139987" y="188898"/>
            <a:ext cx="5613113" cy="74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NZ" dirty="0"/>
              <a:t>Photos (Phase 3 Works):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BA8298-50A0-4F8F-8007-31EFCA6C4A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39848" y="2250190"/>
            <a:ext cx="5683088" cy="31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road&#10;&#10;Description automatically generated">
            <a:extLst>
              <a:ext uri="{FF2B5EF4-FFF2-40B4-BE49-F238E27FC236}">
                <a16:creationId xmlns:a16="http://schemas.microsoft.com/office/drawing/2014/main" id="{BBA93591-DD71-44B0-9264-8D0FA55163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924" y="3522082"/>
            <a:ext cx="4270089" cy="3202567"/>
          </a:xfrm>
          <a:prstGeom prst="rect">
            <a:avLst/>
          </a:prstGeom>
        </p:spPr>
      </p:pic>
      <p:pic>
        <p:nvPicPr>
          <p:cNvPr id="7" name="Picture 6" descr="A group of palm trees&#10;&#10;Description automatically generated">
            <a:extLst>
              <a:ext uri="{FF2B5EF4-FFF2-40B4-BE49-F238E27FC236}">
                <a16:creationId xmlns:a16="http://schemas.microsoft.com/office/drawing/2014/main" id="{D7D55E77-3CF1-4467-88BD-4BDA0C9FB0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37" y="1614703"/>
            <a:ext cx="6343650" cy="4757738"/>
          </a:xfrm>
          <a:prstGeom prst="rect">
            <a:avLst/>
          </a:prstGeom>
        </p:spPr>
      </p:pic>
      <p:pic>
        <p:nvPicPr>
          <p:cNvPr id="9" name="Picture 8" descr="A path with trees on the side of a dirt road&#10;&#10;Description automatically generated">
            <a:extLst>
              <a:ext uri="{FF2B5EF4-FFF2-40B4-BE49-F238E27FC236}">
                <a16:creationId xmlns:a16="http://schemas.microsoft.com/office/drawing/2014/main" id="{52A53F80-0A48-48A2-A314-8EC0266306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925" y="133350"/>
            <a:ext cx="4270088" cy="32025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825E35D-D441-4452-B36B-D9115976CE23}"/>
              </a:ext>
            </a:extLst>
          </p:cNvPr>
          <p:cNvSpPr txBox="1">
            <a:spLocks/>
          </p:cNvSpPr>
          <p:nvPr/>
        </p:nvSpPr>
        <p:spPr>
          <a:xfrm>
            <a:off x="139987" y="188898"/>
            <a:ext cx="5613113" cy="74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NZ" dirty="0"/>
              <a:t>Photos (Phase 3 Works):</a:t>
            </a:r>
          </a:p>
        </p:txBody>
      </p:sp>
    </p:spTree>
    <p:extLst>
      <p:ext uri="{BB962C8B-B14F-4D97-AF65-F5344CB8AC3E}">
        <p14:creationId xmlns:p14="http://schemas.microsoft.com/office/powerpoint/2010/main" val="409300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CD9E27B0-D028-430F-83DE-A51543E0FB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241" y="3682205"/>
            <a:ext cx="5461002" cy="3071813"/>
          </a:xfrm>
          <a:prstGeom prst="rect">
            <a:avLst/>
          </a:prstGeom>
        </p:spPr>
      </p:pic>
      <p:pic>
        <p:nvPicPr>
          <p:cNvPr id="7" name="Picture 6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C62DB18E-F81E-4DE5-9E40-11CF6FDEB3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7" y="1825624"/>
            <a:ext cx="6203245" cy="3489325"/>
          </a:xfrm>
          <a:prstGeom prst="rect">
            <a:avLst/>
          </a:prstGeom>
        </p:spPr>
      </p:pic>
      <p:pic>
        <p:nvPicPr>
          <p:cNvPr id="9" name="Picture 8" descr="A picture containing sky, outdoor, ground&#10;&#10;Description automatically generated">
            <a:extLst>
              <a:ext uri="{FF2B5EF4-FFF2-40B4-BE49-F238E27FC236}">
                <a16:creationId xmlns:a16="http://schemas.microsoft.com/office/drawing/2014/main" id="{37FA108A-60E6-416D-AAD0-68D344A395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242" y="188898"/>
            <a:ext cx="5461000" cy="307181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36BD01C-212F-46F2-B622-639023445066}"/>
              </a:ext>
            </a:extLst>
          </p:cNvPr>
          <p:cNvSpPr txBox="1">
            <a:spLocks/>
          </p:cNvSpPr>
          <p:nvPr/>
        </p:nvSpPr>
        <p:spPr>
          <a:xfrm>
            <a:off x="139987" y="188898"/>
            <a:ext cx="5956013" cy="74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NZ" dirty="0"/>
              <a:t>Photos (Phase 3 Materials):</a:t>
            </a:r>
          </a:p>
        </p:txBody>
      </p:sp>
    </p:spTree>
    <p:extLst>
      <p:ext uri="{BB962C8B-B14F-4D97-AF65-F5344CB8AC3E}">
        <p14:creationId xmlns:p14="http://schemas.microsoft.com/office/powerpoint/2010/main" val="168401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2952-0B03-47B5-9AE6-2DDEC686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Photos (Phase 4):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9A8E-D337-4DDE-9C55-3D3493B84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To start in Q2 2020.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55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5FE2-7CDE-49A3-BDB1-3B7E1337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541"/>
            <a:ext cx="8596668" cy="1320800"/>
          </a:xfrm>
        </p:spPr>
        <p:txBody>
          <a:bodyPr/>
          <a:lstStyle/>
          <a:p>
            <a:r>
              <a:rPr lang="en-NZ" dirty="0"/>
              <a:t>Overall Project Financial Allocation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AC29A-2151-4CA4-94ED-2E9A4B718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93" y="672065"/>
            <a:ext cx="10375012" cy="59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0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623F-6D7D-48C5-BD81-983A7226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NZ" dirty="0"/>
              <a:t>Project Financials (per island)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E87E0-DA9E-46C0-8132-84D94B450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697" y="921458"/>
            <a:ext cx="11777593" cy="56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31FE-C402-443F-BBB3-9D2DB352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14566" cy="1320800"/>
          </a:xfrm>
        </p:spPr>
        <p:txBody>
          <a:bodyPr/>
          <a:lstStyle/>
          <a:p>
            <a:r>
              <a:rPr lang="en-NZ" dirty="0"/>
              <a:t>Numbers behind the OIREP Contribution to TERM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8DEE9-EBAD-4A7A-A776-7E1BF3D0A6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88531"/>
            <a:ext cx="12039600" cy="585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8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3DB9-F6D5-44A2-B03E-F5FC1E93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435" y="0"/>
            <a:ext cx="4464606" cy="793785"/>
          </a:xfrm>
        </p:spPr>
        <p:txBody>
          <a:bodyPr/>
          <a:lstStyle/>
          <a:p>
            <a:r>
              <a:rPr lang="en-NZ" dirty="0"/>
              <a:t>Project Stakeholders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C46A8-7A3B-4D18-B7B7-BD10A7D2869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835" y="1086161"/>
            <a:ext cx="2731346" cy="193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2B813-A84F-4FF1-B6C6-03291D9A60E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76" y="3350094"/>
            <a:ext cx="1387675" cy="1466214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841EFCA6-53FF-4915-8789-08D69BFC1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8" y="5004096"/>
            <a:ext cx="2295525" cy="1304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NZ" sz="1000" b="1" cap="small" spc="25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Ministry of Meteorology, Energy, Information, Disaster Management, Environment, Climate Change and Communications (MEIDECC)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sz="1200" b="1" cap="small" spc="25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Nuku’alofa, Tonga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A50A89B-252A-4357-A33D-516946EB5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76" y="756054"/>
            <a:ext cx="2500146" cy="2500146"/>
          </a:xfrm>
          <a:prstGeom prst="rect">
            <a:avLst/>
          </a:pr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4ACA9BA-BF4C-4412-9446-BDA877CEF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30558"/>
              </p:ext>
            </p:extLst>
          </p:nvPr>
        </p:nvGraphicFramePr>
        <p:xfrm>
          <a:off x="3374747" y="1131014"/>
          <a:ext cx="2366433" cy="1890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6" imgW="9524740" imgH="7606977" progId="AcroExch.Document.DC">
                  <p:embed/>
                </p:oleObj>
              </mc:Choice>
              <mc:Fallback>
                <p:oleObj name="Acrobat Document" r:id="rId6" imgW="9524740" imgH="76069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74747" y="1131014"/>
                        <a:ext cx="2366433" cy="1890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5994AA-1E7B-4190-A369-EE0DCDB4CE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767" y="1086161"/>
            <a:ext cx="1979862" cy="1979862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82B134-A597-427A-ACD0-D34FEA3F15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151" y="3429000"/>
            <a:ext cx="3267075" cy="180975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4BA3154-4BB7-44F1-8279-E3F6AB405360}"/>
              </a:ext>
            </a:extLst>
          </p:cNvPr>
          <p:cNvSpPr txBox="1">
            <a:spLocks/>
          </p:cNvSpPr>
          <p:nvPr/>
        </p:nvSpPr>
        <p:spPr>
          <a:xfrm>
            <a:off x="2766633" y="5812509"/>
            <a:ext cx="3267075" cy="8654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NZ" dirty="0">
                <a:solidFill>
                  <a:schemeClr val="tx1"/>
                </a:solidFill>
              </a:rPr>
              <a:t>Second Danish Cooperation Fund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0E926BF0-15B8-456C-A922-15445A12022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027" y="3288977"/>
            <a:ext cx="1467307" cy="17151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7BC0DD-0279-444E-BFDF-328949EDA79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102" y="3350094"/>
            <a:ext cx="1387675" cy="1466214"/>
          </a:xfrm>
          <a:prstGeom prst="rect">
            <a:avLst/>
          </a:prstGeom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id="{BC40D885-4780-4EE6-B7F4-7F667D7C8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653" y="5093872"/>
            <a:ext cx="2295525" cy="52075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NZ" sz="1000" b="1" cap="small" spc="25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Ministry of FINANCE (MOF)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sz="1200" b="1" cap="small" spc="25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Nuku’alofa, Tonga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0EB757-41D8-4190-ADC6-B01E7E7A0460}"/>
              </a:ext>
            </a:extLst>
          </p:cNvPr>
          <p:cNvSpPr txBox="1">
            <a:spLocks/>
          </p:cNvSpPr>
          <p:nvPr/>
        </p:nvSpPr>
        <p:spPr>
          <a:xfrm>
            <a:off x="6196334" y="5367073"/>
            <a:ext cx="3267075" cy="13108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NZ" dirty="0">
                <a:solidFill>
                  <a:schemeClr val="tx1"/>
                </a:solidFill>
              </a:rPr>
              <a:t>Tonga Outer Island Electricity Committees and Communities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91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ABB2-6EFF-4A63-BAEA-6F19D234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011025" cy="1320800"/>
          </a:xfrm>
        </p:spPr>
        <p:txBody>
          <a:bodyPr/>
          <a:lstStyle/>
          <a:p>
            <a:r>
              <a:rPr lang="en-NZ" dirty="0"/>
              <a:t>Numbers behind the OIREP Contribution to TERM (</a:t>
            </a:r>
            <a:r>
              <a:rPr lang="en-NZ" dirty="0" err="1"/>
              <a:t>cont</a:t>
            </a:r>
            <a:r>
              <a:rPr lang="en-NZ" dirty="0"/>
              <a:t>’)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EC282-BFE6-4B7B-BB1D-9B3F85B2FE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61" y="804862"/>
            <a:ext cx="11772900" cy="59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64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BBCC-044E-4905-8F4B-CFCC9C5D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8" y="76200"/>
            <a:ext cx="11924241" cy="1320800"/>
          </a:xfrm>
        </p:spPr>
        <p:txBody>
          <a:bodyPr/>
          <a:lstStyle/>
          <a:p>
            <a:r>
              <a:rPr lang="en-NZ" dirty="0"/>
              <a:t>Numbers behind the OIREP Contribution to TERM (</a:t>
            </a:r>
            <a:r>
              <a:rPr lang="en-NZ" dirty="0" err="1"/>
              <a:t>cont</a:t>
            </a:r>
            <a:r>
              <a:rPr lang="en-NZ" dirty="0"/>
              <a:t>’)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9D8D6-C50A-435B-A7EA-06CE25BE73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736600"/>
            <a:ext cx="11668125" cy="59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47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47816" cy="1320800"/>
          </a:xfrm>
        </p:spPr>
        <p:txBody>
          <a:bodyPr/>
          <a:lstStyle/>
          <a:p>
            <a:r>
              <a:rPr lang="en-NZ" dirty="0"/>
              <a:t>Challenges / Lessons Learned: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76" y="996917"/>
            <a:ext cx="11007736" cy="5760018"/>
          </a:xfrm>
        </p:spPr>
        <p:txBody>
          <a:bodyPr>
            <a:normAutofit fontScale="92500" lnSpcReduction="20000"/>
          </a:bodyPr>
          <a:lstStyle/>
          <a:p>
            <a:r>
              <a:rPr lang="en-NZ" sz="2000" dirty="0"/>
              <a:t>Phase 1:</a:t>
            </a:r>
          </a:p>
          <a:p>
            <a:pPr lvl="1"/>
            <a:r>
              <a:rPr lang="en-NZ" sz="1800" dirty="0"/>
              <a:t>Time required to develop the project with stakeholders. Mitigation = seek a bigger scope and start earlier.</a:t>
            </a:r>
          </a:p>
          <a:p>
            <a:endParaRPr lang="en-NZ" sz="2000" dirty="0"/>
          </a:p>
          <a:p>
            <a:r>
              <a:rPr lang="en-NZ" sz="2000" dirty="0"/>
              <a:t>Phase 2:</a:t>
            </a:r>
          </a:p>
          <a:p>
            <a:pPr lvl="1"/>
            <a:r>
              <a:rPr lang="en-NZ" sz="1800" dirty="0"/>
              <a:t>Land related delays. Mitigation = start the land transfer process earlier or buy the land.</a:t>
            </a:r>
          </a:p>
          <a:p>
            <a:pPr lvl="1"/>
            <a:r>
              <a:rPr lang="en-NZ" sz="1800" dirty="0"/>
              <a:t>Sustainable O&amp;M. Mitigation = better support, O&amp;M contracts and early sign-ups.</a:t>
            </a:r>
          </a:p>
          <a:p>
            <a:pPr lvl="1"/>
            <a:r>
              <a:rPr lang="en-NZ" sz="1800" dirty="0"/>
              <a:t>Holes and ambiguities in the Tender Docs and Contract. Mitigation = plug the holes and repair the docs.</a:t>
            </a:r>
          </a:p>
          <a:p>
            <a:pPr lvl="1"/>
            <a:r>
              <a:rPr lang="en-NZ" sz="1800" dirty="0"/>
              <a:t>IA responsibilities and actions. Mitigation = Get them to stick to their obligations.</a:t>
            </a:r>
          </a:p>
          <a:p>
            <a:endParaRPr lang="en-NZ" sz="2000" dirty="0"/>
          </a:p>
          <a:p>
            <a:r>
              <a:rPr lang="en-NZ" sz="2000" dirty="0"/>
              <a:t>Phase 3:</a:t>
            </a:r>
          </a:p>
          <a:p>
            <a:pPr lvl="1"/>
            <a:r>
              <a:rPr lang="en-NZ" sz="1800" dirty="0"/>
              <a:t>Material delivery delays. Mitigation = use less procurement packages but bigger. Also order the materials earlier.</a:t>
            </a:r>
          </a:p>
          <a:p>
            <a:endParaRPr lang="en-NZ" sz="2000" dirty="0"/>
          </a:p>
          <a:p>
            <a:r>
              <a:rPr lang="en-NZ" sz="2000" dirty="0"/>
              <a:t>Phase 4:</a:t>
            </a:r>
          </a:p>
          <a:p>
            <a:pPr lvl="1"/>
            <a:r>
              <a:rPr lang="en-NZ" sz="1800" dirty="0"/>
              <a:t>Material procurement delays. Mitigation = use less procurement packages but bigger. Also order the materials earlier.</a:t>
            </a:r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02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082799"/>
            <a:ext cx="5833533" cy="2091267"/>
          </a:xfrm>
        </p:spPr>
        <p:txBody>
          <a:bodyPr>
            <a:normAutofit fontScale="90000"/>
          </a:bodyPr>
          <a:lstStyle/>
          <a:p>
            <a:pPr algn="ctr"/>
            <a:r>
              <a:rPr lang="en-NZ" sz="6000" dirty="0"/>
              <a:t>Q&amp;A.</a:t>
            </a:r>
            <a:br>
              <a:rPr lang="en-NZ" sz="6000" dirty="0"/>
            </a:br>
            <a:br>
              <a:rPr lang="en-NZ" sz="6000" dirty="0"/>
            </a:br>
            <a:r>
              <a:rPr lang="en-NZ" sz="6000" dirty="0"/>
              <a:t>Malo ‘</a:t>
            </a:r>
            <a:r>
              <a:rPr lang="en-NZ" sz="6000" dirty="0" err="1"/>
              <a:t>aupito</a:t>
            </a:r>
            <a:r>
              <a:rPr lang="en-NZ" sz="6000" dirty="0"/>
              <a:t>.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203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4F42-4A64-4E1C-B14E-69CEF43B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3" y="80211"/>
            <a:ext cx="2932140" cy="901566"/>
          </a:xfrm>
        </p:spPr>
        <p:txBody>
          <a:bodyPr/>
          <a:lstStyle/>
          <a:p>
            <a:r>
              <a:rPr lang="en-NZ" dirty="0"/>
              <a:t>OIREP Islands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02004-EF2B-48C4-BDA5-237E3A36AA7E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5359" y="241316"/>
            <a:ext cx="5412506" cy="630386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981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6DE189-C36F-4F5E-AB5A-361E9F50CB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19" y="157162"/>
            <a:ext cx="107251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84" y="177710"/>
            <a:ext cx="7552266" cy="774790"/>
          </a:xfrm>
        </p:spPr>
        <p:txBody>
          <a:bodyPr/>
          <a:lstStyle/>
          <a:p>
            <a:r>
              <a:rPr lang="en-NZ" dirty="0"/>
              <a:t>Background of OIREP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83" y="1054055"/>
            <a:ext cx="11724217" cy="5546770"/>
          </a:xfrm>
        </p:spPr>
        <p:txBody>
          <a:bodyPr>
            <a:normAutofit fontScale="92500"/>
          </a:bodyPr>
          <a:lstStyle/>
          <a:p>
            <a:r>
              <a:rPr lang="en-NZ" sz="1700" dirty="0"/>
              <a:t>Objectives;</a:t>
            </a:r>
          </a:p>
          <a:p>
            <a:pPr lvl="1"/>
            <a:r>
              <a:rPr lang="en-NZ" sz="1700" dirty="0"/>
              <a:t>Help meet the GoT target of 50% renewable energy by 2020 (OIREP shall contribute 3.3% due to the relatively small diesel consumption of the outer islands).</a:t>
            </a:r>
          </a:p>
          <a:p>
            <a:pPr lvl="1"/>
            <a:r>
              <a:rPr lang="en-NZ" sz="1700" dirty="0"/>
              <a:t>Help meet the GoT target of 100% accessibility to electricity by 2020 (OIREP achieves 100% on each of its 9 islands).</a:t>
            </a:r>
          </a:p>
          <a:p>
            <a:pPr lvl="1"/>
            <a:r>
              <a:rPr lang="en-NZ" sz="1700" dirty="0"/>
              <a:t>Help meet the GoT target on improved energy efficiency (line losses) (OIREP reduced line losses from approx. 15% to the 7% target on each of its 9 islands).</a:t>
            </a:r>
          </a:p>
          <a:p>
            <a:pPr lvl="1"/>
            <a:r>
              <a:rPr lang="en-NZ" sz="1700" dirty="0"/>
              <a:t>Help meet the GoT target of a cheaper tariff (OIREP shall make the tariff more affordable on each of its 9 islands, but the exact amount depends on the operating regime that the islands uses).</a:t>
            </a:r>
          </a:p>
          <a:p>
            <a:pPr lvl="1"/>
            <a:endParaRPr lang="en-NZ" dirty="0"/>
          </a:p>
          <a:p>
            <a:r>
              <a:rPr lang="en-NZ" sz="1700" dirty="0"/>
              <a:t>To achieve this, the OIREP Project is split into 4 separate Phases (each with its own outputs explained in following slides);</a:t>
            </a:r>
          </a:p>
          <a:p>
            <a:pPr lvl="1"/>
            <a:r>
              <a:rPr lang="en-NZ" sz="1700" dirty="0"/>
              <a:t>Phase 1: Generation (solar and batteries).</a:t>
            </a:r>
          </a:p>
          <a:p>
            <a:pPr lvl="1"/>
            <a:r>
              <a:rPr lang="en-NZ" sz="1700" dirty="0"/>
              <a:t>Phase 2: Generation (solar and batteries)</a:t>
            </a:r>
          </a:p>
          <a:p>
            <a:pPr lvl="1"/>
            <a:r>
              <a:rPr lang="en-NZ" sz="1700" dirty="0"/>
              <a:t>Phase 3: Distribution (power poles and wires)</a:t>
            </a:r>
          </a:p>
          <a:p>
            <a:pPr lvl="1"/>
            <a:r>
              <a:rPr lang="en-NZ" sz="1700" dirty="0"/>
              <a:t>Phase 4: Distribution (power poles and wires)</a:t>
            </a:r>
          </a:p>
          <a:p>
            <a:pPr lvl="1"/>
            <a:r>
              <a:rPr lang="en-NZ" sz="1700" dirty="0"/>
              <a:t>Overall cost is approx. ≈US$26M spread over 5 years.</a:t>
            </a:r>
          </a:p>
          <a:p>
            <a:pPr lvl="1"/>
            <a:r>
              <a:rPr lang="en-NZ" sz="1700" dirty="0"/>
              <a:t>Estimated spend directly in Tonga is approx. ≈US$4M (TOP$8M).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78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09" y="133546"/>
            <a:ext cx="11492965" cy="6597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dirty="0"/>
              <a:t>Phase 1 Scope and Output;</a:t>
            </a:r>
          </a:p>
          <a:p>
            <a:pPr lvl="1"/>
            <a:r>
              <a:rPr lang="en-NZ" sz="2000" dirty="0"/>
              <a:t>Scope = 550kWp of solar with 300kWh of energy storage on Lifuka. Output = This has brought the island to 50% RE penetration.</a:t>
            </a:r>
          </a:p>
          <a:p>
            <a:pPr lvl="1"/>
            <a:r>
              <a:rPr lang="en-NZ" sz="2000" dirty="0"/>
              <a:t>Scope = 200kWp of solar (no batteries) on ‘Eua. Output = This has brought the island to 20% RE penetration.</a:t>
            </a:r>
          </a:p>
          <a:p>
            <a:pPr lvl="1"/>
            <a:r>
              <a:rPr lang="en-NZ" sz="2000" dirty="0"/>
              <a:t>Total Contract Value = US$3M.</a:t>
            </a:r>
          </a:p>
          <a:p>
            <a:pPr lvl="1"/>
            <a:r>
              <a:rPr lang="en-NZ" sz="2000" dirty="0"/>
              <a:t>Timeline = Ran from 2016 to 2017.</a:t>
            </a:r>
          </a:p>
          <a:p>
            <a:pPr lvl="1"/>
            <a:endParaRPr lang="en-NZ" sz="1700" dirty="0"/>
          </a:p>
          <a:p>
            <a:pPr marL="0" indent="0">
              <a:buNone/>
            </a:pPr>
            <a:r>
              <a:rPr lang="en-NZ" sz="2000" dirty="0"/>
              <a:t>Phase 2 Scope and Output;</a:t>
            </a:r>
          </a:p>
          <a:p>
            <a:pPr lvl="1"/>
            <a:r>
              <a:rPr lang="en-NZ" sz="2000" dirty="0"/>
              <a:t>Scope = Solar, batteries and a back up diesel on 5 outer islands. Output = This shall bring those islands to 50% RE penetration.</a:t>
            </a:r>
          </a:p>
          <a:p>
            <a:pPr lvl="1"/>
            <a:r>
              <a:rPr lang="en-NZ" sz="2000" dirty="0"/>
              <a:t>Scope = Solar home systems on Niuafo’ou. Output = This has brought the island to over 50% RE penetration.</a:t>
            </a:r>
          </a:p>
          <a:p>
            <a:pPr lvl="1"/>
            <a:r>
              <a:rPr lang="en-NZ" sz="2000" dirty="0"/>
              <a:t>Total Contract Value = US$3.9M.</a:t>
            </a:r>
          </a:p>
          <a:p>
            <a:pPr lvl="1"/>
            <a:r>
              <a:rPr lang="en-NZ" sz="2000" dirty="0"/>
              <a:t>Timeline = Due to finish in Q1 2020.</a:t>
            </a:r>
          </a:p>
        </p:txBody>
      </p:sp>
    </p:spTree>
    <p:extLst>
      <p:ext uri="{BB962C8B-B14F-4D97-AF65-F5344CB8AC3E}">
        <p14:creationId xmlns:p14="http://schemas.microsoft.com/office/powerpoint/2010/main" val="22629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04" y="270148"/>
            <a:ext cx="11651246" cy="6507724"/>
          </a:xfrm>
        </p:spPr>
        <p:txBody>
          <a:bodyPr>
            <a:normAutofit/>
          </a:bodyPr>
          <a:lstStyle/>
          <a:p>
            <a:r>
              <a:rPr lang="en-NZ" sz="2000" dirty="0"/>
              <a:t>Phase 3 Scope and Output;</a:t>
            </a:r>
          </a:p>
          <a:p>
            <a:pPr lvl="1"/>
            <a:r>
              <a:rPr lang="en-NZ" sz="2000" dirty="0"/>
              <a:t>Scope = 100% Distribution network upgrade on ‘Eua. Output = Improved energy efficiency with 100% accessibility to electricity.</a:t>
            </a:r>
          </a:p>
          <a:p>
            <a:pPr lvl="1"/>
            <a:r>
              <a:rPr lang="en-NZ" sz="2000" dirty="0"/>
              <a:t>Scope = 75% Distribution network upgrade on Vava’u. Output = Improved energy efficiency with 100% accessibility to electricity.</a:t>
            </a:r>
          </a:p>
          <a:p>
            <a:pPr lvl="1"/>
            <a:r>
              <a:rPr lang="en-NZ" sz="2000" dirty="0"/>
              <a:t>Total Contract Value = US$10.4M.</a:t>
            </a:r>
          </a:p>
          <a:p>
            <a:pPr lvl="1"/>
            <a:r>
              <a:rPr lang="en-NZ" sz="2000" dirty="0"/>
              <a:t>Timeline = ‘Eua ran from mid-2016 to mid-2017. Vava’u running from mid-2017 to mid 2020.</a:t>
            </a:r>
          </a:p>
          <a:p>
            <a:pPr marL="457200" lvl="1" indent="0">
              <a:buNone/>
            </a:pPr>
            <a:endParaRPr lang="en-NZ" sz="2000" dirty="0"/>
          </a:p>
          <a:p>
            <a:r>
              <a:rPr lang="en-NZ" sz="2000" dirty="0"/>
              <a:t>Phase 4 Scope and Output;</a:t>
            </a:r>
          </a:p>
          <a:p>
            <a:pPr lvl="1"/>
            <a:r>
              <a:rPr lang="en-NZ" sz="2000" dirty="0"/>
              <a:t>Scope = 100% rebuild of existing min-grid networks and household wiring on 4 outer islands. Output = Improved energy efficiency with 100% accessibility to electricity.</a:t>
            </a:r>
          </a:p>
          <a:p>
            <a:pPr lvl="1"/>
            <a:r>
              <a:rPr lang="en-NZ" sz="2000" dirty="0"/>
              <a:t>Scope = 100% Brand new mini-grid on Niuatoputapu including new house wiring. Output = Improved energy efficiency with 100% accessibility to electricity.</a:t>
            </a:r>
          </a:p>
          <a:p>
            <a:pPr lvl="1"/>
            <a:r>
              <a:rPr lang="en-NZ" sz="2000" dirty="0"/>
              <a:t>Total Contract Value = US$6M.</a:t>
            </a:r>
          </a:p>
          <a:p>
            <a:pPr lvl="1"/>
            <a:r>
              <a:rPr lang="en-NZ" sz="2000" dirty="0"/>
              <a:t>Timeline = Currently going through the procurement process with the crew on the ground in Q2 2020 for 13 months.</a:t>
            </a:r>
          </a:p>
        </p:txBody>
      </p:sp>
    </p:spTree>
    <p:extLst>
      <p:ext uri="{BB962C8B-B14F-4D97-AF65-F5344CB8AC3E}">
        <p14:creationId xmlns:p14="http://schemas.microsoft.com/office/powerpoint/2010/main" val="2974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5B67-A78F-49EF-B90F-DE273B6B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Safeguards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3264A-A8EF-4CF4-A511-964B9CCF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56" y="1488613"/>
            <a:ext cx="8596668" cy="4652305"/>
          </a:xfrm>
        </p:spPr>
        <p:txBody>
          <a:bodyPr>
            <a:noAutofit/>
          </a:bodyPr>
          <a:lstStyle/>
          <a:p>
            <a:r>
              <a:rPr lang="en-NZ" sz="2800" dirty="0"/>
              <a:t>Environmental: all EIA’s and building permits achieved.</a:t>
            </a:r>
          </a:p>
          <a:p>
            <a:r>
              <a:rPr lang="en-NZ" sz="2800" dirty="0"/>
              <a:t>Social: Community consultations achieved. No involuntary resettlement.</a:t>
            </a:r>
          </a:p>
          <a:p>
            <a:r>
              <a:rPr lang="en-NZ" sz="2800" dirty="0"/>
              <a:t>Gender: achieved between 30% and 50% female workforce and community participation.</a:t>
            </a:r>
          </a:p>
          <a:p>
            <a:r>
              <a:rPr lang="en-NZ" sz="2800" dirty="0"/>
              <a:t>Land: all the land was either bought or gifted. All the necessary paperwork, leases and permitry achieved.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213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2CE4-F6AA-42E2-BDAD-2D336FC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Photos (Phase 1);</a:t>
            </a:r>
            <a:endParaRPr lang="en-GB" dirty="0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8EDEB3C9-C705-46CE-A2C0-7ACD750430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43" y="1420261"/>
            <a:ext cx="5566610" cy="4174958"/>
          </a:xfrm>
          <a:prstGeom prst="rect">
            <a:avLst/>
          </a:prstGeom>
        </p:spPr>
      </p:pic>
      <p:pic>
        <p:nvPicPr>
          <p:cNvPr id="7" name="Picture 6" descr="A long green grass&#10;&#10;Description automatically generated">
            <a:extLst>
              <a:ext uri="{FF2B5EF4-FFF2-40B4-BE49-F238E27FC236}">
                <a16:creationId xmlns:a16="http://schemas.microsoft.com/office/drawing/2014/main" id="{AC82D863-1558-417D-8955-829675CF7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596" y="1420261"/>
            <a:ext cx="5566610" cy="41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787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1115</TotalTime>
  <Words>908</Words>
  <Application>Microsoft Office PowerPoint</Application>
  <PresentationFormat>Widescreen</PresentationFormat>
  <Paragraphs>81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Trebuchet MS</vt:lpstr>
      <vt:lpstr>Wingdings 3</vt:lpstr>
      <vt:lpstr>Facet</vt:lpstr>
      <vt:lpstr>Acrobat Document</vt:lpstr>
      <vt:lpstr>TONGA ENERGY SECTOR STAKEHOLDERS AND JOINT DEVELOPMENT PARTNERS MEETING (Dec 2019). </vt:lpstr>
      <vt:lpstr>Project Stakeholders</vt:lpstr>
      <vt:lpstr>OIREP Islands</vt:lpstr>
      <vt:lpstr>PowerPoint Presentation</vt:lpstr>
      <vt:lpstr>Background of OIREP</vt:lpstr>
      <vt:lpstr>PowerPoint Presentation</vt:lpstr>
      <vt:lpstr>PowerPoint Presentation</vt:lpstr>
      <vt:lpstr>Safeguards</vt:lpstr>
      <vt:lpstr>Photos (Phase 1);</vt:lpstr>
      <vt:lpstr>Photos (Phase 2);</vt:lpstr>
      <vt:lpstr>Photos (Phase 3 Scope):</vt:lpstr>
      <vt:lpstr>PowerPoint Presentation</vt:lpstr>
      <vt:lpstr>PowerPoint Presentation</vt:lpstr>
      <vt:lpstr>PowerPoint Presentation</vt:lpstr>
      <vt:lpstr>PowerPoint Presentation</vt:lpstr>
      <vt:lpstr>Photos (Phase 4):</vt:lpstr>
      <vt:lpstr>Overall Project Financial Allocation</vt:lpstr>
      <vt:lpstr>Project Financials (per island)</vt:lpstr>
      <vt:lpstr>Numbers behind the OIREP Contribution to TERM</vt:lpstr>
      <vt:lpstr>Numbers behind the OIREP Contribution to TERM (cont’)</vt:lpstr>
      <vt:lpstr>Numbers behind the OIREP Contribution to TERM (cont’)</vt:lpstr>
      <vt:lpstr>Challenges / Lessons Learned:</vt:lpstr>
      <vt:lpstr>Q&amp;A.  Malo ‘aupito.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Lillis</dc:creator>
  <cp:lastModifiedBy>Johnny Lillis</cp:lastModifiedBy>
  <cp:revision>125</cp:revision>
  <dcterms:created xsi:type="dcterms:W3CDTF">2016-12-07T00:14:45Z</dcterms:created>
  <dcterms:modified xsi:type="dcterms:W3CDTF">2019-12-02T21:36:15Z</dcterms:modified>
</cp:coreProperties>
</file>