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35"/>
  </p:notesMasterIdLst>
  <p:handoutMasterIdLst>
    <p:handoutMasterId r:id="rId36"/>
  </p:handoutMasterIdLst>
  <p:sldIdLst>
    <p:sldId id="701" r:id="rId5"/>
    <p:sldId id="320" r:id="rId6"/>
    <p:sldId id="1026" r:id="rId7"/>
    <p:sldId id="923" r:id="rId8"/>
    <p:sldId id="1025" r:id="rId9"/>
    <p:sldId id="1027" r:id="rId10"/>
    <p:sldId id="1034" r:id="rId11"/>
    <p:sldId id="1035" r:id="rId12"/>
    <p:sldId id="1036" r:id="rId13"/>
    <p:sldId id="1029" r:id="rId14"/>
    <p:sldId id="1028" r:id="rId15"/>
    <p:sldId id="1030" r:id="rId16"/>
    <p:sldId id="1039" r:id="rId17"/>
    <p:sldId id="1038" r:id="rId18"/>
    <p:sldId id="1040" r:id="rId19"/>
    <p:sldId id="1041" r:id="rId20"/>
    <p:sldId id="1031" r:id="rId21"/>
    <p:sldId id="1033" r:id="rId22"/>
    <p:sldId id="1046" r:id="rId23"/>
    <p:sldId id="1042" r:id="rId24"/>
    <p:sldId id="1043" r:id="rId25"/>
    <p:sldId id="1044" r:id="rId26"/>
    <p:sldId id="1047" r:id="rId27"/>
    <p:sldId id="1045" r:id="rId28"/>
    <p:sldId id="1048" r:id="rId29"/>
    <p:sldId id="1049" r:id="rId30"/>
    <p:sldId id="1050" r:id="rId31"/>
    <p:sldId id="1052" r:id="rId32"/>
    <p:sldId id="1051" r:id="rId33"/>
    <p:sldId id="641" r:id="rId34"/>
  </p:sldIdLst>
  <p:sldSz cx="12192000" cy="6858000"/>
  <p:notesSz cx="7104063" cy="10234613"/>
  <p:defaultText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9671A-1347-36E9-DE6F-5C2760080BB2}" name="Trama Tecnoambiental 4" initials="TT4" userId="S::tta4@tramatecnoambiental.onmicrosoft.com::fa701be3-10b5-461a-88e6-f6954f18c74d" providerId="AD"/>
  <p188:author id="{6A94581E-93C1-6193-945B-702A5E540F71}" name="Trama Tecnoambiental 5" initials="TT5" userId="S::tta5@tramatecnoambiental.onmicrosoft.com::cc5ea49d-96f3-44b7-be37-990ba57149cd" providerId="AD"/>
  <p188:author id="{79EB5B49-F28D-9DE3-DA95-AC91841131F4}" name="Manu Rawali" initials="MR" userId="S::z3039873@ad.unsw.edu.au::68a384a6-f019-4103-b41b-82f6423dfd6d" providerId="AD"/>
  <p188:author id="{6525886E-D668-D6B1-BB9A-9998128EF454}" name="Elena Adamopoulou" initials="EA" userId="S::eleni.adamopoulou@eca-uk.com::a1cf3cc9-b064-4a6b-8253-7593484cd07e" providerId="AD"/>
  <p188:author id="{4A683299-DF65-E355-7F4B-49AADD48D216}" name="Tommaso Diani - TTA" initials="TDT" userId="Tommaso Diani - T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679E2A"/>
    <a:srgbClr val="FF33CC"/>
    <a:srgbClr val="9EA159"/>
    <a:srgbClr val="4B655A"/>
    <a:srgbClr val="D9D9D9"/>
    <a:srgbClr val="F8F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6146" autoAdjust="0"/>
  </p:normalViewPr>
  <p:slideViewPr>
    <p:cSldViewPr>
      <p:cViewPr varScale="1">
        <p:scale>
          <a:sx n="51" d="100"/>
          <a:sy n="51" d="100"/>
        </p:scale>
        <p:origin x="1410"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Mi%20unidad\PROJECTES\CI-19-0034%20-%20Cambodia_Palladium_Assessment%20off-grid\03-Proyecto\5.%20Final%20Report\Sheets\Cambodia_rural_demand_T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val>
            <c:numRef>
              <c:f>Sheet1!$E$2:$E$25</c:f>
              <c:numCache>
                <c:formatCode>0</c:formatCode>
                <c:ptCount val="24"/>
                <c:pt idx="0">
                  <c:v>16.636849482790499</c:v>
                </c:pt>
                <c:pt idx="1">
                  <c:v>16.673747629515844</c:v>
                </c:pt>
                <c:pt idx="2">
                  <c:v>16.661323340013617</c:v>
                </c:pt>
                <c:pt idx="3">
                  <c:v>16.723092166529977</c:v>
                </c:pt>
                <c:pt idx="4">
                  <c:v>16.955926352708868</c:v>
                </c:pt>
                <c:pt idx="5">
                  <c:v>17.195117181754284</c:v>
                </c:pt>
                <c:pt idx="6">
                  <c:v>17.209151355198586</c:v>
                </c:pt>
                <c:pt idx="7">
                  <c:v>8.0086424187309895</c:v>
                </c:pt>
                <c:pt idx="8">
                  <c:v>15.497917641635032</c:v>
                </c:pt>
                <c:pt idx="9">
                  <c:v>19.343862111962608</c:v>
                </c:pt>
                <c:pt idx="10">
                  <c:v>14.116179396390724</c:v>
                </c:pt>
                <c:pt idx="11">
                  <c:v>15.95783166748312</c:v>
                </c:pt>
                <c:pt idx="12">
                  <c:v>15.766097252661995</c:v>
                </c:pt>
                <c:pt idx="13">
                  <c:v>13.363578161466986</c:v>
                </c:pt>
                <c:pt idx="14">
                  <c:v>14.463430663533991</c:v>
                </c:pt>
                <c:pt idx="15">
                  <c:v>13.232848921815378</c:v>
                </c:pt>
                <c:pt idx="16">
                  <c:v>16.694391912706688</c:v>
                </c:pt>
                <c:pt idx="17">
                  <c:v>60.813959494979642</c:v>
                </c:pt>
                <c:pt idx="18">
                  <c:v>64.448637950907226</c:v>
                </c:pt>
                <c:pt idx="19">
                  <c:v>58.606048572646358</c:v>
                </c:pt>
                <c:pt idx="20">
                  <c:v>50.272709738983977</c:v>
                </c:pt>
                <c:pt idx="21">
                  <c:v>50.006632816283691</c:v>
                </c:pt>
                <c:pt idx="22">
                  <c:v>35.536091136041264</c:v>
                </c:pt>
                <c:pt idx="23">
                  <c:v>16.461912806289426</c:v>
                </c:pt>
              </c:numCache>
            </c:numRef>
          </c:val>
          <c:extLst>
            <c:ext xmlns:c16="http://schemas.microsoft.com/office/drawing/2014/chart" uri="{C3380CC4-5D6E-409C-BE32-E72D297353CC}">
              <c16:uniqueId val="{00000000-5CBB-4F08-BCF1-44357764F39C}"/>
            </c:ext>
          </c:extLst>
        </c:ser>
        <c:dLbls>
          <c:showLegendKey val="0"/>
          <c:showVal val="0"/>
          <c:showCatName val="0"/>
          <c:showSerName val="0"/>
          <c:showPercent val="0"/>
          <c:showBubbleSize val="0"/>
        </c:dLbls>
        <c:gapWidth val="219"/>
        <c:overlap val="-27"/>
        <c:axId val="462905656"/>
        <c:axId val="462905984"/>
      </c:barChart>
      <c:catAx>
        <c:axId val="4629056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2905984"/>
        <c:crosses val="autoZero"/>
        <c:auto val="1"/>
        <c:lblAlgn val="ctr"/>
        <c:lblOffset val="100"/>
        <c:noMultiLvlLbl val="0"/>
      </c:catAx>
      <c:valAx>
        <c:axId val="462905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Energy Demand (Wh)</a:t>
                </a:r>
              </a:p>
            </c:rich>
          </c:tx>
          <c:layout>
            <c:manualLayout>
              <c:xMode val="edge"/>
              <c:yMode val="edge"/>
              <c:x val="1.5313799152631877E-2"/>
              <c:y val="0.1176637916057089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290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EB0A3874-43F6-47D9-9BDA-46D4DBA2C754}" type="datetimeFigureOut">
              <a:rPr lang="es-ES" smtClean="0"/>
              <a:pPr/>
              <a:t>25/06/2023</a:t>
            </a:fld>
            <a:endParaRPr lang="es-ES"/>
          </a:p>
        </p:txBody>
      </p:sp>
      <p:sp>
        <p:nvSpPr>
          <p:cNvPr id="4" name="3 Marcador de pie de página"/>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B8DBB0DE-90D2-417F-AF1F-9E447C3D42CE}" type="slidenum">
              <a:rPr lang="es-ES" smtClean="0"/>
              <a:pPr/>
              <a:t>‹#›</a:t>
            </a:fld>
            <a:endParaRPr lang="es-ES"/>
          </a:p>
        </p:txBody>
      </p:sp>
    </p:spTree>
    <p:extLst>
      <p:ext uri="{BB962C8B-B14F-4D97-AF65-F5344CB8AC3E}">
        <p14:creationId xmlns:p14="http://schemas.microsoft.com/office/powerpoint/2010/main" val="14934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1FC0D27F-FE40-4DD5-9988-0C53E0C72E88}" type="datetimeFigureOut">
              <a:rPr lang="es-ES" smtClean="0"/>
              <a:pPr/>
              <a:t>25/06/2023</a:t>
            </a:fld>
            <a:endParaRPr lang="es-ES"/>
          </a:p>
        </p:txBody>
      </p:sp>
      <p:sp>
        <p:nvSpPr>
          <p:cNvPr id="4" name="3 Marcador de imagen de diapositiva"/>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s-ES"/>
          </a:p>
        </p:txBody>
      </p:sp>
      <p:sp>
        <p:nvSpPr>
          <p:cNvPr id="5" name="4 Marcador de notas"/>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9A18623D-F42B-4D29-A988-8C055F070A94}" type="slidenum">
              <a:rPr lang="es-ES" smtClean="0"/>
              <a:pPr/>
              <a:t>‹#›</a:t>
            </a:fld>
            <a:endParaRPr lang="es-ES"/>
          </a:p>
        </p:txBody>
      </p:sp>
    </p:spTree>
    <p:extLst>
      <p:ext uri="{BB962C8B-B14F-4D97-AF65-F5344CB8AC3E}">
        <p14:creationId xmlns:p14="http://schemas.microsoft.com/office/powerpoint/2010/main" val="6313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21487"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48737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10</a:t>
            </a:fld>
            <a:endParaRPr lang="es-ES"/>
          </a:p>
        </p:txBody>
      </p:sp>
    </p:spTree>
    <p:extLst>
      <p:ext uri="{BB962C8B-B14F-4D97-AF65-F5344CB8AC3E}">
        <p14:creationId xmlns:p14="http://schemas.microsoft.com/office/powerpoint/2010/main" val="425265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11</a:t>
            </a:fld>
            <a:endParaRPr lang="es-ES"/>
          </a:p>
        </p:txBody>
      </p:sp>
    </p:spTree>
    <p:extLst>
      <p:ext uri="{BB962C8B-B14F-4D97-AF65-F5344CB8AC3E}">
        <p14:creationId xmlns:p14="http://schemas.microsoft.com/office/powerpoint/2010/main" val="281670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12</a:t>
            </a:fld>
            <a:endParaRPr lang="es-ES"/>
          </a:p>
        </p:txBody>
      </p:sp>
    </p:spTree>
    <p:extLst>
      <p:ext uri="{BB962C8B-B14F-4D97-AF65-F5344CB8AC3E}">
        <p14:creationId xmlns:p14="http://schemas.microsoft.com/office/powerpoint/2010/main" val="296298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13</a:t>
            </a:fld>
            <a:endParaRPr lang="es-ES"/>
          </a:p>
        </p:txBody>
      </p:sp>
    </p:spTree>
    <p:extLst>
      <p:ext uri="{BB962C8B-B14F-4D97-AF65-F5344CB8AC3E}">
        <p14:creationId xmlns:p14="http://schemas.microsoft.com/office/powerpoint/2010/main" val="46577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14</a:t>
            </a:fld>
            <a:endParaRPr lang="es-ES"/>
          </a:p>
        </p:txBody>
      </p:sp>
    </p:spTree>
    <p:extLst>
      <p:ext uri="{BB962C8B-B14F-4D97-AF65-F5344CB8AC3E}">
        <p14:creationId xmlns:p14="http://schemas.microsoft.com/office/powerpoint/2010/main" val="142886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15</a:t>
            </a:fld>
            <a:endParaRPr lang="es-ES"/>
          </a:p>
        </p:txBody>
      </p:sp>
    </p:spTree>
    <p:extLst>
      <p:ext uri="{BB962C8B-B14F-4D97-AF65-F5344CB8AC3E}">
        <p14:creationId xmlns:p14="http://schemas.microsoft.com/office/powerpoint/2010/main" val="681328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16</a:t>
            </a:fld>
            <a:endParaRPr lang="es-ES"/>
          </a:p>
        </p:txBody>
      </p:sp>
    </p:spTree>
    <p:extLst>
      <p:ext uri="{BB962C8B-B14F-4D97-AF65-F5344CB8AC3E}">
        <p14:creationId xmlns:p14="http://schemas.microsoft.com/office/powerpoint/2010/main" val="73319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17</a:t>
            </a:fld>
            <a:endParaRPr lang="es-ES"/>
          </a:p>
        </p:txBody>
      </p:sp>
    </p:spTree>
    <p:extLst>
      <p:ext uri="{BB962C8B-B14F-4D97-AF65-F5344CB8AC3E}">
        <p14:creationId xmlns:p14="http://schemas.microsoft.com/office/powerpoint/2010/main" val="265851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18</a:t>
            </a:fld>
            <a:endParaRPr lang="es-ES"/>
          </a:p>
        </p:txBody>
      </p:sp>
    </p:spTree>
    <p:extLst>
      <p:ext uri="{BB962C8B-B14F-4D97-AF65-F5344CB8AC3E}">
        <p14:creationId xmlns:p14="http://schemas.microsoft.com/office/powerpoint/2010/main" val="250502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7500" lnSpcReduction="20000"/>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Energy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models create a simplified image of the </a:t>
            </a:r>
            <a:r>
              <a:rPr lang="en-GB" dirty="0"/>
              <a:t>real-life </a:t>
            </a:r>
            <a:r>
              <a:rPr lang="en-GB" sz="1200" kern="1200" dirty="0">
                <a:solidFill>
                  <a:schemeClr val="tx1"/>
                </a:solidFill>
                <a:effectLst/>
                <a:latin typeface="+mn-lt"/>
                <a:ea typeface="+mn-ea"/>
                <a:cs typeface="+mn-cs"/>
              </a:rPr>
              <a:t>energy systems</a:t>
            </a:r>
            <a:r>
              <a:rPr lang="en-GB" sz="1200" kern="1200" baseline="0" dirty="0">
                <a:solidFill>
                  <a:schemeClr val="tx1"/>
                </a:solidFill>
                <a:effectLst/>
                <a:latin typeface="+mn-lt"/>
                <a:ea typeface="+mn-ea"/>
                <a:cs typeface="+mn-cs"/>
              </a:rPr>
              <a:t> b</a:t>
            </a:r>
            <a:r>
              <a:rPr lang="en-GB" sz="1200" kern="1200" dirty="0">
                <a:solidFill>
                  <a:schemeClr val="tx1"/>
                </a:solidFill>
                <a:effectLst/>
                <a:latin typeface="+mn-lt"/>
                <a:ea typeface="+mn-ea"/>
                <a:cs typeface="+mn-cs"/>
              </a:rPr>
              <a:t>y translating the components (e.g</a:t>
            </a:r>
            <a:r>
              <a:rPr lang="en-GB" dirty="0"/>
              <a:t>.,</a:t>
            </a:r>
            <a:r>
              <a:rPr lang="en-GB" sz="1200" kern="1200" dirty="0">
                <a:solidFill>
                  <a:schemeClr val="tx1"/>
                </a:solidFill>
                <a:effectLst/>
                <a:latin typeface="+mn-lt"/>
                <a:ea typeface="+mn-ea"/>
                <a:cs typeface="+mn-cs"/>
              </a:rPr>
              <a:t> power plants</a:t>
            </a:r>
            <a:r>
              <a:rPr lang="en-GB" dirty="0"/>
              <a:t>)</a:t>
            </a:r>
            <a:r>
              <a:rPr lang="en-GB" sz="1200" kern="1200" dirty="0">
                <a:solidFill>
                  <a:schemeClr val="tx1"/>
                </a:solidFill>
                <a:effectLst/>
                <a:latin typeface="+mn-lt"/>
                <a:ea typeface="+mn-ea"/>
                <a:cs typeface="+mn-cs"/>
              </a:rPr>
              <a:t> and flows in the energy system into mathematical formulations.</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hese equations represent a </a:t>
            </a:r>
            <a:r>
              <a:rPr lang="en-GB" dirty="0"/>
              <a:t>rule-based</a:t>
            </a:r>
            <a:r>
              <a:rPr lang="en-GB" sz="1200" kern="1200" dirty="0">
                <a:solidFill>
                  <a:schemeClr val="tx1"/>
                </a:solidFill>
                <a:effectLst/>
                <a:latin typeface="+mn-lt"/>
                <a:ea typeface="+mn-ea"/>
                <a:cs typeface="+mn-cs"/>
              </a:rPr>
              <a:t> interaction between the key system components. These</a:t>
            </a:r>
            <a:r>
              <a:rPr lang="en-GB" sz="1200" kern="1200" baseline="0" dirty="0">
                <a:solidFill>
                  <a:schemeClr val="tx1"/>
                </a:solidFill>
                <a:effectLst/>
                <a:latin typeface="+mn-lt"/>
                <a:ea typeface="+mn-ea"/>
                <a:cs typeface="+mn-cs"/>
              </a:rPr>
              <a:t> interactions a</a:t>
            </a:r>
            <a:r>
              <a:rPr lang="en-GB" sz="1200" kern="1200" dirty="0">
                <a:solidFill>
                  <a:schemeClr val="tx1"/>
                </a:solidFill>
                <a:effectLst/>
                <a:latin typeface="+mn-lt"/>
                <a:ea typeface="+mn-ea"/>
                <a:cs typeface="+mn-cs"/>
              </a:rPr>
              <a:t>re described using formulas. A very important thing to note about energy modelling is that energy modelling can </a:t>
            </a:r>
            <a:r>
              <a:rPr lang="en-GB" dirty="0"/>
              <a:t>provide</a:t>
            </a:r>
            <a:r>
              <a:rPr lang="en-GB" sz="1200" kern="1200" dirty="0">
                <a:solidFill>
                  <a:schemeClr val="tx1"/>
                </a:solidFill>
                <a:effectLst/>
                <a:latin typeface="+mn-lt"/>
                <a:ea typeface="+mn-ea"/>
                <a:cs typeface="+mn-cs"/>
              </a:rPr>
              <a:t> insights but not answers. An energy model can help us understand the consequences of certain decisions or how we can meet a specific target.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ym typeface="Calibri"/>
              </a:rPr>
              <a:t>Governments/public have qualitative ideas on the future development of the country and its energy system, for example: Policy  goals (e.g., economic development, financial constraints, environmental constraints, energy security, rural development…), Preferred technology options (e.g., using domestic resources, increasing renewable energy share…), Future availability and prices of energy forms…, Public perception: may prefer some technologies over others. </a:t>
            </a:r>
            <a:r>
              <a:rPr lang="en-GB" dirty="0"/>
              <a:t>Energy</a:t>
            </a:r>
            <a:r>
              <a:rPr lang="en-GB" sz="1200" kern="1200" dirty="0">
                <a:solidFill>
                  <a:schemeClr val="tx1"/>
                </a:solidFill>
                <a:effectLst/>
                <a:latin typeface="+mn-lt"/>
                <a:ea typeface="+mn-ea"/>
                <a:cs typeface="+mn-cs"/>
              </a:rPr>
              <a:t> system models</a:t>
            </a:r>
            <a:r>
              <a:rPr lang="en-GB" sz="1200" kern="1200" baseline="0" dirty="0">
                <a:solidFill>
                  <a:schemeClr val="tx1"/>
                </a:solidFill>
                <a:effectLst/>
                <a:latin typeface="+mn-lt"/>
                <a:ea typeface="+mn-ea"/>
                <a:cs typeface="+mn-cs"/>
              </a:rPr>
              <a:t> can </a:t>
            </a:r>
            <a:r>
              <a:rPr lang="en-GB" sz="1200" kern="1200" dirty="0">
                <a:solidFill>
                  <a:schemeClr val="tx1"/>
                </a:solidFill>
                <a:effectLst/>
                <a:latin typeface="+mn-lt"/>
                <a:ea typeface="+mn-ea"/>
                <a:cs typeface="+mn-cs"/>
              </a:rPr>
              <a:t>provide a framework to quantitatively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assess the implications of different energy policies 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different development options in the supply</a:t>
            </a:r>
            <a:r>
              <a:rPr lang="en-GB" dirty="0"/>
              <a:t> </a:t>
            </a:r>
            <a:r>
              <a:rPr lang="en-GB" sz="1200" kern="1200" dirty="0">
                <a:solidFill>
                  <a:schemeClr val="tx1"/>
                </a:solidFill>
                <a:effectLst/>
                <a:latin typeface="+mn-lt"/>
                <a:ea typeface="+mn-ea"/>
                <a:cs typeface="+mn-cs"/>
              </a:rPr>
              <a:t>system. This means that the energy system modelling process can provide numbers to these qualitative</a:t>
            </a:r>
            <a:r>
              <a:rPr lang="en-GB" sz="1200" kern="1200" baseline="0" dirty="0">
                <a:solidFill>
                  <a:schemeClr val="tx1"/>
                </a:solidFill>
                <a:effectLst/>
                <a:latin typeface="+mn-lt"/>
                <a:ea typeface="+mn-ea"/>
                <a:cs typeface="+mn-cs"/>
              </a:rPr>
              <a:t> goals to </a:t>
            </a:r>
            <a:r>
              <a:rPr lang="en-GB" sz="1200" kern="1200" dirty="0">
                <a:solidFill>
                  <a:schemeClr val="tx1"/>
                </a:solidFill>
                <a:effectLst/>
                <a:latin typeface="+mn-lt"/>
                <a:ea typeface="+mn-ea"/>
                <a:cs typeface="+mn-cs"/>
              </a:rPr>
              <a:t>indicate what is the magnitude of cost for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mplementing a certain policy or trying to reach a specific electrification target. In addition</a:t>
            </a:r>
            <a:r>
              <a:rPr lang="en-GB" dirty="0"/>
              <a:t>,</a:t>
            </a:r>
            <a:r>
              <a:rPr lang="en-GB" sz="1200" kern="1200" dirty="0">
                <a:solidFill>
                  <a:schemeClr val="tx1"/>
                </a:solidFill>
                <a:effectLst/>
                <a:latin typeface="+mn-lt"/>
                <a:ea typeface="+mn-ea"/>
                <a:cs typeface="+mn-cs"/>
              </a:rPr>
              <a:t> the modelling can give </a:t>
            </a:r>
            <a:r>
              <a:rPr lang="en-GB" dirty="0"/>
              <a:t>an </a:t>
            </a:r>
            <a:r>
              <a:rPr lang="en-GB" sz="1200" kern="1200" dirty="0">
                <a:solidFill>
                  <a:schemeClr val="tx1"/>
                </a:solidFill>
                <a:effectLst/>
                <a:latin typeface="+mn-lt"/>
                <a:ea typeface="+mn-ea"/>
                <a:cs typeface="+mn-cs"/>
              </a:rPr>
              <a:t>indication about technology choices</a:t>
            </a:r>
            <a:r>
              <a:rPr lang="en-GB" dirty="0"/>
              <a:t>,</a:t>
            </a:r>
            <a:r>
              <a:rPr lang="en-GB" sz="1200" kern="1200" baseline="0" dirty="0">
                <a:solidFill>
                  <a:schemeClr val="tx1"/>
                </a:solidFill>
                <a:effectLst/>
                <a:latin typeface="+mn-lt"/>
                <a:ea typeface="+mn-ea"/>
                <a:cs typeface="+mn-cs"/>
              </a:rPr>
              <a:t> </a:t>
            </a:r>
            <a:r>
              <a:rPr lang="en-GB" dirty="0"/>
              <a:t>for example, perhaps </a:t>
            </a:r>
            <a:r>
              <a:rPr lang="en-GB" sz="1200" kern="1200" baseline="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alf the population would be electrified by </a:t>
            </a:r>
            <a:r>
              <a:rPr lang="en-GB" dirty="0"/>
              <a:t>stand-alone</a:t>
            </a:r>
            <a:r>
              <a:rPr lang="en-GB" sz="1200" kern="1200" dirty="0">
                <a:solidFill>
                  <a:schemeClr val="tx1"/>
                </a:solidFill>
                <a:effectLst/>
                <a:latin typeface="+mn-lt"/>
                <a:ea typeface="+mn-ea"/>
                <a:cs typeface="+mn-cs"/>
              </a:rPr>
              <a:t> technologies vs. mini-grid or</a:t>
            </a:r>
            <a:r>
              <a:rPr lang="en-GB" sz="1200" kern="1200" baseline="0" dirty="0">
                <a:solidFill>
                  <a:schemeClr val="tx1"/>
                </a:solidFill>
                <a:effectLst/>
                <a:latin typeface="+mn-lt"/>
                <a:ea typeface="+mn-ea"/>
                <a:cs typeface="+mn-cs"/>
              </a:rPr>
              <a:t> g</a:t>
            </a:r>
            <a:r>
              <a:rPr lang="en-GB" sz="1200" kern="1200" dirty="0">
                <a:solidFill>
                  <a:schemeClr val="tx1"/>
                </a:solidFill>
                <a:effectLst/>
                <a:latin typeface="+mn-lt"/>
                <a:ea typeface="+mn-ea"/>
                <a:cs typeface="+mn-cs"/>
              </a:rPr>
              <a:t>rid. </a:t>
            </a:r>
            <a:r>
              <a:rPr lang="en-GB" dirty="0"/>
              <a:t>Other</a:t>
            </a:r>
            <a:r>
              <a:rPr lang="en-GB" sz="1200" kern="1200" dirty="0">
                <a:solidFill>
                  <a:schemeClr val="tx1"/>
                </a:solidFill>
                <a:effectLst/>
                <a:latin typeface="+mn-lt"/>
                <a:ea typeface="+mn-ea"/>
                <a:cs typeface="+mn-cs"/>
              </a:rPr>
              <a:t> conditions</a:t>
            </a:r>
            <a:r>
              <a:rPr lang="en-GB" dirty="0"/>
              <a:t> can</a:t>
            </a:r>
            <a:r>
              <a:rPr lang="en-GB" sz="1200" kern="1200" dirty="0">
                <a:solidFill>
                  <a:schemeClr val="tx1"/>
                </a:solidFill>
                <a:effectLst/>
                <a:latin typeface="+mn-lt"/>
                <a:ea typeface="+mn-ea"/>
                <a:cs typeface="+mn-cs"/>
              </a:rPr>
              <a:t> </a:t>
            </a:r>
            <a:r>
              <a:rPr lang="en-GB" dirty="0"/>
              <a:t>be </a:t>
            </a:r>
            <a:r>
              <a:rPr lang="en-GB" sz="1200" kern="1200" dirty="0">
                <a:solidFill>
                  <a:schemeClr val="tx1"/>
                </a:solidFill>
                <a:effectLst/>
                <a:latin typeface="+mn-lt"/>
                <a:ea typeface="+mn-ea"/>
                <a:cs typeface="+mn-cs"/>
              </a:rPr>
              <a:t>set by the stakeholders or </a:t>
            </a:r>
            <a:r>
              <a:rPr lang="en-GB" dirty="0"/>
              <a:t>result from external</a:t>
            </a:r>
            <a:r>
              <a:rPr lang="en-GB" sz="1200" kern="1200" dirty="0">
                <a:solidFill>
                  <a:schemeClr val="tx1"/>
                </a:solidFill>
                <a:effectLst/>
                <a:latin typeface="+mn-lt"/>
                <a:ea typeface="+mn-ea"/>
                <a:cs typeface="+mn-cs"/>
              </a:rPr>
              <a:t> factors</a:t>
            </a:r>
            <a:r>
              <a:rPr lang="en-GB" dirty="0"/>
              <a:t>.</a:t>
            </a:r>
            <a:r>
              <a:rPr lang="en-GB" sz="1200" kern="1200" dirty="0">
                <a:solidFill>
                  <a:schemeClr val="tx1"/>
                </a:solidFill>
                <a:effectLst/>
                <a:latin typeface="+mn-lt"/>
                <a:ea typeface="+mn-ea"/>
                <a:cs typeface="+mn-cs"/>
              </a:rPr>
              <a:t> </a:t>
            </a:r>
            <a:r>
              <a:rPr lang="en-GB" dirty="0"/>
              <a:t>These </a:t>
            </a:r>
            <a:r>
              <a:rPr lang="en-GB" sz="1200" kern="1200" dirty="0">
                <a:solidFill>
                  <a:schemeClr val="tx1"/>
                </a:solidFill>
                <a:effectLst/>
                <a:latin typeface="+mn-lt"/>
                <a:ea typeface="+mn-ea"/>
                <a:cs typeface="+mn-cs"/>
              </a:rPr>
              <a:t>can change </a:t>
            </a:r>
            <a:r>
              <a:rPr lang="en-GB" dirty="0"/>
              <a:t>according to</a:t>
            </a:r>
            <a:r>
              <a:rPr lang="en-GB" sz="1200" kern="1200" dirty="0">
                <a:solidFill>
                  <a:schemeClr val="tx1"/>
                </a:solidFill>
                <a:effectLst/>
                <a:latin typeface="+mn-lt"/>
                <a:ea typeface="+mn-ea"/>
                <a:cs typeface="+mn-cs"/>
              </a:rPr>
              <a:t> different national developments or the implementation of different policies.</a:t>
            </a:r>
            <a:r>
              <a:rPr lang="en-GB"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Models cannot predict the future. There will always be uncertainties in the </a:t>
            </a:r>
            <a:r>
              <a:rPr lang="en-US" dirty="0"/>
              <a:t>input</a:t>
            </a:r>
            <a:r>
              <a:rPr lang="en-US" sz="1200" kern="1200" dirty="0">
                <a:solidFill>
                  <a:schemeClr val="tx1"/>
                </a:solidFill>
                <a:effectLst/>
                <a:latin typeface="+mn-lt"/>
                <a:ea typeface="+mn-ea"/>
                <a:cs typeface="+mn-cs"/>
              </a:rPr>
              <a:t> parameters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model that models future development. Uncertain</a:t>
            </a:r>
            <a:r>
              <a:rPr lang="en-US" sz="1200" kern="1200" baseline="0" dirty="0">
                <a:solidFill>
                  <a:schemeClr val="tx1"/>
                </a:solidFill>
                <a:effectLst/>
                <a:latin typeface="+mn-lt"/>
                <a:ea typeface="+mn-ea"/>
                <a:cs typeface="+mn-cs"/>
              </a:rPr>
              <a:t> parameters can be </a:t>
            </a:r>
            <a:r>
              <a:rPr lang="en-GB" sz="1200" kern="1200" baseline="0" dirty="0">
                <a:solidFill>
                  <a:schemeClr val="tx1"/>
                </a:solidFill>
                <a:effectLst/>
                <a:latin typeface="+mn-lt"/>
                <a:ea typeface="+mn-ea"/>
                <a:cs typeface="+mn-cs"/>
              </a:rPr>
              <a:t>how </a:t>
            </a:r>
            <a:r>
              <a:rPr lang="en-GB" sz="1200" kern="1200" dirty="0">
                <a:solidFill>
                  <a:schemeClr val="tx1"/>
                </a:solidFill>
                <a:effectLst/>
                <a:latin typeface="+mn-lt"/>
                <a:ea typeface="+mn-ea"/>
                <a:cs typeface="+mn-cs"/>
              </a:rPr>
              <a:t>the diesel price will evolve in the future</a:t>
            </a:r>
            <a:r>
              <a:rPr lang="en-GB" dirty="0"/>
              <a:t>,</a:t>
            </a:r>
            <a:r>
              <a:rPr lang="en-GB" sz="1200" kern="1200" dirty="0">
                <a:solidFill>
                  <a:schemeClr val="tx1"/>
                </a:solidFill>
                <a:effectLst/>
                <a:latin typeface="+mn-lt"/>
                <a:ea typeface="+mn-ea"/>
                <a:cs typeface="+mn-cs"/>
              </a:rPr>
              <a:t> how PV panels costs will be reduced over the next 10 years</a:t>
            </a:r>
            <a:r>
              <a:rPr lang="en-GB" dirty="0"/>
              <a:t>,</a:t>
            </a:r>
            <a:r>
              <a:rPr lang="en-GB" sz="1200" kern="1200" dirty="0">
                <a:solidFill>
                  <a:schemeClr val="tx1"/>
                </a:solidFill>
                <a:effectLst/>
                <a:latin typeface="+mn-lt"/>
                <a:ea typeface="+mn-ea"/>
                <a:cs typeface="+mn-cs"/>
              </a:rPr>
              <a:t> or what we believe that the energy demand will be. All of these are estimations based on different</a:t>
            </a:r>
            <a:r>
              <a:rPr lang="en-GB" sz="1200" kern="1200" baseline="0" dirty="0">
                <a:solidFill>
                  <a:schemeClr val="tx1"/>
                </a:solidFill>
                <a:effectLst/>
                <a:latin typeface="+mn-lt"/>
                <a:ea typeface="+mn-ea"/>
                <a:cs typeface="+mn-cs"/>
              </a:rPr>
              <a:t> sets of </a:t>
            </a:r>
            <a:r>
              <a:rPr lang="en-GB" sz="1200" kern="1200" dirty="0">
                <a:solidFill>
                  <a:schemeClr val="tx1"/>
                </a:solidFill>
                <a:effectLst/>
                <a:latin typeface="+mn-lt"/>
                <a:ea typeface="+mn-ea"/>
                <a:cs typeface="+mn-cs"/>
              </a:rPr>
              <a:t>information, but they can never predict what will happen in the future as there are so many uncertainties. What the model can help us with is to understand the future better. This allows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decision makers to stay prepared and take informed decisions. Exploring</a:t>
            </a:r>
            <a:r>
              <a:rPr lang="en-GB" sz="1200" kern="1200" baseline="0" dirty="0">
                <a:solidFill>
                  <a:schemeClr val="tx1"/>
                </a:solidFill>
                <a:effectLst/>
                <a:latin typeface="+mn-lt"/>
                <a:ea typeface="+mn-ea"/>
                <a:cs typeface="+mn-cs"/>
              </a:rPr>
              <a:t> a plethora of different futures, </a:t>
            </a:r>
            <a:r>
              <a:rPr lang="en-GB" sz="1200" kern="1200" dirty="0">
                <a:solidFill>
                  <a:schemeClr val="tx1"/>
                </a:solidFill>
                <a:effectLst/>
                <a:latin typeface="+mn-lt"/>
                <a:ea typeface="+mn-ea"/>
                <a:cs typeface="+mn-cs"/>
              </a:rPr>
              <a:t>strategies that are robust and will work under many different developments can be developed. However, one important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thing to point out is that models cannot make decisions.</a:t>
            </a:r>
            <a:r>
              <a:rPr lang="en-GB" sz="1200" kern="1200" baseline="0" dirty="0">
                <a:solidFill>
                  <a:schemeClr val="tx1"/>
                </a:solidFill>
                <a:effectLst/>
                <a:latin typeface="+mn-lt"/>
                <a:ea typeface="+mn-ea"/>
                <a:cs typeface="+mn-cs"/>
              </a:rPr>
              <a:t> The energy </a:t>
            </a:r>
            <a:r>
              <a:rPr lang="en-GB" sz="1200" kern="1200" dirty="0">
                <a:solidFill>
                  <a:schemeClr val="tx1"/>
                </a:solidFill>
                <a:effectLst/>
                <a:latin typeface="+mn-lt"/>
                <a:ea typeface="+mn-ea"/>
                <a:cs typeface="+mn-cs"/>
              </a:rPr>
              <a:t>model can indicate a certain technology mix in order to meet a specific demand,</a:t>
            </a:r>
            <a:r>
              <a:rPr lang="en-GB" sz="1200" kern="1200" baseline="0" dirty="0">
                <a:solidFill>
                  <a:schemeClr val="tx1"/>
                </a:solidFill>
                <a:effectLst/>
                <a:latin typeface="+mn-lt"/>
                <a:ea typeface="+mn-ea"/>
                <a:cs typeface="+mn-cs"/>
              </a:rPr>
              <a:t> under certain cost </a:t>
            </a:r>
            <a:r>
              <a:rPr lang="en-GB" dirty="0"/>
              <a:t>structures</a:t>
            </a:r>
            <a:r>
              <a:rPr lang="en-GB" sz="1200" kern="1200" baseline="0" dirty="0">
                <a:solidFill>
                  <a:schemeClr val="tx1"/>
                </a:solidFill>
                <a:effectLst/>
                <a:latin typeface="+mn-lt"/>
                <a:ea typeface="+mn-ea"/>
                <a:cs typeface="+mn-cs"/>
              </a:rPr>
              <a:t> and technology options</a:t>
            </a:r>
            <a:r>
              <a:rPr lang="en-GB" sz="1200" kern="1200" dirty="0">
                <a:solidFill>
                  <a:schemeClr val="tx1"/>
                </a:solidFill>
                <a:effectLst/>
                <a:latin typeface="+mn-lt"/>
                <a:ea typeface="+mn-ea"/>
                <a:cs typeface="+mn-cs"/>
              </a:rPr>
              <a:t>. However,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under other</a:t>
            </a:r>
            <a:r>
              <a:rPr lang="en-GB" sz="1200" kern="1200" baseline="0" dirty="0">
                <a:solidFill>
                  <a:schemeClr val="tx1"/>
                </a:solidFill>
                <a:effectLst/>
                <a:latin typeface="+mn-lt"/>
                <a:ea typeface="+mn-ea"/>
                <a:cs typeface="+mn-cs"/>
              </a:rPr>
              <a:t> </a:t>
            </a:r>
            <a:r>
              <a:rPr lang="en-GB" dirty="0"/>
              <a:t>cost</a:t>
            </a:r>
            <a:r>
              <a:rPr lang="en-GB" sz="1200" kern="1200" dirty="0">
                <a:solidFill>
                  <a:schemeClr val="tx1"/>
                </a:solidFill>
                <a:effectLst/>
                <a:latin typeface="+mn-lt"/>
                <a:ea typeface="+mn-ea"/>
                <a:cs typeface="+mn-cs"/>
              </a:rPr>
              <a:t> structures or other demands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model can choose another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mix with different investment </a:t>
            </a:r>
            <a:r>
              <a:rPr lang="en-GB" dirty="0"/>
              <a:t>costs</a:t>
            </a:r>
            <a:r>
              <a:rPr lang="en-GB" sz="1200" kern="1200" dirty="0">
                <a:solidFill>
                  <a:schemeClr val="tx1"/>
                </a:solidFill>
                <a:effectLst/>
                <a:latin typeface="+mn-lt"/>
                <a:ea typeface="+mn-ea"/>
                <a:cs typeface="+mn-cs"/>
              </a:rPr>
              <a:t> and technologies.</a:t>
            </a:r>
            <a:endParaRPr lang="en-GB" sz="1200" kern="1200" dirty="0">
              <a:solidFill>
                <a:schemeClr val="tx1"/>
              </a:solidFill>
              <a:effectLst/>
              <a:latin typeface="+mn-lt"/>
              <a:cs typeface="Calibri"/>
            </a:endParaRPr>
          </a:p>
          <a:p>
            <a:pPr marL="0" marR="0" indent="0" algn="l" rtl="0" eaLnBrk="1" fontAlgn="ctr" latinLnBrk="0" hangingPunct="1">
              <a:spcBef>
                <a:spcPts val="0"/>
              </a:spcBef>
              <a:spcAft>
                <a:spcPts val="0"/>
              </a:spcAft>
            </a:pPr>
            <a:endParaRPr lang="en-US" sz="1800" b="1" i="1"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rtl="0" eaLnBrk="1" fontAlgn="ctr" latinLnBrk="0" hangingPunct="1">
              <a:spcBef>
                <a:spcPts val="0"/>
              </a:spcBef>
              <a:spcAft>
                <a:spcPts val="0"/>
              </a:spcAft>
            </a:pPr>
            <a:r>
              <a:rPr lang="en-US" sz="1800" b="1" i="1"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Sensitivity</a:t>
            </a:r>
          </a:p>
          <a:p>
            <a:pPr marL="0" marR="0" indent="0" algn="l" rtl="0" eaLnBrk="1" fontAlgn="ctr" latinLnBrk="0" hangingPunct="1">
              <a:spcBef>
                <a:spcPts val="0"/>
              </a:spcBef>
              <a:spcAft>
                <a:spcPts val="0"/>
              </a:spcAft>
            </a:pPr>
            <a:r>
              <a:rPr lang="en-US" sz="1800" b="1" i="1"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1. Decision-Making or Development of Recommendations for Decision Makers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Testing the robustness of an optimal solution.</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Identifying critical values, thresholds, or breakeven values where the optimal strategy changes.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Identifying sensitive or important variables.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Investigating sub-optimal solutions.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Developing flexible recommendations which depend on circumstances. </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Comparing the values of simple and complex decision strategies.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Assessing the "riskiness" of a strategy or scenario.</a:t>
            </a:r>
            <a:endParaRPr lang="en-GB" sz="1800" b="0" i="0" u="none" strike="noStrike"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2. </a:t>
            </a:r>
            <a:r>
              <a:rPr lang="en-US" sz="1800" b="1" i="1"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Communication</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2.1 Making recommendations more credible, understandable, compelling, or persuasive </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2.2 Allowing decision makers to select assumptions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2.3 Conveying lack of commitment to any single strategy</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3. </a:t>
            </a:r>
            <a:r>
              <a:rPr lang="en-US" sz="1800" b="1" i="1"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Increased Understanding or Quantification of the System</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3.1  Estimating relationships between input and output variables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3.2 Understanding relationships between input and output variables</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rPr>
              <a:t>3.3 Developing hypotheses for testing</a:t>
            </a:r>
          </a:p>
          <a:p>
            <a:pPr marL="0" marR="0" indent="0" algn="l" rtl="0" eaLnBrk="1" fontAlgn="ctr" latinLnBrk="0" hangingPunct="1">
              <a:spcBef>
                <a:spcPts val="0"/>
              </a:spcBef>
              <a:spcAft>
                <a:spcPts val="0"/>
              </a:spcAft>
            </a:pPr>
            <a:endParaRPr lang="en-US" sz="1800" b="0" i="0" u="none" strike="noStrike" kern="1200" dirty="0">
              <a:solidFill>
                <a:srgbClr val="595959"/>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4. </a:t>
            </a:r>
            <a:r>
              <a:rPr lang="en-US" sz="1800" b="1" i="1" u="none" strike="noStrike" kern="1200" dirty="0">
                <a:solidFill>
                  <a:srgbClr val="595959"/>
                </a:solidFill>
                <a:effectLst/>
                <a:latin typeface="Open Sans" panose="020B0606030504020204" pitchFamily="34" charset="0"/>
              </a:rPr>
              <a:t>Model Development</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4.1 Testing the model for validity or accuracy.</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4.2 </a:t>
            </a:r>
            <a:r>
              <a:rPr lang="en-US" sz="1800" b="0" i="0" u="none" strike="noStrike" kern="1200" dirty="0" err="1">
                <a:solidFill>
                  <a:srgbClr val="595959"/>
                </a:solidFill>
                <a:effectLst/>
                <a:latin typeface="Open Sans" panose="020B0606030504020204" pitchFamily="34" charset="0"/>
              </a:rPr>
              <a:t>Seaching</a:t>
            </a:r>
            <a:r>
              <a:rPr lang="en-US" sz="1800" b="0" i="0" u="none" strike="noStrike" kern="1200" dirty="0">
                <a:solidFill>
                  <a:srgbClr val="595959"/>
                </a:solidFill>
                <a:effectLst/>
                <a:latin typeface="Open Sans" panose="020B0606030504020204" pitchFamily="34" charset="0"/>
              </a:rPr>
              <a:t> for errors in the model.</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4.3 Simplifying the model.</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4.4 Calibrating the model.</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4.5 Coping with poor or missing data. </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US" sz="1800" b="0" i="0" u="none" strike="noStrike" kern="1200" dirty="0">
                <a:solidFill>
                  <a:srgbClr val="595959"/>
                </a:solidFill>
                <a:effectLst/>
                <a:latin typeface="Open Sans" panose="020B0606030504020204" pitchFamily="34" charset="0"/>
              </a:rPr>
              <a:t>4.6 Prioritizing acquisition of information.</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endParaRPr lang="en-GB"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ym typeface="Calibri"/>
            </a:endParaRPr>
          </a:p>
          <a:p>
            <a:pPr marL="171450" indent="-171450">
              <a:buFont typeface="Arial" panose="020B0604020202020204" pitchFamily="34" charset="0"/>
              <a:buChar char="•"/>
            </a:pPr>
            <a:endParaRPr lang="en-GB" sz="1200" kern="1200" dirty="0">
              <a:solidFill>
                <a:schemeClr val="tx1"/>
              </a:solidFill>
              <a:effectLst/>
              <a:latin typeface="+mn-lt"/>
              <a:cs typeface="Calibri" panose="020F0502020204030204"/>
            </a:endParaRPr>
          </a:p>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19</a:t>
            </a:fld>
            <a:endParaRPr lang="es-ES"/>
          </a:p>
        </p:txBody>
      </p:sp>
    </p:spTree>
    <p:extLst>
      <p:ext uri="{BB962C8B-B14F-4D97-AF65-F5344CB8AC3E}">
        <p14:creationId xmlns:p14="http://schemas.microsoft.com/office/powerpoint/2010/main" val="293531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a:t>
            </a:fld>
            <a:endParaRPr lang="es-ES"/>
          </a:p>
        </p:txBody>
      </p:sp>
    </p:spTree>
    <p:extLst>
      <p:ext uri="{BB962C8B-B14F-4D97-AF65-F5344CB8AC3E}">
        <p14:creationId xmlns:p14="http://schemas.microsoft.com/office/powerpoint/2010/main" val="392287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20</a:t>
            </a:fld>
            <a:endParaRPr lang="es-ES"/>
          </a:p>
        </p:txBody>
      </p:sp>
    </p:spTree>
    <p:extLst>
      <p:ext uri="{BB962C8B-B14F-4D97-AF65-F5344CB8AC3E}">
        <p14:creationId xmlns:p14="http://schemas.microsoft.com/office/powerpoint/2010/main" val="1515244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a:t>
            </a:r>
            <a:r>
              <a:rPr lang="en-US" baseline="0" dirty="0"/>
              <a:t> </a:t>
            </a:r>
            <a:r>
              <a:rPr lang="en-US" dirty="0"/>
              <a:t>Electrification</a:t>
            </a:r>
            <a:r>
              <a:rPr lang="en-US" baseline="0" dirty="0"/>
              <a:t> </a:t>
            </a:r>
            <a:r>
              <a:rPr lang="en-US" dirty="0"/>
              <a:t>Platform</a:t>
            </a:r>
            <a:r>
              <a:rPr lang="en-US" baseline="0" dirty="0"/>
              <a:t> (GEP) which was developed by the consortium of following institutions:</a:t>
            </a:r>
          </a:p>
          <a:p>
            <a:pPr>
              <a:defRPr/>
            </a:pPr>
            <a:r>
              <a:rPr lang="en-US" baseline="0" dirty="0"/>
              <a:t>World Bank, ESMAP, KTH, Development Seed, World Resources Institute, ABB, GOOGLE</a:t>
            </a:r>
            <a:r>
              <a:rPr lang="en-US" dirty="0"/>
              <a:t>,</a:t>
            </a:r>
            <a:r>
              <a:rPr lang="en-US" baseline="0" dirty="0"/>
              <a:t> and </a:t>
            </a:r>
            <a:r>
              <a:rPr lang="en-US" dirty="0"/>
              <a:t>the </a:t>
            </a:r>
            <a:r>
              <a:rPr lang="en-US" baseline="0" dirty="0"/>
              <a:t>University of Cambridge.</a:t>
            </a:r>
          </a:p>
          <a:p>
            <a:pPr>
              <a:defRPr/>
            </a:pPr>
            <a:endParaRPr lang="en-US" baseline="0" dirty="0">
              <a:cs typeface="Calibri"/>
            </a:endParaRPr>
          </a:p>
          <a:p>
            <a:pPr>
              <a:defRPr/>
            </a:pPr>
            <a:r>
              <a:rPr lang="en-US" baseline="0" dirty="0"/>
              <a:t>The </a:t>
            </a:r>
            <a:r>
              <a:rPr lang="en-US" dirty="0"/>
              <a:t>GEP platform</a:t>
            </a:r>
            <a:r>
              <a:rPr lang="en-US" baseline="0" dirty="0"/>
              <a:t> was launched in 2019 and</a:t>
            </a:r>
            <a:r>
              <a:rPr lang="en-US" sz="1200" b="0" i="0" kern="1200" dirty="0">
                <a:solidFill>
                  <a:schemeClr val="tx1"/>
                </a:solidFill>
                <a:effectLst/>
                <a:latin typeface="+mn-lt"/>
                <a:ea typeface="+mn-ea"/>
                <a:cs typeface="+mn-cs"/>
              </a:rPr>
              <a:t> is an open portal for electrification investment data, analysis</a:t>
            </a:r>
            <a:r>
              <a:rPr lang="en-US" dirty="0"/>
              <a:t>,</a:t>
            </a:r>
            <a:r>
              <a:rPr lang="en-US" sz="1200" b="0" i="0" kern="1200" dirty="0">
                <a:solidFill>
                  <a:schemeClr val="tx1"/>
                </a:solidFill>
                <a:effectLst/>
                <a:latin typeface="+mn-lt"/>
                <a:ea typeface="+mn-ea"/>
                <a:cs typeface="+mn-cs"/>
              </a:rPr>
              <a:t> and research. It is being designed upon the principles of openness and transparency and aspires to enable reusability, replicability</a:t>
            </a:r>
            <a:r>
              <a:rPr lang="en-US" dirty="0"/>
              <a:t>,</a:t>
            </a:r>
            <a:r>
              <a:rPr lang="en-US" sz="1200" b="0" i="0" kern="1200" dirty="0">
                <a:solidFill>
                  <a:schemeClr val="tx1"/>
                </a:solidFill>
                <a:effectLst/>
                <a:latin typeface="+mn-lt"/>
                <a:ea typeface="+mn-ea"/>
                <a:cs typeface="+mn-cs"/>
              </a:rPr>
              <a:t> and reproducibility of embedded processes and data. Based on these principles, GEP output is available in three levels:</a:t>
            </a:r>
            <a:endParaRPr lang="en-US" baseline="0" dirty="0"/>
          </a:p>
          <a:p>
            <a:r>
              <a:rPr lang="en-US" sz="1200" b="1" i="0" kern="1200" dirty="0">
                <a:solidFill>
                  <a:schemeClr val="tx1"/>
                </a:solidFill>
                <a:effectLst/>
                <a:latin typeface="+mn-lt"/>
                <a:ea typeface="+mn-ea"/>
                <a:cs typeface="+mn-cs"/>
              </a:rPr>
              <a:t>Level 1 - GEP Explorer</a:t>
            </a:r>
            <a:r>
              <a:rPr lang="en-US" sz="1200" b="0" i="0" kern="1200" dirty="0">
                <a:solidFill>
                  <a:schemeClr val="tx1"/>
                </a:solidFill>
                <a:effectLst/>
                <a:latin typeface="+mn-lt"/>
                <a:ea typeface="+mn-ea"/>
                <a:cs typeface="+mn-cs"/>
              </a:rPr>
              <a:t>: Up-to-date and openly accessible electrification investment outlooks </a:t>
            </a:r>
          </a:p>
          <a:p>
            <a:r>
              <a:rPr lang="en-US" sz="1200" b="1" i="0" kern="1200" dirty="0">
                <a:solidFill>
                  <a:schemeClr val="tx1"/>
                </a:solidFill>
                <a:effectLst/>
                <a:latin typeface="+mn-lt"/>
                <a:ea typeface="+mn-ea"/>
                <a:cs typeface="+mn-cs"/>
              </a:rPr>
              <a:t>Level 2 - GEP Generator</a:t>
            </a:r>
            <a:r>
              <a:rPr lang="en-US" sz="1200" b="0" i="0" kern="1200" dirty="0">
                <a:solidFill>
                  <a:schemeClr val="tx1"/>
                </a:solidFill>
                <a:effectLst/>
                <a:latin typeface="+mn-lt"/>
                <a:ea typeface="+mn-ea"/>
                <a:cs typeface="+mn-cs"/>
              </a:rPr>
              <a:t>: Open source User Interface (UI) for generating electrification outlooks on the fly</a:t>
            </a:r>
          </a:p>
          <a:p>
            <a:r>
              <a:rPr lang="en-US" sz="1200" b="1" i="0" kern="1200" dirty="0">
                <a:solidFill>
                  <a:schemeClr val="tx1"/>
                </a:solidFill>
                <a:effectLst/>
                <a:latin typeface="+mn-lt"/>
                <a:ea typeface="+mn-ea"/>
                <a:cs typeface="+mn-cs"/>
              </a:rPr>
              <a:t>Level 3 - GEP Toolbox</a:t>
            </a:r>
            <a:r>
              <a:rPr lang="en-US" sz="1200" b="0" i="0" kern="1200" dirty="0">
                <a:solidFill>
                  <a:schemeClr val="tx1"/>
                </a:solidFill>
                <a:effectLst/>
                <a:latin typeface="+mn-lt"/>
                <a:ea typeface="+mn-ea"/>
                <a:cs typeface="+mn-cs"/>
              </a:rPr>
              <a:t>: Open access documentation and training material</a:t>
            </a:r>
          </a:p>
          <a:p>
            <a:pPr>
              <a:defRPr/>
            </a:pPr>
            <a:endParaRPr lang="en-US" baseline="0" dirty="0">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a:t>
            </a:r>
            <a:r>
              <a:rPr lang="en-US" sz="1200" b="0" i="0" kern="1200" baseline="0" dirty="0">
                <a:solidFill>
                  <a:schemeClr val="tx1"/>
                </a:solidFill>
                <a:effectLst/>
                <a:latin typeface="+mn-lt"/>
                <a:ea typeface="+mn-ea"/>
                <a:cs typeface="+mn-cs"/>
              </a:rPr>
              <a:t> are four main</a:t>
            </a:r>
            <a:r>
              <a:rPr lang="en-US" sz="1200" b="0" i="0" kern="1200" dirty="0">
                <a:solidFill>
                  <a:schemeClr val="tx1"/>
                </a:solidFill>
                <a:effectLst/>
                <a:latin typeface="+mn-lt"/>
                <a:ea typeface="+mn-ea"/>
                <a:cs typeface="+mn-cs"/>
              </a:rPr>
              <a:t> target </a:t>
            </a:r>
            <a:r>
              <a:rPr lang="en-US" dirty="0"/>
              <a:t>audiences</a:t>
            </a:r>
            <a:r>
              <a:rPr lang="en-US" sz="1200" b="0" i="0" kern="1200" dirty="0">
                <a:solidFill>
                  <a:schemeClr val="tx1"/>
                </a:solidFill>
                <a:effectLst/>
                <a:latin typeface="+mn-lt"/>
                <a:ea typeface="+mn-ea"/>
                <a:cs typeface="+mn-cs"/>
              </a:rPr>
              <a:t> for the GEP:</a:t>
            </a:r>
            <a:endParaRPr lang="en-US" sz="1200" b="0" i="0" kern="1200" dirty="0">
              <a:solidFill>
                <a:schemeClr val="tx1"/>
              </a:solidFill>
              <a:effectLst/>
              <a:latin typeface="+mn-lt"/>
              <a:cs typeface="Calibri"/>
            </a:endParaRPr>
          </a:p>
          <a:p>
            <a:endParaRPr lang="en-US" sz="1200" b="0" i="0" kern="1200" baseline="0" dirty="0">
              <a:solidFill>
                <a:schemeClr val="tx1"/>
              </a:solidFill>
              <a:effectLst/>
              <a:latin typeface="+mn-lt"/>
              <a:ea typeface="+mn-ea"/>
              <a:cs typeface="+mn-cs"/>
            </a:endParaRPr>
          </a:p>
          <a:p>
            <a:r>
              <a:rPr lang="en-US" dirty="0"/>
              <a:t>High-level</a:t>
            </a:r>
            <a:r>
              <a:rPr lang="en-US" b="0" dirty="0">
                <a:effectLst/>
              </a:rPr>
              <a:t> decision makers that will use output from the GEP Explorer that produces geo-infographic investment options for all target countries.</a:t>
            </a:r>
            <a:endParaRPr lang="en-US" b="0" dirty="0">
              <a:effectLst/>
              <a:cs typeface="Calibri"/>
            </a:endParaRPr>
          </a:p>
          <a:p>
            <a:r>
              <a:rPr lang="en-US" b="0" dirty="0">
                <a:effectLst/>
              </a:rPr>
              <a:t>Policy and investment analysts that will use the GEP Scenario Generator to develop tailored scenarios to meet specific policy or investment goals.</a:t>
            </a:r>
          </a:p>
          <a:p>
            <a:r>
              <a:rPr lang="en-US" b="0" dirty="0">
                <a:effectLst/>
              </a:rPr>
              <a:t>Data producers and ICT developers</a:t>
            </a:r>
            <a:r>
              <a:rPr lang="en-US" dirty="0"/>
              <a:t> that will</a:t>
            </a:r>
            <a:r>
              <a:rPr lang="en-US" b="0" dirty="0">
                <a:effectLst/>
              </a:rPr>
              <a:t> use the GEP Toolbox and have a target into which additional information and methods can be utilized (with global impact).</a:t>
            </a:r>
            <a:endParaRPr lang="en-US" b="0" dirty="0">
              <a:effectLst/>
              <a:cs typeface="Calibri"/>
            </a:endParaRPr>
          </a:p>
          <a:p>
            <a:r>
              <a:rPr lang="en-US" b="0" dirty="0">
                <a:effectLst/>
              </a:rPr>
              <a:t>Global development organizations</a:t>
            </a:r>
            <a:r>
              <a:rPr lang="en-US" dirty="0"/>
              <a:t> that will </a:t>
            </a:r>
            <a:r>
              <a:rPr lang="en-US" b="0" dirty="0">
                <a:effectLst/>
              </a:rPr>
              <a:t>have </a:t>
            </a:r>
            <a:r>
              <a:rPr lang="en-US" dirty="0">
                <a:effectLst/>
              </a:rPr>
              <a:t>a platform for country outreach. The software provides a springboard for tailored analysis and engagement from academia to project developers.</a:t>
            </a:r>
            <a:r>
              <a:rPr lang="en-US" dirty="0"/>
              <a:t> </a:t>
            </a:r>
            <a:endParaRPr lang="en-US" dirty="0">
              <a:effectLst/>
              <a:cs typeface="Calibri" panose="020F0502020204030204"/>
            </a:endParaRPr>
          </a:p>
          <a:p>
            <a:pPr>
              <a:defRPr/>
            </a:pPr>
            <a:endParaRPr lang="en-US" baseline="0" dirty="0">
              <a:cs typeface="Calibri"/>
            </a:endParaRPr>
          </a:p>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21</a:t>
            </a:fld>
            <a:endParaRPr lang="es-ES"/>
          </a:p>
        </p:txBody>
      </p:sp>
    </p:spTree>
    <p:extLst>
      <p:ext uri="{BB962C8B-B14F-4D97-AF65-F5344CB8AC3E}">
        <p14:creationId xmlns:p14="http://schemas.microsoft.com/office/powerpoint/2010/main" val="170745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GEP Explorer</a:t>
            </a:r>
            <a:r>
              <a:rPr lang="en-US" baseline="0" dirty="0"/>
              <a:t> </a:t>
            </a:r>
            <a:r>
              <a:rPr lang="en-US" dirty="0"/>
              <a:t>is an open access website where you can browse through different electrification scenarios. On the website there are up to 96 scenarios, per country for 58 countries. The results on the platform have been generated using the </a:t>
            </a:r>
            <a:r>
              <a:rPr lang="en-US" dirty="0" err="1"/>
              <a:t>OnSSET</a:t>
            </a:r>
            <a:r>
              <a:rPr lang="en-US" dirty="0"/>
              <a:t> model. These scenarios explore the least-cost electrification options for different demand targets, technology costs, and other important aspects.</a:t>
            </a:r>
            <a:endParaRPr lang="en-GB" dirty="0"/>
          </a:p>
          <a:p>
            <a:pPr marL="0" indent="0">
              <a:buFont typeface="Arial" panose="020B0604020202020204" pitchFamily="34" charset="0"/>
              <a:buNone/>
            </a:pPr>
            <a:endParaRPr lang="en-US" dirty="0"/>
          </a:p>
          <a:p>
            <a:r>
              <a:rPr lang="en-US" dirty="0"/>
              <a:t>From GEP you can also download the input data that you have used and you</a:t>
            </a:r>
            <a:r>
              <a:rPr lang="en-US" baseline="0" dirty="0"/>
              <a:t> </a:t>
            </a:r>
            <a:r>
              <a:rPr lang="en-US" dirty="0"/>
              <a:t>can run your own model on your computer using the </a:t>
            </a:r>
            <a:r>
              <a:rPr lang="en-US" dirty="0" err="1"/>
              <a:t>OnSSET</a:t>
            </a:r>
            <a:r>
              <a:rPr lang="en-US" dirty="0"/>
              <a:t> code, which is available on GitHub.</a:t>
            </a:r>
            <a:endParaRPr lang="en-US" dirty="0">
              <a:cs typeface="Calibri"/>
            </a:endParaRPr>
          </a:p>
          <a:p>
            <a:endParaRPr lang="en-US" dirty="0"/>
          </a:p>
          <a:p>
            <a:r>
              <a:rPr lang="en-US" dirty="0"/>
              <a:t>For your first hands-on you</a:t>
            </a:r>
            <a:r>
              <a:rPr lang="en-US" baseline="0" dirty="0"/>
              <a:t> will use the GEP Explorer to explore the results.</a:t>
            </a:r>
            <a:endParaRPr lang="en-GB" dirty="0"/>
          </a:p>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22</a:t>
            </a:fld>
            <a:endParaRPr lang="es-ES"/>
          </a:p>
        </p:txBody>
      </p:sp>
    </p:spTree>
    <p:extLst>
      <p:ext uri="{BB962C8B-B14F-4D97-AF65-F5344CB8AC3E}">
        <p14:creationId xmlns:p14="http://schemas.microsoft.com/office/powerpoint/2010/main" val="3754056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23</a:t>
            </a:fld>
            <a:endParaRPr lang="es-ES"/>
          </a:p>
        </p:txBody>
      </p:sp>
    </p:spTree>
    <p:extLst>
      <p:ext uri="{BB962C8B-B14F-4D97-AF65-F5344CB8AC3E}">
        <p14:creationId xmlns:p14="http://schemas.microsoft.com/office/powerpoint/2010/main" val="2702561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As the name suggests, </a:t>
            </a:r>
            <a:r>
              <a:rPr lang="en-GB" sz="1200" b="0" i="0" u="none" strike="noStrike" cap="none" dirty="0" err="1">
                <a:solidFill>
                  <a:srgbClr val="000000"/>
                </a:solidFill>
                <a:effectLst/>
                <a:latin typeface="Arial"/>
                <a:ea typeface="Arial"/>
                <a:cs typeface="Arial"/>
                <a:sym typeface="Arial"/>
              </a:rPr>
              <a:t>OnSSET</a:t>
            </a:r>
            <a:r>
              <a:rPr lang="en-GB" sz="1200" b="0" i="0" u="none" strike="noStrike" cap="none" dirty="0">
                <a:solidFill>
                  <a:srgbClr val="000000"/>
                </a:solidFill>
                <a:effectLst/>
                <a:latin typeface="Arial"/>
                <a:ea typeface="Arial"/>
                <a:cs typeface="Arial"/>
                <a:sym typeface="Arial"/>
              </a:rPr>
              <a:t> is an </a:t>
            </a:r>
            <a:r>
              <a:rPr lang="en-GB" dirty="0">
                <a:solidFill>
                  <a:srgbClr val="000000"/>
                </a:solidFill>
                <a:latin typeface="Arial"/>
                <a:ea typeface="Arial"/>
                <a:cs typeface="Arial"/>
                <a:sym typeface="Arial"/>
              </a:rPr>
              <a:t>open source </a:t>
            </a:r>
            <a:r>
              <a:rPr lang="en-GB" sz="1200" b="0" i="0" u="none" strike="noStrike" cap="none" dirty="0">
                <a:solidFill>
                  <a:srgbClr val="000000"/>
                </a:solidFill>
                <a:effectLst/>
                <a:latin typeface="Arial"/>
                <a:ea typeface="Arial"/>
                <a:cs typeface="Arial"/>
                <a:sym typeface="Arial"/>
              </a:rPr>
              <a:t>model, which means anyone can access it through our GitHub repository (where repository is a directory or storage space online where your projects can live). And in order to run an analysis using </a:t>
            </a:r>
            <a:r>
              <a:rPr lang="en-GB" sz="1200" b="0" i="0" u="none" strike="noStrike" cap="none" dirty="0" err="1">
                <a:solidFill>
                  <a:srgbClr val="000000"/>
                </a:solidFill>
                <a:effectLst/>
                <a:latin typeface="Arial"/>
                <a:ea typeface="Arial"/>
                <a:cs typeface="Arial"/>
                <a:sym typeface="Arial"/>
              </a:rPr>
              <a:t>OnSSET</a:t>
            </a:r>
            <a:r>
              <a:rPr lang="en-GB" sz="1200" b="0" i="0" u="none" strike="noStrike" cap="none" dirty="0">
                <a:solidFill>
                  <a:srgbClr val="000000"/>
                </a:solidFill>
                <a:effectLst/>
                <a:latin typeface="Arial"/>
                <a:ea typeface="Arial"/>
                <a:cs typeface="Arial"/>
                <a:sym typeface="Arial"/>
              </a:rPr>
              <a:t>, you also need two other </a:t>
            </a:r>
            <a:r>
              <a:rPr lang="en-GB" dirty="0">
                <a:solidFill>
                  <a:srgbClr val="000000"/>
                </a:solidFill>
                <a:latin typeface="Arial"/>
                <a:ea typeface="Arial"/>
                <a:cs typeface="Arial"/>
                <a:sym typeface="Arial"/>
              </a:rPr>
              <a:t>open source</a:t>
            </a:r>
            <a:r>
              <a:rPr lang="en-GB" sz="1200" b="0" i="0" u="none" strike="noStrike" cap="none" dirty="0">
                <a:solidFill>
                  <a:srgbClr val="000000"/>
                </a:solidFill>
                <a:effectLst/>
                <a:latin typeface="Arial"/>
                <a:ea typeface="Arial"/>
                <a:cs typeface="Arial"/>
                <a:sym typeface="Arial"/>
              </a:rPr>
              <a:t> tools. The first tool is Python, which is a programming language that's needed to run the </a:t>
            </a:r>
            <a:r>
              <a:rPr lang="en-GB" sz="1200" b="0" i="0" u="none" strike="noStrike" cap="none" dirty="0" err="1">
                <a:solidFill>
                  <a:srgbClr val="000000"/>
                </a:solidFill>
                <a:effectLst/>
                <a:latin typeface="Arial"/>
                <a:ea typeface="Arial"/>
                <a:cs typeface="Arial"/>
                <a:sym typeface="Arial"/>
              </a:rPr>
              <a:t>OnSSET</a:t>
            </a:r>
            <a:r>
              <a:rPr lang="en-GB" sz="1200" b="0" i="0" u="none" strike="noStrike" cap="none" dirty="0">
                <a:solidFill>
                  <a:srgbClr val="000000"/>
                </a:solidFill>
                <a:effectLst/>
                <a:latin typeface="Arial"/>
                <a:ea typeface="Arial"/>
                <a:cs typeface="Arial"/>
                <a:sym typeface="Arial"/>
              </a:rPr>
              <a:t> code itself. And the second one is </a:t>
            </a:r>
            <a:r>
              <a:rPr lang="en-GB" dirty="0">
                <a:sym typeface="Arial"/>
              </a:rPr>
              <a:t>Q.G.I.S</a:t>
            </a:r>
            <a:r>
              <a:rPr lang="en-GB" sz="1200" b="0" i="0" u="none" strike="noStrike" cap="none" dirty="0">
                <a:solidFill>
                  <a:srgbClr val="000000"/>
                </a:solidFill>
                <a:effectLst/>
                <a:latin typeface="Arial"/>
                <a:ea typeface="Arial"/>
                <a:cs typeface="Arial"/>
                <a:sym typeface="Arial"/>
              </a:rPr>
              <a:t>, which is a geospatial information system</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This is </a:t>
            </a:r>
            <a:r>
              <a:rPr lang="en-GB" sz="1200" b="0" i="0" u="none" strike="noStrike" cap="none" dirty="0">
                <a:solidFill>
                  <a:srgbClr val="000000"/>
                </a:solidFill>
                <a:effectLst/>
                <a:latin typeface="Arial"/>
                <a:ea typeface="Arial"/>
                <a:cs typeface="Arial"/>
                <a:sym typeface="Arial"/>
              </a:rPr>
              <a:t>software that is used to collect and process the geospatial data that is needed as input to the </a:t>
            </a:r>
            <a:r>
              <a:rPr lang="en-GB" sz="1200" b="0" i="0" u="none" strike="noStrike" cap="none" dirty="0" err="1">
                <a:solidFill>
                  <a:srgbClr val="000000"/>
                </a:solidFill>
                <a:effectLst/>
                <a:latin typeface="Arial"/>
                <a:ea typeface="Arial"/>
                <a:cs typeface="Arial"/>
                <a:sym typeface="Arial"/>
              </a:rPr>
              <a:t>OnSSET</a:t>
            </a:r>
            <a:r>
              <a:rPr lang="en-GB" sz="1200" b="0" i="0" u="none" strike="noStrike" cap="none" dirty="0">
                <a:solidFill>
                  <a:srgbClr val="000000"/>
                </a:solidFill>
                <a:effectLst/>
                <a:latin typeface="Arial"/>
                <a:ea typeface="Arial"/>
                <a:cs typeface="Arial"/>
                <a:sym typeface="Arial"/>
              </a:rPr>
              <a:t> code. It should be noted that you don’t have to be a programmer to use the </a:t>
            </a:r>
            <a:r>
              <a:rPr lang="en-GB" sz="1200" b="0" i="0" u="none" strike="noStrike" cap="none" dirty="0" err="1">
                <a:solidFill>
                  <a:srgbClr val="000000"/>
                </a:solidFill>
                <a:effectLst/>
                <a:latin typeface="Arial"/>
                <a:ea typeface="Arial"/>
                <a:cs typeface="Arial"/>
                <a:sym typeface="Arial"/>
              </a:rPr>
              <a:t>OnSSET</a:t>
            </a:r>
            <a:r>
              <a:rPr lang="en-GB" sz="1200" b="0" i="0" u="none" strike="noStrike" cap="none" dirty="0">
                <a:solidFill>
                  <a:srgbClr val="000000"/>
                </a:solidFill>
                <a:effectLst/>
                <a:latin typeface="Arial"/>
                <a:ea typeface="Arial"/>
                <a:cs typeface="Arial"/>
                <a:sym typeface="Arial"/>
              </a:rPr>
              <a:t> tool – it is only about having Python available on your computer. Also, the </a:t>
            </a:r>
            <a:r>
              <a:rPr lang="en-GB" dirty="0">
                <a:sym typeface="Arial"/>
              </a:rPr>
              <a:t>Q.G.I.S </a:t>
            </a:r>
            <a:r>
              <a:rPr lang="en-GB" dirty="0">
                <a:solidFill>
                  <a:srgbClr val="000000"/>
                </a:solidFill>
                <a:latin typeface="Arial"/>
                <a:cs typeface="Arial"/>
                <a:sym typeface="Arial"/>
              </a:rPr>
              <a:t>process</a:t>
            </a:r>
            <a:r>
              <a:rPr lang="en-GB" sz="1200" b="0" i="0" u="none" strike="noStrike" cap="none" dirty="0">
                <a:solidFill>
                  <a:srgbClr val="000000"/>
                </a:solidFill>
                <a:effectLst/>
                <a:latin typeface="Arial"/>
                <a:ea typeface="Arial"/>
                <a:cs typeface="Arial"/>
                <a:sym typeface="Arial"/>
              </a:rPr>
              <a:t> could be replaced using other </a:t>
            </a:r>
            <a:r>
              <a:rPr lang="en-GB" dirty="0">
                <a:solidFill>
                  <a:srgbClr val="000000"/>
                </a:solidFill>
                <a:latin typeface="Arial"/>
                <a:ea typeface="Arial"/>
                <a:cs typeface="Arial"/>
                <a:sym typeface="Arial"/>
              </a:rPr>
              <a:t>G I S</a:t>
            </a:r>
            <a:r>
              <a:rPr lang="en-GB" sz="1200" b="0" i="0" u="none" strike="noStrike" cap="none" dirty="0">
                <a:solidFill>
                  <a:srgbClr val="000000"/>
                </a:solidFill>
                <a:effectLst/>
                <a:latin typeface="Arial"/>
                <a:ea typeface="Arial"/>
                <a:cs typeface="Arial"/>
                <a:sym typeface="Arial"/>
              </a:rPr>
              <a:t> software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such as </a:t>
            </a:r>
            <a:r>
              <a:rPr lang="en-GB" dirty="0">
                <a:solidFill>
                  <a:srgbClr val="000000"/>
                </a:solidFill>
                <a:latin typeface="Arial"/>
                <a:ea typeface="Arial"/>
                <a:cs typeface="Arial"/>
                <a:sym typeface="Arial"/>
              </a:rPr>
              <a:t>Arc G.I.S</a:t>
            </a:r>
            <a:r>
              <a:rPr lang="en-GB" sz="1200" b="0" i="0" u="none" strike="noStrike" cap="none" dirty="0">
                <a:solidFill>
                  <a:srgbClr val="000000"/>
                </a:solidFill>
                <a:effectLst/>
                <a:latin typeface="Arial"/>
                <a:ea typeface="Arial"/>
                <a:cs typeface="Arial"/>
                <a:sym typeface="Arial"/>
              </a:rPr>
              <a:t> or </a:t>
            </a:r>
            <a:r>
              <a:rPr lang="en-GB" sz="1200" b="0" i="0" u="none" strike="noStrike" cap="none" dirty="0" err="1">
                <a:solidFill>
                  <a:srgbClr val="000000"/>
                </a:solidFill>
                <a:effectLst/>
                <a:latin typeface="Arial"/>
                <a:ea typeface="Arial"/>
                <a:cs typeface="Arial"/>
                <a:sym typeface="Arial"/>
              </a:rPr>
              <a:t>GeoPandas</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sv-SE"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This tool is suited for national analysis, where every settlement is modelled individually. However, this tool does not provide a solution down to every single </a:t>
            </a:r>
            <a:r>
              <a:rPr lang="en-GB" dirty="0">
                <a:solidFill>
                  <a:srgbClr val="000000"/>
                </a:solidFill>
                <a:latin typeface="Arial"/>
                <a:ea typeface="Arial"/>
                <a:cs typeface="Arial"/>
                <a:sym typeface="Arial"/>
              </a:rPr>
              <a:t>household.</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Instead,</a:t>
            </a:r>
            <a:r>
              <a:rPr lang="en-GB" sz="1200" b="0" i="0" u="none" strike="noStrike" cap="none" dirty="0">
                <a:solidFill>
                  <a:srgbClr val="000000"/>
                </a:solidFill>
                <a:effectLst/>
                <a:latin typeface="Arial"/>
                <a:ea typeface="Arial"/>
                <a:cs typeface="Arial"/>
                <a:sym typeface="Arial"/>
              </a:rPr>
              <a:t> it provides the overall solution for every single settlement. Finally, the model can be customized to reflect the different contexts that might apply to different countries. There are around 15 geospatial datasets and 150 other input variables that can easily be updated for </a:t>
            </a:r>
            <a:r>
              <a:rPr lang="en-GB" dirty="0">
                <a:solidFill>
                  <a:srgbClr val="000000"/>
                </a:solidFill>
                <a:latin typeface="Arial"/>
                <a:ea typeface="Arial"/>
                <a:cs typeface="Arial"/>
                <a:sym typeface="Arial"/>
              </a:rPr>
              <a:t>the</a:t>
            </a:r>
            <a:r>
              <a:rPr lang="en-GB" sz="1200" b="0" i="0" u="none" strike="noStrike" cap="none" dirty="0">
                <a:solidFill>
                  <a:srgbClr val="000000"/>
                </a:solidFill>
                <a:effectLst/>
                <a:latin typeface="Arial"/>
                <a:ea typeface="Arial"/>
                <a:cs typeface="Arial"/>
                <a:sym typeface="Arial"/>
              </a:rPr>
              <a:t> specific country or region you're studying. This includes population and population growth, information on urbanization trends, the expected demand for electricity and target access rates, the costs of different technology options, and other technical factors such as loss of transmission and distribution</a:t>
            </a:r>
            <a:r>
              <a:rPr lang="en-GB" dirty="0">
                <a:solidFill>
                  <a:srgbClr val="000000"/>
                </a:solidFill>
                <a:latin typeface="Arial"/>
                <a:ea typeface="Arial"/>
                <a:cs typeface="Arial"/>
                <a:sym typeface="Arial"/>
              </a:rPr>
              <a:t> (or</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T&amp;D) networks</a:t>
            </a:r>
            <a:r>
              <a:rPr lang="en-GB" sz="1200" b="0" i="0" u="none" strike="noStrike" cap="none" dirty="0">
                <a:solidFill>
                  <a:srgbClr val="000000"/>
                </a:solidFill>
                <a:effectLst/>
                <a:latin typeface="Arial"/>
                <a:ea typeface="Arial"/>
                <a:cs typeface="Arial"/>
                <a:sym typeface="Arial"/>
              </a:rPr>
              <a:t>. </a:t>
            </a:r>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24</a:t>
            </a:fld>
            <a:endParaRPr lang="es-ES"/>
          </a:p>
        </p:txBody>
      </p:sp>
    </p:spTree>
    <p:extLst>
      <p:ext uri="{BB962C8B-B14F-4D97-AF65-F5344CB8AC3E}">
        <p14:creationId xmlns:p14="http://schemas.microsoft.com/office/powerpoint/2010/main" val="129515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25</a:t>
            </a:fld>
            <a:endParaRPr lang="es-ES"/>
          </a:p>
        </p:txBody>
      </p:sp>
    </p:spTree>
    <p:extLst>
      <p:ext uri="{BB962C8B-B14F-4D97-AF65-F5344CB8AC3E}">
        <p14:creationId xmlns:p14="http://schemas.microsoft.com/office/powerpoint/2010/main" val="863452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26</a:t>
            </a:fld>
            <a:endParaRPr lang="es-ES"/>
          </a:p>
        </p:txBody>
      </p:sp>
    </p:spTree>
    <p:extLst>
      <p:ext uri="{BB962C8B-B14F-4D97-AF65-F5344CB8AC3E}">
        <p14:creationId xmlns:p14="http://schemas.microsoft.com/office/powerpoint/2010/main" val="817077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27</a:t>
            </a:fld>
            <a:endParaRPr lang="es-ES"/>
          </a:p>
        </p:txBody>
      </p:sp>
    </p:spTree>
    <p:extLst>
      <p:ext uri="{BB962C8B-B14F-4D97-AF65-F5344CB8AC3E}">
        <p14:creationId xmlns:p14="http://schemas.microsoft.com/office/powerpoint/2010/main" val="41955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28</a:t>
            </a:fld>
            <a:endParaRPr lang="es-ES"/>
          </a:p>
        </p:txBody>
      </p:sp>
    </p:spTree>
    <p:extLst>
      <p:ext uri="{BB962C8B-B14F-4D97-AF65-F5344CB8AC3E}">
        <p14:creationId xmlns:p14="http://schemas.microsoft.com/office/powerpoint/2010/main" val="3681093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29</a:t>
            </a:fld>
            <a:endParaRPr lang="es-ES"/>
          </a:p>
        </p:txBody>
      </p:sp>
    </p:spTree>
    <p:extLst>
      <p:ext uri="{BB962C8B-B14F-4D97-AF65-F5344CB8AC3E}">
        <p14:creationId xmlns:p14="http://schemas.microsoft.com/office/powerpoint/2010/main" val="303446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a:t>
            </a:fld>
            <a:endParaRPr lang="es-ES"/>
          </a:p>
        </p:txBody>
      </p:sp>
    </p:spTree>
    <p:extLst>
      <p:ext uri="{BB962C8B-B14F-4D97-AF65-F5344CB8AC3E}">
        <p14:creationId xmlns:p14="http://schemas.microsoft.com/office/powerpoint/2010/main" val="61522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30</a:t>
            </a:fld>
            <a:endParaRPr lang="es-ES"/>
          </a:p>
        </p:txBody>
      </p:sp>
    </p:spTree>
    <p:extLst>
      <p:ext uri="{BB962C8B-B14F-4D97-AF65-F5344CB8AC3E}">
        <p14:creationId xmlns:p14="http://schemas.microsoft.com/office/powerpoint/2010/main" val="195324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4</a:t>
            </a:fld>
            <a:endParaRPr lang="es-ES"/>
          </a:p>
        </p:txBody>
      </p:sp>
    </p:spTree>
    <p:extLst>
      <p:ext uri="{BB962C8B-B14F-4D97-AF65-F5344CB8AC3E}">
        <p14:creationId xmlns:p14="http://schemas.microsoft.com/office/powerpoint/2010/main" val="335612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5</a:t>
            </a:fld>
            <a:endParaRPr lang="es-ES"/>
          </a:p>
        </p:txBody>
      </p:sp>
    </p:spTree>
    <p:extLst>
      <p:ext uri="{BB962C8B-B14F-4D97-AF65-F5344CB8AC3E}">
        <p14:creationId xmlns:p14="http://schemas.microsoft.com/office/powerpoint/2010/main" val="372062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4000"/>
              </a:lnSpc>
              <a:spcBef>
                <a:spcPts val="0"/>
              </a:spcBef>
              <a:spcAft>
                <a:spcPts val="600"/>
              </a:spcAft>
            </a:pPr>
            <a:r>
              <a:rPr lang="en-GB" sz="1200" b="1" dirty="0">
                <a:latin typeface="+mn-lt"/>
              </a:rPr>
              <a:t>Grid extension </a:t>
            </a:r>
            <a:r>
              <a:rPr lang="en-GB" sz="1200" dirty="0">
                <a:latin typeface="+mn-lt"/>
              </a:rPr>
              <a:t>is favourable in areas with </a:t>
            </a:r>
            <a:r>
              <a:rPr lang="en-GB" sz="1200" b="1" dirty="0">
                <a:latin typeface="+mn-lt"/>
              </a:rPr>
              <a:t>high demands</a:t>
            </a:r>
            <a:r>
              <a:rPr lang="en-GB" sz="1200" dirty="0">
                <a:latin typeface="+mn-lt"/>
              </a:rPr>
              <a:t>, which often correlates with high population density and </a:t>
            </a:r>
            <a:r>
              <a:rPr lang="en-GB" sz="1200" b="1" dirty="0">
                <a:latin typeface="+mn-lt"/>
              </a:rPr>
              <a:t>close distance (&lt;50 km) to the grid network</a:t>
            </a:r>
            <a:endParaRPr lang="en-GB" sz="1200" dirty="0">
              <a:latin typeface="+mn-lt"/>
            </a:endParaRPr>
          </a:p>
          <a:p>
            <a:pPr>
              <a:lnSpc>
                <a:spcPct val="114000"/>
              </a:lnSpc>
              <a:spcBef>
                <a:spcPts val="0"/>
              </a:spcBef>
              <a:spcAft>
                <a:spcPts val="600"/>
              </a:spcAft>
            </a:pPr>
            <a:r>
              <a:rPr lang="en-GB" sz="1200" b="1" dirty="0">
                <a:latin typeface="+mn-lt"/>
              </a:rPr>
              <a:t>Mini-grids</a:t>
            </a:r>
            <a:r>
              <a:rPr lang="en-GB" sz="1200" dirty="0">
                <a:latin typeface="+mn-lt"/>
              </a:rPr>
              <a:t> are favourable in </a:t>
            </a:r>
            <a:r>
              <a:rPr lang="en-GB" sz="1200" b="1" dirty="0">
                <a:latin typeface="+mn-lt"/>
              </a:rPr>
              <a:t>medium to high demand </a:t>
            </a:r>
            <a:r>
              <a:rPr lang="en-GB" sz="1200" dirty="0">
                <a:latin typeface="+mn-lt"/>
              </a:rPr>
              <a:t>levels, which normally correlates with the density of population in areas </a:t>
            </a:r>
            <a:r>
              <a:rPr lang="en-GB" sz="1200" b="1" dirty="0">
                <a:latin typeface="+mn-lt"/>
              </a:rPr>
              <a:t>located further away from existing grid lines</a:t>
            </a:r>
          </a:p>
          <a:p>
            <a:pPr>
              <a:lnSpc>
                <a:spcPct val="114000"/>
              </a:lnSpc>
              <a:spcBef>
                <a:spcPts val="0"/>
              </a:spcBef>
              <a:spcAft>
                <a:spcPts val="600"/>
              </a:spcAft>
            </a:pPr>
            <a:r>
              <a:rPr lang="en-GB" sz="1200" b="1" dirty="0">
                <a:latin typeface="+mn-lt"/>
              </a:rPr>
              <a:t>Stand-alone</a:t>
            </a:r>
            <a:r>
              <a:rPr lang="en-GB" sz="1200" dirty="0">
                <a:latin typeface="+mn-lt"/>
              </a:rPr>
              <a:t> systems are favourable in areas where demand levels are low, typically in </a:t>
            </a:r>
            <a:r>
              <a:rPr lang="en-GB" sz="1200" b="1" dirty="0">
                <a:latin typeface="+mn-lt"/>
              </a:rPr>
              <a:t>small rural settlements </a:t>
            </a:r>
            <a:r>
              <a:rPr lang="en-GB" sz="1200" dirty="0">
                <a:latin typeface="+mn-lt"/>
              </a:rPr>
              <a:t>and/or sparsely populated areas</a:t>
            </a:r>
          </a:p>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6</a:t>
            </a:fld>
            <a:endParaRPr lang="es-ES"/>
          </a:p>
        </p:txBody>
      </p:sp>
    </p:spTree>
    <p:extLst>
      <p:ext uri="{BB962C8B-B14F-4D97-AF65-F5344CB8AC3E}">
        <p14:creationId xmlns:p14="http://schemas.microsoft.com/office/powerpoint/2010/main" val="427294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7</a:t>
            </a:fld>
            <a:endParaRPr lang="es-ES"/>
          </a:p>
        </p:txBody>
      </p:sp>
    </p:spTree>
    <p:extLst>
      <p:ext uri="{BB962C8B-B14F-4D97-AF65-F5344CB8AC3E}">
        <p14:creationId xmlns:p14="http://schemas.microsoft.com/office/powerpoint/2010/main" val="47101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8</a:t>
            </a:fld>
            <a:endParaRPr lang="es-ES"/>
          </a:p>
        </p:txBody>
      </p:sp>
    </p:spTree>
    <p:extLst>
      <p:ext uri="{BB962C8B-B14F-4D97-AF65-F5344CB8AC3E}">
        <p14:creationId xmlns:p14="http://schemas.microsoft.com/office/powerpoint/2010/main" val="178502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9</a:t>
            </a:fld>
            <a:endParaRPr lang="es-ES"/>
          </a:p>
        </p:txBody>
      </p:sp>
    </p:spTree>
    <p:extLst>
      <p:ext uri="{BB962C8B-B14F-4D97-AF65-F5344CB8AC3E}">
        <p14:creationId xmlns:p14="http://schemas.microsoft.com/office/powerpoint/2010/main" val="1674763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8646EF2-FE73-41DC-B654-C5012A3720DD}"/>
              </a:ext>
            </a:extLst>
          </p:cNvPr>
          <p:cNvSpPr>
            <a:spLocks noGrp="1"/>
          </p:cNvSpPr>
          <p:nvPr>
            <p:ph type="title"/>
          </p:nvPr>
        </p:nvSpPr>
        <p:spPr bwMode="gray">
          <a:xfrm>
            <a:off x="-22955" y="761446"/>
            <a:ext cx="5974939" cy="2379522"/>
          </a:xfrm>
          <a:prstGeom prst="rect">
            <a:avLst/>
          </a:prstGeom>
          <a:noFill/>
        </p:spPr>
        <p:txBody>
          <a:bodyPr wrap="square" lIns="576000" bIns="1036800" anchor="b">
            <a:noAutofit/>
          </a:bodyPr>
          <a:lstStyle>
            <a:lvl1pPr algn="l" defTabSz="0">
              <a:defRPr sz="3600" b="1">
                <a:solidFill>
                  <a:srgbClr val="4B655A"/>
                </a:solidFill>
              </a:defRPr>
            </a:lvl1p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463186" y="3671409"/>
            <a:ext cx="5519152" cy="1155620"/>
          </a:xfrm>
        </p:spPr>
        <p:txBody>
          <a:bodyPr wrap="square">
            <a:spAutoFit/>
          </a:bodyPr>
          <a:lstStyle>
            <a:lvl1pPr marL="0" indent="0">
              <a:lnSpc>
                <a:spcPct val="95000"/>
              </a:lnSpc>
              <a:spcBef>
                <a:spcPts val="1350"/>
              </a:spcBef>
              <a:spcAft>
                <a:spcPts val="0"/>
              </a:spcAft>
              <a:buNone/>
              <a:defRPr sz="1688">
                <a:solidFill>
                  <a:schemeClr val="tx1"/>
                </a:solidFill>
              </a:defRPr>
            </a:lvl1pPr>
          </a:lstStyle>
          <a:p>
            <a:r>
              <a:rPr lang="en-US" sz="2400" b="1" i="1" dirty="0">
                <a:solidFill>
                  <a:schemeClr val="tx1">
                    <a:lumMod val="65000"/>
                    <a:lumOff val="35000"/>
                  </a:schemeClr>
                </a:solidFill>
                <a:latin typeface="Tw Cen MT" panose="020B0602020104020603" pitchFamily="34" charset="0"/>
              </a:rPr>
              <a:t>Name</a:t>
            </a:r>
            <a:br>
              <a:rPr lang="en-US" sz="2000" i="1" dirty="0">
                <a:solidFill>
                  <a:schemeClr val="tx1">
                    <a:lumMod val="65000"/>
                    <a:lumOff val="35000"/>
                  </a:schemeClr>
                </a:solidFill>
                <a:latin typeface="Tw Cen MT" panose="020B0602020104020603" pitchFamily="34" charset="0"/>
              </a:rPr>
            </a:br>
            <a:r>
              <a:rPr lang="en-US" sz="1800" i="1" dirty="0">
                <a:solidFill>
                  <a:schemeClr val="tx1">
                    <a:lumMod val="65000"/>
                    <a:lumOff val="35000"/>
                  </a:schemeClr>
                </a:solidFill>
                <a:latin typeface="Tw Cen MT" panose="020B0602020104020603" pitchFamily="34" charset="0"/>
              </a:rPr>
              <a:t>Position</a:t>
            </a:r>
            <a:endParaRPr lang="en-US" sz="1800" dirty="0">
              <a:solidFill>
                <a:schemeClr val="tx1">
                  <a:lumMod val="65000"/>
                  <a:lumOff val="35000"/>
                </a:schemeClr>
              </a:solidFill>
              <a:latin typeface="Tw Cen MT" panose="020B0602020104020603" pitchFamily="34" charset="0"/>
            </a:endParaRPr>
          </a:p>
          <a:p>
            <a:r>
              <a:rPr lang="en-US" sz="1800" dirty="0">
                <a:solidFill>
                  <a:schemeClr val="tx1">
                    <a:lumMod val="65000"/>
                    <a:lumOff val="35000"/>
                  </a:schemeClr>
                </a:solidFill>
                <a:latin typeface="Tw Cen MT" panose="020B0602020104020603" pitchFamily="34" charset="0"/>
              </a:rPr>
              <a:t>email@email.com</a:t>
            </a:r>
            <a:endParaRPr lang="en-GB" dirty="0"/>
          </a:p>
        </p:txBody>
      </p:sp>
      <p:pic>
        <p:nvPicPr>
          <p:cNvPr id="24" name="6 Imagen" descr="2013-06-18_logo TTA HD transparente.png">
            <a:extLst>
              <a:ext uri="{FF2B5EF4-FFF2-40B4-BE49-F238E27FC236}">
                <a16:creationId xmlns:a16="http://schemas.microsoft.com/office/drawing/2014/main" id="{BEA18745-39DC-4214-8669-DA0C563C3BCF}"/>
              </a:ext>
            </a:extLst>
          </p:cNvPr>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27" name="12 Rectángulo">
            <a:extLst>
              <a:ext uri="{FF2B5EF4-FFF2-40B4-BE49-F238E27FC236}">
                <a16:creationId xmlns:a16="http://schemas.microsoft.com/office/drawing/2014/main" id="{8860D24D-61BF-47A6-B9A2-6C41C774A595}"/>
              </a:ext>
            </a:extLst>
          </p:cNvPr>
          <p:cNvSpPr/>
          <p:nvPr userDrawn="1"/>
        </p:nvSpPr>
        <p:spPr>
          <a:xfrm>
            <a:off x="0" y="6525344"/>
            <a:ext cx="5242572" cy="338554"/>
          </a:xfrm>
          <a:prstGeom prst="rect">
            <a:avLst/>
          </a:prstGeom>
          <a:solidFill>
            <a:schemeClr val="bg1">
              <a:alpha val="74000"/>
            </a:schemeClr>
          </a:solidFill>
        </p:spPr>
        <p:txBody>
          <a:bodyPr wrap="square">
            <a:spAutoFit/>
          </a:bodyPr>
          <a:lstStyle/>
          <a:p>
            <a:r>
              <a:rPr lang="en-US" sz="800" i="1" kern="1200" baseline="0" dirty="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dirty="0">
              <a:solidFill>
                <a:schemeClr val="bg1">
                  <a:lumMod val="65000"/>
                </a:schemeClr>
              </a:solidFill>
              <a:latin typeface="+mn-lt"/>
            </a:endParaRPr>
          </a:p>
        </p:txBody>
      </p:sp>
      <p:sp>
        <p:nvSpPr>
          <p:cNvPr id="16" name="Marcador de posición de imagen 15">
            <a:extLst>
              <a:ext uri="{FF2B5EF4-FFF2-40B4-BE49-F238E27FC236}">
                <a16:creationId xmlns:a16="http://schemas.microsoft.com/office/drawing/2014/main" id="{15ED1F75-A157-39C3-1AF7-2BD720A207F4}"/>
              </a:ext>
            </a:extLst>
          </p:cNvPr>
          <p:cNvSpPr>
            <a:spLocks noGrp="1"/>
          </p:cNvSpPr>
          <p:nvPr>
            <p:ph type="pic" sz="quarter" idx="12"/>
          </p:nvPr>
        </p:nvSpPr>
        <p:spPr>
          <a:xfrm>
            <a:off x="5974939" y="762000"/>
            <a:ext cx="5882099" cy="4406900"/>
          </a:xfrm>
        </p:spPr>
        <p:txBody>
          <a:bodyPr/>
          <a:lstStyle/>
          <a:p>
            <a:endParaRPr lang="es-ES"/>
          </a:p>
        </p:txBody>
      </p:sp>
      <p:sp>
        <p:nvSpPr>
          <p:cNvPr id="18" name="Marcador de posición de imagen 17">
            <a:extLst>
              <a:ext uri="{FF2B5EF4-FFF2-40B4-BE49-F238E27FC236}">
                <a16:creationId xmlns:a16="http://schemas.microsoft.com/office/drawing/2014/main" id="{DD06DB6D-B7E4-EDC5-5154-5DD869E01A69}"/>
              </a:ext>
            </a:extLst>
          </p:cNvPr>
          <p:cNvSpPr>
            <a:spLocks noGrp="1"/>
          </p:cNvSpPr>
          <p:nvPr>
            <p:ph type="pic" sz="quarter" idx="13"/>
          </p:nvPr>
        </p:nvSpPr>
        <p:spPr>
          <a:xfrm>
            <a:off x="7391400" y="5694363"/>
            <a:ext cx="1943100" cy="827087"/>
          </a:xfrm>
        </p:spPr>
        <p:txBody>
          <a:bodyPr/>
          <a:lstStyle/>
          <a:p>
            <a:endParaRPr lang="es-ES"/>
          </a:p>
        </p:txBody>
      </p:sp>
      <p:sp>
        <p:nvSpPr>
          <p:cNvPr id="21" name="Marcador de posición de imagen 20">
            <a:extLst>
              <a:ext uri="{FF2B5EF4-FFF2-40B4-BE49-F238E27FC236}">
                <a16:creationId xmlns:a16="http://schemas.microsoft.com/office/drawing/2014/main" id="{0C024348-102E-B366-C01B-B7B822E6ADEA}"/>
              </a:ext>
            </a:extLst>
          </p:cNvPr>
          <p:cNvSpPr>
            <a:spLocks noGrp="1"/>
          </p:cNvSpPr>
          <p:nvPr>
            <p:ph type="pic" sz="quarter" idx="14"/>
          </p:nvPr>
        </p:nvSpPr>
        <p:spPr>
          <a:xfrm>
            <a:off x="9628188" y="5694363"/>
            <a:ext cx="1943100" cy="827087"/>
          </a:xfrm>
        </p:spPr>
        <p:txBody>
          <a:bodyPr/>
          <a:lstStyle/>
          <a:p>
            <a:endParaRPr lang="es-ES"/>
          </a:p>
        </p:txBody>
      </p:sp>
      <p:sp>
        <p:nvSpPr>
          <p:cNvPr id="29" name="Marcador de texto 28">
            <a:extLst>
              <a:ext uri="{FF2B5EF4-FFF2-40B4-BE49-F238E27FC236}">
                <a16:creationId xmlns:a16="http://schemas.microsoft.com/office/drawing/2014/main" id="{CE4E62B4-AEF3-F433-9AFA-32092906A36D}"/>
              </a:ext>
            </a:extLst>
          </p:cNvPr>
          <p:cNvSpPr>
            <a:spLocks noGrp="1"/>
          </p:cNvSpPr>
          <p:nvPr>
            <p:ph type="body" sz="quarter" idx="15"/>
          </p:nvPr>
        </p:nvSpPr>
        <p:spPr>
          <a:xfrm>
            <a:off x="463186" y="2271209"/>
            <a:ext cx="5500276" cy="871537"/>
          </a:xfrm>
        </p:spPr>
        <p:txBody>
          <a:bodyPr>
            <a:normAutofit/>
          </a:bodyPr>
          <a:lstStyle>
            <a:lvl1pPr marL="0" indent="0">
              <a:buNone/>
              <a:defRPr sz="2800" b="1" i="1">
                <a:solidFill>
                  <a:srgbClr val="9EA159"/>
                </a:solidFill>
              </a:defRPr>
            </a:lvl1pPr>
          </a:lstStyle>
          <a:p>
            <a:pPr lvl="0"/>
            <a:endParaRPr lang="es-ES" dirty="0"/>
          </a:p>
        </p:txBody>
      </p:sp>
    </p:spTree>
    <p:extLst>
      <p:ext uri="{BB962C8B-B14F-4D97-AF65-F5344CB8AC3E}">
        <p14:creationId xmlns:p14="http://schemas.microsoft.com/office/powerpoint/2010/main" val="2878035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rgbClr val="4B655A"/>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5400" y="2852936"/>
            <a:ext cx="8534400" cy="1752600"/>
          </a:xfrm>
        </p:spPr>
        <p:txBody>
          <a:bodyPr>
            <a:noAutofit/>
          </a:bodyPr>
          <a:lstStyle>
            <a:lvl1pPr marL="0" indent="0" algn="l" defTabSz="979631" rtl="0" eaLnBrk="1" latinLnBrk="0" hangingPunct="1">
              <a:spcBef>
                <a:spcPct val="0"/>
              </a:spcBef>
              <a:buNone/>
              <a:defRPr lang="es-ES" sz="4000" b="0" kern="1200" cap="all" baseline="0" dirty="0">
                <a:solidFill>
                  <a:srgbClr val="FFFFFF"/>
                </a:solidFill>
                <a:latin typeface="+mj-lt"/>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2511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4" name="Content Placeholder 3">
            <a:extLst>
              <a:ext uri="{FF2B5EF4-FFF2-40B4-BE49-F238E27FC236}">
                <a16:creationId xmlns:a16="http://schemas.microsoft.com/office/drawing/2014/main" id="{2A5C5566-AB23-45F4-80BD-DFA81FD81F35}"/>
              </a:ext>
            </a:extLst>
          </p:cNvPr>
          <p:cNvSpPr>
            <a:spLocks noGrp="1"/>
          </p:cNvSpPr>
          <p:nvPr>
            <p:ph sz="quarter" idx="10"/>
          </p:nvPr>
        </p:nvSpPr>
        <p:spPr>
          <a:xfrm>
            <a:off x="609599" y="1268414"/>
            <a:ext cx="10972800" cy="504184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6004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libr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37067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pic>
        <p:nvPicPr>
          <p:cNvPr id="2050" name="Picture 2" descr="C:\Users\Laura.Monteagudo\Downloads\TTA_logo_EN(1).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8669" y="197633"/>
            <a:ext cx="5829339" cy="55091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pic>
        <p:nvPicPr>
          <p:cNvPr id="5"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2"/>
            <a:ext cx="11514705" cy="108822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97963" tIns="48982" rIns="97963" bIns="48982" rtlCol="0" anchor="ctr">
            <a:normAutofit/>
          </a:bodyPr>
          <a:lstStyle/>
          <a:p>
            <a:r>
              <a:rPr lang="en-GB" noProof="0" dirty="0" err="1"/>
              <a:t>Haga</a:t>
            </a:r>
            <a:r>
              <a:rPr lang="en-GB" noProof="0" dirty="0"/>
              <a:t> </a:t>
            </a:r>
            <a:r>
              <a:rPr lang="en-GB" noProof="0" dirty="0" err="1"/>
              <a:t>clic</a:t>
            </a:r>
            <a:r>
              <a:rPr lang="en-GB" noProof="0" dirty="0"/>
              <a:t> para </a:t>
            </a:r>
            <a:r>
              <a:rPr lang="en-GB" noProof="0" dirty="0" err="1"/>
              <a:t>modificar</a:t>
            </a:r>
            <a:r>
              <a:rPr lang="en-GB" noProof="0" dirty="0"/>
              <a:t> </a:t>
            </a:r>
            <a:r>
              <a:rPr lang="en-GB" noProof="0" dirty="0" err="1"/>
              <a:t>el</a:t>
            </a:r>
            <a:r>
              <a:rPr lang="en-GB" noProof="0" dirty="0"/>
              <a:t> </a:t>
            </a:r>
            <a:r>
              <a:rPr lang="en-GB" noProof="0" dirty="0" err="1"/>
              <a:t>estilo</a:t>
            </a:r>
            <a:r>
              <a:rPr lang="en-GB" noProof="0" dirty="0"/>
              <a:t> de </a:t>
            </a:r>
            <a:r>
              <a:rPr lang="en-GB" noProof="0" dirty="0" err="1"/>
              <a:t>título</a:t>
            </a:r>
            <a:r>
              <a:rPr lang="en-GB" noProof="0" dirty="0"/>
              <a:t> del </a:t>
            </a:r>
            <a:r>
              <a:rPr lang="en-GB" noProof="0" dirty="0" err="1"/>
              <a:t>patrón</a:t>
            </a:r>
            <a:endParaRPr lang="en-GB" noProof="0" dirty="0"/>
          </a:p>
        </p:txBody>
      </p:sp>
      <p:sp>
        <p:nvSpPr>
          <p:cNvPr id="3" name="2 Marcador de texto"/>
          <p:cNvSpPr>
            <a:spLocks noGrp="1"/>
          </p:cNvSpPr>
          <p:nvPr>
            <p:ph type="body" idx="1"/>
          </p:nvPr>
        </p:nvSpPr>
        <p:spPr>
          <a:xfrm>
            <a:off x="609601" y="1600202"/>
            <a:ext cx="10972800" cy="4525963"/>
          </a:xfrm>
          <a:prstGeom prst="rect">
            <a:avLst/>
          </a:prstGeom>
        </p:spPr>
        <p:txBody>
          <a:bodyPr vert="horz" lIns="97963" tIns="48982" rIns="97963" bIns="4898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1" y="6356352"/>
            <a:ext cx="2844800" cy="365125"/>
          </a:xfrm>
          <a:prstGeom prst="rect">
            <a:avLst/>
          </a:prstGeom>
        </p:spPr>
        <p:txBody>
          <a:bodyPr vert="horz" lIns="97963" tIns="48982" rIns="97963" bIns="48982" rtlCol="0" anchor="ctr"/>
          <a:lstStyle>
            <a:lvl1pPr algn="l">
              <a:defRPr sz="13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7963" tIns="48982" rIns="97963" bIns="48982"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1" y="6356352"/>
            <a:ext cx="2844800" cy="365125"/>
          </a:xfrm>
          <a:prstGeom prst="rect">
            <a:avLst/>
          </a:prstGeom>
        </p:spPr>
        <p:txBody>
          <a:bodyPr vert="horz" lIns="97963" tIns="48982" rIns="97963" bIns="48982" rtlCol="0" anchor="ctr"/>
          <a:lstStyle>
            <a:lvl1pPr algn="r">
              <a:defRPr sz="1300">
                <a:solidFill>
                  <a:schemeClr val="tx1">
                    <a:tint val="75000"/>
                  </a:schemeClr>
                </a:solidFill>
              </a:defRPr>
            </a:lvl1p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707677000"/>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4" r:id="rId4"/>
    <p:sldLayoutId id="2147483649" r:id="rId5"/>
    <p:sldLayoutId id="2147483661" r:id="rId6"/>
    <p:sldLayoutId id="2147483662" r:id="rId7"/>
  </p:sldLayoutIdLst>
  <p:hf hdr="0" dt="0"/>
  <p:txStyles>
    <p:titleStyle>
      <a:lvl1pPr algn="ctr" defTabSz="979631" rtl="0" eaLnBrk="1" latinLnBrk="0" hangingPunct="1">
        <a:spcBef>
          <a:spcPct val="0"/>
        </a:spcBef>
        <a:buNone/>
        <a:defRPr sz="4800" kern="1200">
          <a:solidFill>
            <a:schemeClr val="tx1"/>
          </a:solidFill>
          <a:latin typeface="+mj-lt"/>
          <a:ea typeface="+mj-ea"/>
          <a:cs typeface="+mj-cs"/>
        </a:defRPr>
      </a:lvl1pPr>
    </p:titleStyle>
    <p:body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roger.sallent@tta.com.es"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smap.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electrifynow.energydata.inf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vida.plac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hyperlink" Target="https://odysseyenergysolutions.co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vida.villagedata.io/"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dashboard.pngelectrification.org/account/login/?next=/dashboar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oger.sallent@tta.com.e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0" y="2298585"/>
            <a:ext cx="7032104" cy="1199253"/>
          </a:xfrm>
          <a:solidFill>
            <a:schemeClr val="bg1">
              <a:alpha val="48000"/>
            </a:schemeClr>
          </a:solidFill>
        </p:spPr>
        <p:txBody>
          <a:bodyPr anchor="t"/>
          <a:lstStyle/>
          <a:p>
            <a:pPr algn="l"/>
            <a:r>
              <a:rPr lang="en-US" sz="4000" dirty="0">
                <a:solidFill>
                  <a:srgbClr val="4B655A"/>
                </a:solidFill>
                <a:latin typeface="Tw Cen MT" panose="020B0602020104020603" pitchFamily="34" charset="0"/>
              </a:rPr>
              <a:t>1.1 Electrification Planning</a:t>
            </a:r>
            <a:br>
              <a:rPr lang="en-GB" sz="4000" dirty="0">
                <a:highlight>
                  <a:srgbClr val="FFFF00"/>
                </a:highlight>
              </a:rPr>
            </a:br>
            <a:endParaRPr lang="en-GB" sz="2000" i="1" dirty="0">
              <a:highlight>
                <a:srgbClr val="FFFF00"/>
              </a:highlight>
            </a:endParaRPr>
          </a:p>
        </p:txBody>
      </p:sp>
      <p:sp>
        <p:nvSpPr>
          <p:cNvPr id="17" name="Marcador de texto 16">
            <a:extLst>
              <a:ext uri="{FF2B5EF4-FFF2-40B4-BE49-F238E27FC236}">
                <a16:creationId xmlns:a16="http://schemas.microsoft.com/office/drawing/2014/main" id="{3B9C861F-3E62-4673-9120-5C202535A956}"/>
              </a:ext>
            </a:extLst>
          </p:cNvPr>
          <p:cNvSpPr>
            <a:spLocks noGrp="1"/>
          </p:cNvSpPr>
          <p:nvPr>
            <p:ph type="body" sz="quarter" idx="10"/>
          </p:nvPr>
        </p:nvSpPr>
        <p:spPr>
          <a:xfrm>
            <a:off x="0" y="4283974"/>
            <a:ext cx="7169710" cy="1418769"/>
          </a:xfrm>
        </p:spPr>
        <p:txBody>
          <a:bodyPr/>
          <a:lstStyle/>
          <a:p>
            <a:pPr algn="ctr"/>
            <a:r>
              <a:rPr lang="en-US" sz="2400" b="1" i="1" dirty="0">
                <a:solidFill>
                  <a:schemeClr val="tx1">
                    <a:lumMod val="65000"/>
                    <a:lumOff val="35000"/>
                  </a:schemeClr>
                </a:solidFill>
                <a:latin typeface="Tw Cen MT" panose="020B0602020104020603" pitchFamily="34" charset="0"/>
              </a:rPr>
              <a:t>Roger SALLENT</a:t>
            </a:r>
            <a:br>
              <a:rPr lang="en-US" sz="2400" b="1" i="1" dirty="0">
                <a:solidFill>
                  <a:schemeClr val="tx1">
                    <a:lumMod val="65000"/>
                    <a:lumOff val="35000"/>
                  </a:schemeClr>
                </a:solidFill>
                <a:latin typeface="Tw Cen MT" panose="020B0602020104020603" pitchFamily="34" charset="0"/>
              </a:rPr>
            </a:br>
            <a:r>
              <a:rPr lang="en-US" sz="1800" dirty="0">
                <a:solidFill>
                  <a:schemeClr val="tx1">
                    <a:lumMod val="65000"/>
                    <a:lumOff val="35000"/>
                  </a:schemeClr>
                </a:solidFill>
                <a:latin typeface="Tw Cen MT" panose="020B0602020104020603" pitchFamily="34" charset="0"/>
              </a:rPr>
              <a:t>Regional Team Leader for Asia – Pacific </a:t>
            </a:r>
            <a:br>
              <a:rPr lang="en-US" sz="1800" dirty="0">
                <a:solidFill>
                  <a:schemeClr val="tx1">
                    <a:lumMod val="65000"/>
                    <a:lumOff val="35000"/>
                  </a:schemeClr>
                </a:solidFill>
                <a:latin typeface="Tw Cen MT" panose="020B0602020104020603" pitchFamily="34" charset="0"/>
              </a:rPr>
            </a:br>
            <a:r>
              <a:rPr lang="en-US" sz="1800" dirty="0" err="1">
                <a:solidFill>
                  <a:schemeClr val="tx1">
                    <a:lumMod val="65000"/>
                    <a:lumOff val="35000"/>
                  </a:schemeClr>
                </a:solidFill>
                <a:latin typeface="Tw Cen MT" panose="020B0602020104020603" pitchFamily="34" charset="0"/>
              </a:rPr>
              <a:t>Trama</a:t>
            </a:r>
            <a:r>
              <a:rPr lang="en-US" sz="1800" dirty="0">
                <a:solidFill>
                  <a:schemeClr val="tx1">
                    <a:lumMod val="65000"/>
                    <a:lumOff val="35000"/>
                  </a:schemeClr>
                </a:solidFill>
                <a:latin typeface="Tw Cen MT" panose="020B0602020104020603" pitchFamily="34" charset="0"/>
              </a:rPr>
              <a:t> </a:t>
            </a:r>
            <a:r>
              <a:rPr lang="en-US" sz="1800" dirty="0" err="1">
                <a:solidFill>
                  <a:schemeClr val="tx1">
                    <a:lumMod val="65000"/>
                    <a:lumOff val="35000"/>
                  </a:schemeClr>
                </a:solidFill>
                <a:latin typeface="Tw Cen MT" panose="020B0602020104020603" pitchFamily="34" charset="0"/>
              </a:rPr>
              <a:t>TecnoAmbiental</a:t>
            </a:r>
            <a:r>
              <a:rPr lang="en-US" sz="1800" dirty="0">
                <a:solidFill>
                  <a:schemeClr val="tx1">
                    <a:lumMod val="65000"/>
                    <a:lumOff val="35000"/>
                  </a:schemeClr>
                </a:solidFill>
                <a:latin typeface="Tw Cen MT" panose="020B0602020104020603" pitchFamily="34" charset="0"/>
              </a:rPr>
              <a:t>, S.L.</a:t>
            </a:r>
          </a:p>
          <a:p>
            <a:pPr algn="ctr"/>
            <a:r>
              <a:rPr lang="en-US" sz="1800" dirty="0">
                <a:solidFill>
                  <a:schemeClr val="tx1">
                    <a:lumMod val="65000"/>
                    <a:lumOff val="35000"/>
                  </a:schemeClr>
                </a:solidFill>
                <a:latin typeface="Tw Cen MT" panose="020B0602020104020603" pitchFamily="34" charset="0"/>
                <a:hlinkClick r:id="rId3"/>
              </a:rPr>
              <a:t>roger.sallent@tta.com.es</a:t>
            </a:r>
            <a:r>
              <a:rPr lang="en-US" sz="1800" dirty="0">
                <a:solidFill>
                  <a:schemeClr val="tx1">
                    <a:lumMod val="65000"/>
                    <a:lumOff val="35000"/>
                  </a:schemeClr>
                </a:solidFill>
                <a:latin typeface="Tw Cen MT" panose="020B0602020104020603" pitchFamily="34" charset="0"/>
              </a:rPr>
              <a:t> </a:t>
            </a:r>
          </a:p>
        </p:txBody>
      </p:sp>
      <p:sp>
        <p:nvSpPr>
          <p:cNvPr id="10" name="Marcador de texto 9">
            <a:extLst>
              <a:ext uri="{FF2B5EF4-FFF2-40B4-BE49-F238E27FC236}">
                <a16:creationId xmlns:a16="http://schemas.microsoft.com/office/drawing/2014/main" id="{F7F9E894-520A-597B-DA76-A004C1E58806}"/>
              </a:ext>
            </a:extLst>
          </p:cNvPr>
          <p:cNvSpPr>
            <a:spLocks noGrp="1"/>
          </p:cNvSpPr>
          <p:nvPr>
            <p:ph type="body" sz="quarter" idx="15"/>
          </p:nvPr>
        </p:nvSpPr>
        <p:spPr>
          <a:xfrm>
            <a:off x="0" y="1878392"/>
            <a:ext cx="7169710" cy="871537"/>
          </a:xfrm>
        </p:spPr>
        <p:txBody>
          <a:bodyPr>
            <a:normAutofit/>
          </a:bodyPr>
          <a:lstStyle/>
          <a:p>
            <a:pPr algn="ctr"/>
            <a:r>
              <a:rPr lang="en-US" sz="2400" dirty="0"/>
              <a:t>Unlocking MG for sustainable development</a:t>
            </a:r>
          </a:p>
        </p:txBody>
      </p:sp>
      <p:pic>
        <p:nvPicPr>
          <p:cNvPr id="6" name="Picture 12">
            <a:extLst>
              <a:ext uri="{FF2B5EF4-FFF2-40B4-BE49-F238E27FC236}">
                <a16:creationId xmlns:a16="http://schemas.microsoft.com/office/drawing/2014/main" id="{2BCEA4B1-DB5B-E953-4ABC-27DACC666A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4217" y="502462"/>
            <a:ext cx="4379058" cy="31858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3" descr="A solar panels on a roof&#10;&#10;Description automatically generated with low confidence">
            <a:extLst>
              <a:ext uri="{FF2B5EF4-FFF2-40B4-BE49-F238E27FC236}">
                <a16:creationId xmlns:a16="http://schemas.microsoft.com/office/drawing/2014/main" id="{A8AE21BE-950F-ADA3-BF8A-FFC557337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312" y="4126359"/>
            <a:ext cx="4390213" cy="1975595"/>
          </a:xfrm>
          <a:prstGeom prst="rect">
            <a:avLst/>
          </a:prstGeom>
        </p:spPr>
      </p:pic>
      <p:sp>
        <p:nvSpPr>
          <p:cNvPr id="9" name="TextBox 3">
            <a:extLst>
              <a:ext uri="{FF2B5EF4-FFF2-40B4-BE49-F238E27FC236}">
                <a16:creationId xmlns:a16="http://schemas.microsoft.com/office/drawing/2014/main" id="{D9E7E2FB-5064-AA5E-DDDE-D61B56640A3A}"/>
              </a:ext>
            </a:extLst>
          </p:cNvPr>
          <p:cNvSpPr txBox="1"/>
          <p:nvPr/>
        </p:nvSpPr>
        <p:spPr>
          <a:xfrm>
            <a:off x="7178312" y="559600"/>
            <a:ext cx="1418017" cy="276999"/>
          </a:xfrm>
          <a:prstGeom prst="rect">
            <a:avLst/>
          </a:prstGeom>
          <a:solidFill>
            <a:schemeClr val="accent3"/>
          </a:solidFill>
        </p:spPr>
        <p:txBody>
          <a:bodyPr wrap="none" rtlCol="0">
            <a:spAutoFit/>
          </a:bodyPr>
          <a:lstStyle/>
          <a:p>
            <a:r>
              <a:rPr lang="es-ES" sz="1200" b="1" dirty="0"/>
              <a:t>MG in Bolivia </a:t>
            </a:r>
            <a:r>
              <a:rPr lang="es-ES" sz="1200" b="1" dirty="0" err="1"/>
              <a:t>by</a:t>
            </a:r>
            <a:r>
              <a:rPr lang="es-ES" sz="1200" b="1" dirty="0"/>
              <a:t> TTA</a:t>
            </a:r>
            <a:endParaRPr lang="en-GB" sz="1200" b="1" dirty="0"/>
          </a:p>
        </p:txBody>
      </p:sp>
      <p:sp>
        <p:nvSpPr>
          <p:cNvPr id="11" name="TextBox 4">
            <a:extLst>
              <a:ext uri="{FF2B5EF4-FFF2-40B4-BE49-F238E27FC236}">
                <a16:creationId xmlns:a16="http://schemas.microsoft.com/office/drawing/2014/main" id="{619CAA4C-32FF-FB55-EEFE-5DB910A60658}"/>
              </a:ext>
            </a:extLst>
          </p:cNvPr>
          <p:cNvSpPr txBox="1"/>
          <p:nvPr/>
        </p:nvSpPr>
        <p:spPr>
          <a:xfrm>
            <a:off x="7169710" y="4145475"/>
            <a:ext cx="1517531" cy="276999"/>
          </a:xfrm>
          <a:prstGeom prst="rect">
            <a:avLst/>
          </a:prstGeom>
          <a:solidFill>
            <a:schemeClr val="accent3"/>
          </a:solidFill>
        </p:spPr>
        <p:txBody>
          <a:bodyPr wrap="none" rtlCol="0">
            <a:spAutoFit/>
          </a:bodyPr>
          <a:lstStyle>
            <a:defPPr>
              <a:defRPr lang="es-ES"/>
            </a:defPPr>
            <a:lvl1pPr>
              <a:defRPr sz="1200" b="1"/>
            </a:lvl1pPr>
          </a:lstStyle>
          <a:p>
            <a:r>
              <a:rPr lang="es-ES" dirty="0"/>
              <a:t>MG </a:t>
            </a:r>
            <a:r>
              <a:rPr lang="es-ES"/>
              <a:t>in Ethiopia by TTA</a:t>
            </a:r>
            <a:endParaRPr lang="en-GB" dirty="0"/>
          </a:p>
        </p:txBody>
      </p:sp>
      <p:sp>
        <p:nvSpPr>
          <p:cNvPr id="13" name="CuadroTexto 12">
            <a:extLst>
              <a:ext uri="{FF2B5EF4-FFF2-40B4-BE49-F238E27FC236}">
                <a16:creationId xmlns:a16="http://schemas.microsoft.com/office/drawing/2014/main" id="{9AC2E404-EE08-3E81-A81F-A2712A664B2C}"/>
              </a:ext>
            </a:extLst>
          </p:cNvPr>
          <p:cNvSpPr txBox="1"/>
          <p:nvPr/>
        </p:nvSpPr>
        <p:spPr>
          <a:xfrm>
            <a:off x="0" y="2976994"/>
            <a:ext cx="7169710" cy="707886"/>
          </a:xfrm>
          <a:prstGeom prst="rect">
            <a:avLst/>
          </a:prstGeom>
          <a:noFill/>
        </p:spPr>
        <p:txBody>
          <a:bodyPr wrap="square">
            <a:spAutoFit/>
          </a:bodyPr>
          <a:lstStyle/>
          <a:p>
            <a:pPr algn="ctr"/>
            <a:r>
              <a:rPr lang="en-US" sz="2000" b="1" dirty="0">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2000" dirty="0">
                <a:solidFill>
                  <a:schemeClr val="tx1">
                    <a:lumMod val="50000"/>
                    <a:lumOff val="50000"/>
                  </a:schemeClr>
                </a:solidFill>
                <a:latin typeface="Calibri" panose="020F0502020204030204" pitchFamily="34" charset="0"/>
                <a:cs typeface="Times New Roman" panose="02020603050405020304" pitchFamily="18" charset="0"/>
              </a:rPr>
              <a:t>June 26</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-30</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 2023</a:t>
            </a:r>
            <a:endParaRPr lang="it-IT" sz="2000" dirty="0">
              <a:solidFill>
                <a:schemeClr val="tx1">
                  <a:lumMod val="50000"/>
                  <a:lumOff val="50000"/>
                </a:schemeClr>
              </a:solidFill>
            </a:endParaRPr>
          </a:p>
        </p:txBody>
      </p:sp>
      <p:pic>
        <p:nvPicPr>
          <p:cNvPr id="4" name="Picture 2">
            <a:extLst>
              <a:ext uri="{FF2B5EF4-FFF2-40B4-BE49-F238E27FC236}">
                <a16:creationId xmlns:a16="http://schemas.microsoft.com/office/drawing/2014/main" id="{07C2C70D-F1D9-2E6B-C346-4C2A9F8A9DD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9376" y="440263"/>
            <a:ext cx="1864801"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NIDO - UN Industrial Development Organization - BPW and United Nations">
            <a:extLst>
              <a:ext uri="{FF2B5EF4-FFF2-40B4-BE49-F238E27FC236}">
                <a16:creationId xmlns:a16="http://schemas.microsoft.com/office/drawing/2014/main" id="{231E540E-1722-FF16-A9F6-BB6A3E36553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9505" b="32103"/>
          <a:stretch/>
        </p:blipFill>
        <p:spPr bwMode="auto">
          <a:xfrm>
            <a:off x="2562393" y="404263"/>
            <a:ext cx="2869377" cy="61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picture containing silhouette, blur, night sky&#10;&#10;Description automatically generated">
            <a:extLst>
              <a:ext uri="{FF2B5EF4-FFF2-40B4-BE49-F238E27FC236}">
                <a16:creationId xmlns:a16="http://schemas.microsoft.com/office/drawing/2014/main" id="{7D1DCAD6-C3F4-C717-2727-5F8B3F9094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60536" y="368263"/>
            <a:ext cx="1128989" cy="684000"/>
          </a:xfrm>
          <a:prstGeom prst="rect">
            <a:avLst/>
          </a:prstGeom>
        </p:spPr>
      </p:pic>
    </p:spTree>
    <p:extLst>
      <p:ext uri="{BB962C8B-B14F-4D97-AF65-F5344CB8AC3E}">
        <p14:creationId xmlns:p14="http://schemas.microsoft.com/office/powerpoint/2010/main" val="81901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2">
                <a:extLst>
                  <a:ext uri="{FF2B5EF4-FFF2-40B4-BE49-F238E27FC236}">
                    <a16:creationId xmlns:a16="http://schemas.microsoft.com/office/drawing/2014/main" id="{35D6C031-5DDF-83D4-986F-70CFD8878138}"/>
                  </a:ext>
                </a:extLst>
              </p:cNvPr>
              <p:cNvSpPr txBox="1"/>
              <p:nvPr/>
            </p:nvSpPr>
            <p:spPr>
              <a:xfrm>
                <a:off x="609600" y="1268760"/>
                <a:ext cx="10972799" cy="5357557"/>
              </a:xfrm>
              <a:prstGeom prst="rect">
                <a:avLst/>
              </a:prstGeom>
              <a:noFill/>
            </p:spPr>
            <p:txBody>
              <a:bodyPr wrap="square">
                <a:spAutoFit/>
              </a:bodyPr>
              <a:lstStyle/>
              <a:p>
                <a:pPr marL="285750" lvl="0" indent="-285750">
                  <a:spcAft>
                    <a:spcPts val="600"/>
                  </a:spcAft>
                  <a:buClr>
                    <a:srgbClr val="000000"/>
                  </a:buClr>
                  <a:buFont typeface="Wingdings" panose="05000000000000000000" pitchFamily="2" charset="2"/>
                  <a:buChar char="ü"/>
                </a:pPr>
                <a:r>
                  <a:rPr lang="en-US" sz="1800" b="1" dirty="0">
                    <a:ea typeface="Calibri" panose="020F0502020204030204" pitchFamily="34" charset="0"/>
                  </a:rPr>
                  <a:t>In order to ensure cost-effective electrification strategies, and assess the best electrification option, often LCOE is used as key optimization parameter</a:t>
                </a:r>
              </a:p>
              <a:p>
                <a:pPr marL="775566" lvl="1" indent="-285750">
                  <a:spcAft>
                    <a:spcPts val="600"/>
                  </a:spcAft>
                  <a:buClr>
                    <a:srgbClr val="000000"/>
                  </a:buClr>
                  <a:buFont typeface="Arial" panose="020B0604020202020204" pitchFamily="34" charset="0"/>
                  <a:buChar char="•"/>
                </a:pPr>
                <a:r>
                  <a:rPr lang="en-US" sz="1800" u="sng" strike="noStrike" dirty="0">
                    <a:effectLst/>
                    <a:ea typeface="Calibri" panose="020F0502020204030204" pitchFamily="34" charset="0"/>
                  </a:rPr>
                  <a:t>Levelized cost of energy (LCOE)</a:t>
                </a:r>
                <a:r>
                  <a:rPr lang="en-US" sz="1800" u="none" strike="noStrike" dirty="0">
                    <a:effectLst/>
                    <a:ea typeface="Calibri" panose="020F0502020204030204" pitchFamily="34" charset="0"/>
                  </a:rPr>
                  <a:t>: average net present cost of electricity unit (kWh) generation for a generator over its lifetime.</a:t>
                </a:r>
              </a:p>
              <a:p>
                <a:pPr marL="775566" lvl="1" indent="-285750">
                  <a:spcAft>
                    <a:spcPts val="600"/>
                  </a:spcAft>
                  <a:buClr>
                    <a:srgbClr val="000000"/>
                  </a:buClr>
                  <a:buFont typeface="Arial" panose="020B0604020202020204" pitchFamily="34" charset="0"/>
                  <a:buChar char="•"/>
                </a:pPr>
                <a:r>
                  <a:rPr lang="en-US" sz="1800" u="sng" dirty="0">
                    <a:ea typeface="Calibri" panose="020F0502020204030204" pitchFamily="34" charset="0"/>
                  </a:rPr>
                  <a:t>Formula</a:t>
                </a:r>
                <a:endParaRPr lang="en-US" sz="1800" u="sng" strike="noStrike" dirty="0">
                  <a:effectLst/>
                  <a:ea typeface="Calibri" panose="020F0502020204030204" pitchFamily="34" charset="0"/>
                </a:endParaRPr>
              </a:p>
              <a:p>
                <a:pPr lvl="1">
                  <a:spcAft>
                    <a:spcPts val="600"/>
                  </a:spcAft>
                  <a:buClr>
                    <a:srgbClr val="000000"/>
                  </a:buClr>
                </a:pPr>
                <a14:m>
                  <m:oMathPara xmlns:m="http://schemas.openxmlformats.org/officeDocument/2006/math">
                    <m:oMathParaPr>
                      <m:jc m:val="centerGroup"/>
                    </m:oMathParaPr>
                    <m:oMath xmlns:m="http://schemas.openxmlformats.org/officeDocument/2006/math">
                      <m:r>
                        <a:rPr lang="es-ES" sz="2400">
                          <a:latin typeface="Cambria Math" panose="02040503050406030204" pitchFamily="18" charset="0"/>
                          <a:ea typeface="Calibri" panose="020F0502020204030204" pitchFamily="34" charset="0"/>
                        </a:rPr>
                        <m:t>𝐿𝐶𝑂𝐸</m:t>
                      </m:r>
                      <m:r>
                        <a:rPr lang="es-ES" sz="2400">
                          <a:latin typeface="Cambria Math" panose="02040503050406030204" pitchFamily="18" charset="0"/>
                          <a:ea typeface="Calibri" panose="020F0502020204030204" pitchFamily="34" charset="0"/>
                        </a:rPr>
                        <m:t>= </m:t>
                      </m:r>
                      <m:f>
                        <m:fPr>
                          <m:ctrlPr>
                            <a:rPr lang="es-ES" sz="2400" i="1">
                              <a:latin typeface="Cambria Math" panose="02040503050406030204" pitchFamily="18" charset="0"/>
                              <a:ea typeface="Calibri" panose="020F0502020204030204" pitchFamily="34" charset="0"/>
                            </a:rPr>
                          </m:ctrlPr>
                        </m:fPr>
                        <m:num>
                          <m:nary>
                            <m:naryPr>
                              <m:chr m:val="∑"/>
                              <m:ctrlPr>
                                <a:rPr lang="es-ES" sz="2400" i="1">
                                  <a:latin typeface="Cambria Math" panose="02040503050406030204" pitchFamily="18" charset="0"/>
                                  <a:ea typeface="Calibri" panose="020F0502020204030204" pitchFamily="34" charset="0"/>
                                </a:rPr>
                              </m:ctrlPr>
                            </m:naryPr>
                            <m:sub>
                              <m:r>
                                <m:rPr>
                                  <m:brk m:alnAt="23"/>
                                </m:rPr>
                                <a:rPr lang="es-ES" sz="2400">
                                  <a:latin typeface="Cambria Math" panose="02040503050406030204" pitchFamily="18" charset="0"/>
                                  <a:ea typeface="Calibri" panose="020F0502020204030204" pitchFamily="34" charset="0"/>
                                </a:rPr>
                                <m:t>𝑡</m:t>
                              </m:r>
                              <m:r>
                                <a:rPr lang="es-ES" sz="2400">
                                  <a:latin typeface="Cambria Math" panose="02040503050406030204" pitchFamily="18" charset="0"/>
                                  <a:ea typeface="Calibri" panose="020F0502020204030204" pitchFamily="34" charset="0"/>
                                </a:rPr>
                                <m:t>=1</m:t>
                              </m:r>
                            </m:sub>
                            <m:sup>
                              <m:r>
                                <a:rPr lang="es-ES" sz="2400">
                                  <a:latin typeface="Cambria Math" panose="02040503050406030204" pitchFamily="18" charset="0"/>
                                  <a:ea typeface="Calibri" panose="020F0502020204030204" pitchFamily="34" charset="0"/>
                                </a:rPr>
                                <m:t>𝑛</m:t>
                              </m:r>
                            </m:sup>
                            <m:e>
                              <m:f>
                                <m:fPr>
                                  <m:ctrlPr>
                                    <a:rPr lang="es-ES" sz="2400" i="1">
                                      <a:latin typeface="Cambria Math" panose="02040503050406030204" pitchFamily="18" charset="0"/>
                                      <a:ea typeface="Calibri" panose="020F0502020204030204" pitchFamily="34" charset="0"/>
                                    </a:rPr>
                                  </m:ctrlPr>
                                </m:fPr>
                                <m:num>
                                  <m:sSub>
                                    <m:sSubPr>
                                      <m:ctrlPr>
                                        <a:rPr lang="es-ES" sz="2400" i="1">
                                          <a:latin typeface="Cambria Math" panose="02040503050406030204" pitchFamily="18" charset="0"/>
                                          <a:ea typeface="Calibri" panose="020F0502020204030204" pitchFamily="34" charset="0"/>
                                        </a:rPr>
                                      </m:ctrlPr>
                                    </m:sSubPr>
                                    <m:e>
                                      <m:r>
                                        <a:rPr lang="es-ES" sz="2400">
                                          <a:latin typeface="Cambria Math" panose="02040503050406030204" pitchFamily="18" charset="0"/>
                                          <a:ea typeface="Calibri" panose="020F0502020204030204" pitchFamily="34" charset="0"/>
                                        </a:rPr>
                                        <m:t>𝐼</m:t>
                                      </m:r>
                                    </m:e>
                                    <m:sub>
                                      <m:r>
                                        <a:rPr lang="es-ES" sz="2400">
                                          <a:latin typeface="Cambria Math" panose="02040503050406030204" pitchFamily="18" charset="0"/>
                                          <a:ea typeface="Calibri" panose="020F0502020204030204" pitchFamily="34" charset="0"/>
                                        </a:rPr>
                                        <m:t>𝑡</m:t>
                                      </m:r>
                                    </m:sub>
                                  </m:sSub>
                                  <m:r>
                                    <a:rPr lang="es-ES" sz="2400">
                                      <a:latin typeface="Cambria Math" panose="02040503050406030204" pitchFamily="18" charset="0"/>
                                      <a:ea typeface="Calibri" panose="020F0502020204030204" pitchFamily="34" charset="0"/>
                                    </a:rPr>
                                    <m:t>+</m:t>
                                  </m:r>
                                  <m:sSub>
                                    <m:sSubPr>
                                      <m:ctrlPr>
                                        <a:rPr lang="es-ES" sz="2400" i="1">
                                          <a:latin typeface="Cambria Math" panose="02040503050406030204" pitchFamily="18" charset="0"/>
                                          <a:ea typeface="Calibri" panose="020F0502020204030204" pitchFamily="34" charset="0"/>
                                        </a:rPr>
                                      </m:ctrlPr>
                                    </m:sSubPr>
                                    <m:e>
                                      <m:r>
                                        <a:rPr lang="es-ES" sz="2400">
                                          <a:latin typeface="Cambria Math" panose="02040503050406030204" pitchFamily="18" charset="0"/>
                                          <a:ea typeface="Calibri" panose="020F0502020204030204" pitchFamily="34" charset="0"/>
                                        </a:rPr>
                                        <m:t>𝑀</m:t>
                                      </m:r>
                                    </m:e>
                                    <m:sub>
                                      <m:r>
                                        <a:rPr lang="es-ES" sz="2400">
                                          <a:latin typeface="Cambria Math" panose="02040503050406030204" pitchFamily="18" charset="0"/>
                                          <a:ea typeface="Calibri" panose="020F0502020204030204" pitchFamily="34" charset="0"/>
                                        </a:rPr>
                                        <m:t>𝑡</m:t>
                                      </m:r>
                                    </m:sub>
                                  </m:sSub>
                                  <m:r>
                                    <a:rPr lang="es-ES" sz="2400">
                                      <a:latin typeface="Cambria Math" panose="02040503050406030204" pitchFamily="18" charset="0"/>
                                      <a:ea typeface="Calibri" panose="020F0502020204030204" pitchFamily="34" charset="0"/>
                                    </a:rPr>
                                    <m:t>+</m:t>
                                  </m:r>
                                  <m:sSub>
                                    <m:sSubPr>
                                      <m:ctrlPr>
                                        <a:rPr lang="es-ES" sz="2400" i="1">
                                          <a:latin typeface="Cambria Math" panose="02040503050406030204" pitchFamily="18" charset="0"/>
                                          <a:ea typeface="Calibri" panose="020F0502020204030204" pitchFamily="34" charset="0"/>
                                        </a:rPr>
                                      </m:ctrlPr>
                                    </m:sSubPr>
                                    <m:e>
                                      <m:r>
                                        <a:rPr lang="es-ES" sz="2400">
                                          <a:latin typeface="Cambria Math" panose="02040503050406030204" pitchFamily="18" charset="0"/>
                                          <a:ea typeface="Calibri" panose="020F0502020204030204" pitchFamily="34" charset="0"/>
                                        </a:rPr>
                                        <m:t>𝐹</m:t>
                                      </m:r>
                                    </m:e>
                                    <m:sub>
                                      <m:r>
                                        <a:rPr lang="es-ES" sz="2400">
                                          <a:latin typeface="Cambria Math" panose="02040503050406030204" pitchFamily="18" charset="0"/>
                                          <a:ea typeface="Calibri" panose="020F0502020204030204" pitchFamily="34" charset="0"/>
                                        </a:rPr>
                                        <m:t>𝑡</m:t>
                                      </m:r>
                                    </m:sub>
                                  </m:sSub>
                                </m:num>
                                <m:den>
                                  <m:sSup>
                                    <m:sSupPr>
                                      <m:ctrlPr>
                                        <a:rPr lang="es-ES" sz="2400" i="1">
                                          <a:latin typeface="Cambria Math" panose="02040503050406030204" pitchFamily="18" charset="0"/>
                                          <a:ea typeface="Calibri" panose="020F0502020204030204" pitchFamily="34" charset="0"/>
                                        </a:rPr>
                                      </m:ctrlPr>
                                    </m:sSupPr>
                                    <m:e>
                                      <m:r>
                                        <a:rPr lang="es-ES" sz="2400">
                                          <a:latin typeface="Cambria Math" panose="02040503050406030204" pitchFamily="18" charset="0"/>
                                          <a:ea typeface="Calibri" panose="020F0502020204030204" pitchFamily="34" charset="0"/>
                                        </a:rPr>
                                        <m:t>(1+</m:t>
                                      </m:r>
                                      <m:r>
                                        <a:rPr lang="es-ES" sz="2400">
                                          <a:latin typeface="Cambria Math" panose="02040503050406030204" pitchFamily="18" charset="0"/>
                                          <a:ea typeface="Calibri" panose="020F0502020204030204" pitchFamily="34" charset="0"/>
                                        </a:rPr>
                                        <m:t>𝑟</m:t>
                                      </m:r>
                                      <m:r>
                                        <a:rPr lang="es-ES" sz="2400">
                                          <a:latin typeface="Cambria Math" panose="02040503050406030204" pitchFamily="18" charset="0"/>
                                          <a:ea typeface="Calibri" panose="020F0502020204030204" pitchFamily="34" charset="0"/>
                                        </a:rPr>
                                        <m:t>)</m:t>
                                      </m:r>
                                    </m:e>
                                    <m:sup>
                                      <m:r>
                                        <a:rPr lang="es-ES" sz="2400">
                                          <a:latin typeface="Cambria Math" panose="02040503050406030204" pitchFamily="18" charset="0"/>
                                          <a:ea typeface="Calibri" panose="020F0502020204030204" pitchFamily="34" charset="0"/>
                                        </a:rPr>
                                        <m:t>𝑡</m:t>
                                      </m:r>
                                    </m:sup>
                                  </m:sSup>
                                </m:den>
                              </m:f>
                            </m:e>
                          </m:nary>
                        </m:num>
                        <m:den>
                          <m:nary>
                            <m:naryPr>
                              <m:chr m:val="∑"/>
                              <m:ctrlPr>
                                <a:rPr lang="es-ES" sz="2400" i="1">
                                  <a:latin typeface="Cambria Math" panose="02040503050406030204" pitchFamily="18" charset="0"/>
                                  <a:ea typeface="Calibri" panose="020F0502020204030204" pitchFamily="34" charset="0"/>
                                </a:rPr>
                              </m:ctrlPr>
                            </m:naryPr>
                            <m:sub>
                              <m:r>
                                <m:rPr>
                                  <m:brk m:alnAt="23"/>
                                </m:rPr>
                                <a:rPr lang="es-ES" sz="2400">
                                  <a:latin typeface="Cambria Math" panose="02040503050406030204" pitchFamily="18" charset="0"/>
                                  <a:ea typeface="Calibri" panose="020F0502020204030204" pitchFamily="34" charset="0"/>
                                </a:rPr>
                                <m:t>𝑡</m:t>
                              </m:r>
                              <m:r>
                                <a:rPr lang="es-ES" sz="2400">
                                  <a:latin typeface="Cambria Math" panose="02040503050406030204" pitchFamily="18" charset="0"/>
                                  <a:ea typeface="Calibri" panose="020F0502020204030204" pitchFamily="34" charset="0"/>
                                </a:rPr>
                                <m:t>=1</m:t>
                              </m:r>
                            </m:sub>
                            <m:sup>
                              <m:r>
                                <a:rPr lang="es-ES" sz="2400">
                                  <a:latin typeface="Cambria Math" panose="02040503050406030204" pitchFamily="18" charset="0"/>
                                  <a:ea typeface="Calibri" panose="020F0502020204030204" pitchFamily="34" charset="0"/>
                                </a:rPr>
                                <m:t>𝑛</m:t>
                              </m:r>
                            </m:sup>
                            <m:e>
                              <m:f>
                                <m:fPr>
                                  <m:ctrlPr>
                                    <a:rPr lang="es-ES" sz="2400" i="1">
                                      <a:latin typeface="Cambria Math" panose="02040503050406030204" pitchFamily="18" charset="0"/>
                                      <a:ea typeface="Calibri" panose="020F0502020204030204" pitchFamily="34" charset="0"/>
                                    </a:rPr>
                                  </m:ctrlPr>
                                </m:fPr>
                                <m:num>
                                  <m:sSub>
                                    <m:sSubPr>
                                      <m:ctrlPr>
                                        <a:rPr lang="es-ES" sz="2400" i="1">
                                          <a:latin typeface="Cambria Math" panose="02040503050406030204" pitchFamily="18" charset="0"/>
                                          <a:ea typeface="Calibri" panose="020F0502020204030204" pitchFamily="34" charset="0"/>
                                        </a:rPr>
                                      </m:ctrlPr>
                                    </m:sSubPr>
                                    <m:e>
                                      <m:r>
                                        <a:rPr lang="es-ES" sz="2400">
                                          <a:latin typeface="Cambria Math" panose="02040503050406030204" pitchFamily="18" charset="0"/>
                                          <a:ea typeface="Calibri" panose="020F0502020204030204" pitchFamily="34" charset="0"/>
                                        </a:rPr>
                                        <m:t>𝐸</m:t>
                                      </m:r>
                                    </m:e>
                                    <m:sub>
                                      <m:r>
                                        <a:rPr lang="es-ES" sz="2400">
                                          <a:latin typeface="Cambria Math" panose="02040503050406030204" pitchFamily="18" charset="0"/>
                                          <a:ea typeface="Calibri" panose="020F0502020204030204" pitchFamily="34" charset="0"/>
                                        </a:rPr>
                                        <m:t>𝑡</m:t>
                                      </m:r>
                                    </m:sub>
                                  </m:sSub>
                                </m:num>
                                <m:den>
                                  <m:sSup>
                                    <m:sSupPr>
                                      <m:ctrlPr>
                                        <a:rPr lang="es-ES" sz="2400" i="1">
                                          <a:latin typeface="Cambria Math" panose="02040503050406030204" pitchFamily="18" charset="0"/>
                                          <a:ea typeface="Calibri" panose="020F0502020204030204" pitchFamily="34" charset="0"/>
                                        </a:rPr>
                                      </m:ctrlPr>
                                    </m:sSupPr>
                                    <m:e>
                                      <m:r>
                                        <a:rPr lang="es-ES" sz="2400">
                                          <a:latin typeface="Cambria Math" panose="02040503050406030204" pitchFamily="18" charset="0"/>
                                          <a:ea typeface="Calibri" panose="020F0502020204030204" pitchFamily="34" charset="0"/>
                                        </a:rPr>
                                        <m:t>(1+</m:t>
                                      </m:r>
                                      <m:r>
                                        <a:rPr lang="es-ES" sz="2400">
                                          <a:latin typeface="Cambria Math" panose="02040503050406030204" pitchFamily="18" charset="0"/>
                                          <a:ea typeface="Calibri" panose="020F0502020204030204" pitchFamily="34" charset="0"/>
                                        </a:rPr>
                                        <m:t>𝑟</m:t>
                                      </m:r>
                                      <m:r>
                                        <a:rPr lang="es-ES" sz="2400">
                                          <a:latin typeface="Cambria Math" panose="02040503050406030204" pitchFamily="18" charset="0"/>
                                          <a:ea typeface="Calibri" panose="020F0502020204030204" pitchFamily="34" charset="0"/>
                                        </a:rPr>
                                        <m:t>)</m:t>
                                      </m:r>
                                    </m:e>
                                    <m:sup>
                                      <m:r>
                                        <a:rPr lang="es-ES" sz="2400">
                                          <a:latin typeface="Cambria Math" panose="02040503050406030204" pitchFamily="18" charset="0"/>
                                          <a:ea typeface="Calibri" panose="020F0502020204030204" pitchFamily="34" charset="0"/>
                                        </a:rPr>
                                        <m:t>𝑡</m:t>
                                      </m:r>
                                    </m:sup>
                                  </m:sSup>
                                </m:den>
                              </m:f>
                            </m:e>
                          </m:nary>
                        </m:den>
                      </m:f>
                    </m:oMath>
                  </m:oMathPara>
                </a14:m>
                <a:endParaRPr lang="en-US" sz="2400" dirty="0">
                  <a:ea typeface="Calibri" panose="020F0502020204030204" pitchFamily="34" charset="0"/>
                </a:endParaRPr>
              </a:p>
              <a:p>
                <a:pPr marL="2245012" lvl="4" indent="-285750">
                  <a:spcAft>
                    <a:spcPts val="600"/>
                  </a:spcAft>
                  <a:buClr>
                    <a:srgbClr val="000000"/>
                  </a:buClr>
                  <a:buFont typeface="Wingdings" panose="05000000000000000000" pitchFamily="2" charset="2"/>
                  <a:buChar char="§"/>
                </a:pPr>
                <a:endParaRPr lang="en-US" sz="1600" i="1" dirty="0"/>
              </a:p>
              <a:p>
                <a:pPr marL="2245012" lvl="4" indent="-285750">
                  <a:spcAft>
                    <a:spcPts val="600"/>
                  </a:spcAft>
                  <a:buClr>
                    <a:srgbClr val="000000"/>
                  </a:buClr>
                  <a:buFont typeface="Wingdings" panose="05000000000000000000" pitchFamily="2" charset="2"/>
                  <a:buChar char="§"/>
                </a:pPr>
                <a:r>
                  <a:rPr lang="en-US" sz="1600" i="1" dirty="0"/>
                  <a:t>It = Investment expenditures in year t (including financing) - CAPEX</a:t>
                </a:r>
              </a:p>
              <a:p>
                <a:pPr marL="2245012" lvl="4" indent="-285750">
                  <a:spcAft>
                    <a:spcPts val="600"/>
                  </a:spcAft>
                  <a:buClr>
                    <a:srgbClr val="000000"/>
                  </a:buClr>
                  <a:buFont typeface="Wingdings" panose="05000000000000000000" pitchFamily="2" charset="2"/>
                  <a:buChar char="§"/>
                </a:pPr>
                <a:r>
                  <a:rPr lang="en-US" sz="1600" i="1" dirty="0"/>
                  <a:t>Mt = Operations and Maintenance expenditures in year t - OPEX</a:t>
                </a:r>
              </a:p>
              <a:p>
                <a:pPr marL="2245012" lvl="4" indent="-285750">
                  <a:spcAft>
                    <a:spcPts val="600"/>
                  </a:spcAft>
                  <a:buClr>
                    <a:srgbClr val="000000"/>
                  </a:buClr>
                  <a:buFont typeface="Wingdings" panose="05000000000000000000" pitchFamily="2" charset="2"/>
                  <a:buChar char="§"/>
                </a:pPr>
                <a:r>
                  <a:rPr lang="en-US" sz="1600" i="1" dirty="0"/>
                  <a:t>Ft = Fuel expenditures in year t</a:t>
                </a:r>
              </a:p>
              <a:p>
                <a:pPr marL="2245012" lvl="4" indent="-285750">
                  <a:spcAft>
                    <a:spcPts val="600"/>
                  </a:spcAft>
                  <a:buClr>
                    <a:srgbClr val="000000"/>
                  </a:buClr>
                  <a:buFont typeface="Wingdings" panose="05000000000000000000" pitchFamily="2" charset="2"/>
                  <a:buChar char="§"/>
                </a:pPr>
                <a:r>
                  <a:rPr lang="en-US" sz="1600" i="1" dirty="0"/>
                  <a:t>Et = Electricity generation in year t</a:t>
                </a:r>
              </a:p>
              <a:p>
                <a:pPr marL="2245012" lvl="4" indent="-285750">
                  <a:spcAft>
                    <a:spcPts val="600"/>
                  </a:spcAft>
                  <a:buClr>
                    <a:srgbClr val="000000"/>
                  </a:buClr>
                  <a:buFont typeface="Wingdings" panose="05000000000000000000" pitchFamily="2" charset="2"/>
                  <a:buChar char="§"/>
                </a:pPr>
                <a:r>
                  <a:rPr lang="en-US" sz="1600" i="1" dirty="0"/>
                  <a:t>R = Discount rate</a:t>
                </a:r>
              </a:p>
              <a:p>
                <a:pPr marL="2245012" lvl="4" indent="-285750">
                  <a:spcAft>
                    <a:spcPts val="600"/>
                  </a:spcAft>
                  <a:buClr>
                    <a:srgbClr val="000000"/>
                  </a:buClr>
                  <a:buFont typeface="Wingdings" panose="05000000000000000000" pitchFamily="2" charset="2"/>
                  <a:buChar char="§"/>
                </a:pPr>
                <a:r>
                  <a:rPr lang="en-US" sz="1600" i="1" dirty="0"/>
                  <a:t>N = Life of the system</a:t>
                </a:r>
                <a:r>
                  <a:rPr lang="en-US" sz="1600" dirty="0"/>
                  <a:t> </a:t>
                </a:r>
              </a:p>
            </p:txBody>
          </p:sp>
        </mc:Choice>
        <mc:Fallback xmlns="">
          <p:sp>
            <p:nvSpPr>
              <p:cNvPr id="6" name="CuadroTexto 2">
                <a:extLst>
                  <a:ext uri="{FF2B5EF4-FFF2-40B4-BE49-F238E27FC236}">
                    <a16:creationId xmlns:a16="http://schemas.microsoft.com/office/drawing/2014/main" id="{35D6C031-5DDF-83D4-986F-70CFD8878138}"/>
                  </a:ext>
                </a:extLst>
              </p:cNvPr>
              <p:cNvSpPr txBox="1">
                <a:spLocks noRot="1" noChangeAspect="1" noMove="1" noResize="1" noEditPoints="1" noAdjustHandles="1" noChangeArrowheads="1" noChangeShapeType="1" noTextEdit="1"/>
              </p:cNvSpPr>
              <p:nvPr/>
            </p:nvSpPr>
            <p:spPr>
              <a:xfrm>
                <a:off x="609600" y="1268760"/>
                <a:ext cx="10972799" cy="5357557"/>
              </a:xfrm>
              <a:prstGeom prst="rect">
                <a:avLst/>
              </a:prstGeom>
              <a:blipFill>
                <a:blip r:embed="rId3"/>
                <a:stretch>
                  <a:fillRect l="-333" t="-569" b="-569"/>
                </a:stretch>
              </a:blipFill>
            </p:spPr>
            <p:txBody>
              <a:bodyPr/>
              <a:lstStyle/>
              <a:p>
                <a:r>
                  <a:rPr lang="en-US">
                    <a:noFill/>
                  </a:rPr>
                  <a:t> </a:t>
                </a:r>
              </a:p>
            </p:txBody>
          </p:sp>
        </mc:Fallback>
      </mc:AlternateContent>
      <p:sp>
        <p:nvSpPr>
          <p:cNvPr id="9" name="Título 1">
            <a:extLst>
              <a:ext uri="{FF2B5EF4-FFF2-40B4-BE49-F238E27FC236}">
                <a16:creationId xmlns:a16="http://schemas.microsoft.com/office/drawing/2014/main" id="{753DAA8B-1AE1-4FA8-C8A2-164F0CB68BD2}"/>
              </a:ext>
            </a:extLst>
          </p:cNvPr>
          <p:cNvSpPr>
            <a:spLocks noGrp="1"/>
          </p:cNvSpPr>
          <p:nvPr>
            <p:ph type="title"/>
          </p:nvPr>
        </p:nvSpPr>
        <p:spPr>
          <a:xfrm>
            <a:off x="609601" y="274638"/>
            <a:ext cx="10972800" cy="706090"/>
          </a:xfrm>
        </p:spPr>
        <p:txBody>
          <a:bodyPr/>
          <a:lstStyle/>
          <a:p>
            <a:r>
              <a:rPr lang="es-ES" dirty="0">
                <a:solidFill>
                  <a:srgbClr val="4B655A"/>
                </a:solidFill>
                <a:latin typeface="Tw Cen MT" panose="020B0602020104020603" pitchFamily="34" charset="0"/>
              </a:rPr>
              <a:t>ELECTRIFICATION OPTIONS: </a:t>
            </a:r>
            <a:r>
              <a:rPr lang="es-ES" dirty="0" err="1">
                <a:solidFill>
                  <a:schemeClr val="tx1"/>
                </a:solidFill>
                <a:latin typeface="Tw Cen MT" panose="020B0602020104020603" pitchFamily="34" charset="0"/>
              </a:rPr>
              <a:t>Least-Cost</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Electrification</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Analysis</a:t>
            </a:r>
            <a:endParaRPr lang="es-ES" dirty="0">
              <a:solidFill>
                <a:schemeClr val="tx1"/>
              </a:solidFill>
            </a:endParaRPr>
          </a:p>
        </p:txBody>
      </p:sp>
    </p:spTree>
    <p:extLst>
      <p:ext uri="{BB962C8B-B14F-4D97-AF65-F5344CB8AC3E}">
        <p14:creationId xmlns:p14="http://schemas.microsoft.com/office/powerpoint/2010/main" val="278849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a:t>3. </a:t>
            </a:r>
            <a:r>
              <a:rPr lang="en-US" dirty="0"/>
              <a:t>Geospatial analysis</a:t>
            </a:r>
          </a:p>
        </p:txBody>
      </p:sp>
    </p:spTree>
    <p:extLst>
      <p:ext uri="{BB962C8B-B14F-4D97-AF65-F5344CB8AC3E}">
        <p14:creationId xmlns:p14="http://schemas.microsoft.com/office/powerpoint/2010/main" val="133307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GEOSPATIAL ANALYSIS</a:t>
            </a:r>
            <a:endParaRPr lang="es-ES"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268760"/>
            <a:ext cx="10972799" cy="4970591"/>
          </a:xfrm>
          <a:prstGeom prst="rect">
            <a:avLst/>
          </a:prstGeom>
          <a:noFill/>
        </p:spPr>
        <p:txBody>
          <a:bodyPr wrap="square">
            <a:spAutoFit/>
          </a:bodyPr>
          <a:lstStyle/>
          <a:p>
            <a:pPr marL="285750" indent="-285750">
              <a:spcAft>
                <a:spcPts val="600"/>
              </a:spcAft>
              <a:buClr>
                <a:srgbClr val="000000"/>
              </a:buClr>
              <a:buFont typeface="Arial" panose="020B0604020202020204" pitchFamily="34" charset="0"/>
              <a:buChar char="•"/>
            </a:pPr>
            <a:r>
              <a:rPr lang="en-US" sz="1800" b="1" dirty="0">
                <a:ea typeface="Calibri" panose="020F0502020204030204" pitchFamily="34" charset="0"/>
              </a:rPr>
              <a:t>Geospatial analysis tools are becoming key tools for planning electrification. Geospatial analysis tools allow for a least-cost electrification analysis using Geographic Information System (GIS) software.</a:t>
            </a:r>
          </a:p>
          <a:p>
            <a:pPr marL="285750" lvl="0" indent="-285750">
              <a:spcAft>
                <a:spcPts val="600"/>
              </a:spcAft>
              <a:buClr>
                <a:srgbClr val="000000"/>
              </a:buClr>
              <a:buFont typeface="Arial" panose="020B0604020202020204" pitchFamily="34" charset="0"/>
              <a:buChar char="•"/>
            </a:pPr>
            <a:r>
              <a:rPr lang="en-US" sz="1800" b="1" dirty="0">
                <a:ea typeface="Calibri" panose="020F0502020204030204" pitchFamily="34" charset="0"/>
              </a:rPr>
              <a:t>Geospatial approach allows to incorporate in the analysis, geolocated attributes such as:</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Existing grid infrastructure</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Local renewable energy generation potential</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Demand and supply of electricity data</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Demographic data (population density and growth patterns)</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Social infrastructure (schools, health centers, administrative offices)</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Socio-economic indicators (household income, poverty, willingness to pay)</a:t>
            </a:r>
          </a:p>
          <a:p>
            <a:pPr marL="775566" lvl="1" indent="-285750">
              <a:spcAft>
                <a:spcPts val="600"/>
              </a:spcAft>
              <a:buClr>
                <a:srgbClr val="000000"/>
              </a:buClr>
              <a:buFont typeface="Wingdings" panose="05000000000000000000" pitchFamily="2" charset="2"/>
              <a:buChar char="ü"/>
            </a:pPr>
            <a:r>
              <a:rPr lang="en-US" sz="1800" dirty="0">
                <a:ea typeface="Calibri" panose="020F0502020204030204" pitchFamily="34" charset="0"/>
              </a:rPr>
              <a:t>Economic activities (productive uses of electricity)</a:t>
            </a:r>
          </a:p>
          <a:p>
            <a:pPr marL="285750" indent="-285750">
              <a:spcAft>
                <a:spcPts val="600"/>
              </a:spcAft>
              <a:buClr>
                <a:srgbClr val="000000"/>
              </a:buClr>
              <a:buFont typeface="Wingdings" panose="05000000000000000000" pitchFamily="2" charset="2"/>
              <a:buChar char="ü"/>
            </a:pPr>
            <a:r>
              <a:rPr lang="en-US" sz="1800" b="1" dirty="0">
                <a:ea typeface="Calibri" panose="020F0502020204030204" pitchFamily="34" charset="0"/>
              </a:rPr>
              <a:t>Geospatial analysis </a:t>
            </a:r>
            <a:r>
              <a:rPr lang="en-US" sz="1800" b="1" u="sng" dirty="0">
                <a:ea typeface="Calibri" panose="020F0502020204030204" pitchFamily="34" charset="0"/>
              </a:rPr>
              <a:t>DO NOT </a:t>
            </a:r>
            <a:r>
              <a:rPr lang="en-US" sz="1800" b="1" dirty="0">
                <a:ea typeface="Calibri" panose="020F0502020204030204" pitchFamily="34" charset="0"/>
              </a:rPr>
              <a:t>replace the need of feasibility studies, but can help defining the least-cost electrification plan identifying beforehand the electrification option best suited to local circumstances.</a:t>
            </a:r>
          </a:p>
          <a:p>
            <a:pPr marL="285750" indent="-285750">
              <a:spcAft>
                <a:spcPts val="600"/>
              </a:spcAft>
              <a:buClr>
                <a:srgbClr val="000000"/>
              </a:buClr>
              <a:buFont typeface="Wingdings" panose="05000000000000000000" pitchFamily="2" charset="2"/>
              <a:buChar char="ü"/>
            </a:pPr>
            <a:endParaRPr lang="en-US" sz="1800" dirty="0">
              <a:ea typeface="Calibri" panose="020F0502020204030204" pitchFamily="34" charset="0"/>
            </a:endParaRPr>
          </a:p>
          <a:p>
            <a:pPr marL="1974850" algn="l"/>
            <a:r>
              <a:rPr lang="en-US" sz="1400" i="1" dirty="0"/>
              <a:t>(*) Source: </a:t>
            </a:r>
            <a:r>
              <a:rPr lang="en-GB" sz="1400" i="1" dirty="0"/>
              <a:t>Energy Sector Management Assistance Program. 2022. Mini Grids for Half a Billion People: Market Outlook and Handbook for Decision Makers. Washington, DC: World Bank. </a:t>
            </a:r>
            <a:r>
              <a:rPr lang="en-GB" sz="1400" i="1" dirty="0">
                <a:hlinkClick r:id="rId3"/>
              </a:rPr>
              <a:t>www.esmap.org/</a:t>
            </a:r>
            <a:r>
              <a:rPr lang="en-GB" sz="1400" i="1" dirty="0"/>
              <a:t> </a:t>
            </a:r>
            <a:r>
              <a:rPr lang="en-GB" sz="1400" i="1" dirty="0" err="1"/>
              <a:t>mini_grids_for_half_a_billion_people</a:t>
            </a:r>
            <a:r>
              <a:rPr lang="en-GB" sz="1400" i="1" dirty="0"/>
              <a:t>.</a:t>
            </a:r>
            <a:endParaRPr lang="en-US" sz="1400" i="1" dirty="0"/>
          </a:p>
        </p:txBody>
      </p:sp>
    </p:spTree>
    <p:extLst>
      <p:ext uri="{BB962C8B-B14F-4D97-AF65-F5344CB8AC3E}">
        <p14:creationId xmlns:p14="http://schemas.microsoft.com/office/powerpoint/2010/main" val="304286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INPUTS</a:t>
            </a:r>
            <a:r>
              <a:rPr lang="es-ES" b="0" dirty="0">
                <a:solidFill>
                  <a:schemeClr val="tx1"/>
                </a:solidFill>
                <a:latin typeface="Tw Cen MT" panose="020B0602020104020603" pitchFamily="34" charset="0"/>
              </a:rPr>
              <a:t>: </a:t>
            </a:r>
            <a:r>
              <a:rPr lang="es-ES" b="0" dirty="0" err="1">
                <a:solidFill>
                  <a:schemeClr val="tx1"/>
                </a:solidFill>
                <a:latin typeface="Tw Cen MT" panose="020B0602020104020603" pitchFamily="34" charset="0"/>
              </a:rPr>
              <a:t>Existing</a:t>
            </a:r>
            <a:r>
              <a:rPr lang="es-ES" b="0" dirty="0">
                <a:solidFill>
                  <a:schemeClr val="tx1"/>
                </a:solidFill>
                <a:latin typeface="Tw Cen MT" panose="020B0602020104020603" pitchFamily="34" charset="0"/>
              </a:rPr>
              <a:t> </a:t>
            </a:r>
            <a:r>
              <a:rPr lang="es-ES" b="0" dirty="0" err="1">
                <a:solidFill>
                  <a:schemeClr val="tx1"/>
                </a:solidFill>
                <a:latin typeface="Tw Cen MT" panose="020B0602020104020603" pitchFamily="34" charset="0"/>
              </a:rPr>
              <a:t>Infrastructure</a:t>
            </a:r>
            <a:endParaRPr lang="es-ES" b="0"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008944"/>
            <a:ext cx="10972799" cy="1431161"/>
          </a:xfrm>
          <a:prstGeom prst="rect">
            <a:avLst/>
          </a:prstGeom>
          <a:noFill/>
        </p:spPr>
        <p:txBody>
          <a:bodyPr wrap="square">
            <a:spAutoFit/>
          </a:bodyPr>
          <a:lstStyle/>
          <a:p>
            <a:pPr>
              <a:spcAft>
                <a:spcPts val="600"/>
              </a:spcAft>
              <a:buClr>
                <a:srgbClr val="000000"/>
              </a:buClr>
            </a:pPr>
            <a:r>
              <a:rPr lang="en-US" sz="1800" b="1" dirty="0"/>
              <a:t>Existing network:</a:t>
            </a:r>
          </a:p>
          <a:p>
            <a:pPr marL="285750" indent="-285750">
              <a:spcAft>
                <a:spcPts val="600"/>
              </a:spcAft>
              <a:buClr>
                <a:srgbClr val="000000"/>
              </a:buClr>
              <a:buFont typeface="Arial" panose="020B0604020202020204" pitchFamily="34" charset="0"/>
              <a:buChar char="•"/>
            </a:pPr>
            <a:r>
              <a:rPr lang="en-US" sz="1800" b="1" dirty="0"/>
              <a:t>Transmission lines</a:t>
            </a:r>
          </a:p>
          <a:p>
            <a:pPr marL="285750" indent="-285750">
              <a:spcAft>
                <a:spcPts val="600"/>
              </a:spcAft>
              <a:buClr>
                <a:srgbClr val="000000"/>
              </a:buClr>
              <a:buFont typeface="Arial" panose="020B0604020202020204" pitchFamily="34" charset="0"/>
              <a:buChar char="•"/>
            </a:pPr>
            <a:r>
              <a:rPr lang="en-US" sz="1800" b="1" dirty="0"/>
              <a:t>Distribution lines</a:t>
            </a:r>
            <a:endParaRPr lang="en-US" sz="1800" dirty="0"/>
          </a:p>
          <a:p>
            <a:pPr marL="285750" indent="-285750">
              <a:spcAft>
                <a:spcPts val="600"/>
              </a:spcAft>
              <a:buClr>
                <a:srgbClr val="000000"/>
              </a:buClr>
              <a:buFont typeface="Arial" panose="020B0604020202020204" pitchFamily="34" charset="0"/>
              <a:buChar char="•"/>
            </a:pPr>
            <a:endParaRPr lang="en-US" sz="1800" dirty="0"/>
          </a:p>
        </p:txBody>
      </p:sp>
      <p:grpSp>
        <p:nvGrpSpPr>
          <p:cNvPr id="4" name="Grupo 12">
            <a:extLst>
              <a:ext uri="{FF2B5EF4-FFF2-40B4-BE49-F238E27FC236}">
                <a16:creationId xmlns:a16="http://schemas.microsoft.com/office/drawing/2014/main" id="{4FA024CA-5E86-25A9-10F0-9FEB544B9CF6}"/>
              </a:ext>
            </a:extLst>
          </p:cNvPr>
          <p:cNvGrpSpPr/>
          <p:nvPr/>
        </p:nvGrpSpPr>
        <p:grpSpPr>
          <a:xfrm>
            <a:off x="4583832" y="1160536"/>
            <a:ext cx="7296353" cy="5400989"/>
            <a:chOff x="0" y="0"/>
            <a:chExt cx="9080317" cy="6631619"/>
          </a:xfrm>
        </p:grpSpPr>
        <p:pic>
          <p:nvPicPr>
            <p:cNvPr id="5" name="Imagen 17">
              <a:extLst>
                <a:ext uri="{FF2B5EF4-FFF2-40B4-BE49-F238E27FC236}">
                  <a16:creationId xmlns:a16="http://schemas.microsoft.com/office/drawing/2014/main" id="{486B9BF1-807E-4292-CFD0-4540DE5F31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080317" cy="6631619"/>
            </a:xfrm>
            <a:prstGeom prst="rect">
              <a:avLst/>
            </a:prstGeom>
          </p:spPr>
        </p:pic>
        <p:grpSp>
          <p:nvGrpSpPr>
            <p:cNvPr id="6" name="Grupo 18">
              <a:extLst>
                <a:ext uri="{FF2B5EF4-FFF2-40B4-BE49-F238E27FC236}">
                  <a16:creationId xmlns:a16="http://schemas.microsoft.com/office/drawing/2014/main" id="{141556F8-9B81-4B8A-5528-57FB44990F5B}"/>
                </a:ext>
              </a:extLst>
            </p:cNvPr>
            <p:cNvGrpSpPr/>
            <p:nvPr/>
          </p:nvGrpSpPr>
          <p:grpSpPr>
            <a:xfrm>
              <a:off x="114263" y="181976"/>
              <a:ext cx="4253547" cy="1089451"/>
              <a:chOff x="114263" y="181976"/>
              <a:chExt cx="4253547" cy="1089451"/>
            </a:xfrm>
          </p:grpSpPr>
          <p:sp>
            <p:nvSpPr>
              <p:cNvPr id="8" name="Rectángulo 19">
                <a:extLst>
                  <a:ext uri="{FF2B5EF4-FFF2-40B4-BE49-F238E27FC236}">
                    <a16:creationId xmlns:a16="http://schemas.microsoft.com/office/drawing/2014/main" id="{D36421C1-4B87-40D4-AA1A-1BE09673255E}"/>
                  </a:ext>
                </a:extLst>
              </p:cNvPr>
              <p:cNvSpPr/>
              <p:nvPr/>
            </p:nvSpPr>
            <p:spPr>
              <a:xfrm>
                <a:off x="114263" y="181976"/>
                <a:ext cx="4139284" cy="754602"/>
              </a:xfrm>
              <a:prstGeom prst="rect">
                <a:avLst/>
              </a:prstGeom>
              <a:solidFill>
                <a:schemeClr val="bg1">
                  <a:alpha val="50000"/>
                </a:schemeClr>
              </a:solidFill>
              <a:ln w="28575">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Conector recto 21">
                <a:extLst>
                  <a:ext uri="{FF2B5EF4-FFF2-40B4-BE49-F238E27FC236}">
                    <a16:creationId xmlns:a16="http://schemas.microsoft.com/office/drawing/2014/main" id="{DAB3ED15-E9FA-1AFA-9E50-09DF8C9F23CA}"/>
                  </a:ext>
                </a:extLst>
              </p:cNvPr>
              <p:cNvCxnSpPr/>
              <p:nvPr/>
            </p:nvCxnSpPr>
            <p:spPr>
              <a:xfrm>
                <a:off x="214880" y="718304"/>
                <a:ext cx="5415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ector recto 22">
                <a:extLst>
                  <a:ext uri="{FF2B5EF4-FFF2-40B4-BE49-F238E27FC236}">
                    <a16:creationId xmlns:a16="http://schemas.microsoft.com/office/drawing/2014/main" id="{BC4A93D3-C510-BF23-9731-50E90F71BB6A}"/>
                  </a:ext>
                </a:extLst>
              </p:cNvPr>
              <p:cNvCxnSpPr/>
              <p:nvPr/>
            </p:nvCxnSpPr>
            <p:spPr>
              <a:xfrm>
                <a:off x="214880" y="417943"/>
                <a:ext cx="541538" cy="0"/>
              </a:xfrm>
              <a:prstGeom prst="line">
                <a:avLst/>
              </a:prstGeom>
              <a:ln w="38100">
                <a:solidFill>
                  <a:srgbClr val="FF9100"/>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CD1D6119-7D10-C6B3-88E4-CF8ACE37C6E7}"/>
                  </a:ext>
                </a:extLst>
              </p:cNvPr>
              <p:cNvSpPr txBox="1"/>
              <p:nvPr/>
            </p:nvSpPr>
            <p:spPr>
              <a:xfrm>
                <a:off x="756312" y="236063"/>
                <a:ext cx="3611498" cy="1035364"/>
              </a:xfrm>
              <a:prstGeom prst="rect">
                <a:avLst/>
              </a:prstGeom>
              <a:noFill/>
            </p:spPr>
            <p:txBody>
              <a:bodyPr wrap="square" rtlCol="0">
                <a:noAutofit/>
              </a:bodyPr>
              <a:lstStyle/>
              <a:p>
                <a:pPr algn="just">
                  <a:spcAft>
                    <a:spcPts val="1000"/>
                  </a:spcAft>
                </a:pPr>
                <a:r>
                  <a:rPr lang="en-US" sz="1000" b="1" dirty="0">
                    <a:effectLst/>
                    <a:latin typeface="Calibri" panose="020F0502020204030204" pitchFamily="34" charset="0"/>
                    <a:ea typeface="Times New Roman" panose="02020603050405020304" pitchFamily="18" charset="0"/>
                    <a:cs typeface="Calibri" panose="020F0502020204030204" pitchFamily="34" charset="0"/>
                  </a:rPr>
                  <a:t>GIS MV data available previous to the assignment</a:t>
                </a:r>
                <a:endParaRPr lang="en-US" sz="1200" b="1"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000"/>
                  </a:spcAft>
                </a:pPr>
                <a:r>
                  <a:rPr lang="en-US" sz="1000" b="1" dirty="0">
                    <a:effectLst/>
                    <a:latin typeface="Calibri" panose="020F0502020204030204" pitchFamily="34" charset="0"/>
                    <a:ea typeface="Times New Roman" panose="02020603050405020304" pitchFamily="18" charset="0"/>
                    <a:cs typeface="Calibri" panose="020F0502020204030204" pitchFamily="34" charset="0"/>
                  </a:rPr>
                  <a:t>GIS MV data manually created by consultant</a:t>
                </a:r>
                <a:endParaRPr lang="en-US" sz="12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sp>
        <p:nvSpPr>
          <p:cNvPr id="12" name="TextBox 11">
            <a:extLst>
              <a:ext uri="{FF2B5EF4-FFF2-40B4-BE49-F238E27FC236}">
                <a16:creationId xmlns:a16="http://schemas.microsoft.com/office/drawing/2014/main" id="{95A48B09-DE18-A967-AAE8-68F842FA7475}"/>
              </a:ext>
            </a:extLst>
          </p:cNvPr>
          <p:cNvSpPr txBox="1"/>
          <p:nvPr/>
        </p:nvSpPr>
        <p:spPr>
          <a:xfrm>
            <a:off x="2495600" y="6253748"/>
            <a:ext cx="2030171" cy="307777"/>
          </a:xfrm>
          <a:prstGeom prst="rect">
            <a:avLst/>
          </a:prstGeom>
          <a:noFill/>
        </p:spPr>
        <p:txBody>
          <a:bodyPr wrap="none" rtlCol="0">
            <a:spAutoFit/>
          </a:bodyPr>
          <a:lstStyle/>
          <a:p>
            <a:r>
              <a:rPr lang="en-US" sz="1400" b="1" dirty="0"/>
              <a:t>Cambodia LCEA, TTA 2020</a:t>
            </a:r>
          </a:p>
        </p:txBody>
      </p:sp>
    </p:spTree>
    <p:extLst>
      <p:ext uri="{BB962C8B-B14F-4D97-AF65-F5344CB8AC3E}">
        <p14:creationId xmlns:p14="http://schemas.microsoft.com/office/powerpoint/2010/main" val="287293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INPUTS</a:t>
            </a:r>
            <a:r>
              <a:rPr lang="es-ES" b="0" dirty="0">
                <a:solidFill>
                  <a:schemeClr val="tx1"/>
                </a:solidFill>
                <a:latin typeface="Tw Cen MT" panose="020B0602020104020603" pitchFamily="34" charset="0"/>
              </a:rPr>
              <a:t>: </a:t>
            </a:r>
            <a:r>
              <a:rPr lang="es-ES" b="0" dirty="0" err="1">
                <a:solidFill>
                  <a:schemeClr val="tx1"/>
                </a:solidFill>
                <a:latin typeface="Tw Cen MT" panose="020B0602020104020603" pitchFamily="34" charset="0"/>
              </a:rPr>
              <a:t>Demographics</a:t>
            </a:r>
            <a:endParaRPr lang="es-ES" b="0"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008944"/>
            <a:ext cx="10972799" cy="2062103"/>
          </a:xfrm>
          <a:prstGeom prst="rect">
            <a:avLst/>
          </a:prstGeom>
          <a:noFill/>
        </p:spPr>
        <p:txBody>
          <a:bodyPr wrap="square">
            <a:spAutoFit/>
          </a:bodyPr>
          <a:lstStyle/>
          <a:p>
            <a:pPr>
              <a:spcAft>
                <a:spcPts val="600"/>
              </a:spcAft>
              <a:buClr>
                <a:srgbClr val="000000"/>
              </a:buClr>
            </a:pPr>
            <a:r>
              <a:rPr lang="en-US" sz="1800" b="1" dirty="0"/>
              <a:t>Typical resources for demographics data:</a:t>
            </a:r>
          </a:p>
          <a:p>
            <a:pPr marL="285750" indent="-285750">
              <a:spcAft>
                <a:spcPts val="600"/>
              </a:spcAft>
              <a:buClr>
                <a:srgbClr val="000000"/>
              </a:buClr>
              <a:buFont typeface="Arial" panose="020B0604020202020204" pitchFamily="34" charset="0"/>
              <a:buChar char="•"/>
            </a:pPr>
            <a:r>
              <a:rPr lang="en-US" sz="1800" b="1" dirty="0"/>
              <a:t>Census data from the country</a:t>
            </a:r>
          </a:p>
          <a:p>
            <a:pPr marL="285750" indent="-285750">
              <a:spcAft>
                <a:spcPts val="600"/>
              </a:spcAft>
              <a:buClr>
                <a:srgbClr val="000000"/>
              </a:buClr>
              <a:buFont typeface="Arial" panose="020B0604020202020204" pitchFamily="34" charset="0"/>
              <a:buChar char="•"/>
            </a:pPr>
            <a:r>
              <a:rPr lang="en-US" sz="1800" b="1" dirty="0"/>
              <a:t>Machine vision and A.I. </a:t>
            </a:r>
          </a:p>
          <a:p>
            <a:pPr marL="285750" indent="-285750">
              <a:spcAft>
                <a:spcPts val="600"/>
              </a:spcAft>
              <a:buClr>
                <a:srgbClr val="000000"/>
              </a:buClr>
              <a:buFont typeface="Arial" panose="020B0604020202020204" pitchFamily="34" charset="0"/>
              <a:buChar char="•"/>
            </a:pPr>
            <a:r>
              <a:rPr lang="en-US" sz="1800" b="1" dirty="0"/>
              <a:t>Many open databases available: </a:t>
            </a:r>
            <a:r>
              <a:rPr lang="en-US" sz="1800" dirty="0" err="1"/>
              <a:t>OpenStreet</a:t>
            </a:r>
            <a:r>
              <a:rPr lang="en-US" sz="1800" dirty="0"/>
              <a:t> Map (identification of roofs), High Resolution Settlement Layer –HRSL- (High resolution population dataset from Facebook), Nighttime Lights data, etc.</a:t>
            </a:r>
          </a:p>
          <a:p>
            <a:pPr marL="285750" indent="-285750">
              <a:spcAft>
                <a:spcPts val="600"/>
              </a:spcAft>
              <a:buClr>
                <a:srgbClr val="000000"/>
              </a:buClr>
              <a:buFont typeface="Arial" panose="020B0604020202020204" pitchFamily="34" charset="0"/>
              <a:buChar char="•"/>
            </a:pPr>
            <a:endParaRPr lang="en-US" sz="1800" dirty="0"/>
          </a:p>
        </p:txBody>
      </p:sp>
      <p:pic>
        <p:nvPicPr>
          <p:cNvPr id="2050" name="Picture 2" descr="View of Earth’s night lights. Photo by NASA.">
            <a:extLst>
              <a:ext uri="{FF2B5EF4-FFF2-40B4-BE49-F238E27FC236}">
                <a16:creationId xmlns:a16="http://schemas.microsoft.com/office/drawing/2014/main" id="{2DE6A19F-F2D0-4EFE-1755-11A3F79EE2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59896" y="2780928"/>
            <a:ext cx="5772488" cy="3247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DE31EE1-D6FA-42AC-F86B-BD3DF3F843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703512" y="2780929"/>
            <a:ext cx="3240360" cy="3247025"/>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4" name="TextBox 3">
            <a:extLst>
              <a:ext uri="{FF2B5EF4-FFF2-40B4-BE49-F238E27FC236}">
                <a16:creationId xmlns:a16="http://schemas.microsoft.com/office/drawing/2014/main" id="{6D45B7E0-7451-2111-3ECE-924662BECFAD}"/>
              </a:ext>
            </a:extLst>
          </p:cNvPr>
          <p:cNvSpPr txBox="1"/>
          <p:nvPr/>
        </p:nvSpPr>
        <p:spPr>
          <a:xfrm>
            <a:off x="2223623" y="6087725"/>
            <a:ext cx="2077748" cy="307777"/>
          </a:xfrm>
          <a:prstGeom prst="rect">
            <a:avLst/>
          </a:prstGeom>
          <a:noFill/>
        </p:spPr>
        <p:txBody>
          <a:bodyPr wrap="none" rtlCol="0">
            <a:spAutoFit/>
          </a:bodyPr>
          <a:lstStyle/>
          <a:p>
            <a:r>
              <a:rPr lang="en-US" sz="1400" b="1" dirty="0"/>
              <a:t>Rooftop analysis, TTA 2021</a:t>
            </a:r>
          </a:p>
        </p:txBody>
      </p:sp>
      <p:sp>
        <p:nvSpPr>
          <p:cNvPr id="5" name="TextBox 4">
            <a:extLst>
              <a:ext uri="{FF2B5EF4-FFF2-40B4-BE49-F238E27FC236}">
                <a16:creationId xmlns:a16="http://schemas.microsoft.com/office/drawing/2014/main" id="{6A30C653-2CE1-D2D8-805C-1B9A30A14267}"/>
              </a:ext>
            </a:extLst>
          </p:cNvPr>
          <p:cNvSpPr txBox="1"/>
          <p:nvPr/>
        </p:nvSpPr>
        <p:spPr>
          <a:xfrm>
            <a:off x="7320136" y="6087724"/>
            <a:ext cx="2022157" cy="307777"/>
          </a:xfrm>
          <a:prstGeom prst="rect">
            <a:avLst/>
          </a:prstGeom>
          <a:noFill/>
        </p:spPr>
        <p:txBody>
          <a:bodyPr wrap="none" rtlCol="0">
            <a:spAutoFit/>
          </a:bodyPr>
          <a:lstStyle/>
          <a:p>
            <a:r>
              <a:rPr lang="en-US" sz="1400" b="1" dirty="0"/>
              <a:t>Worldwide nighttime light</a:t>
            </a:r>
          </a:p>
        </p:txBody>
      </p:sp>
    </p:spTree>
    <p:extLst>
      <p:ext uri="{BB962C8B-B14F-4D97-AF65-F5344CB8AC3E}">
        <p14:creationId xmlns:p14="http://schemas.microsoft.com/office/powerpoint/2010/main" val="241969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INPUTS</a:t>
            </a:r>
            <a:r>
              <a:rPr lang="es-ES" b="0" dirty="0">
                <a:solidFill>
                  <a:schemeClr val="tx1"/>
                </a:solidFill>
                <a:latin typeface="Tw Cen MT" panose="020B0602020104020603" pitchFamily="34" charset="0"/>
              </a:rPr>
              <a:t>: Power </a:t>
            </a:r>
            <a:r>
              <a:rPr lang="es-ES" b="0" dirty="0" err="1">
                <a:solidFill>
                  <a:schemeClr val="tx1"/>
                </a:solidFill>
                <a:latin typeface="Tw Cen MT" panose="020B0602020104020603" pitchFamily="34" charset="0"/>
              </a:rPr>
              <a:t>demand</a:t>
            </a:r>
            <a:endParaRPr lang="es-ES" b="0"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008944"/>
            <a:ext cx="10972799" cy="1431161"/>
          </a:xfrm>
          <a:prstGeom prst="rect">
            <a:avLst/>
          </a:prstGeom>
          <a:noFill/>
        </p:spPr>
        <p:txBody>
          <a:bodyPr wrap="square">
            <a:spAutoFit/>
          </a:bodyPr>
          <a:lstStyle/>
          <a:p>
            <a:pPr>
              <a:spcAft>
                <a:spcPts val="600"/>
              </a:spcAft>
              <a:buClr>
                <a:srgbClr val="000000"/>
              </a:buClr>
            </a:pPr>
            <a:r>
              <a:rPr lang="en-US" sz="1800" b="1" dirty="0"/>
              <a:t>Typical inputs for demand data:</a:t>
            </a:r>
          </a:p>
          <a:p>
            <a:pPr marL="285750" indent="-285750">
              <a:spcAft>
                <a:spcPts val="600"/>
              </a:spcAft>
              <a:buClr>
                <a:srgbClr val="000000"/>
              </a:buClr>
              <a:buFont typeface="Arial" panose="020B0604020202020204" pitchFamily="34" charset="0"/>
              <a:buChar char="•"/>
            </a:pPr>
            <a:r>
              <a:rPr lang="en-US" sz="1800" b="1" dirty="0"/>
              <a:t>Demand profiles, </a:t>
            </a:r>
            <a:r>
              <a:rPr lang="en-US" sz="1800" dirty="0"/>
              <a:t>identification of different types and definition of profile</a:t>
            </a:r>
          </a:p>
          <a:p>
            <a:pPr marL="285750" indent="-285750">
              <a:spcAft>
                <a:spcPts val="600"/>
              </a:spcAft>
              <a:buClr>
                <a:srgbClr val="000000"/>
              </a:buClr>
              <a:buFont typeface="Arial" panose="020B0604020202020204" pitchFamily="34" charset="0"/>
              <a:buChar char="•"/>
            </a:pPr>
            <a:r>
              <a:rPr lang="en-US" sz="1800" b="1" dirty="0"/>
              <a:t>Use of tiers (ESMAP/SE4ALL)</a:t>
            </a:r>
            <a:endParaRPr lang="en-US" sz="1800" dirty="0"/>
          </a:p>
          <a:p>
            <a:pPr marL="285750" indent="-285750">
              <a:spcAft>
                <a:spcPts val="600"/>
              </a:spcAft>
              <a:buClr>
                <a:srgbClr val="000000"/>
              </a:buClr>
              <a:buFont typeface="Arial" panose="020B0604020202020204" pitchFamily="34" charset="0"/>
              <a:buChar char="•"/>
            </a:pPr>
            <a:endParaRPr lang="en-US" sz="1800" dirty="0"/>
          </a:p>
        </p:txBody>
      </p:sp>
      <p:graphicFrame>
        <p:nvGraphicFramePr>
          <p:cNvPr id="6" name="Gráfico 34">
            <a:extLst>
              <a:ext uri="{FF2B5EF4-FFF2-40B4-BE49-F238E27FC236}">
                <a16:creationId xmlns:a16="http://schemas.microsoft.com/office/drawing/2014/main" id="{7ED36F46-694A-A0FE-53B1-1E7179CF5F60}"/>
              </a:ext>
            </a:extLst>
          </p:cNvPr>
          <p:cNvGraphicFramePr/>
          <p:nvPr>
            <p:extLst>
              <p:ext uri="{D42A27DB-BD31-4B8C-83A1-F6EECF244321}">
                <p14:modId xmlns:p14="http://schemas.microsoft.com/office/powerpoint/2010/main" val="1733183270"/>
              </p:ext>
            </p:extLst>
          </p:nvPr>
        </p:nvGraphicFramePr>
        <p:xfrm>
          <a:off x="2783632" y="2348880"/>
          <a:ext cx="7488832" cy="37972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AF8369F-366B-1626-FE61-2BBA25845E19}"/>
              </a:ext>
            </a:extLst>
          </p:cNvPr>
          <p:cNvSpPr txBox="1"/>
          <p:nvPr/>
        </p:nvSpPr>
        <p:spPr>
          <a:xfrm>
            <a:off x="4799856" y="6052261"/>
            <a:ext cx="4070858" cy="307777"/>
          </a:xfrm>
          <a:prstGeom prst="rect">
            <a:avLst/>
          </a:prstGeom>
          <a:noFill/>
        </p:spPr>
        <p:txBody>
          <a:bodyPr wrap="none" rtlCol="0">
            <a:spAutoFit/>
          </a:bodyPr>
          <a:lstStyle/>
          <a:p>
            <a:r>
              <a:rPr lang="en-US" sz="1400" b="1" dirty="0"/>
              <a:t>Demand profile for a specific customer archetype (TTA)</a:t>
            </a:r>
          </a:p>
        </p:txBody>
      </p:sp>
    </p:spTree>
    <p:extLst>
      <p:ext uri="{BB962C8B-B14F-4D97-AF65-F5344CB8AC3E}">
        <p14:creationId xmlns:p14="http://schemas.microsoft.com/office/powerpoint/2010/main" val="250460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INPUTS</a:t>
            </a:r>
            <a:r>
              <a:rPr lang="es-ES" b="0" dirty="0">
                <a:solidFill>
                  <a:schemeClr val="tx1"/>
                </a:solidFill>
                <a:latin typeface="Tw Cen MT" panose="020B0602020104020603" pitchFamily="34" charset="0"/>
              </a:rPr>
              <a:t>: </a:t>
            </a:r>
            <a:r>
              <a:rPr lang="es-ES" b="0" dirty="0" err="1">
                <a:solidFill>
                  <a:schemeClr val="tx1"/>
                </a:solidFill>
                <a:latin typeface="Tw Cen MT" panose="020B0602020104020603" pitchFamily="34" charset="0"/>
              </a:rPr>
              <a:t>Costs</a:t>
            </a:r>
            <a:r>
              <a:rPr lang="es-ES" b="0" dirty="0">
                <a:solidFill>
                  <a:schemeClr val="tx1"/>
                </a:solidFill>
                <a:latin typeface="Tw Cen MT" panose="020B0602020104020603" pitchFamily="34" charset="0"/>
              </a:rPr>
              <a:t> and </a:t>
            </a:r>
            <a:r>
              <a:rPr lang="es-ES" b="0" dirty="0" err="1">
                <a:solidFill>
                  <a:schemeClr val="tx1"/>
                </a:solidFill>
                <a:latin typeface="Tw Cen MT" panose="020B0602020104020603" pitchFamily="34" charset="0"/>
              </a:rPr>
              <a:t>other</a:t>
            </a:r>
            <a:r>
              <a:rPr lang="es-ES" b="0" dirty="0">
                <a:solidFill>
                  <a:schemeClr val="tx1"/>
                </a:solidFill>
                <a:latin typeface="Tw Cen MT" panose="020B0602020104020603" pitchFamily="34" charset="0"/>
              </a:rPr>
              <a:t> </a:t>
            </a:r>
            <a:r>
              <a:rPr lang="es-ES" b="0" dirty="0" err="1">
                <a:solidFill>
                  <a:schemeClr val="tx1"/>
                </a:solidFill>
                <a:latin typeface="Tw Cen MT" panose="020B0602020104020603" pitchFamily="34" charset="0"/>
              </a:rPr>
              <a:t>assumptions</a:t>
            </a:r>
            <a:endParaRPr lang="es-ES" b="0"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008944"/>
            <a:ext cx="10972799" cy="3200876"/>
          </a:xfrm>
          <a:prstGeom prst="rect">
            <a:avLst/>
          </a:prstGeom>
          <a:noFill/>
        </p:spPr>
        <p:txBody>
          <a:bodyPr wrap="square">
            <a:spAutoFit/>
          </a:bodyPr>
          <a:lstStyle/>
          <a:p>
            <a:pPr>
              <a:spcAft>
                <a:spcPts val="600"/>
              </a:spcAft>
              <a:buClr>
                <a:srgbClr val="000000"/>
              </a:buClr>
            </a:pPr>
            <a:r>
              <a:rPr lang="en-US" sz="1800" b="1" dirty="0"/>
              <a:t>Typical inputs needed for costs and other assumptions:</a:t>
            </a:r>
          </a:p>
          <a:p>
            <a:pPr marL="285750" indent="-285750">
              <a:spcAft>
                <a:spcPts val="600"/>
              </a:spcAft>
              <a:buClr>
                <a:srgbClr val="000000"/>
              </a:buClr>
              <a:buFont typeface="Arial" panose="020B0604020202020204" pitchFamily="34" charset="0"/>
              <a:buChar char="•"/>
            </a:pPr>
            <a:r>
              <a:rPr lang="en-US" sz="1800" dirty="0"/>
              <a:t>Catalogue from utility (voltage levels, wiring, </a:t>
            </a:r>
            <a:r>
              <a:rPr lang="en-US" sz="1800" dirty="0" err="1"/>
              <a:t>etc</a:t>
            </a:r>
            <a:r>
              <a:rPr lang="en-US" sz="1800" dirty="0"/>
              <a:t>).</a:t>
            </a:r>
          </a:p>
          <a:p>
            <a:pPr marL="285750" indent="-285750">
              <a:spcAft>
                <a:spcPts val="600"/>
              </a:spcAft>
              <a:buClr>
                <a:srgbClr val="000000"/>
              </a:buClr>
              <a:buFont typeface="Arial" panose="020B0604020202020204" pitchFamily="34" charset="0"/>
              <a:buChar char="•"/>
            </a:pPr>
            <a:r>
              <a:rPr lang="en-US" sz="1800" dirty="0"/>
              <a:t>Cost of electricity from national grid</a:t>
            </a:r>
          </a:p>
          <a:p>
            <a:pPr marL="285750" indent="-285750">
              <a:spcAft>
                <a:spcPts val="600"/>
              </a:spcAft>
              <a:buClr>
                <a:srgbClr val="000000"/>
              </a:buClr>
              <a:buFont typeface="Arial" panose="020B0604020202020204" pitchFamily="34" charset="0"/>
              <a:buChar char="•"/>
            </a:pPr>
            <a:r>
              <a:rPr lang="en-US" sz="1800" dirty="0"/>
              <a:t>Unit costs per components</a:t>
            </a:r>
          </a:p>
          <a:p>
            <a:pPr marL="285750" indent="-285750">
              <a:spcAft>
                <a:spcPts val="600"/>
              </a:spcAft>
              <a:buClr>
                <a:srgbClr val="000000"/>
              </a:buClr>
              <a:buFont typeface="Arial" panose="020B0604020202020204" pitchFamily="34" charset="0"/>
              <a:buChar char="•"/>
            </a:pPr>
            <a:r>
              <a:rPr lang="en-US" sz="1800" dirty="0"/>
              <a:t>Diesel cost</a:t>
            </a:r>
          </a:p>
          <a:p>
            <a:pPr marL="285750" indent="-285750">
              <a:spcAft>
                <a:spcPts val="600"/>
              </a:spcAft>
              <a:buClr>
                <a:srgbClr val="000000"/>
              </a:buClr>
              <a:buFont typeface="Arial" panose="020B0604020202020204" pitchFamily="34" charset="0"/>
              <a:buChar char="•"/>
            </a:pPr>
            <a:r>
              <a:rPr lang="en-US" sz="1800" dirty="0"/>
              <a:t>Discount rate</a:t>
            </a:r>
          </a:p>
          <a:p>
            <a:pPr marL="285750" indent="-285750">
              <a:spcAft>
                <a:spcPts val="600"/>
              </a:spcAft>
              <a:buClr>
                <a:srgbClr val="000000"/>
              </a:buClr>
              <a:buFont typeface="Arial" panose="020B0604020202020204" pitchFamily="34" charset="0"/>
              <a:buChar char="•"/>
            </a:pPr>
            <a:r>
              <a:rPr lang="en-US" sz="1800" dirty="0"/>
              <a:t>Reliability</a:t>
            </a:r>
          </a:p>
          <a:p>
            <a:pPr marL="285750" indent="-285750">
              <a:spcAft>
                <a:spcPts val="600"/>
              </a:spcAft>
              <a:buClr>
                <a:srgbClr val="000000"/>
              </a:buClr>
              <a:buFont typeface="Arial" panose="020B0604020202020204" pitchFamily="34" charset="0"/>
              <a:buChar char="•"/>
            </a:pPr>
            <a:r>
              <a:rPr lang="en-US" sz="1800" dirty="0"/>
              <a:t>…</a:t>
            </a:r>
          </a:p>
          <a:p>
            <a:pPr marL="285750" indent="-285750">
              <a:spcAft>
                <a:spcPts val="600"/>
              </a:spcAft>
              <a:buClr>
                <a:srgbClr val="000000"/>
              </a:buClr>
              <a:buFont typeface="Arial" panose="020B0604020202020204" pitchFamily="34" charset="0"/>
              <a:buChar char="•"/>
            </a:pPr>
            <a:endParaRPr lang="en-US" sz="1800" dirty="0"/>
          </a:p>
        </p:txBody>
      </p:sp>
    </p:spTree>
    <p:extLst>
      <p:ext uri="{BB962C8B-B14F-4D97-AF65-F5344CB8AC3E}">
        <p14:creationId xmlns:p14="http://schemas.microsoft.com/office/powerpoint/2010/main" val="229645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RESULTS: </a:t>
            </a:r>
            <a:r>
              <a:rPr lang="es-ES" b="0" dirty="0">
                <a:solidFill>
                  <a:schemeClr val="tx1"/>
                </a:solidFill>
                <a:latin typeface="Tw Cen MT" panose="020B0602020104020603" pitchFamily="34" charset="0"/>
              </a:rPr>
              <a:t>EXAMPLE (CAMBODIA)</a:t>
            </a:r>
            <a:endParaRPr lang="es-ES" b="0" dirty="0">
              <a:solidFill>
                <a:schemeClr val="tx1"/>
              </a:solidFill>
            </a:endParaRPr>
          </a:p>
        </p:txBody>
      </p:sp>
      <p:pic>
        <p:nvPicPr>
          <p:cNvPr id="7" name="Imagen 14">
            <a:extLst>
              <a:ext uri="{FF2B5EF4-FFF2-40B4-BE49-F238E27FC236}">
                <a16:creationId xmlns:a16="http://schemas.microsoft.com/office/drawing/2014/main" id="{4C911FE6-1B9B-F0FB-3E6C-3B212008BFC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071664" y="1268760"/>
            <a:ext cx="8749326" cy="5134223"/>
          </a:xfrm>
          <a:prstGeom prst="rect">
            <a:avLst/>
          </a:prstGeom>
          <a:ln>
            <a:noFill/>
          </a:ln>
          <a:extLst>
            <a:ext uri="{53640926-AAD7-44D8-BBD7-CCE9431645EC}">
              <a14:shadowObscured xmlns:a14="http://schemas.microsoft.com/office/drawing/2010/main"/>
            </a:ext>
          </a:extLst>
        </p:spPr>
      </p:pic>
      <p:sp>
        <p:nvSpPr>
          <p:cNvPr id="8" name="CuadroTexto 2">
            <a:extLst>
              <a:ext uri="{FF2B5EF4-FFF2-40B4-BE49-F238E27FC236}">
                <a16:creationId xmlns:a16="http://schemas.microsoft.com/office/drawing/2014/main" id="{4958EA77-EC0C-4713-CF54-C2D64B902820}"/>
              </a:ext>
            </a:extLst>
          </p:cNvPr>
          <p:cNvSpPr txBox="1"/>
          <p:nvPr/>
        </p:nvSpPr>
        <p:spPr>
          <a:xfrm>
            <a:off x="371011" y="1556792"/>
            <a:ext cx="2556638" cy="3400931"/>
          </a:xfrm>
          <a:prstGeom prst="rect">
            <a:avLst/>
          </a:prstGeom>
          <a:noFill/>
        </p:spPr>
        <p:txBody>
          <a:bodyPr wrap="square">
            <a:spAutoFit/>
          </a:bodyPr>
          <a:lstStyle/>
          <a:p>
            <a:pPr marL="285750" lvl="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Country: </a:t>
            </a:r>
            <a:r>
              <a:rPr lang="en-US" sz="1800" u="none" strike="noStrike" dirty="0">
                <a:effectLst/>
                <a:ea typeface="Calibri" panose="020F0502020204030204" pitchFamily="34" charset="0"/>
              </a:rPr>
              <a:t>Cambodia</a:t>
            </a:r>
          </a:p>
          <a:p>
            <a:pPr marL="285750" lvl="0" indent="-285750">
              <a:spcAft>
                <a:spcPts val="600"/>
              </a:spcAft>
              <a:buClr>
                <a:srgbClr val="000000"/>
              </a:buClr>
              <a:buFont typeface="Arial" panose="020B0604020202020204" pitchFamily="34" charset="0"/>
              <a:buChar char="•"/>
            </a:pPr>
            <a:r>
              <a:rPr lang="en-US" sz="1800" b="1" dirty="0">
                <a:ea typeface="Calibri" panose="020F0502020204030204" pitchFamily="34" charset="0"/>
              </a:rPr>
              <a:t>Client: </a:t>
            </a:r>
            <a:r>
              <a:rPr lang="en-US" sz="1800" dirty="0">
                <a:ea typeface="Calibri" panose="020F0502020204030204" pitchFamily="34" charset="0"/>
              </a:rPr>
              <a:t>3i, Cambodia</a:t>
            </a:r>
          </a:p>
          <a:p>
            <a:pPr marL="28575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Year: </a:t>
            </a:r>
            <a:r>
              <a:rPr lang="en-US" sz="1800" u="none" strike="noStrike" dirty="0">
                <a:effectLst/>
                <a:ea typeface="Calibri" panose="020F0502020204030204" pitchFamily="34" charset="0"/>
              </a:rPr>
              <a:t>2020</a:t>
            </a:r>
          </a:p>
          <a:p>
            <a:pPr marL="28575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Scope: </a:t>
            </a:r>
            <a:r>
              <a:rPr lang="en-US" sz="1800" u="none" strike="noStrike" dirty="0">
                <a:effectLst/>
                <a:ea typeface="Calibri" panose="020F0502020204030204" pitchFamily="34" charset="0"/>
              </a:rPr>
              <a:t>Nationwide least-cost electrification analysis.</a:t>
            </a:r>
          </a:p>
          <a:p>
            <a:pPr marL="285750" lvl="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Consultant:</a:t>
            </a:r>
          </a:p>
          <a:p>
            <a:pPr lvl="0">
              <a:spcAft>
                <a:spcPts val="600"/>
              </a:spcAft>
              <a:buClr>
                <a:srgbClr val="000000"/>
              </a:buClr>
            </a:pPr>
            <a:r>
              <a:rPr lang="en-US" sz="1800" dirty="0">
                <a:ea typeface="Calibri" panose="020F0502020204030204" pitchFamily="34" charset="0"/>
              </a:rPr>
              <a:t>TTA + MIT-COMILLAS</a:t>
            </a:r>
          </a:p>
          <a:p>
            <a:pPr marL="285750" lvl="0" indent="-285750">
              <a:spcAft>
                <a:spcPts val="600"/>
              </a:spcAft>
              <a:buClr>
                <a:srgbClr val="000000"/>
              </a:buClr>
              <a:buFont typeface="Arial" panose="020B0604020202020204" pitchFamily="34" charset="0"/>
              <a:buChar char="•"/>
            </a:pPr>
            <a:r>
              <a:rPr lang="en-US" sz="1800" b="1" dirty="0">
                <a:ea typeface="Calibri" panose="020F0502020204030204" pitchFamily="34" charset="0"/>
              </a:rPr>
              <a:t>Digital Tool</a:t>
            </a:r>
            <a:r>
              <a:rPr lang="en-US" sz="1800" dirty="0">
                <a:ea typeface="Calibri" panose="020F0502020204030204" pitchFamily="34" charset="0"/>
              </a:rPr>
              <a:t>: REM</a:t>
            </a:r>
            <a:endParaRPr lang="en-US" sz="1800" u="none" strike="noStrike" dirty="0">
              <a:effectLst/>
              <a:ea typeface="Calibri" panose="020F0502020204030204" pitchFamily="34" charset="0"/>
            </a:endParaRPr>
          </a:p>
          <a:p>
            <a:pPr lvl="0">
              <a:spcAft>
                <a:spcPts val="600"/>
              </a:spcAft>
              <a:buClr>
                <a:srgbClr val="000000"/>
              </a:buClr>
            </a:pPr>
            <a:endParaRPr lang="en-US" sz="1800" u="none" strike="noStrike" dirty="0">
              <a:effectLst/>
              <a:ea typeface="Calibri" panose="020F0502020204030204" pitchFamily="34" charset="0"/>
            </a:endParaRPr>
          </a:p>
        </p:txBody>
      </p:sp>
      <p:sp>
        <p:nvSpPr>
          <p:cNvPr id="9" name="TextBox 8">
            <a:extLst>
              <a:ext uri="{FF2B5EF4-FFF2-40B4-BE49-F238E27FC236}">
                <a16:creationId xmlns:a16="http://schemas.microsoft.com/office/drawing/2014/main" id="{0D85475D-1081-5310-F7A0-9277DFEA2AFC}"/>
              </a:ext>
            </a:extLst>
          </p:cNvPr>
          <p:cNvSpPr txBox="1"/>
          <p:nvPr/>
        </p:nvSpPr>
        <p:spPr>
          <a:xfrm>
            <a:off x="3143672" y="5949280"/>
            <a:ext cx="2030171" cy="307777"/>
          </a:xfrm>
          <a:prstGeom prst="rect">
            <a:avLst/>
          </a:prstGeom>
          <a:noFill/>
        </p:spPr>
        <p:txBody>
          <a:bodyPr wrap="none" rtlCol="0">
            <a:spAutoFit/>
          </a:bodyPr>
          <a:lstStyle/>
          <a:p>
            <a:r>
              <a:rPr lang="en-US" sz="1400" b="1" dirty="0"/>
              <a:t>Cambodia LCEA, TTA 2020</a:t>
            </a:r>
          </a:p>
        </p:txBody>
      </p:sp>
    </p:spTree>
    <p:extLst>
      <p:ext uri="{BB962C8B-B14F-4D97-AF65-F5344CB8AC3E}">
        <p14:creationId xmlns:p14="http://schemas.microsoft.com/office/powerpoint/2010/main" val="155008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CE0DCEF-E11F-F70C-DADB-504D6B2195C8}"/>
              </a:ext>
            </a:extLst>
          </p:cNvPr>
          <p:cNvGraphicFramePr>
            <a:graphicFrameLocks noGrp="1"/>
          </p:cNvGraphicFramePr>
          <p:nvPr>
            <p:extLst>
              <p:ext uri="{D42A27DB-BD31-4B8C-83A1-F6EECF244321}">
                <p14:modId xmlns:p14="http://schemas.microsoft.com/office/powerpoint/2010/main" val="3852880823"/>
              </p:ext>
            </p:extLst>
          </p:nvPr>
        </p:nvGraphicFramePr>
        <p:xfrm>
          <a:off x="1811525" y="2204864"/>
          <a:ext cx="8568950" cy="2560320"/>
        </p:xfrm>
        <a:graphic>
          <a:graphicData uri="http://schemas.openxmlformats.org/drawingml/2006/table">
            <a:tbl>
              <a:tblPr firstRow="1" firstCol="1" bandRow="1">
                <a:tableStyleId>{5C22544A-7EE6-4342-B048-85BDC9FD1C3A}</a:tableStyleId>
              </a:tblPr>
              <a:tblGrid>
                <a:gridCol w="2446062">
                  <a:extLst>
                    <a:ext uri="{9D8B030D-6E8A-4147-A177-3AD203B41FA5}">
                      <a16:colId xmlns:a16="http://schemas.microsoft.com/office/drawing/2014/main" val="1281151576"/>
                    </a:ext>
                  </a:extLst>
                </a:gridCol>
                <a:gridCol w="1418152">
                  <a:extLst>
                    <a:ext uri="{9D8B030D-6E8A-4147-A177-3AD203B41FA5}">
                      <a16:colId xmlns:a16="http://schemas.microsoft.com/office/drawing/2014/main" val="4266265688"/>
                    </a:ext>
                  </a:extLst>
                </a:gridCol>
                <a:gridCol w="1176184">
                  <a:extLst>
                    <a:ext uri="{9D8B030D-6E8A-4147-A177-3AD203B41FA5}">
                      <a16:colId xmlns:a16="http://schemas.microsoft.com/office/drawing/2014/main" val="548100155"/>
                    </a:ext>
                  </a:extLst>
                </a:gridCol>
                <a:gridCol w="1176184">
                  <a:extLst>
                    <a:ext uri="{9D8B030D-6E8A-4147-A177-3AD203B41FA5}">
                      <a16:colId xmlns:a16="http://schemas.microsoft.com/office/drawing/2014/main" val="3806349550"/>
                    </a:ext>
                  </a:extLst>
                </a:gridCol>
                <a:gridCol w="1176184">
                  <a:extLst>
                    <a:ext uri="{9D8B030D-6E8A-4147-A177-3AD203B41FA5}">
                      <a16:colId xmlns:a16="http://schemas.microsoft.com/office/drawing/2014/main" val="1346729652"/>
                    </a:ext>
                  </a:extLst>
                </a:gridCol>
                <a:gridCol w="1176184">
                  <a:extLst>
                    <a:ext uri="{9D8B030D-6E8A-4147-A177-3AD203B41FA5}">
                      <a16:colId xmlns:a16="http://schemas.microsoft.com/office/drawing/2014/main" val="620219719"/>
                    </a:ext>
                  </a:extLst>
                </a:gridCol>
              </a:tblGrid>
              <a:tr h="0">
                <a:tc>
                  <a:txBody>
                    <a:bodyPr/>
                    <a:lstStyle/>
                    <a:p>
                      <a:pPr algn="ctr">
                        <a:spcAft>
                          <a:spcPts val="0"/>
                        </a:spcAft>
                      </a:pPr>
                      <a:r>
                        <a:rPr lang="en-GB" sz="1400" dirty="0">
                          <a:effectLst/>
                        </a:rPr>
                        <a:t>Parameter</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dirty="0">
                          <a:effectLst/>
                        </a:rPr>
                        <a:t>Unit</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dirty="0">
                          <a:effectLst/>
                        </a:rPr>
                        <a:t>Mini-grids</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dirty="0">
                          <a:effectLst/>
                        </a:rPr>
                        <a:t>Isolated Systems</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dirty="0">
                          <a:effectLst/>
                        </a:rPr>
                        <a:t>Grid Extensions</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dirty="0">
                          <a:effectLst/>
                        </a:rPr>
                        <a:t>TOTAL</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extLst>
                  <a:ext uri="{0D108BD9-81ED-4DB2-BD59-A6C34878D82A}">
                    <a16:rowId xmlns:a16="http://schemas.microsoft.com/office/drawing/2014/main" val="943674459"/>
                  </a:ext>
                </a:extLst>
              </a:tr>
              <a:tr h="0">
                <a:tc rowSpan="2">
                  <a:txBody>
                    <a:bodyPr/>
                    <a:lstStyle/>
                    <a:p>
                      <a:pPr algn="l">
                        <a:spcAft>
                          <a:spcPts val="0"/>
                        </a:spcAft>
                      </a:pPr>
                      <a:r>
                        <a:rPr lang="en-GB" sz="1400" dirty="0">
                          <a:effectLst/>
                        </a:rPr>
                        <a:t>Number of Customers</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i="1" dirty="0">
                          <a:effectLst/>
                        </a:rPr>
                        <a:t>Households</a:t>
                      </a:r>
                      <a:endParaRPr lang="en-US" sz="14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66,096</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24,414</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68,780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159,290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986378358"/>
                  </a:ext>
                </a:extLst>
              </a:tr>
              <a:tr h="0">
                <a:tc vMerge="1">
                  <a:txBody>
                    <a:bodyPr/>
                    <a:lstStyle/>
                    <a:p>
                      <a:endParaRPr lang="en-US"/>
                    </a:p>
                  </a:txBody>
                  <a:tcPr/>
                </a:tc>
                <a:tc>
                  <a:txBody>
                    <a:bodyPr/>
                    <a:lstStyle/>
                    <a:p>
                      <a:pPr algn="ctr">
                        <a:spcAft>
                          <a:spcPts val="0"/>
                        </a:spcAft>
                      </a:pPr>
                      <a:r>
                        <a:rPr lang="en-GB" sz="1400" b="0" i="1" dirty="0">
                          <a:effectLst/>
                        </a:rPr>
                        <a:t>% of total</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41%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15%</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43%</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100%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459681792"/>
                  </a:ext>
                </a:extLst>
              </a:tr>
              <a:tr h="0">
                <a:tc>
                  <a:txBody>
                    <a:bodyPr/>
                    <a:lstStyle/>
                    <a:p>
                      <a:pPr algn="l">
                        <a:spcAft>
                          <a:spcPts val="0"/>
                        </a:spcAft>
                      </a:pPr>
                      <a:r>
                        <a:rPr lang="en-GB" sz="1400" dirty="0">
                          <a:effectLst/>
                        </a:rPr>
                        <a:t>Average CAPEX Per Customer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b="0" i="1" dirty="0">
                          <a:effectLst/>
                        </a:rPr>
                        <a:t>USD / customer</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911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500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673</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 694.6</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020717967"/>
                  </a:ext>
                </a:extLst>
              </a:tr>
              <a:tr h="0">
                <a:tc>
                  <a:txBody>
                    <a:bodyPr/>
                    <a:lstStyle/>
                    <a:p>
                      <a:pPr algn="l">
                        <a:spcAft>
                          <a:spcPts val="0"/>
                        </a:spcAft>
                      </a:pPr>
                      <a:r>
                        <a:rPr lang="en-GB" sz="1400" dirty="0">
                          <a:effectLst/>
                        </a:rPr>
                        <a:t>Annual OPEX Per Customer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b="0" i="1" dirty="0">
                          <a:effectLst/>
                        </a:rPr>
                        <a:t>USD / customer - year</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25.25</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44.51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 69.76</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303743394"/>
                  </a:ext>
                </a:extLst>
              </a:tr>
              <a:tr h="0">
                <a:tc rowSpan="2">
                  <a:txBody>
                    <a:bodyPr/>
                    <a:lstStyle/>
                    <a:p>
                      <a:pPr algn="l">
                        <a:spcAft>
                          <a:spcPts val="0"/>
                        </a:spcAft>
                      </a:pPr>
                      <a:r>
                        <a:rPr lang="en-GB" sz="1400" dirty="0">
                          <a:effectLst/>
                        </a:rPr>
                        <a:t>Total CAPEX </a:t>
                      </a:r>
                      <a:endParaRPr lang="en-US" sz="1400" dirty="0">
                        <a:effectLst/>
                      </a:endParaRPr>
                    </a:p>
                    <a:p>
                      <a:pPr algn="l">
                        <a:spcAft>
                          <a:spcPts val="0"/>
                        </a:spcAft>
                      </a:pPr>
                      <a:r>
                        <a:rPr lang="en-GB" sz="1400" dirty="0">
                          <a:effectLst/>
                        </a:rPr>
                        <a:t>(Overnight cost)</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b="0" i="1">
                          <a:effectLst/>
                        </a:rPr>
                        <a:t>Million USD</a:t>
                      </a:r>
                      <a:endParaRPr lang="en-US" sz="1400" b="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60.2</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12.2</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46</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118.4</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465166199"/>
                  </a:ext>
                </a:extLst>
              </a:tr>
              <a:tr h="0">
                <a:tc vMerge="1">
                  <a:txBody>
                    <a:bodyPr/>
                    <a:lstStyle/>
                    <a:p>
                      <a:endParaRPr lang="en-US"/>
                    </a:p>
                  </a:txBody>
                  <a:tcPr/>
                </a:tc>
                <a:tc>
                  <a:txBody>
                    <a:bodyPr/>
                    <a:lstStyle/>
                    <a:p>
                      <a:pPr algn="ctr">
                        <a:spcAft>
                          <a:spcPts val="0"/>
                        </a:spcAft>
                      </a:pPr>
                      <a:r>
                        <a:rPr lang="en-GB" sz="1400" b="0" i="1" dirty="0">
                          <a:effectLst/>
                        </a:rPr>
                        <a:t>% of total</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51%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39%</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100%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217381197"/>
                  </a:ext>
                </a:extLst>
              </a:tr>
              <a:tr h="0">
                <a:tc>
                  <a:txBody>
                    <a:bodyPr/>
                    <a:lstStyle/>
                    <a:p>
                      <a:pPr algn="l">
                        <a:spcAft>
                          <a:spcPts val="0"/>
                        </a:spcAft>
                      </a:pPr>
                      <a:r>
                        <a:rPr lang="en-GB" sz="1400" dirty="0">
                          <a:effectLst/>
                        </a:rPr>
                        <a:t>Total OPEX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b="0" i="1" dirty="0">
                          <a:effectLst/>
                        </a:rPr>
                        <a:t>Million USD/year</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1.66 </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0</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3.06</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 4.72</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885944336"/>
                  </a:ext>
                </a:extLst>
              </a:tr>
              <a:tr h="0">
                <a:tc>
                  <a:txBody>
                    <a:bodyPr/>
                    <a:lstStyle/>
                    <a:p>
                      <a:pPr algn="l">
                        <a:spcAft>
                          <a:spcPts val="0"/>
                        </a:spcAft>
                      </a:pPr>
                      <a:r>
                        <a:rPr lang="en-GB" sz="1400" dirty="0">
                          <a:effectLst/>
                        </a:rPr>
                        <a:t>Fraction of Demand Served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b="0" i="1" dirty="0" err="1">
                          <a:effectLst/>
                        </a:rPr>
                        <a:t>p.u</a:t>
                      </a:r>
                      <a:r>
                        <a:rPr lang="en-GB" sz="1400" b="0" i="1" dirty="0">
                          <a:effectLst/>
                        </a:rPr>
                        <a:t>.</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0.957</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 </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895785802"/>
                  </a:ext>
                </a:extLst>
              </a:tr>
              <a:tr h="0">
                <a:tc>
                  <a:txBody>
                    <a:bodyPr/>
                    <a:lstStyle/>
                    <a:p>
                      <a:pPr algn="l">
                        <a:spcAft>
                          <a:spcPts val="0"/>
                        </a:spcAft>
                      </a:pPr>
                      <a:r>
                        <a:rPr lang="en-GB" sz="1400" dirty="0">
                          <a:effectLst/>
                        </a:rPr>
                        <a:t>Cost Per kWh of Demand Served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72A376"/>
                    </a:solidFill>
                  </a:tcPr>
                </a:tc>
                <a:tc>
                  <a:txBody>
                    <a:bodyPr/>
                    <a:lstStyle/>
                    <a:p>
                      <a:pPr algn="ctr">
                        <a:spcAft>
                          <a:spcPts val="0"/>
                        </a:spcAft>
                      </a:pPr>
                      <a:r>
                        <a:rPr lang="en-GB" sz="1400" b="0" i="1" dirty="0">
                          <a:effectLst/>
                        </a:rPr>
                        <a:t>USD / kWh</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0.59</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0.92</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a:effectLst/>
                        </a:rPr>
                        <a:t>0.51</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r">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67741177"/>
                  </a:ext>
                </a:extLst>
              </a:tr>
            </a:tbl>
          </a:graphicData>
        </a:graphic>
      </p:graphicFrame>
      <p:sp>
        <p:nvSpPr>
          <p:cNvPr id="4" name="Rectangle 3">
            <a:extLst>
              <a:ext uri="{FF2B5EF4-FFF2-40B4-BE49-F238E27FC236}">
                <a16:creationId xmlns:a16="http://schemas.microsoft.com/office/drawing/2014/main" id="{FB9C69E1-9F87-9C5C-4039-A60F6EE5E9FC}"/>
              </a:ext>
            </a:extLst>
          </p:cNvPr>
          <p:cNvSpPr/>
          <p:nvPr/>
        </p:nvSpPr>
        <p:spPr>
          <a:xfrm>
            <a:off x="3107667" y="1943254"/>
            <a:ext cx="6336704" cy="261610"/>
          </a:xfrm>
          <a:prstGeom prst="rect">
            <a:avLst/>
          </a:prstGeom>
        </p:spPr>
        <p:txBody>
          <a:bodyPr wrap="square">
            <a:spAutoFit/>
          </a:bodyPr>
          <a:lstStyle/>
          <a:p>
            <a:pPr algn="ctr">
              <a:spcBef>
                <a:spcPts val="600"/>
              </a:spcBef>
              <a:spcAft>
                <a:spcPts val="1440"/>
              </a:spcAft>
            </a:pPr>
            <a:r>
              <a:rPr lang="en-GB" sz="1100" b="1" dirty="0">
                <a:solidFill>
                  <a:srgbClr val="72A376"/>
                </a:solidFill>
                <a:latin typeface="Calibri" panose="020F0502020204030204" pitchFamily="34" charset="0"/>
                <a:ea typeface="Times New Roman" panose="02020603050405020304" pitchFamily="18" charset="0"/>
                <a:cs typeface="Calibri" panose="020F0502020204030204" pitchFamily="34" charset="0"/>
              </a:rPr>
              <a:t>Table 1. Least-cost electrification solution summary for all 1000+ unelectrified villages in Cambodia</a:t>
            </a:r>
            <a:endParaRPr lang="en-US" sz="1100" b="1" dirty="0">
              <a:solidFill>
                <a:srgbClr val="72A376"/>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RESULTS: </a:t>
            </a:r>
            <a:r>
              <a:rPr lang="es-ES" b="0" dirty="0">
                <a:solidFill>
                  <a:schemeClr val="tx1"/>
                </a:solidFill>
                <a:latin typeface="Tw Cen MT" panose="020B0602020104020603" pitchFamily="34" charset="0"/>
              </a:rPr>
              <a:t>EXAMPLE (CAMBODIA)</a:t>
            </a:r>
            <a:endParaRPr lang="es-ES" b="0" dirty="0">
              <a:solidFill>
                <a:schemeClr val="tx1"/>
              </a:solidFill>
            </a:endParaRPr>
          </a:p>
        </p:txBody>
      </p:sp>
    </p:spTree>
    <p:extLst>
      <p:ext uri="{BB962C8B-B14F-4D97-AF65-F5344CB8AC3E}">
        <p14:creationId xmlns:p14="http://schemas.microsoft.com/office/powerpoint/2010/main" val="249150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GEOSPATIAL ANALYSIS. </a:t>
            </a:r>
            <a:r>
              <a:rPr lang="es-ES" dirty="0">
                <a:solidFill>
                  <a:schemeClr val="tx1"/>
                </a:solidFill>
                <a:latin typeface="Tw Cen MT" panose="020B0602020104020603" pitchFamily="34" charset="0"/>
              </a:rPr>
              <a:t>IMPORTANT CONSIDERATIONS</a:t>
            </a:r>
            <a:endParaRPr lang="es-ES" b="0" dirty="0">
              <a:solidFill>
                <a:schemeClr val="tx1"/>
              </a:solidFill>
            </a:endParaRPr>
          </a:p>
        </p:txBody>
      </p:sp>
      <p:sp>
        <p:nvSpPr>
          <p:cNvPr id="2" name="CuadroTexto 2">
            <a:extLst>
              <a:ext uri="{FF2B5EF4-FFF2-40B4-BE49-F238E27FC236}">
                <a16:creationId xmlns:a16="http://schemas.microsoft.com/office/drawing/2014/main" id="{1CA8EF75-6952-26B8-B601-0147FE398385}"/>
              </a:ext>
            </a:extLst>
          </p:cNvPr>
          <p:cNvSpPr txBox="1"/>
          <p:nvPr/>
        </p:nvSpPr>
        <p:spPr>
          <a:xfrm>
            <a:off x="609600" y="1008944"/>
            <a:ext cx="10972799" cy="2533066"/>
          </a:xfrm>
          <a:prstGeom prst="rect">
            <a:avLst/>
          </a:prstGeom>
          <a:noFill/>
        </p:spPr>
        <p:txBody>
          <a:bodyPr wrap="square">
            <a:spAutoFit/>
          </a:bodyPr>
          <a:lstStyle/>
          <a:p>
            <a:pPr marL="285750" indent="-285750">
              <a:lnSpc>
                <a:spcPct val="114000"/>
              </a:lnSpc>
              <a:spcBef>
                <a:spcPts val="0"/>
              </a:spcBef>
              <a:spcAft>
                <a:spcPts val="600"/>
              </a:spcAft>
              <a:buClr>
                <a:srgbClr val="000000"/>
              </a:buClr>
              <a:buSzPts val="2400"/>
              <a:buFont typeface="Arial" panose="020B0604020202020204" pitchFamily="34" charset="0"/>
              <a:buChar char="•"/>
            </a:pPr>
            <a:r>
              <a:rPr lang="en-GB" sz="1800" dirty="0">
                <a:sym typeface="Calibri"/>
              </a:rPr>
              <a:t>Governments/public have qualitative ideas on the future development of the country and its energy system. Energy system models provide frameworks to quantitatively assess the implications of different energy policy / development options on the energy supply system</a:t>
            </a:r>
          </a:p>
          <a:p>
            <a:pPr marL="285750" indent="-285750">
              <a:lnSpc>
                <a:spcPct val="114000"/>
              </a:lnSpc>
              <a:spcBef>
                <a:spcPts val="0"/>
              </a:spcBef>
              <a:spcAft>
                <a:spcPts val="600"/>
              </a:spcAft>
              <a:buClr>
                <a:srgbClr val="000000"/>
              </a:buClr>
              <a:buSzPts val="2400"/>
              <a:buFont typeface="Arial" panose="020B0604020202020204" pitchFamily="34" charset="0"/>
              <a:buChar char="•"/>
            </a:pPr>
            <a:r>
              <a:rPr lang="en-GB" sz="1800" dirty="0">
                <a:sym typeface="Calibri"/>
              </a:rPr>
              <a:t>Models cannot predict the future, and models cannot make decisions.</a:t>
            </a:r>
          </a:p>
          <a:p>
            <a:pPr marL="285750" indent="-285750">
              <a:lnSpc>
                <a:spcPct val="114000"/>
              </a:lnSpc>
              <a:spcBef>
                <a:spcPts val="0"/>
              </a:spcBef>
              <a:spcAft>
                <a:spcPts val="600"/>
              </a:spcAft>
              <a:buClr>
                <a:srgbClr val="000000"/>
              </a:buClr>
              <a:buSzPts val="2400"/>
              <a:buFont typeface="Arial" panose="020B0604020202020204" pitchFamily="34" charset="0"/>
              <a:buChar char="•"/>
            </a:pPr>
            <a:r>
              <a:rPr lang="en-GB" sz="1800" dirty="0">
                <a:sym typeface="Calibri"/>
              </a:rPr>
              <a:t>Sensitivity analysis are essential.</a:t>
            </a:r>
          </a:p>
          <a:p>
            <a:pPr marL="285750" indent="-285750">
              <a:spcAft>
                <a:spcPts val="600"/>
              </a:spcAft>
              <a:buClr>
                <a:srgbClr val="000000"/>
              </a:buClr>
              <a:buFont typeface="Arial" panose="020B0604020202020204" pitchFamily="34" charset="0"/>
              <a:buChar char="•"/>
            </a:pPr>
            <a:endParaRPr lang="en-US" sz="1800" dirty="0"/>
          </a:p>
          <a:p>
            <a:pPr marL="285750" indent="-285750">
              <a:spcAft>
                <a:spcPts val="600"/>
              </a:spcAft>
              <a:buClr>
                <a:srgbClr val="000000"/>
              </a:buClr>
              <a:buFont typeface="Arial" panose="020B0604020202020204" pitchFamily="34" charset="0"/>
              <a:buChar char="•"/>
            </a:pPr>
            <a:endParaRPr lang="en-US" sz="1800" dirty="0"/>
          </a:p>
        </p:txBody>
      </p:sp>
    </p:spTree>
    <p:extLst>
      <p:ext uri="{BB962C8B-B14F-4D97-AF65-F5344CB8AC3E}">
        <p14:creationId xmlns:p14="http://schemas.microsoft.com/office/powerpoint/2010/main" val="93909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617709-103D-B6DD-2299-38CD5AE40CA7}"/>
              </a:ext>
            </a:extLst>
          </p:cNvPr>
          <p:cNvSpPr>
            <a:spLocks noGrp="1"/>
          </p:cNvSpPr>
          <p:nvPr>
            <p:ph type="title"/>
          </p:nvPr>
        </p:nvSpPr>
        <p:spPr/>
        <p:txBody>
          <a:bodyPr/>
          <a:lstStyle/>
          <a:p>
            <a:r>
              <a:rPr lang="es-CL" dirty="0"/>
              <a:t>CONTENTS</a:t>
            </a:r>
            <a:endParaRPr lang="es-ES" dirty="0"/>
          </a:p>
        </p:txBody>
      </p:sp>
      <p:sp>
        <p:nvSpPr>
          <p:cNvPr id="4" name="Marcador de contenido 8">
            <a:extLst>
              <a:ext uri="{FF2B5EF4-FFF2-40B4-BE49-F238E27FC236}">
                <a16:creationId xmlns:a16="http://schemas.microsoft.com/office/drawing/2014/main" id="{B32862B2-0C60-62C7-24CE-282DF07F0069}"/>
              </a:ext>
            </a:extLst>
          </p:cNvPr>
          <p:cNvSpPr>
            <a:spLocks noGrp="1"/>
          </p:cNvSpPr>
          <p:nvPr>
            <p:ph sz="quarter" idx="10"/>
          </p:nvPr>
        </p:nvSpPr>
        <p:spPr>
          <a:xfrm>
            <a:off x="609599" y="1268414"/>
            <a:ext cx="10972800" cy="4536850"/>
          </a:xfrm>
        </p:spPr>
        <p:txBody>
          <a:bodyPr>
            <a:normAutofit/>
          </a:bodyPr>
          <a:lstStyle/>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Session Objectives</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Electrification Options</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Geospatial analysis</a:t>
            </a:r>
          </a:p>
          <a:p>
            <a:pPr marL="889866" lvl="1" indent="-400050">
              <a:spcAft>
                <a:spcPts val="600"/>
              </a:spcAft>
              <a:buFont typeface="+mj-lt"/>
              <a:buAutoNum type="arabicPeriod"/>
            </a:pPr>
            <a:r>
              <a:rPr lang="en-GB" sz="2400" b="1" dirty="0">
                <a:solidFill>
                  <a:srgbClr val="9EA159"/>
                </a:solidFill>
                <a:cs typeface="Calibri Light" panose="020F0302020204030204" pitchFamily="34" charset="0"/>
              </a:rPr>
              <a:t>Digital tools Available</a:t>
            </a:r>
          </a:p>
          <a:p>
            <a:pPr marL="489816" lvl="1" indent="0">
              <a:spcAft>
                <a:spcPts val="600"/>
              </a:spcAft>
              <a:buNone/>
            </a:pPr>
            <a:endParaRPr lang="en-GB" sz="2400" b="1" dirty="0">
              <a:solidFill>
                <a:srgbClr val="9EA159"/>
              </a:solidFill>
              <a:ea typeface="Calibri Light" panose="020F0302020204030204" pitchFamily="34" charset="0"/>
              <a:cs typeface="Calibri Light" panose="020F0302020204030204" pitchFamily="34" charset="0"/>
            </a:endParaRPr>
          </a:p>
          <a:p>
            <a:pPr marL="889866" lvl="1" indent="-400050">
              <a:spcAft>
                <a:spcPts val="600"/>
              </a:spcAft>
              <a:buFont typeface="+mj-lt"/>
              <a:buAutoNum type="arabicPeriod"/>
            </a:pPr>
            <a:endParaRPr lang="en-GB" sz="2400" b="1" dirty="0">
              <a:solidFill>
                <a:srgbClr val="9EA159"/>
              </a:solidFill>
              <a:ea typeface="Calibri Light" panose="020F0302020204030204" pitchFamily="34"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dirty="0"/>
              <a:t>4. DIGITAL TOOLS AVAILABLE</a:t>
            </a:r>
          </a:p>
        </p:txBody>
      </p:sp>
    </p:spTree>
    <p:extLst>
      <p:ext uri="{BB962C8B-B14F-4D97-AF65-F5344CB8AC3E}">
        <p14:creationId xmlns:p14="http://schemas.microsoft.com/office/powerpoint/2010/main" val="203261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a:solidFill>
                  <a:schemeClr val="tx1"/>
                </a:solidFill>
                <a:latin typeface="Tw Cen MT" panose="020B0602020104020603" pitchFamily="34" charset="0"/>
              </a:rPr>
              <a:t>GLOBAL ELECTRIFICATION PLATFORM (GEP)</a:t>
            </a:r>
            <a:endParaRPr lang="es-ES" b="0" dirty="0">
              <a:solidFill>
                <a:schemeClr val="tx1"/>
              </a:solidFill>
            </a:endParaRPr>
          </a:p>
        </p:txBody>
      </p:sp>
      <p:pic>
        <p:nvPicPr>
          <p:cNvPr id="2" name="Picture 1">
            <a:extLst>
              <a:ext uri="{FF2B5EF4-FFF2-40B4-BE49-F238E27FC236}">
                <a16:creationId xmlns:a16="http://schemas.microsoft.com/office/drawing/2014/main" id="{CB5E84B9-E771-69D8-5590-8F4F131FE830}"/>
              </a:ext>
            </a:extLst>
          </p:cNvPr>
          <p:cNvPicPr/>
          <p:nvPr/>
        </p:nvPicPr>
        <p:blipFill>
          <a:blip r:embed="rId3" cstate="screen">
            <a:extLst>
              <a:ext uri="{28A0092B-C50C-407E-A947-70E740481C1C}">
                <a14:useLocalDpi xmlns:a14="http://schemas.microsoft.com/office/drawing/2010/main"/>
              </a:ext>
            </a:extLst>
          </a:blip>
          <a:stretch>
            <a:fillRect/>
          </a:stretch>
        </p:blipFill>
        <p:spPr>
          <a:xfrm>
            <a:off x="5879976" y="1259944"/>
            <a:ext cx="5943600" cy="4587240"/>
          </a:xfrm>
          <a:prstGeom prst="rect">
            <a:avLst/>
          </a:prstGeom>
        </p:spPr>
      </p:pic>
      <p:sp>
        <p:nvSpPr>
          <p:cNvPr id="5" name="TextBox 4">
            <a:extLst>
              <a:ext uri="{FF2B5EF4-FFF2-40B4-BE49-F238E27FC236}">
                <a16:creationId xmlns:a16="http://schemas.microsoft.com/office/drawing/2014/main" id="{26F7E978-432C-0763-9979-09CD686DD9AE}"/>
              </a:ext>
            </a:extLst>
          </p:cNvPr>
          <p:cNvSpPr txBox="1"/>
          <p:nvPr/>
        </p:nvSpPr>
        <p:spPr>
          <a:xfrm>
            <a:off x="839416" y="1412776"/>
            <a:ext cx="3612720" cy="3416320"/>
          </a:xfrm>
          <a:prstGeom prst="rect">
            <a:avLst/>
          </a:prstGeom>
          <a:noFill/>
        </p:spPr>
        <p:txBody>
          <a:bodyPr wrap="none" rtlCol="0">
            <a:spAutoFit/>
          </a:bodyPr>
          <a:lstStyle/>
          <a:p>
            <a:pPr marL="285750" indent="-285750">
              <a:buFont typeface="Arial" panose="020B0604020202020204" pitchFamily="34" charset="0"/>
              <a:buChar char="•"/>
            </a:pPr>
            <a:r>
              <a:rPr lang="en-US" sz="1800" dirty="0"/>
              <a:t>Free, Opensource</a:t>
            </a:r>
          </a:p>
          <a:p>
            <a:pPr marL="285750" indent="-285750">
              <a:buFont typeface="Arial" panose="020B0604020202020204" pitchFamily="34" charset="0"/>
              <a:buChar char="•"/>
            </a:pPr>
            <a:r>
              <a:rPr lang="en-US" sz="1800" dirty="0"/>
              <a:t>Since 2019</a:t>
            </a:r>
          </a:p>
          <a:p>
            <a:pPr marL="285750" indent="-285750">
              <a:buFont typeface="Arial" panose="020B0604020202020204" pitchFamily="34" charset="0"/>
              <a:buChar char="•"/>
            </a:pPr>
            <a:r>
              <a:rPr lang="en-US" sz="1800" dirty="0"/>
              <a:t>World Bank / ESMAP</a:t>
            </a:r>
          </a:p>
          <a:p>
            <a:pPr marL="285750" indent="-285750">
              <a:buFont typeface="Arial" panose="020B0604020202020204" pitchFamily="34" charset="0"/>
              <a:buChar char="•"/>
            </a:pPr>
            <a:r>
              <a:rPr lang="en-US" sz="1800" dirty="0"/>
              <a:t>Based on ONSSET model</a:t>
            </a:r>
          </a:p>
          <a:p>
            <a:pPr marL="285750" indent="-285750">
              <a:buFont typeface="Arial" panose="020B0604020202020204" pitchFamily="34" charset="0"/>
              <a:buChar char="•"/>
            </a:pPr>
            <a:r>
              <a:rPr lang="en-US" sz="1800" dirty="0"/>
              <a:t>58 countries. In the Pacific:</a:t>
            </a:r>
          </a:p>
          <a:p>
            <a:pPr marL="775566" lvl="1" indent="-285750">
              <a:buFont typeface="Arial" panose="020B0604020202020204" pitchFamily="34" charset="0"/>
              <a:buChar char="•"/>
            </a:pPr>
            <a:r>
              <a:rPr lang="en-US" sz="1800" dirty="0"/>
              <a:t>FSM</a:t>
            </a:r>
          </a:p>
          <a:p>
            <a:pPr marL="775566" lvl="1" indent="-285750">
              <a:buFont typeface="Arial" panose="020B0604020202020204" pitchFamily="34" charset="0"/>
              <a:buChar char="•"/>
            </a:pPr>
            <a:r>
              <a:rPr lang="en-US" sz="1800" dirty="0"/>
              <a:t>PNG</a:t>
            </a:r>
          </a:p>
          <a:p>
            <a:pPr marL="775566" lvl="1" indent="-285750">
              <a:buFont typeface="Arial" panose="020B0604020202020204" pitchFamily="34" charset="0"/>
              <a:buChar char="•"/>
            </a:pPr>
            <a:r>
              <a:rPr lang="en-US" sz="1800" dirty="0"/>
              <a:t>Vanuatu</a:t>
            </a:r>
          </a:p>
          <a:p>
            <a:pPr marL="775566" lvl="1" indent="-285750">
              <a:buFont typeface="Arial" panose="020B0604020202020204" pitchFamily="34" charset="0"/>
              <a:buChar char="•"/>
            </a:pPr>
            <a:r>
              <a:rPr lang="en-US" sz="1800" dirty="0"/>
              <a:t>Solomon Islands</a:t>
            </a:r>
          </a:p>
          <a:p>
            <a:pPr marL="285750" indent="-285750">
              <a:buFont typeface="Arial" panose="020B0604020202020204" pitchFamily="34" charset="0"/>
              <a:buChar char="•"/>
            </a:pPr>
            <a:r>
              <a:rPr lang="en-US" sz="1800" dirty="0"/>
              <a:t>Link:</a:t>
            </a:r>
          </a:p>
          <a:p>
            <a:r>
              <a:rPr lang="en-US" sz="1800" dirty="0">
                <a:hlinkClick r:id="rId4"/>
              </a:rPr>
              <a:t>https://electrifynow.energydata.info/</a:t>
            </a:r>
            <a:endParaRPr lang="en-US" sz="1800" dirty="0"/>
          </a:p>
          <a:p>
            <a:endParaRPr lang="en-US" sz="1800" dirty="0"/>
          </a:p>
        </p:txBody>
      </p:sp>
    </p:spTree>
    <p:extLst>
      <p:ext uri="{BB962C8B-B14F-4D97-AF65-F5344CB8AC3E}">
        <p14:creationId xmlns:p14="http://schemas.microsoft.com/office/powerpoint/2010/main" val="152169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a:solidFill>
                  <a:schemeClr val="tx1"/>
                </a:solidFill>
                <a:latin typeface="Tw Cen MT" panose="020B0602020104020603" pitchFamily="34" charset="0"/>
              </a:rPr>
              <a:t>GLOBAL ELECTRIFICATION PLATFORM (GEP)</a:t>
            </a:r>
            <a:endParaRPr lang="es-ES" b="0" dirty="0">
              <a:solidFill>
                <a:schemeClr val="tx1"/>
              </a:solidFill>
            </a:endParaRPr>
          </a:p>
        </p:txBody>
      </p:sp>
      <p:pic>
        <p:nvPicPr>
          <p:cNvPr id="4" name="Picture 3">
            <a:extLst>
              <a:ext uri="{FF2B5EF4-FFF2-40B4-BE49-F238E27FC236}">
                <a16:creationId xmlns:a16="http://schemas.microsoft.com/office/drawing/2014/main" id="{C3961FB1-92D8-A8DD-0F21-9DA8DF429B68}"/>
              </a:ext>
            </a:extLst>
          </p:cNvPr>
          <p:cNvPicPr>
            <a:picLocks noChangeAspect="1"/>
          </p:cNvPicPr>
          <p:nvPr/>
        </p:nvPicPr>
        <p:blipFill>
          <a:blip r:embed="rId3"/>
          <a:stretch>
            <a:fillRect/>
          </a:stretch>
        </p:blipFill>
        <p:spPr>
          <a:xfrm>
            <a:off x="861937" y="964882"/>
            <a:ext cx="10704512" cy="4928235"/>
          </a:xfrm>
          <a:prstGeom prst="rect">
            <a:avLst/>
          </a:prstGeom>
        </p:spPr>
      </p:pic>
    </p:spTree>
    <p:extLst>
      <p:ext uri="{BB962C8B-B14F-4D97-AF65-F5344CB8AC3E}">
        <p14:creationId xmlns:p14="http://schemas.microsoft.com/office/powerpoint/2010/main" val="334245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a:solidFill>
                  <a:schemeClr val="tx1"/>
                </a:solidFill>
                <a:latin typeface="Tw Cen MT" panose="020B0602020104020603" pitchFamily="34" charset="0"/>
              </a:rPr>
              <a:t>Network </a:t>
            </a:r>
            <a:r>
              <a:rPr lang="es-ES" dirty="0" err="1">
                <a:solidFill>
                  <a:schemeClr val="tx1"/>
                </a:solidFill>
                <a:latin typeface="Tw Cen MT" panose="020B0602020104020603" pitchFamily="34" charset="0"/>
              </a:rPr>
              <a:t>Planner</a:t>
            </a:r>
            <a:endParaRPr lang="es-ES" dirty="0">
              <a:solidFill>
                <a:schemeClr val="tx1"/>
              </a:solidFill>
            </a:endParaRPr>
          </a:p>
        </p:txBody>
      </p:sp>
      <p:sp>
        <p:nvSpPr>
          <p:cNvPr id="2" name="TextBox 1">
            <a:extLst>
              <a:ext uri="{FF2B5EF4-FFF2-40B4-BE49-F238E27FC236}">
                <a16:creationId xmlns:a16="http://schemas.microsoft.com/office/drawing/2014/main" id="{B7785E07-BA22-54B0-CED7-E1BAA49E269C}"/>
              </a:ext>
            </a:extLst>
          </p:cNvPr>
          <p:cNvSpPr txBox="1"/>
          <p:nvPr/>
        </p:nvSpPr>
        <p:spPr>
          <a:xfrm>
            <a:off x="6152252" y="1808203"/>
            <a:ext cx="4608512" cy="3548664"/>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b="1" dirty="0"/>
              <a:t>Since 2013</a:t>
            </a:r>
          </a:p>
          <a:p>
            <a:pPr marL="285750" indent="-285750">
              <a:lnSpc>
                <a:spcPct val="114000"/>
              </a:lnSpc>
              <a:spcAft>
                <a:spcPts val="600"/>
              </a:spcAft>
              <a:buFont typeface="Arial" panose="020B0604020202020204" pitchFamily="34" charset="0"/>
              <a:buChar char="•"/>
            </a:pPr>
            <a:r>
              <a:rPr lang="en-US" sz="2000" b="1" dirty="0">
                <a:solidFill>
                  <a:schemeClr val="tx1"/>
                </a:solidFill>
              </a:rPr>
              <a:t>Developed by Earth’s Institute, Columbia University (USA)</a:t>
            </a:r>
            <a:endParaRPr lang="en-US" sz="2000" b="1" dirty="0"/>
          </a:p>
          <a:p>
            <a:pPr marL="285750" indent="-285750">
              <a:lnSpc>
                <a:spcPct val="114000"/>
              </a:lnSpc>
              <a:spcAft>
                <a:spcPts val="600"/>
              </a:spcAft>
              <a:buFont typeface="Arial" panose="020B0604020202020204" pitchFamily="34" charset="0"/>
              <a:buChar char="•"/>
            </a:pPr>
            <a:r>
              <a:rPr lang="en-US" sz="2000" b="1" dirty="0">
                <a:solidFill>
                  <a:schemeClr val="tx1"/>
                </a:solidFill>
              </a:rPr>
              <a:t>Characteristics:</a:t>
            </a:r>
          </a:p>
          <a:p>
            <a:pPr marL="775566" lvl="1" indent="-285750">
              <a:lnSpc>
                <a:spcPct val="114000"/>
              </a:lnSpc>
              <a:spcAft>
                <a:spcPts val="600"/>
              </a:spcAft>
              <a:buFont typeface="Arial" panose="020B0604020202020204" pitchFamily="34" charset="0"/>
              <a:buChar char="•"/>
            </a:pPr>
            <a:r>
              <a:rPr lang="en-US" sz="2000" dirty="0"/>
              <a:t>The tool is freely available</a:t>
            </a:r>
          </a:p>
          <a:p>
            <a:pPr marL="775566" lvl="1" indent="-285750">
              <a:lnSpc>
                <a:spcPct val="114000"/>
              </a:lnSpc>
              <a:spcAft>
                <a:spcPts val="600"/>
              </a:spcAft>
              <a:buFont typeface="Arial" panose="020B0604020202020204" pitchFamily="34" charset="0"/>
              <a:buChar char="•"/>
            </a:pPr>
            <a:r>
              <a:rPr lang="en-US" sz="2000" dirty="0">
                <a:solidFill>
                  <a:schemeClr val="tx1"/>
                </a:solidFill>
              </a:rPr>
              <a:t>Does not require advance</a:t>
            </a:r>
            <a:r>
              <a:rPr lang="en-US" sz="2000" dirty="0"/>
              <a:t>d knowledge of GIS</a:t>
            </a:r>
            <a:endParaRPr lang="en-US" sz="2000" dirty="0">
              <a:solidFill>
                <a:schemeClr val="tx1"/>
              </a:solidFill>
            </a:endParaRPr>
          </a:p>
          <a:p>
            <a:pPr marL="285750" indent="-285750">
              <a:buFont typeface="Arial" panose="020B0604020202020204" pitchFamily="34" charset="0"/>
              <a:buChar char="•"/>
            </a:pPr>
            <a:endParaRPr lang="en-US" sz="2000" b="1" dirty="0">
              <a:solidFill>
                <a:schemeClr val="tx1"/>
              </a:solidFill>
            </a:endParaRPr>
          </a:p>
          <a:p>
            <a:pPr marL="285750" indent="-285750">
              <a:buFont typeface="Arial" panose="020B0604020202020204" pitchFamily="34" charset="0"/>
              <a:buChar char="•"/>
            </a:pPr>
            <a:endParaRPr lang="en-US" sz="2000" b="1" dirty="0"/>
          </a:p>
        </p:txBody>
      </p:sp>
      <p:pic>
        <p:nvPicPr>
          <p:cNvPr id="5128" name="Picture 8" descr="The Earth Institute, Columbia University | Earth Institute Resource Center">
            <a:extLst>
              <a:ext uri="{FF2B5EF4-FFF2-40B4-BE49-F238E27FC236}">
                <a16:creationId xmlns:a16="http://schemas.microsoft.com/office/drawing/2014/main" id="{6BC163A6-D41D-FD0F-EFCC-433566F1A0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360" y="2708920"/>
            <a:ext cx="5029200"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6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err="1">
                <a:solidFill>
                  <a:schemeClr val="tx1"/>
                </a:solidFill>
                <a:latin typeface="Tw Cen MT" panose="020B0602020104020603" pitchFamily="34" charset="0"/>
              </a:rPr>
              <a:t>OnSSET</a:t>
            </a:r>
            <a:endParaRPr lang="es-ES" b="0" dirty="0">
              <a:solidFill>
                <a:schemeClr val="tx1"/>
              </a:solidFill>
            </a:endParaRPr>
          </a:p>
        </p:txBody>
      </p:sp>
      <p:sp>
        <p:nvSpPr>
          <p:cNvPr id="2" name="TextBox 1">
            <a:extLst>
              <a:ext uri="{FF2B5EF4-FFF2-40B4-BE49-F238E27FC236}">
                <a16:creationId xmlns:a16="http://schemas.microsoft.com/office/drawing/2014/main" id="{B7785E07-BA22-54B0-CED7-E1BAA49E269C}"/>
              </a:ext>
            </a:extLst>
          </p:cNvPr>
          <p:cNvSpPr txBox="1"/>
          <p:nvPr/>
        </p:nvSpPr>
        <p:spPr>
          <a:xfrm>
            <a:off x="4223792" y="2123995"/>
            <a:ext cx="10297144" cy="2846933"/>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b="1" dirty="0"/>
              <a:t>Open Source Spatial Electrification Tool</a:t>
            </a:r>
          </a:p>
          <a:p>
            <a:pPr marL="285750" indent="-285750">
              <a:lnSpc>
                <a:spcPct val="114000"/>
              </a:lnSpc>
              <a:spcAft>
                <a:spcPts val="600"/>
              </a:spcAft>
              <a:buFont typeface="Arial" panose="020B0604020202020204" pitchFamily="34" charset="0"/>
              <a:buChar char="•"/>
            </a:pPr>
            <a:r>
              <a:rPr lang="en-US" sz="2000" b="1" dirty="0"/>
              <a:t>Since 2015, developed by KTH Royal University of Technology (Sweden)</a:t>
            </a:r>
          </a:p>
          <a:p>
            <a:pPr marL="285750" indent="-285750">
              <a:lnSpc>
                <a:spcPct val="114000"/>
              </a:lnSpc>
              <a:spcAft>
                <a:spcPts val="600"/>
              </a:spcAft>
              <a:buFont typeface="Arial" panose="020B0604020202020204" pitchFamily="34" charset="0"/>
              <a:buChar char="•"/>
            </a:pPr>
            <a:r>
              <a:rPr lang="en-GB" sz="2000" b="1" dirty="0"/>
              <a:t>Characteristics:</a:t>
            </a:r>
          </a:p>
          <a:p>
            <a:pPr marL="775566" lvl="1" indent="-285750">
              <a:lnSpc>
                <a:spcPct val="114000"/>
              </a:lnSpc>
              <a:spcAft>
                <a:spcPts val="600"/>
              </a:spcAft>
              <a:buFont typeface="Arial" panose="020B0604020202020204" pitchFamily="34" charset="0"/>
              <a:buChar char="•"/>
            </a:pPr>
            <a:r>
              <a:rPr lang="en-GB" sz="2000" dirty="0"/>
              <a:t>Open Source model</a:t>
            </a:r>
          </a:p>
          <a:p>
            <a:pPr marL="775566" lvl="1" indent="-285750">
              <a:lnSpc>
                <a:spcPct val="114000"/>
              </a:lnSpc>
              <a:spcAft>
                <a:spcPts val="600"/>
              </a:spcAft>
              <a:buFont typeface="Arial" panose="020B0604020202020204" pitchFamily="34" charset="0"/>
              <a:buChar char="•"/>
            </a:pPr>
            <a:r>
              <a:rPr lang="en-GB" sz="2000" dirty="0"/>
              <a:t>Implemented in Python and QGIS</a:t>
            </a:r>
          </a:p>
          <a:p>
            <a:pPr marL="285750" indent="-285750">
              <a:buFont typeface="Arial" panose="020B0604020202020204" pitchFamily="34" charset="0"/>
              <a:buChar char="•"/>
            </a:pPr>
            <a:endParaRPr lang="en-GB" sz="2000" b="1" dirty="0">
              <a:solidFill>
                <a:schemeClr val="tx1"/>
              </a:solidFill>
            </a:endParaRPr>
          </a:p>
          <a:p>
            <a:pPr marL="285750" indent="-285750">
              <a:buFont typeface="Arial" panose="020B0604020202020204" pitchFamily="34" charset="0"/>
              <a:buChar char="•"/>
            </a:pPr>
            <a:endParaRPr lang="en-US" sz="2000" b="1" dirty="0"/>
          </a:p>
        </p:txBody>
      </p:sp>
      <p:pic>
        <p:nvPicPr>
          <p:cNvPr id="3074" name="Picture 2" descr="ONSSET">
            <a:extLst>
              <a:ext uri="{FF2B5EF4-FFF2-40B4-BE49-F238E27FC236}">
                <a16:creationId xmlns:a16="http://schemas.microsoft.com/office/drawing/2014/main" id="{B81E71A8-C710-C8D7-BAE1-24E3BF4FB2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298" y="2492896"/>
            <a:ext cx="3096344" cy="136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5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a:solidFill>
                  <a:schemeClr val="tx1"/>
                </a:solidFill>
                <a:latin typeface="Tw Cen MT" panose="020B0602020104020603" pitchFamily="34" charset="0"/>
              </a:rPr>
              <a:t>Reference </a:t>
            </a:r>
            <a:r>
              <a:rPr lang="es-ES" dirty="0" err="1">
                <a:solidFill>
                  <a:schemeClr val="tx1"/>
                </a:solidFill>
                <a:latin typeface="Tw Cen MT" panose="020B0602020104020603" pitchFamily="34" charset="0"/>
              </a:rPr>
              <a:t>Electrification</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Model</a:t>
            </a:r>
            <a:r>
              <a:rPr lang="es-ES" dirty="0">
                <a:solidFill>
                  <a:schemeClr val="tx1"/>
                </a:solidFill>
                <a:latin typeface="Tw Cen MT" panose="020B0602020104020603" pitchFamily="34" charset="0"/>
              </a:rPr>
              <a:t> (REM)</a:t>
            </a:r>
            <a:endParaRPr lang="es-ES" dirty="0">
              <a:solidFill>
                <a:schemeClr val="tx1"/>
              </a:solidFill>
            </a:endParaRPr>
          </a:p>
        </p:txBody>
      </p:sp>
      <p:sp>
        <p:nvSpPr>
          <p:cNvPr id="2" name="TextBox 1">
            <a:extLst>
              <a:ext uri="{FF2B5EF4-FFF2-40B4-BE49-F238E27FC236}">
                <a16:creationId xmlns:a16="http://schemas.microsoft.com/office/drawing/2014/main" id="{B7785E07-BA22-54B0-CED7-E1BAA49E269C}"/>
              </a:ext>
            </a:extLst>
          </p:cNvPr>
          <p:cNvSpPr txBox="1"/>
          <p:nvPr/>
        </p:nvSpPr>
        <p:spPr>
          <a:xfrm>
            <a:off x="4943872" y="1389310"/>
            <a:ext cx="4608512" cy="5106013"/>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b="1" dirty="0"/>
              <a:t>Since 2015</a:t>
            </a:r>
          </a:p>
          <a:p>
            <a:pPr marL="285750" indent="-285750">
              <a:lnSpc>
                <a:spcPct val="114000"/>
              </a:lnSpc>
              <a:spcAft>
                <a:spcPts val="600"/>
              </a:spcAft>
              <a:buFont typeface="Arial" panose="020B0604020202020204" pitchFamily="34" charset="0"/>
              <a:buChar char="•"/>
            </a:pPr>
            <a:r>
              <a:rPr lang="en-US" sz="2000" b="1" dirty="0">
                <a:solidFill>
                  <a:schemeClr val="tx1"/>
                </a:solidFill>
              </a:rPr>
              <a:t>Developed by </a:t>
            </a:r>
            <a:r>
              <a:rPr lang="en-GB" sz="2000" b="1" dirty="0" err="1"/>
              <a:t>Comillas</a:t>
            </a:r>
            <a:r>
              <a:rPr lang="en-GB" sz="2000" b="1" dirty="0"/>
              <a:t> Universal Energy Access Laboratory (UEA Lab) of Massachusetts Institute of Technology (MIT), USA in collaboration with IIT‐</a:t>
            </a:r>
            <a:r>
              <a:rPr lang="en-GB" sz="2000" b="1" dirty="0" err="1"/>
              <a:t>Comillas</a:t>
            </a:r>
            <a:r>
              <a:rPr lang="en-GB" sz="2000" b="1" dirty="0"/>
              <a:t> in Madrid, Spain</a:t>
            </a:r>
          </a:p>
          <a:p>
            <a:pPr marL="285750" indent="-285750">
              <a:lnSpc>
                <a:spcPct val="114000"/>
              </a:lnSpc>
              <a:spcAft>
                <a:spcPts val="600"/>
              </a:spcAft>
              <a:buFont typeface="Arial" panose="020B0604020202020204" pitchFamily="34" charset="0"/>
              <a:buChar char="•"/>
            </a:pPr>
            <a:r>
              <a:rPr lang="en-GB" sz="2000" b="1" dirty="0"/>
              <a:t>Characteristics:</a:t>
            </a:r>
          </a:p>
          <a:p>
            <a:pPr marL="775566" lvl="1" indent="-285750">
              <a:lnSpc>
                <a:spcPct val="114000"/>
              </a:lnSpc>
              <a:spcAft>
                <a:spcPts val="600"/>
              </a:spcAft>
              <a:buFont typeface="Arial" panose="020B0604020202020204" pitchFamily="34" charset="0"/>
              <a:buChar char="•"/>
            </a:pPr>
            <a:r>
              <a:rPr lang="en-GB" sz="2000" dirty="0"/>
              <a:t>Proprietary tool</a:t>
            </a:r>
          </a:p>
          <a:p>
            <a:pPr marL="775566" lvl="1" indent="-285750">
              <a:lnSpc>
                <a:spcPct val="114000"/>
              </a:lnSpc>
              <a:spcAft>
                <a:spcPts val="600"/>
              </a:spcAft>
              <a:buFont typeface="Arial" panose="020B0604020202020204" pitchFamily="34" charset="0"/>
              <a:buChar char="•"/>
            </a:pPr>
            <a:r>
              <a:rPr lang="en-GB" sz="2000" dirty="0"/>
              <a:t>High-level of spatial granularity</a:t>
            </a:r>
          </a:p>
          <a:p>
            <a:pPr marL="775566" lvl="1" indent="-285750">
              <a:lnSpc>
                <a:spcPct val="114000"/>
              </a:lnSpc>
              <a:spcAft>
                <a:spcPts val="600"/>
              </a:spcAft>
              <a:buFont typeface="Arial" panose="020B0604020202020204" pitchFamily="34" charset="0"/>
              <a:buChar char="•"/>
            </a:pPr>
            <a:r>
              <a:rPr lang="en-GB" sz="2000" dirty="0"/>
              <a:t>Solutions at the individual level</a:t>
            </a:r>
          </a:p>
          <a:p>
            <a:pPr marL="775566" lvl="1" indent="-285750">
              <a:lnSpc>
                <a:spcPct val="114000"/>
              </a:lnSpc>
              <a:spcAft>
                <a:spcPts val="600"/>
              </a:spcAft>
              <a:buFont typeface="Arial" panose="020B0604020202020204" pitchFamily="34" charset="0"/>
              <a:buChar char="•"/>
            </a:pPr>
            <a:r>
              <a:rPr lang="en-GB" sz="2000" dirty="0"/>
              <a:t>Takes into account grid reliability</a:t>
            </a:r>
            <a:endParaRPr lang="en-US" sz="2000" dirty="0"/>
          </a:p>
          <a:p>
            <a:pPr marL="285750" indent="-285750">
              <a:buFont typeface="Arial" panose="020B0604020202020204" pitchFamily="34" charset="0"/>
              <a:buChar char="•"/>
            </a:pPr>
            <a:endParaRPr lang="en-US" sz="2000" b="1" dirty="0">
              <a:solidFill>
                <a:schemeClr val="tx1"/>
              </a:solidFill>
            </a:endParaRPr>
          </a:p>
          <a:p>
            <a:pPr marL="285750" indent="-285750">
              <a:buFont typeface="Arial" panose="020B0604020202020204" pitchFamily="34" charset="0"/>
              <a:buChar char="•"/>
            </a:pPr>
            <a:endParaRPr lang="en-US" sz="2000" b="1" dirty="0"/>
          </a:p>
        </p:txBody>
      </p:sp>
      <p:pic>
        <p:nvPicPr>
          <p:cNvPr id="5124" name="Picture 4" descr="Prensa / Comunicación">
            <a:extLst>
              <a:ext uri="{FF2B5EF4-FFF2-40B4-BE49-F238E27FC236}">
                <a16:creationId xmlns:a16="http://schemas.microsoft.com/office/drawing/2014/main" id="{4791A435-D76E-3ACD-D9FD-94072B7FD6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7448" y="176537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IT Logo and symbol, meaning, history, PNG, brand">
            <a:extLst>
              <a:ext uri="{FF2B5EF4-FFF2-40B4-BE49-F238E27FC236}">
                <a16:creationId xmlns:a16="http://schemas.microsoft.com/office/drawing/2014/main" id="{8BA48C8D-3224-1B20-9980-58A762C2C94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385" y="371863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0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err="1">
                <a:solidFill>
                  <a:schemeClr val="tx1"/>
                </a:solidFill>
                <a:latin typeface="Tw Cen MT" panose="020B0602020104020603" pitchFamily="34" charset="0"/>
              </a:rPr>
              <a:t>Village</a:t>
            </a:r>
            <a:r>
              <a:rPr lang="es-ES" dirty="0">
                <a:solidFill>
                  <a:schemeClr val="tx1"/>
                </a:solidFill>
                <a:latin typeface="Tw Cen MT" panose="020B0602020104020603" pitchFamily="34" charset="0"/>
              </a:rPr>
              <a:t> Data </a:t>
            </a:r>
            <a:r>
              <a:rPr lang="es-ES" dirty="0" err="1">
                <a:solidFill>
                  <a:schemeClr val="tx1"/>
                </a:solidFill>
                <a:latin typeface="Tw Cen MT" panose="020B0602020104020603" pitchFamily="34" charset="0"/>
              </a:rPr>
              <a:t>Analytics</a:t>
            </a:r>
            <a:r>
              <a:rPr lang="es-ES" dirty="0">
                <a:solidFill>
                  <a:schemeClr val="tx1"/>
                </a:solidFill>
                <a:latin typeface="Tw Cen MT" panose="020B0602020104020603" pitchFamily="34" charset="0"/>
              </a:rPr>
              <a:t> (VIDA)</a:t>
            </a:r>
            <a:endParaRPr lang="es-ES" dirty="0">
              <a:solidFill>
                <a:schemeClr val="tx1"/>
              </a:solidFill>
            </a:endParaRPr>
          </a:p>
        </p:txBody>
      </p:sp>
      <p:sp>
        <p:nvSpPr>
          <p:cNvPr id="2" name="TextBox 1">
            <a:extLst>
              <a:ext uri="{FF2B5EF4-FFF2-40B4-BE49-F238E27FC236}">
                <a16:creationId xmlns:a16="http://schemas.microsoft.com/office/drawing/2014/main" id="{B7785E07-BA22-54B0-CED7-E1BAA49E269C}"/>
              </a:ext>
            </a:extLst>
          </p:cNvPr>
          <p:cNvSpPr txBox="1"/>
          <p:nvPr/>
        </p:nvSpPr>
        <p:spPr>
          <a:xfrm>
            <a:off x="4871864" y="1571832"/>
            <a:ext cx="4608512" cy="4558171"/>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b="1" dirty="0"/>
              <a:t>Since 2015</a:t>
            </a:r>
          </a:p>
          <a:p>
            <a:pPr marL="285750" indent="-285750">
              <a:lnSpc>
                <a:spcPct val="114000"/>
              </a:lnSpc>
              <a:spcAft>
                <a:spcPts val="600"/>
              </a:spcAft>
              <a:buFont typeface="Arial" panose="020B0604020202020204" pitchFamily="34" charset="0"/>
              <a:buChar char="•"/>
            </a:pPr>
            <a:r>
              <a:rPr lang="en-US" sz="2000" b="1" dirty="0">
                <a:solidFill>
                  <a:schemeClr val="tx1"/>
                </a:solidFill>
              </a:rPr>
              <a:t>Developed by </a:t>
            </a:r>
            <a:r>
              <a:rPr lang="en-GB" sz="2000" b="1" dirty="0"/>
              <a:t>TFE Energy</a:t>
            </a:r>
          </a:p>
          <a:p>
            <a:pPr marL="285750" indent="-285750">
              <a:lnSpc>
                <a:spcPct val="114000"/>
              </a:lnSpc>
              <a:spcAft>
                <a:spcPts val="600"/>
              </a:spcAft>
              <a:buFont typeface="Arial" panose="020B0604020202020204" pitchFamily="34" charset="0"/>
              <a:buChar char="•"/>
            </a:pPr>
            <a:r>
              <a:rPr lang="en-GB" sz="2000" b="1" dirty="0"/>
              <a:t>Characteristics:</a:t>
            </a:r>
          </a:p>
          <a:p>
            <a:pPr marL="775566" lvl="1" indent="-285750">
              <a:lnSpc>
                <a:spcPct val="114000"/>
              </a:lnSpc>
              <a:spcAft>
                <a:spcPts val="600"/>
              </a:spcAft>
              <a:buFont typeface="Arial" panose="020B0604020202020204" pitchFamily="34" charset="0"/>
              <a:buChar char="•"/>
            </a:pPr>
            <a:r>
              <a:rPr lang="en-GB" sz="2000" dirty="0"/>
              <a:t>Proprietary tool</a:t>
            </a:r>
          </a:p>
          <a:p>
            <a:pPr marL="775566" lvl="1" indent="-285750">
              <a:lnSpc>
                <a:spcPct val="114000"/>
              </a:lnSpc>
              <a:spcAft>
                <a:spcPts val="600"/>
              </a:spcAft>
              <a:buFont typeface="Arial" panose="020B0604020202020204" pitchFamily="34" charset="0"/>
              <a:buChar char="•"/>
            </a:pPr>
            <a:r>
              <a:rPr lang="en-GB" sz="2000" dirty="0"/>
              <a:t>Good visualization platform</a:t>
            </a:r>
          </a:p>
          <a:p>
            <a:pPr marL="775566" lvl="1" indent="-285750">
              <a:lnSpc>
                <a:spcPct val="114000"/>
              </a:lnSpc>
              <a:spcAft>
                <a:spcPts val="600"/>
              </a:spcAft>
              <a:buFont typeface="Arial" panose="020B0604020202020204" pitchFamily="34" charset="0"/>
              <a:buChar char="•"/>
            </a:pPr>
            <a:endParaRPr lang="es-ES" sz="2000" dirty="0"/>
          </a:p>
          <a:p>
            <a:pPr marL="285750" indent="-285750">
              <a:lnSpc>
                <a:spcPct val="114000"/>
              </a:lnSpc>
              <a:spcAft>
                <a:spcPts val="600"/>
              </a:spcAft>
              <a:buFont typeface="Arial" panose="020B0604020202020204" pitchFamily="34" charset="0"/>
              <a:buChar char="•"/>
            </a:pPr>
            <a:r>
              <a:rPr lang="es-ES" sz="2000" b="1" dirty="0"/>
              <a:t>More </a:t>
            </a:r>
            <a:r>
              <a:rPr lang="es-ES" sz="2000" b="1" dirty="0" err="1"/>
              <a:t>info</a:t>
            </a:r>
            <a:r>
              <a:rPr lang="es-ES" sz="2000" b="1" dirty="0"/>
              <a:t>:</a:t>
            </a:r>
          </a:p>
          <a:p>
            <a:pPr>
              <a:lnSpc>
                <a:spcPct val="114000"/>
              </a:lnSpc>
              <a:spcAft>
                <a:spcPts val="600"/>
              </a:spcAft>
            </a:pPr>
            <a:r>
              <a:rPr lang="en-US" sz="2000" dirty="0">
                <a:hlinkClick r:id="rId3"/>
              </a:rPr>
              <a:t>https://www.vida.place/</a:t>
            </a:r>
            <a:endParaRPr lang="es-ES" sz="2000" dirty="0"/>
          </a:p>
          <a:p>
            <a:pPr marL="285750" indent="-285750">
              <a:lnSpc>
                <a:spcPct val="114000"/>
              </a:lnSpc>
              <a:spcAft>
                <a:spcPts val="600"/>
              </a:spcAft>
              <a:buFont typeface="Arial" panose="020B0604020202020204" pitchFamily="34" charset="0"/>
              <a:buChar char="•"/>
            </a:pPr>
            <a:endParaRPr lang="en-US" sz="2000" dirty="0"/>
          </a:p>
          <a:p>
            <a:pPr marL="285750" indent="-285750">
              <a:buFont typeface="Arial" panose="020B0604020202020204" pitchFamily="34" charset="0"/>
              <a:buChar char="•"/>
            </a:pPr>
            <a:endParaRPr lang="en-US" sz="2000" b="1" dirty="0">
              <a:solidFill>
                <a:schemeClr val="tx1"/>
              </a:solidFill>
            </a:endParaRPr>
          </a:p>
          <a:p>
            <a:pPr marL="285750" indent="-285750">
              <a:buFont typeface="Arial" panose="020B0604020202020204" pitchFamily="34" charset="0"/>
              <a:buChar char="•"/>
            </a:pPr>
            <a:endParaRPr lang="en-US" sz="2000" b="1" dirty="0"/>
          </a:p>
        </p:txBody>
      </p:sp>
      <p:pic>
        <p:nvPicPr>
          <p:cNvPr id="6146" name="Picture 2" descr="Village Data Analytics (TFE Energy GmbH) - Start Up Energy Transition">
            <a:extLst>
              <a:ext uri="{FF2B5EF4-FFF2-40B4-BE49-F238E27FC236}">
                <a16:creationId xmlns:a16="http://schemas.microsoft.com/office/drawing/2014/main" id="{904D4190-8041-5518-4DD1-29067FCD44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2276872"/>
            <a:ext cx="3359696" cy="138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9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err="1">
                <a:solidFill>
                  <a:schemeClr val="tx1"/>
                </a:solidFill>
                <a:latin typeface="Tw Cen MT" panose="020B0602020104020603" pitchFamily="34" charset="0"/>
              </a:rPr>
              <a:t>Odissey</a:t>
            </a:r>
            <a:endParaRPr lang="es-ES" dirty="0">
              <a:solidFill>
                <a:schemeClr val="tx1"/>
              </a:solidFill>
            </a:endParaRPr>
          </a:p>
        </p:txBody>
      </p:sp>
      <p:sp>
        <p:nvSpPr>
          <p:cNvPr id="2" name="TextBox 1">
            <a:extLst>
              <a:ext uri="{FF2B5EF4-FFF2-40B4-BE49-F238E27FC236}">
                <a16:creationId xmlns:a16="http://schemas.microsoft.com/office/drawing/2014/main" id="{B7785E07-BA22-54B0-CED7-E1BAA49E269C}"/>
              </a:ext>
            </a:extLst>
          </p:cNvPr>
          <p:cNvSpPr txBox="1"/>
          <p:nvPr/>
        </p:nvSpPr>
        <p:spPr>
          <a:xfrm>
            <a:off x="4871864" y="1484784"/>
            <a:ext cx="4608512" cy="3340915"/>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b="1" dirty="0">
                <a:solidFill>
                  <a:schemeClr val="tx1"/>
                </a:solidFill>
              </a:rPr>
              <a:t>Developed by </a:t>
            </a:r>
            <a:r>
              <a:rPr lang="en-GB" sz="2000" b="1" dirty="0"/>
              <a:t>TFE Energy</a:t>
            </a:r>
          </a:p>
          <a:p>
            <a:pPr marL="285750" indent="-285750">
              <a:lnSpc>
                <a:spcPct val="114000"/>
              </a:lnSpc>
              <a:spcAft>
                <a:spcPts val="600"/>
              </a:spcAft>
              <a:buFont typeface="Arial" panose="020B0604020202020204" pitchFamily="34" charset="0"/>
              <a:buChar char="•"/>
            </a:pPr>
            <a:r>
              <a:rPr lang="en-GB" sz="2000" b="1" dirty="0"/>
              <a:t>Characteristics:</a:t>
            </a:r>
          </a:p>
          <a:p>
            <a:pPr marL="775566" lvl="1" indent="-285750">
              <a:lnSpc>
                <a:spcPct val="114000"/>
              </a:lnSpc>
              <a:spcAft>
                <a:spcPts val="600"/>
              </a:spcAft>
              <a:buFont typeface="Arial" panose="020B0604020202020204" pitchFamily="34" charset="0"/>
              <a:buChar char="•"/>
            </a:pPr>
            <a:r>
              <a:rPr lang="es-ES" sz="2000" dirty="0"/>
              <a:t>Vertical </a:t>
            </a:r>
            <a:r>
              <a:rPr lang="es-ES" sz="2000" dirty="0" err="1"/>
              <a:t>integration</a:t>
            </a:r>
            <a:r>
              <a:rPr lang="es-ES" sz="2000" dirty="0"/>
              <a:t>, </a:t>
            </a:r>
            <a:r>
              <a:rPr lang="es-ES" sz="2000" dirty="0" err="1"/>
              <a:t>from</a:t>
            </a:r>
            <a:r>
              <a:rPr lang="es-ES" sz="2000" dirty="0"/>
              <a:t> </a:t>
            </a:r>
            <a:r>
              <a:rPr lang="es-ES" sz="2000" dirty="0" err="1"/>
              <a:t>financing</a:t>
            </a:r>
            <a:r>
              <a:rPr lang="es-ES" sz="2000" dirty="0"/>
              <a:t> to Procurement.</a:t>
            </a:r>
          </a:p>
          <a:p>
            <a:pPr marL="775566" lvl="1" indent="-285750">
              <a:lnSpc>
                <a:spcPct val="114000"/>
              </a:lnSpc>
              <a:spcAft>
                <a:spcPts val="600"/>
              </a:spcAft>
              <a:buFont typeface="Arial" panose="020B0604020202020204" pitchFamily="34" charset="0"/>
              <a:buChar char="•"/>
            </a:pPr>
            <a:endParaRPr lang="es-ES" sz="2000" dirty="0"/>
          </a:p>
          <a:p>
            <a:pPr marL="285750" indent="-285750">
              <a:lnSpc>
                <a:spcPct val="114000"/>
              </a:lnSpc>
              <a:spcAft>
                <a:spcPts val="600"/>
              </a:spcAft>
              <a:buFont typeface="Arial" panose="020B0604020202020204" pitchFamily="34" charset="0"/>
              <a:buChar char="•"/>
            </a:pPr>
            <a:r>
              <a:rPr lang="es-ES" sz="2000" b="1" dirty="0"/>
              <a:t>More </a:t>
            </a:r>
            <a:r>
              <a:rPr lang="es-ES" sz="2000" b="1" dirty="0" err="1"/>
              <a:t>info</a:t>
            </a:r>
            <a:r>
              <a:rPr lang="es-ES" sz="2000" b="1" dirty="0"/>
              <a:t>:</a:t>
            </a:r>
          </a:p>
          <a:p>
            <a:pPr>
              <a:lnSpc>
                <a:spcPct val="114000"/>
              </a:lnSpc>
              <a:spcAft>
                <a:spcPts val="600"/>
              </a:spcAft>
            </a:pPr>
            <a:r>
              <a:rPr lang="es-ES" sz="2000" dirty="0">
                <a:hlinkClick r:id="rId3"/>
              </a:rPr>
              <a:t>https://odysseyenergysolutions.com/</a:t>
            </a:r>
            <a:endParaRPr lang="en-US" sz="2000" dirty="0"/>
          </a:p>
          <a:p>
            <a:pPr>
              <a:lnSpc>
                <a:spcPct val="114000"/>
              </a:lnSpc>
              <a:spcAft>
                <a:spcPts val="600"/>
              </a:spcAft>
            </a:pPr>
            <a:endParaRPr lang="es-ES" sz="2000" dirty="0"/>
          </a:p>
        </p:txBody>
      </p:sp>
      <p:pic>
        <p:nvPicPr>
          <p:cNvPr id="7172" name="Picture 4" descr="Welcome Odyssey Energy Solutions to the Equal Ventures Family | by Equal  Ventures | Medium">
            <a:extLst>
              <a:ext uri="{FF2B5EF4-FFF2-40B4-BE49-F238E27FC236}">
                <a16:creationId xmlns:a16="http://schemas.microsoft.com/office/drawing/2014/main" id="{22CA6100-7B34-D562-F5A6-A7133F4A6C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7408" y="2149734"/>
            <a:ext cx="35337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9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635CFC3-9560-2E45-A519-6B4674E06638}"/>
              </a:ext>
            </a:extLst>
          </p:cNvPr>
          <p:cNvSpPr>
            <a:spLocks noGrp="1"/>
          </p:cNvSpPr>
          <p:nvPr>
            <p:ph type="title"/>
          </p:nvPr>
        </p:nvSpPr>
        <p:spPr>
          <a:xfrm>
            <a:off x="609600" y="274638"/>
            <a:ext cx="11582399" cy="706090"/>
          </a:xfrm>
        </p:spPr>
        <p:txBody>
          <a:bodyPr/>
          <a:lstStyle/>
          <a:p>
            <a:r>
              <a:rPr lang="es-ES" dirty="0">
                <a:solidFill>
                  <a:srgbClr val="4B655A"/>
                </a:solidFill>
                <a:latin typeface="Tw Cen MT" panose="020B0602020104020603" pitchFamily="34" charset="0"/>
              </a:rPr>
              <a:t>TOOLS. </a:t>
            </a:r>
            <a:r>
              <a:rPr lang="es-ES" dirty="0" err="1">
                <a:solidFill>
                  <a:schemeClr val="tx1"/>
                </a:solidFill>
                <a:latin typeface="Tw Cen MT" panose="020B0602020104020603" pitchFamily="34" charset="0"/>
              </a:rPr>
              <a:t>Examples</a:t>
            </a:r>
            <a:endParaRPr lang="es-ES" dirty="0">
              <a:solidFill>
                <a:schemeClr val="tx1"/>
              </a:solidFill>
            </a:endParaRPr>
          </a:p>
        </p:txBody>
      </p:sp>
      <p:sp>
        <p:nvSpPr>
          <p:cNvPr id="2" name="TextBox 1">
            <a:extLst>
              <a:ext uri="{FF2B5EF4-FFF2-40B4-BE49-F238E27FC236}">
                <a16:creationId xmlns:a16="http://schemas.microsoft.com/office/drawing/2014/main" id="{B7785E07-BA22-54B0-CED7-E1BAA49E269C}"/>
              </a:ext>
            </a:extLst>
          </p:cNvPr>
          <p:cNvSpPr txBox="1"/>
          <p:nvPr/>
        </p:nvSpPr>
        <p:spPr>
          <a:xfrm>
            <a:off x="1127448" y="1628800"/>
            <a:ext cx="9937104" cy="3477106"/>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s-ES" sz="2400" b="1" dirty="0" err="1">
                <a:solidFill>
                  <a:schemeClr val="tx1"/>
                </a:solidFill>
              </a:rPr>
              <a:t>Pakistan</a:t>
            </a:r>
            <a:r>
              <a:rPr lang="es-ES" sz="2400" b="1" dirty="0"/>
              <a:t> (</a:t>
            </a:r>
            <a:r>
              <a:rPr lang="es-ES" sz="2400" b="1" dirty="0">
                <a:solidFill>
                  <a:schemeClr val="tx1"/>
                </a:solidFill>
              </a:rPr>
              <a:t>VIDA)</a:t>
            </a:r>
          </a:p>
          <a:p>
            <a:pPr>
              <a:lnSpc>
                <a:spcPct val="114000"/>
              </a:lnSpc>
              <a:spcAft>
                <a:spcPts val="600"/>
              </a:spcAft>
            </a:pPr>
            <a:r>
              <a:rPr lang="en-US" altLang="en-US" sz="2400" dirty="0">
                <a:hlinkClick r:id="rId3">
                  <a:extLst>
                    <a:ext uri="{A12FA001-AC4F-418D-AE19-62706E023703}">
                      <ahyp:hlinkClr xmlns:ahyp="http://schemas.microsoft.com/office/drawing/2018/hyperlinkcolor" val="tx"/>
                    </a:ext>
                  </a:extLst>
                </a:hlinkClick>
              </a:rPr>
              <a:t>https://vida.villagedata.io</a:t>
            </a:r>
            <a:r>
              <a:rPr lang="en-US" altLang="en-US" sz="2400" dirty="0"/>
              <a:t> </a:t>
            </a:r>
          </a:p>
          <a:p>
            <a:pPr marL="285750" indent="-285750">
              <a:lnSpc>
                <a:spcPct val="114000"/>
              </a:lnSpc>
              <a:spcAft>
                <a:spcPts val="600"/>
              </a:spcAft>
              <a:buFont typeface="Arial" panose="020B0604020202020204" pitchFamily="34" charset="0"/>
              <a:buChar char="•"/>
            </a:pPr>
            <a:endParaRPr lang="es-ES" sz="2400" b="1" dirty="0"/>
          </a:p>
          <a:p>
            <a:pPr marL="285750" indent="-285750">
              <a:lnSpc>
                <a:spcPct val="114000"/>
              </a:lnSpc>
              <a:spcAft>
                <a:spcPts val="600"/>
              </a:spcAft>
              <a:buFont typeface="Arial" panose="020B0604020202020204" pitchFamily="34" charset="0"/>
              <a:buChar char="•"/>
            </a:pPr>
            <a:r>
              <a:rPr lang="es-ES" sz="2400" b="1" dirty="0"/>
              <a:t>PNG (</a:t>
            </a:r>
            <a:r>
              <a:rPr lang="es-ES" sz="2400" b="1" dirty="0" err="1"/>
              <a:t>Fraym</a:t>
            </a:r>
            <a:r>
              <a:rPr lang="es-ES" sz="2400" b="1" dirty="0"/>
              <a:t>)</a:t>
            </a:r>
          </a:p>
          <a:p>
            <a:pPr>
              <a:lnSpc>
                <a:spcPct val="114000"/>
              </a:lnSpc>
              <a:spcAft>
                <a:spcPts val="600"/>
              </a:spcAft>
            </a:pPr>
            <a:r>
              <a:rPr lang="es-ES" sz="2400" dirty="0">
                <a:hlinkClick r:id="rId4"/>
              </a:rPr>
              <a:t>https://dashboard.pngelectrification.org/account/login/?next=/dashboard/</a:t>
            </a:r>
            <a:endParaRPr lang="es-ES" sz="2400" dirty="0"/>
          </a:p>
          <a:p>
            <a:pPr>
              <a:lnSpc>
                <a:spcPct val="114000"/>
              </a:lnSpc>
              <a:spcAft>
                <a:spcPts val="600"/>
              </a:spcAft>
            </a:pPr>
            <a:endParaRPr lang="es-ES" sz="2400" dirty="0"/>
          </a:p>
          <a:p>
            <a:pPr>
              <a:lnSpc>
                <a:spcPct val="114000"/>
              </a:lnSpc>
              <a:spcAft>
                <a:spcPts val="600"/>
              </a:spcAft>
            </a:pPr>
            <a:endParaRPr lang="es-ES" sz="2400" dirty="0"/>
          </a:p>
        </p:txBody>
      </p:sp>
    </p:spTree>
    <p:extLst>
      <p:ext uri="{BB962C8B-B14F-4D97-AF65-F5344CB8AC3E}">
        <p14:creationId xmlns:p14="http://schemas.microsoft.com/office/powerpoint/2010/main" val="36243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dirty="0"/>
              <a:t>5. ADDITIONAL RESOURCES</a:t>
            </a:r>
          </a:p>
        </p:txBody>
      </p:sp>
    </p:spTree>
    <p:extLst>
      <p:ext uri="{BB962C8B-B14F-4D97-AF65-F5344CB8AC3E}">
        <p14:creationId xmlns:p14="http://schemas.microsoft.com/office/powerpoint/2010/main" val="425782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a:t>1. </a:t>
            </a:r>
            <a:r>
              <a:rPr lang="en-US" dirty="0"/>
              <a:t>Session objectives</a:t>
            </a:r>
          </a:p>
        </p:txBody>
      </p:sp>
    </p:spTree>
    <p:extLst>
      <p:ext uri="{BB962C8B-B14F-4D97-AF65-F5344CB8AC3E}">
        <p14:creationId xmlns:p14="http://schemas.microsoft.com/office/powerpoint/2010/main" val="3198398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7A27-F750-4988-8050-9492AE584DB9}"/>
              </a:ext>
            </a:extLst>
          </p:cNvPr>
          <p:cNvSpPr txBox="1"/>
          <p:nvPr/>
        </p:nvSpPr>
        <p:spPr>
          <a:xfrm>
            <a:off x="6063" y="3013501"/>
            <a:ext cx="12192000" cy="830997"/>
          </a:xfrm>
          <a:prstGeom prst="rect">
            <a:avLst/>
          </a:prstGeom>
          <a:noFill/>
        </p:spPr>
        <p:txBody>
          <a:bodyPr wrap="square" rtlCol="0">
            <a:spAutoFit/>
          </a:bodyPr>
          <a:lstStyle/>
          <a:p>
            <a:pPr algn="ctr"/>
            <a:r>
              <a:rPr lang="it-IT" sz="4800" b="1" dirty="0">
                <a:solidFill>
                  <a:srgbClr val="4B655A"/>
                </a:solidFill>
                <a:latin typeface="Tw Cen MT" panose="020B0602020104020603" pitchFamily="34" charset="0"/>
              </a:rPr>
              <a:t>Vinaka!</a:t>
            </a:r>
          </a:p>
        </p:txBody>
      </p:sp>
      <p:sp>
        <p:nvSpPr>
          <p:cNvPr id="3" name="TextBox 2">
            <a:extLst>
              <a:ext uri="{FF2B5EF4-FFF2-40B4-BE49-F238E27FC236}">
                <a16:creationId xmlns:a16="http://schemas.microsoft.com/office/drawing/2014/main" id="{8D1C2A61-B62A-41F2-A490-E5BEDDB3201E}"/>
              </a:ext>
            </a:extLst>
          </p:cNvPr>
          <p:cNvSpPr txBox="1"/>
          <p:nvPr/>
        </p:nvSpPr>
        <p:spPr>
          <a:xfrm>
            <a:off x="0" y="5018705"/>
            <a:ext cx="12192000" cy="1015663"/>
          </a:xfrm>
          <a:prstGeom prst="rect">
            <a:avLst/>
          </a:prstGeom>
          <a:noFill/>
        </p:spPr>
        <p:txBody>
          <a:bodyPr wrap="square" rtlCol="0">
            <a:spAutoFit/>
          </a:bodyPr>
          <a:lstStyle/>
          <a:p>
            <a:pPr algn="ctr">
              <a:lnSpc>
                <a:spcPct val="100000"/>
              </a:lnSpc>
              <a:spcBef>
                <a:spcPts val="0"/>
              </a:spcBef>
            </a:pPr>
            <a:r>
              <a:rPr lang="en-GB" sz="2000" b="1" dirty="0">
                <a:latin typeface="+mj-lt"/>
              </a:rPr>
              <a:t>Roger SALLENT</a:t>
            </a:r>
          </a:p>
          <a:p>
            <a:pPr algn="ctr">
              <a:lnSpc>
                <a:spcPct val="100000"/>
              </a:lnSpc>
              <a:spcBef>
                <a:spcPts val="0"/>
              </a:spcBef>
            </a:pPr>
            <a:r>
              <a:rPr lang="en-US" sz="2000" dirty="0">
                <a:latin typeface="+mj-lt"/>
              </a:rPr>
              <a:t>Regional Team Leader for Asia – Pacific </a:t>
            </a:r>
            <a:r>
              <a:rPr lang="en-US" sz="2000" dirty="0" err="1">
                <a:latin typeface="+mj-lt"/>
              </a:rPr>
              <a:t>Trama</a:t>
            </a:r>
            <a:r>
              <a:rPr lang="en-US" sz="2000" dirty="0">
                <a:latin typeface="+mj-lt"/>
              </a:rPr>
              <a:t> </a:t>
            </a:r>
            <a:r>
              <a:rPr lang="en-US" sz="2000" dirty="0" err="1">
                <a:latin typeface="+mj-lt"/>
              </a:rPr>
              <a:t>TecnoAmbiental</a:t>
            </a:r>
            <a:br>
              <a:rPr lang="en-US" sz="2000" dirty="0">
                <a:latin typeface="+mj-lt"/>
              </a:rPr>
            </a:br>
            <a:r>
              <a:rPr lang="en-US" sz="2000" dirty="0">
                <a:solidFill>
                  <a:srgbClr val="9EA159"/>
                </a:solidFill>
                <a:latin typeface="+mj-lt"/>
                <a:hlinkClick r:id="rId3"/>
              </a:rPr>
              <a:t>roger.sallent@tta.com.es</a:t>
            </a:r>
            <a:r>
              <a:rPr lang="en-US" sz="2000" dirty="0">
                <a:solidFill>
                  <a:srgbClr val="9EA159"/>
                </a:solidFill>
                <a:latin typeface="+mj-lt"/>
              </a:rPr>
              <a:t> </a:t>
            </a:r>
          </a:p>
        </p:txBody>
      </p:sp>
    </p:spTree>
    <p:extLst>
      <p:ext uri="{BB962C8B-B14F-4D97-AF65-F5344CB8AC3E}">
        <p14:creationId xmlns:p14="http://schemas.microsoft.com/office/powerpoint/2010/main" val="181514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SESSION OBJECTIVES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2639616" y="2466327"/>
            <a:ext cx="9433048" cy="1031051"/>
          </a:xfrm>
          <a:prstGeom prst="rect">
            <a:avLst/>
          </a:prstGeom>
          <a:noFill/>
        </p:spPr>
        <p:txBody>
          <a:bodyPr wrap="square">
            <a:spAutoFit/>
          </a:bodyPr>
          <a:lstStyle/>
          <a:p>
            <a:pPr marL="342900" lvl="0" indent="-342900">
              <a:spcAft>
                <a:spcPts val="600"/>
              </a:spcAft>
              <a:buClr>
                <a:srgbClr val="000000"/>
              </a:buClr>
              <a:buFont typeface="+mj-lt"/>
              <a:buAutoNum type="romanLcParenR"/>
            </a:pPr>
            <a:r>
              <a:rPr lang="es-ES" sz="2800" u="none" strike="noStrike" dirty="0" err="1">
                <a:effectLst/>
                <a:ea typeface="Calibri" panose="020F0502020204030204" pitchFamily="34" charset="0"/>
              </a:rPr>
              <a:t>Understand</a:t>
            </a:r>
            <a:r>
              <a:rPr lang="es-ES" sz="2800" u="none" strike="noStrike" dirty="0">
                <a:effectLst/>
                <a:ea typeface="Calibri" panose="020F0502020204030204" pitchFamily="34" charset="0"/>
              </a:rPr>
              <a:t> </a:t>
            </a:r>
            <a:r>
              <a:rPr lang="es-ES" sz="2800" u="none" strike="noStrike" dirty="0" err="1">
                <a:effectLst/>
                <a:ea typeface="Calibri" panose="020F0502020204030204" pitchFamily="34" charset="0"/>
              </a:rPr>
              <a:t>the</a:t>
            </a:r>
            <a:r>
              <a:rPr lang="es-ES" sz="2800" u="none" strike="noStrike" dirty="0">
                <a:effectLst/>
                <a:ea typeface="Calibri" panose="020F0502020204030204" pitchFamily="34" charset="0"/>
              </a:rPr>
              <a:t> diferente </a:t>
            </a:r>
            <a:r>
              <a:rPr lang="es-ES" sz="2800" u="none" strike="noStrike" dirty="0" err="1">
                <a:effectLst/>
                <a:ea typeface="Calibri" panose="020F0502020204030204" pitchFamily="34" charset="0"/>
              </a:rPr>
              <a:t>electrification</a:t>
            </a:r>
            <a:r>
              <a:rPr lang="es-ES" sz="2800" u="none" strike="noStrike" dirty="0">
                <a:effectLst/>
                <a:ea typeface="Calibri" panose="020F0502020204030204" pitchFamily="34" charset="0"/>
              </a:rPr>
              <a:t> </a:t>
            </a:r>
            <a:r>
              <a:rPr lang="es-ES" sz="2800" u="none" strike="noStrike" dirty="0" err="1">
                <a:effectLst/>
                <a:ea typeface="Calibri" panose="020F0502020204030204" pitchFamily="34" charset="0"/>
              </a:rPr>
              <a:t>options</a:t>
            </a:r>
            <a:endParaRPr lang="es-ES" sz="28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s-ES" sz="2800" dirty="0" err="1"/>
              <a:t>Present</a:t>
            </a:r>
            <a:r>
              <a:rPr lang="es-ES" sz="2800" dirty="0"/>
              <a:t> </a:t>
            </a:r>
            <a:r>
              <a:rPr lang="es-ES" sz="2800" dirty="0" err="1"/>
              <a:t>different</a:t>
            </a:r>
            <a:r>
              <a:rPr lang="es-ES" sz="2800" dirty="0"/>
              <a:t> </a:t>
            </a:r>
            <a:r>
              <a:rPr lang="es-ES" sz="2800" dirty="0" err="1"/>
              <a:t>geospatial</a:t>
            </a:r>
            <a:r>
              <a:rPr lang="es-ES" sz="2800" dirty="0"/>
              <a:t> </a:t>
            </a:r>
            <a:r>
              <a:rPr lang="es-ES" sz="2800" dirty="0" err="1"/>
              <a:t>tools</a:t>
            </a:r>
            <a:endParaRPr lang="en-US" sz="2800" dirty="0"/>
          </a:p>
        </p:txBody>
      </p:sp>
      <p:pic>
        <p:nvPicPr>
          <p:cNvPr id="2050" name="Picture 2" descr="Objective - Free marketing icons">
            <a:extLst>
              <a:ext uri="{FF2B5EF4-FFF2-40B4-BE49-F238E27FC236}">
                <a16:creationId xmlns:a16="http://schemas.microsoft.com/office/drawing/2014/main" id="{30FA27A6-7793-4080-D506-0EDB15F2F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1" y="2204864"/>
            <a:ext cx="1553979" cy="155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a:t>2. </a:t>
            </a:r>
            <a:r>
              <a:rPr lang="en-US" dirty="0"/>
              <a:t>Electrification options</a:t>
            </a:r>
          </a:p>
        </p:txBody>
      </p:sp>
    </p:spTree>
    <p:extLst>
      <p:ext uri="{BB962C8B-B14F-4D97-AF65-F5344CB8AC3E}">
        <p14:creationId xmlns:p14="http://schemas.microsoft.com/office/powerpoint/2010/main" val="215213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ELECTRIFICATION OPTIONS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767408"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(1) GRID EXTENSION</a:t>
            </a:r>
            <a:endParaRPr lang="en-US" sz="1800" b="1" dirty="0"/>
          </a:p>
        </p:txBody>
      </p:sp>
      <p:pic>
        <p:nvPicPr>
          <p:cNvPr id="1026" name="Picture 2" descr="Explainer: What is the electric grid?">
            <a:extLst>
              <a:ext uri="{FF2B5EF4-FFF2-40B4-BE49-F238E27FC236}">
                <a16:creationId xmlns:a16="http://schemas.microsoft.com/office/drawing/2014/main" id="{BB8E7BCB-61FA-5B67-9AC1-46867248CA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344" y="1839983"/>
            <a:ext cx="3672408" cy="1964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TA - TramaTecnoAmbiental">
            <a:extLst>
              <a:ext uri="{FF2B5EF4-FFF2-40B4-BE49-F238E27FC236}">
                <a16:creationId xmlns:a16="http://schemas.microsoft.com/office/drawing/2014/main" id="{E48AC378-ADD5-923F-FA95-AC03045E9D7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1784" y="1838367"/>
            <a:ext cx="3530525" cy="1989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ergy Community Meets to Advance Off-Grid Renewables in Pursuit of  Development and Climate Goals">
            <a:extLst>
              <a:ext uri="{FF2B5EF4-FFF2-40B4-BE49-F238E27FC236}">
                <a16:creationId xmlns:a16="http://schemas.microsoft.com/office/drawing/2014/main" id="{35068572-89C4-FF18-6F1B-5F50880185F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75132" y="1838367"/>
            <a:ext cx="3700256" cy="19952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B6AE9AAB-455C-468B-3237-FB4D837A7103}"/>
              </a:ext>
            </a:extLst>
          </p:cNvPr>
          <p:cNvSpPr txBox="1"/>
          <p:nvPr/>
        </p:nvSpPr>
        <p:spPr>
          <a:xfrm>
            <a:off x="45838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(2) MINI-GRID</a:t>
            </a:r>
            <a:endParaRPr lang="en-US" sz="1800" b="1" dirty="0"/>
          </a:p>
        </p:txBody>
      </p:sp>
      <p:sp>
        <p:nvSpPr>
          <p:cNvPr id="5" name="CuadroTexto 2">
            <a:extLst>
              <a:ext uri="{FF2B5EF4-FFF2-40B4-BE49-F238E27FC236}">
                <a16:creationId xmlns:a16="http://schemas.microsoft.com/office/drawing/2014/main" id="{4F464D21-1482-F9C8-FE2B-41A453FC9A9E}"/>
              </a:ext>
            </a:extLst>
          </p:cNvPr>
          <p:cNvSpPr txBox="1"/>
          <p:nvPr/>
        </p:nvSpPr>
        <p:spPr>
          <a:xfrm>
            <a:off x="86731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(3) STAND-ALONE</a:t>
            </a:r>
            <a:endParaRPr lang="en-US" sz="1800" b="1" dirty="0"/>
          </a:p>
        </p:txBody>
      </p:sp>
    </p:spTree>
    <p:extLst>
      <p:ext uri="{BB962C8B-B14F-4D97-AF65-F5344CB8AC3E}">
        <p14:creationId xmlns:p14="http://schemas.microsoft.com/office/powerpoint/2010/main" val="387473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ELECTRIFICATION OPTIONS: </a:t>
            </a:r>
            <a:r>
              <a:rPr lang="es-ES" dirty="0" err="1">
                <a:solidFill>
                  <a:schemeClr val="tx1"/>
                </a:solidFill>
                <a:latin typeface="Tw Cen MT" panose="020B0602020104020603" pitchFamily="34" charset="0"/>
              </a:rPr>
              <a:t>Grid</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Extension</a:t>
            </a:r>
            <a:endParaRPr lang="es-ES" dirty="0">
              <a:solidFill>
                <a:schemeClr val="tx1"/>
              </a:solidFill>
            </a:endParaRPr>
          </a:p>
        </p:txBody>
      </p:sp>
      <p:sp>
        <p:nvSpPr>
          <p:cNvPr id="3" name="CuadroTexto 2">
            <a:extLst>
              <a:ext uri="{FF2B5EF4-FFF2-40B4-BE49-F238E27FC236}">
                <a16:creationId xmlns:a16="http://schemas.microsoft.com/office/drawing/2014/main" id="{6948F2B0-B007-D859-995A-C572F9504757}"/>
              </a:ext>
            </a:extLst>
          </p:cNvPr>
          <p:cNvSpPr txBox="1"/>
          <p:nvPr/>
        </p:nvSpPr>
        <p:spPr>
          <a:xfrm>
            <a:off x="767408"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(1) GRID EXTENSION</a:t>
            </a:r>
            <a:endParaRPr lang="en-US" sz="1800" b="1" dirty="0"/>
          </a:p>
        </p:txBody>
      </p:sp>
      <p:pic>
        <p:nvPicPr>
          <p:cNvPr id="1026" name="Picture 2" descr="Explainer: What is the electric grid?">
            <a:extLst>
              <a:ext uri="{FF2B5EF4-FFF2-40B4-BE49-F238E27FC236}">
                <a16:creationId xmlns:a16="http://schemas.microsoft.com/office/drawing/2014/main" id="{BB8E7BCB-61FA-5B67-9AC1-46867248CA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344" y="1839983"/>
            <a:ext cx="3672408" cy="1964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TA - TramaTecnoAmbiental">
            <a:extLst>
              <a:ext uri="{FF2B5EF4-FFF2-40B4-BE49-F238E27FC236}">
                <a16:creationId xmlns:a16="http://schemas.microsoft.com/office/drawing/2014/main" id="{E48AC378-ADD5-923F-FA95-AC03045E9D7F}"/>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51784" y="1838367"/>
            <a:ext cx="3530525" cy="1989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ergy Community Meets to Advance Off-Grid Renewables in Pursuit of  Development and Climate Goals">
            <a:extLst>
              <a:ext uri="{FF2B5EF4-FFF2-40B4-BE49-F238E27FC236}">
                <a16:creationId xmlns:a16="http://schemas.microsoft.com/office/drawing/2014/main" id="{35068572-89C4-FF18-6F1B-5F50880185F4}"/>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75132" y="1838367"/>
            <a:ext cx="3700256" cy="19952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B6AE9AAB-455C-468B-3237-FB4D837A7103}"/>
              </a:ext>
            </a:extLst>
          </p:cNvPr>
          <p:cNvSpPr txBox="1"/>
          <p:nvPr/>
        </p:nvSpPr>
        <p:spPr>
          <a:xfrm>
            <a:off x="45838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solidFill>
                  <a:schemeClr val="tx1">
                    <a:lumMod val="40000"/>
                    <a:lumOff val="60000"/>
                  </a:schemeClr>
                </a:solidFill>
                <a:effectLst/>
                <a:ea typeface="Calibri" panose="020F0502020204030204" pitchFamily="34" charset="0"/>
              </a:rPr>
              <a:t>(2) MINI-GRID</a:t>
            </a:r>
            <a:endParaRPr lang="en-US" sz="1800" b="1" dirty="0">
              <a:solidFill>
                <a:schemeClr val="tx1">
                  <a:lumMod val="40000"/>
                  <a:lumOff val="60000"/>
                </a:schemeClr>
              </a:solidFill>
            </a:endParaRPr>
          </a:p>
        </p:txBody>
      </p:sp>
      <p:sp>
        <p:nvSpPr>
          <p:cNvPr id="5" name="CuadroTexto 2">
            <a:extLst>
              <a:ext uri="{FF2B5EF4-FFF2-40B4-BE49-F238E27FC236}">
                <a16:creationId xmlns:a16="http://schemas.microsoft.com/office/drawing/2014/main" id="{4F464D21-1482-F9C8-FE2B-41A453FC9A9E}"/>
              </a:ext>
            </a:extLst>
          </p:cNvPr>
          <p:cNvSpPr txBox="1"/>
          <p:nvPr/>
        </p:nvSpPr>
        <p:spPr>
          <a:xfrm>
            <a:off x="86731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solidFill>
                  <a:schemeClr val="tx1">
                    <a:lumMod val="40000"/>
                    <a:lumOff val="60000"/>
                  </a:schemeClr>
                </a:solidFill>
                <a:effectLst/>
                <a:ea typeface="Calibri" panose="020F0502020204030204" pitchFamily="34" charset="0"/>
              </a:rPr>
              <a:t>(3) STAND-ALONE</a:t>
            </a:r>
            <a:endParaRPr lang="en-US" sz="1800" b="1" dirty="0">
              <a:solidFill>
                <a:schemeClr val="tx1">
                  <a:lumMod val="40000"/>
                  <a:lumOff val="60000"/>
                </a:schemeClr>
              </a:solidFill>
            </a:endParaRPr>
          </a:p>
        </p:txBody>
      </p:sp>
      <p:sp>
        <p:nvSpPr>
          <p:cNvPr id="6" name="CuadroTexto 2">
            <a:extLst>
              <a:ext uri="{FF2B5EF4-FFF2-40B4-BE49-F238E27FC236}">
                <a16:creationId xmlns:a16="http://schemas.microsoft.com/office/drawing/2014/main" id="{35D6C031-5DDF-83D4-986F-70CFD8878138}"/>
              </a:ext>
            </a:extLst>
          </p:cNvPr>
          <p:cNvSpPr txBox="1"/>
          <p:nvPr/>
        </p:nvSpPr>
        <p:spPr>
          <a:xfrm>
            <a:off x="173104" y="4078193"/>
            <a:ext cx="3672408" cy="1631216"/>
          </a:xfrm>
          <a:prstGeom prst="rect">
            <a:avLst/>
          </a:prstGeom>
          <a:noFill/>
        </p:spPr>
        <p:txBody>
          <a:bodyPr wrap="square">
            <a:spAutoFit/>
          </a:bodyPr>
          <a:lstStyle/>
          <a:p>
            <a:pPr marL="285750" lvl="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Centralized electricity generation, followed by </a:t>
            </a:r>
            <a:r>
              <a:rPr lang="en-US" sz="1800" b="1" dirty="0">
                <a:ea typeface="Calibri" panose="020F0502020204030204" pitchFamily="34" charset="0"/>
              </a:rPr>
              <a:t>transmission</a:t>
            </a:r>
            <a:r>
              <a:rPr lang="en-US" sz="1800" b="1" dirty="0"/>
              <a:t> and distribution lines</a:t>
            </a:r>
            <a:endParaRPr lang="en-US" sz="1800" dirty="0"/>
          </a:p>
          <a:p>
            <a:pPr marL="285750" lvl="0" indent="-285750">
              <a:spcAft>
                <a:spcPts val="600"/>
              </a:spcAft>
              <a:buClr>
                <a:srgbClr val="000000"/>
              </a:buClr>
              <a:buFont typeface="Arial" panose="020B0604020202020204" pitchFamily="34" charset="0"/>
              <a:buChar char="•"/>
            </a:pPr>
            <a:r>
              <a:rPr lang="en-US" sz="1800" b="1" dirty="0"/>
              <a:t>Capital intensive</a:t>
            </a:r>
          </a:p>
          <a:p>
            <a:pPr marL="285750" lvl="0" indent="-285750">
              <a:spcAft>
                <a:spcPts val="600"/>
              </a:spcAft>
              <a:buClr>
                <a:srgbClr val="000000"/>
              </a:buClr>
              <a:buFont typeface="Arial" panose="020B0604020202020204" pitchFamily="34" charset="0"/>
              <a:buChar char="•"/>
            </a:pPr>
            <a:r>
              <a:rPr lang="en-US" sz="1800" b="1" dirty="0"/>
              <a:t>Economies of scale</a:t>
            </a:r>
          </a:p>
        </p:txBody>
      </p:sp>
    </p:spTree>
    <p:extLst>
      <p:ext uri="{BB962C8B-B14F-4D97-AF65-F5344CB8AC3E}">
        <p14:creationId xmlns:p14="http://schemas.microsoft.com/office/powerpoint/2010/main" val="358486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ELECTRIFICATION OPTIONS: </a:t>
            </a:r>
            <a:r>
              <a:rPr lang="es-ES" dirty="0">
                <a:solidFill>
                  <a:schemeClr val="tx1"/>
                </a:solidFill>
                <a:latin typeface="Tw Cen MT" panose="020B0602020104020603" pitchFamily="34" charset="0"/>
              </a:rPr>
              <a:t>Mini-</a:t>
            </a:r>
            <a:r>
              <a:rPr lang="es-ES" dirty="0" err="1">
                <a:solidFill>
                  <a:schemeClr val="tx1"/>
                </a:solidFill>
                <a:latin typeface="Tw Cen MT" panose="020B0602020104020603" pitchFamily="34" charset="0"/>
              </a:rPr>
              <a:t>Grid</a:t>
            </a:r>
            <a:endParaRPr lang="es-ES" dirty="0">
              <a:solidFill>
                <a:schemeClr val="tx1"/>
              </a:solidFill>
            </a:endParaRPr>
          </a:p>
        </p:txBody>
      </p:sp>
      <p:sp>
        <p:nvSpPr>
          <p:cNvPr id="3" name="CuadroTexto 2">
            <a:extLst>
              <a:ext uri="{FF2B5EF4-FFF2-40B4-BE49-F238E27FC236}">
                <a16:creationId xmlns:a16="http://schemas.microsoft.com/office/drawing/2014/main" id="{6948F2B0-B007-D859-995A-C572F9504757}"/>
              </a:ext>
            </a:extLst>
          </p:cNvPr>
          <p:cNvSpPr txBox="1"/>
          <p:nvPr/>
        </p:nvSpPr>
        <p:spPr>
          <a:xfrm>
            <a:off x="767408"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(1) GRID EXTENSION</a:t>
            </a:r>
            <a:endParaRPr lang="en-US" sz="1800" b="1" dirty="0"/>
          </a:p>
        </p:txBody>
      </p:sp>
      <p:pic>
        <p:nvPicPr>
          <p:cNvPr id="1026" name="Picture 2" descr="Explainer: What is the electric grid?">
            <a:extLst>
              <a:ext uri="{FF2B5EF4-FFF2-40B4-BE49-F238E27FC236}">
                <a16:creationId xmlns:a16="http://schemas.microsoft.com/office/drawing/2014/main" id="{BB8E7BCB-61FA-5B67-9AC1-46867248CA2D}"/>
              </a:ext>
            </a:extLst>
          </p:cNvPr>
          <p:cNvPicPr>
            <a:picLocks noChangeAspect="1" noChangeArrowheads="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1344" y="1839983"/>
            <a:ext cx="3672408" cy="1964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TA - TramaTecnoAmbiental">
            <a:extLst>
              <a:ext uri="{FF2B5EF4-FFF2-40B4-BE49-F238E27FC236}">
                <a16:creationId xmlns:a16="http://schemas.microsoft.com/office/drawing/2014/main" id="{E48AC378-ADD5-923F-FA95-AC03045E9D7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1784" y="1838367"/>
            <a:ext cx="3530525" cy="1989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ergy Community Meets to Advance Off-Grid Renewables in Pursuit of  Development and Climate Goals">
            <a:extLst>
              <a:ext uri="{FF2B5EF4-FFF2-40B4-BE49-F238E27FC236}">
                <a16:creationId xmlns:a16="http://schemas.microsoft.com/office/drawing/2014/main" id="{35068572-89C4-FF18-6F1B-5F50880185F4}"/>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75132" y="1838367"/>
            <a:ext cx="3700256" cy="19952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B6AE9AAB-455C-468B-3237-FB4D837A7103}"/>
              </a:ext>
            </a:extLst>
          </p:cNvPr>
          <p:cNvSpPr txBox="1"/>
          <p:nvPr/>
        </p:nvSpPr>
        <p:spPr>
          <a:xfrm>
            <a:off x="45838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(2) MINI-GRID</a:t>
            </a:r>
            <a:endParaRPr lang="en-US" sz="1800" b="1" dirty="0"/>
          </a:p>
        </p:txBody>
      </p:sp>
      <p:sp>
        <p:nvSpPr>
          <p:cNvPr id="5" name="CuadroTexto 2">
            <a:extLst>
              <a:ext uri="{FF2B5EF4-FFF2-40B4-BE49-F238E27FC236}">
                <a16:creationId xmlns:a16="http://schemas.microsoft.com/office/drawing/2014/main" id="{4F464D21-1482-F9C8-FE2B-41A453FC9A9E}"/>
              </a:ext>
            </a:extLst>
          </p:cNvPr>
          <p:cNvSpPr txBox="1"/>
          <p:nvPr/>
        </p:nvSpPr>
        <p:spPr>
          <a:xfrm>
            <a:off x="86731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(3) STAND-ALONE</a:t>
            </a:r>
            <a:endParaRPr lang="en-US" sz="1800" b="1" dirty="0"/>
          </a:p>
        </p:txBody>
      </p:sp>
      <p:sp>
        <p:nvSpPr>
          <p:cNvPr id="7" name="CuadroTexto 2">
            <a:extLst>
              <a:ext uri="{FF2B5EF4-FFF2-40B4-BE49-F238E27FC236}">
                <a16:creationId xmlns:a16="http://schemas.microsoft.com/office/drawing/2014/main" id="{16A87E0F-F974-6E35-2C7C-C17E89DEB52F}"/>
              </a:ext>
            </a:extLst>
          </p:cNvPr>
          <p:cNvSpPr txBox="1"/>
          <p:nvPr/>
        </p:nvSpPr>
        <p:spPr>
          <a:xfrm>
            <a:off x="4151784" y="4230087"/>
            <a:ext cx="3530525" cy="1708160"/>
          </a:xfrm>
          <a:prstGeom prst="rect">
            <a:avLst/>
          </a:prstGeom>
          <a:noFill/>
        </p:spPr>
        <p:txBody>
          <a:bodyPr wrap="square">
            <a:spAutoFit/>
          </a:bodyPr>
          <a:lstStyle/>
          <a:p>
            <a:pPr marL="285750" lvl="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Supply medium/high demand levels</a:t>
            </a:r>
          </a:p>
          <a:p>
            <a:pPr marL="285750" lvl="0" indent="-285750">
              <a:spcAft>
                <a:spcPts val="600"/>
              </a:spcAft>
              <a:buClr>
                <a:srgbClr val="000000"/>
              </a:buClr>
              <a:buFont typeface="Arial" panose="020B0604020202020204" pitchFamily="34" charset="0"/>
              <a:buChar char="•"/>
            </a:pPr>
            <a:r>
              <a:rPr lang="en-US" sz="1800" b="1" dirty="0"/>
              <a:t>Requires clustered customers</a:t>
            </a:r>
            <a:endParaRPr lang="en-US" sz="1800" dirty="0"/>
          </a:p>
          <a:p>
            <a:pPr marL="285750" lvl="0" indent="-285750">
              <a:spcAft>
                <a:spcPts val="600"/>
              </a:spcAft>
              <a:buClr>
                <a:srgbClr val="000000"/>
              </a:buClr>
              <a:buFont typeface="Arial" panose="020B0604020202020204" pitchFamily="34" charset="0"/>
              <a:buChar char="•"/>
            </a:pPr>
            <a:r>
              <a:rPr lang="en-US" sz="1800" b="1" dirty="0"/>
              <a:t>No transmission, but distribution.</a:t>
            </a:r>
          </a:p>
          <a:p>
            <a:pPr marL="285750" lvl="0" indent="-285750">
              <a:spcAft>
                <a:spcPts val="600"/>
              </a:spcAft>
              <a:buClr>
                <a:srgbClr val="000000"/>
              </a:buClr>
              <a:buFont typeface="Arial" panose="020B0604020202020204" pitchFamily="34" charset="0"/>
              <a:buChar char="•"/>
            </a:pPr>
            <a:r>
              <a:rPr lang="en-US" sz="1800" b="1" dirty="0"/>
              <a:t>Lower economies of scale</a:t>
            </a:r>
          </a:p>
        </p:txBody>
      </p:sp>
    </p:spTree>
    <p:extLst>
      <p:ext uri="{BB962C8B-B14F-4D97-AF65-F5344CB8AC3E}">
        <p14:creationId xmlns:p14="http://schemas.microsoft.com/office/powerpoint/2010/main" val="348343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ELECTRIFICATION OPTIONS: </a:t>
            </a:r>
            <a:r>
              <a:rPr lang="es-ES" dirty="0">
                <a:solidFill>
                  <a:schemeClr val="tx1"/>
                </a:solidFill>
                <a:latin typeface="Tw Cen MT" panose="020B0602020104020603" pitchFamily="34" charset="0"/>
              </a:rPr>
              <a:t>Stand-alone PV </a:t>
            </a:r>
            <a:r>
              <a:rPr lang="es-ES" dirty="0" err="1">
                <a:solidFill>
                  <a:schemeClr val="tx1"/>
                </a:solidFill>
                <a:latin typeface="Tw Cen MT" panose="020B0602020104020603" pitchFamily="34" charset="0"/>
              </a:rPr>
              <a:t>systems</a:t>
            </a:r>
            <a:endParaRPr lang="es-ES" dirty="0">
              <a:solidFill>
                <a:schemeClr val="tx1"/>
              </a:solidFill>
            </a:endParaRPr>
          </a:p>
        </p:txBody>
      </p:sp>
      <p:sp>
        <p:nvSpPr>
          <p:cNvPr id="3" name="CuadroTexto 2">
            <a:extLst>
              <a:ext uri="{FF2B5EF4-FFF2-40B4-BE49-F238E27FC236}">
                <a16:creationId xmlns:a16="http://schemas.microsoft.com/office/drawing/2014/main" id="{6948F2B0-B007-D859-995A-C572F9504757}"/>
              </a:ext>
            </a:extLst>
          </p:cNvPr>
          <p:cNvSpPr txBox="1"/>
          <p:nvPr/>
        </p:nvSpPr>
        <p:spPr>
          <a:xfrm>
            <a:off x="767408"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(1) GRID EXTENSION</a:t>
            </a:r>
            <a:endParaRPr lang="en-US" sz="1800" b="1" dirty="0"/>
          </a:p>
        </p:txBody>
      </p:sp>
      <p:pic>
        <p:nvPicPr>
          <p:cNvPr id="1026" name="Picture 2" descr="Explainer: What is the electric grid?">
            <a:extLst>
              <a:ext uri="{FF2B5EF4-FFF2-40B4-BE49-F238E27FC236}">
                <a16:creationId xmlns:a16="http://schemas.microsoft.com/office/drawing/2014/main" id="{BB8E7BCB-61FA-5B67-9AC1-46867248CA2D}"/>
              </a:ext>
            </a:extLst>
          </p:cNvPr>
          <p:cNvPicPr>
            <a:picLocks noChangeAspect="1" noChangeArrowheads="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1344" y="1839983"/>
            <a:ext cx="3672408" cy="1964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TA - TramaTecnoAmbiental">
            <a:extLst>
              <a:ext uri="{FF2B5EF4-FFF2-40B4-BE49-F238E27FC236}">
                <a16:creationId xmlns:a16="http://schemas.microsoft.com/office/drawing/2014/main" id="{E48AC378-ADD5-923F-FA95-AC03045E9D7F}"/>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51784" y="1838367"/>
            <a:ext cx="3530525" cy="1989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ergy Community Meets to Advance Off-Grid Renewables in Pursuit of  Development and Climate Goals">
            <a:extLst>
              <a:ext uri="{FF2B5EF4-FFF2-40B4-BE49-F238E27FC236}">
                <a16:creationId xmlns:a16="http://schemas.microsoft.com/office/drawing/2014/main" id="{35068572-89C4-FF18-6F1B-5F50880185F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75132" y="1838367"/>
            <a:ext cx="3700256" cy="19952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B6AE9AAB-455C-468B-3237-FB4D837A7103}"/>
              </a:ext>
            </a:extLst>
          </p:cNvPr>
          <p:cNvSpPr txBox="1"/>
          <p:nvPr/>
        </p:nvSpPr>
        <p:spPr>
          <a:xfrm>
            <a:off x="45838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(2) MINI-GRID</a:t>
            </a:r>
            <a:endParaRPr lang="en-US" sz="1800" b="1" dirty="0"/>
          </a:p>
        </p:txBody>
      </p:sp>
      <p:sp>
        <p:nvSpPr>
          <p:cNvPr id="5" name="CuadroTexto 2">
            <a:extLst>
              <a:ext uri="{FF2B5EF4-FFF2-40B4-BE49-F238E27FC236}">
                <a16:creationId xmlns:a16="http://schemas.microsoft.com/office/drawing/2014/main" id="{4F464D21-1482-F9C8-FE2B-41A453FC9A9E}"/>
              </a:ext>
            </a:extLst>
          </p:cNvPr>
          <p:cNvSpPr txBox="1"/>
          <p:nvPr/>
        </p:nvSpPr>
        <p:spPr>
          <a:xfrm>
            <a:off x="8673132" y="1196752"/>
            <a:ext cx="2304256" cy="369332"/>
          </a:xfrm>
          <a:prstGeom prst="rect">
            <a:avLst/>
          </a:prstGeom>
          <a:noFill/>
        </p:spPr>
        <p:txBody>
          <a:bodyPr wrap="square">
            <a:spAutoFit/>
          </a:bodyPr>
          <a:lstStyle/>
          <a:p>
            <a:pPr lvl="0" algn="ctr">
              <a:spcAft>
                <a:spcPts val="600"/>
              </a:spcAft>
              <a:buClr>
                <a:srgbClr val="000000"/>
              </a:buClr>
            </a:pPr>
            <a:r>
              <a:rPr lang="es-ES" sz="1800" b="1" u="none" strike="noStrike" dirty="0">
                <a:effectLst/>
                <a:ea typeface="Calibri" panose="020F0502020204030204" pitchFamily="34" charset="0"/>
              </a:rPr>
              <a:t>(3) STAND-ALONE</a:t>
            </a:r>
            <a:endParaRPr lang="en-US" sz="1800" b="1" dirty="0"/>
          </a:p>
        </p:txBody>
      </p:sp>
      <p:sp>
        <p:nvSpPr>
          <p:cNvPr id="7" name="CuadroTexto 2">
            <a:extLst>
              <a:ext uri="{FF2B5EF4-FFF2-40B4-BE49-F238E27FC236}">
                <a16:creationId xmlns:a16="http://schemas.microsoft.com/office/drawing/2014/main" id="{F0AF37B4-0F2F-4F1D-E9EA-C6182A1D2CCA}"/>
              </a:ext>
            </a:extLst>
          </p:cNvPr>
          <p:cNvSpPr txBox="1"/>
          <p:nvPr/>
        </p:nvSpPr>
        <p:spPr>
          <a:xfrm>
            <a:off x="7975132" y="4005064"/>
            <a:ext cx="3700256" cy="2416046"/>
          </a:xfrm>
          <a:prstGeom prst="rect">
            <a:avLst/>
          </a:prstGeom>
          <a:noFill/>
        </p:spPr>
        <p:txBody>
          <a:bodyPr wrap="square">
            <a:spAutoFit/>
          </a:bodyPr>
          <a:lstStyle/>
          <a:p>
            <a:pPr marL="285750" lvl="0" indent="-285750">
              <a:spcAft>
                <a:spcPts val="600"/>
              </a:spcAft>
              <a:buClr>
                <a:srgbClr val="000000"/>
              </a:buClr>
              <a:buFont typeface="Arial" panose="020B0604020202020204" pitchFamily="34" charset="0"/>
              <a:buChar char="•"/>
            </a:pPr>
            <a:r>
              <a:rPr lang="en-US" sz="1800" b="1" u="none" strike="noStrike" dirty="0">
                <a:effectLst/>
                <a:ea typeface="Calibri" panose="020F0502020204030204" pitchFamily="34" charset="0"/>
              </a:rPr>
              <a:t>Supply low demand levels</a:t>
            </a:r>
          </a:p>
          <a:p>
            <a:pPr marL="285750" lvl="0" indent="-285750">
              <a:spcAft>
                <a:spcPts val="600"/>
              </a:spcAft>
              <a:buClr>
                <a:srgbClr val="000000"/>
              </a:buClr>
              <a:buFont typeface="Arial" panose="020B0604020202020204" pitchFamily="34" charset="0"/>
              <a:buChar char="•"/>
            </a:pPr>
            <a:r>
              <a:rPr lang="en-US" sz="1800" b="1" dirty="0"/>
              <a:t>Does not require clustered customers</a:t>
            </a:r>
            <a:endParaRPr lang="en-US" sz="1800" dirty="0"/>
          </a:p>
          <a:p>
            <a:pPr marL="285750" lvl="0" indent="-285750">
              <a:spcAft>
                <a:spcPts val="600"/>
              </a:spcAft>
              <a:buClr>
                <a:srgbClr val="000000"/>
              </a:buClr>
              <a:buFont typeface="Arial" panose="020B0604020202020204" pitchFamily="34" charset="0"/>
              <a:buChar char="•"/>
            </a:pPr>
            <a:r>
              <a:rPr lang="en-US" sz="1800" b="1" dirty="0"/>
              <a:t>No transmission, no distribution.</a:t>
            </a:r>
          </a:p>
          <a:p>
            <a:pPr marL="285750" lvl="0" indent="-285750">
              <a:spcAft>
                <a:spcPts val="600"/>
              </a:spcAft>
              <a:buClr>
                <a:srgbClr val="000000"/>
              </a:buClr>
              <a:buFont typeface="Arial" panose="020B0604020202020204" pitchFamily="34" charset="0"/>
              <a:buChar char="•"/>
            </a:pPr>
            <a:r>
              <a:rPr lang="en-US" sz="1800" b="1" dirty="0"/>
              <a:t>Lower upfront capital cost</a:t>
            </a:r>
          </a:p>
          <a:p>
            <a:pPr marL="285750" lvl="0" indent="-285750">
              <a:spcAft>
                <a:spcPts val="600"/>
              </a:spcAft>
              <a:buClr>
                <a:srgbClr val="000000"/>
              </a:buClr>
              <a:buFont typeface="Arial" panose="020B0604020202020204" pitchFamily="34" charset="0"/>
              <a:buChar char="•"/>
            </a:pPr>
            <a:r>
              <a:rPr lang="en-US" sz="1800" b="1" dirty="0"/>
              <a:t>Lower economies of scale</a:t>
            </a:r>
          </a:p>
          <a:p>
            <a:pPr lvl="0">
              <a:spcAft>
                <a:spcPts val="600"/>
              </a:spcAft>
              <a:buClr>
                <a:srgbClr val="000000"/>
              </a:buClr>
            </a:pPr>
            <a:endParaRPr lang="en-US" sz="1800" b="1" dirty="0"/>
          </a:p>
        </p:txBody>
      </p:sp>
    </p:spTree>
    <p:extLst>
      <p:ext uri="{BB962C8B-B14F-4D97-AF65-F5344CB8AC3E}">
        <p14:creationId xmlns:p14="http://schemas.microsoft.com/office/powerpoint/2010/main" val="1816959704"/>
      </p:ext>
    </p:extLst>
  </p:cSld>
  <p:clrMapOvr>
    <a:masterClrMapping/>
  </p:clrMapOvr>
</p:sld>
</file>

<file path=ppt/theme/theme1.xml><?xml version="1.0" encoding="utf-8"?>
<a:theme xmlns:a="http://schemas.openxmlformats.org/drawingml/2006/main" name="TTA">
  <a:themeElements>
    <a:clrScheme name="Trama Tecnoambiental">
      <a:dk1>
        <a:srgbClr val="595959"/>
      </a:dk1>
      <a:lt1>
        <a:sysClr val="window" lastClr="FFFFFF"/>
      </a:lt1>
      <a:dk2>
        <a:srgbClr val="4B655A"/>
      </a:dk2>
      <a:lt2>
        <a:srgbClr val="FFFFFF"/>
      </a:lt2>
      <a:accent1>
        <a:srgbClr val="9EA159"/>
      </a:accent1>
      <a:accent2>
        <a:srgbClr val="F8F196"/>
      </a:accent2>
      <a:accent3>
        <a:srgbClr val="D9D9D9"/>
      </a:accent3>
      <a:accent4>
        <a:srgbClr val="5C4967"/>
      </a:accent4>
      <a:accent5>
        <a:srgbClr val="6E96A4"/>
      </a:accent5>
      <a:accent6>
        <a:srgbClr val="F79646"/>
      </a:accent6>
      <a:hlink>
        <a:srgbClr val="1F497D"/>
      </a:hlink>
      <a:folHlink>
        <a:srgbClr val="5F497A"/>
      </a:folHlink>
    </a:clrScheme>
    <a:fontScheme name="Trama Tecnoambiental">
      <a:majorFont>
        <a:latin typeface="Tw Cen M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A" id="{37417170-509D-4CF8-9ED9-60862D70C67B}" vid="{E8B40637-1994-4F64-A2A9-50F38C7846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DCFA1EBAB7EF4D8C461AD259E6E05C" ma:contentTypeVersion="4" ma:contentTypeDescription="Create a new document." ma:contentTypeScope="" ma:versionID="d76ab4d85f3ec126655b939c0efc6fdb">
  <xsd:schema xmlns:xsd="http://www.w3.org/2001/XMLSchema" xmlns:xs="http://www.w3.org/2001/XMLSchema" xmlns:p="http://schemas.microsoft.com/office/2006/metadata/properties" xmlns:ns2="915b3f3d-3a68-4300-989b-8ece10152101" targetNamespace="http://schemas.microsoft.com/office/2006/metadata/properties" ma:root="true" ma:fieldsID="62b99639609934780d1cab07f3d80d8d" ns2:_="">
    <xsd:import namespace="915b3f3d-3a68-4300-989b-8ece101521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3f3d-3a68-4300-989b-8ece10152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D2610B-B918-4F7F-AC2B-443B5B14EF61}">
  <ds:schemaRefs>
    <ds:schemaRef ds:uri="http://schemas.microsoft.com/sharepoint/v3/contenttype/forms"/>
  </ds:schemaRefs>
</ds:datastoreItem>
</file>

<file path=customXml/itemProps2.xml><?xml version="1.0" encoding="utf-8"?>
<ds:datastoreItem xmlns:ds="http://schemas.openxmlformats.org/officeDocument/2006/customXml" ds:itemID="{8687E9D0-E10A-4257-9C2C-8350D9D9C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3f3d-3a68-4300-989b-8ece10152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C27E79-A73B-44F9-A436-5879550C560F}">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915b3f3d-3a68-4300-989b-8ece10152101"/>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12261</TotalTime>
  <Words>2695</Words>
  <Application>Microsoft Office PowerPoint</Application>
  <PresentationFormat>Widescreen</PresentationFormat>
  <Paragraphs>324</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 Math</vt:lpstr>
      <vt:lpstr>Lucida Sans Unicode</vt:lpstr>
      <vt:lpstr>Open Sans</vt:lpstr>
      <vt:lpstr>Tw Cen MT</vt:lpstr>
      <vt:lpstr>Wingdings</vt:lpstr>
      <vt:lpstr>TTA</vt:lpstr>
      <vt:lpstr>1.1 Electrification Planning </vt:lpstr>
      <vt:lpstr>CONTENTS</vt:lpstr>
      <vt:lpstr>PowerPoint Presentation</vt:lpstr>
      <vt:lpstr>SESSION OBJECTIVES</vt:lpstr>
      <vt:lpstr>PowerPoint Presentation</vt:lpstr>
      <vt:lpstr>ELECTRIFICATION OPTIONS</vt:lpstr>
      <vt:lpstr>ELECTRIFICATION OPTIONS: Grid Extension</vt:lpstr>
      <vt:lpstr>ELECTRIFICATION OPTIONS: Mini-Grid</vt:lpstr>
      <vt:lpstr>ELECTRIFICATION OPTIONS: Stand-alone PV systems</vt:lpstr>
      <vt:lpstr>ELECTRIFICATION OPTIONS: Least-Cost Electrification Analysis</vt:lpstr>
      <vt:lpstr>PowerPoint Presentation</vt:lpstr>
      <vt:lpstr>GEOSPATIAL ANALYSIS</vt:lpstr>
      <vt:lpstr>GEOSPATIAL ANALYSIS. INPUTS: Existing Infrastructure</vt:lpstr>
      <vt:lpstr>GEOSPATIAL ANALYSIS. INPUTS: Demographics</vt:lpstr>
      <vt:lpstr>GEOSPATIAL ANALYSIS. INPUTS: Power demand</vt:lpstr>
      <vt:lpstr>GEOSPATIAL ANALYSIS. INPUTS: Costs and other assumptions</vt:lpstr>
      <vt:lpstr>GEOSPATIAL ANALYSIS. RESULTS: EXAMPLE (CAMBODIA)</vt:lpstr>
      <vt:lpstr>GEOSPATIAL ANALYSIS. RESULTS: EXAMPLE (CAMBODIA)</vt:lpstr>
      <vt:lpstr>GEOSPATIAL ANALYSIS. IMPORTANT CONSIDERATIONS</vt:lpstr>
      <vt:lpstr>PowerPoint Presentation</vt:lpstr>
      <vt:lpstr>TOOLS. GLOBAL ELECTRIFICATION PLATFORM (GEP)</vt:lpstr>
      <vt:lpstr>TOOLS. GLOBAL ELECTRIFICATION PLATFORM (GEP)</vt:lpstr>
      <vt:lpstr>TOOLS. Network Planner</vt:lpstr>
      <vt:lpstr>TOOLS. OnSSET</vt:lpstr>
      <vt:lpstr>TOOLS. Reference Electrification Model (REM)</vt:lpstr>
      <vt:lpstr>TOOLS. Village Data Analytics (VIDA)</vt:lpstr>
      <vt:lpstr>TOOLS. Odissey</vt:lpstr>
      <vt:lpstr>TOOLS. Examples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Trama TecnoAmbiental</dc:creator>
  <cp:lastModifiedBy>Trama Tecnoambiental 4</cp:lastModifiedBy>
  <cp:revision>886</cp:revision>
  <cp:lastPrinted>2017-06-01T11:36:15Z</cp:lastPrinted>
  <dcterms:created xsi:type="dcterms:W3CDTF">2017-04-06T14:13:24Z</dcterms:created>
  <dcterms:modified xsi:type="dcterms:W3CDTF">2023-06-25T20:51:23Z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0x0101001BDCFA1EBAB7EF4D8C461AD259E6E05C</vt:lpwstr>
  </property>
</Properties>
</file>