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4" r:id="rId1"/>
  </p:sldMasterIdLst>
  <p:notesMasterIdLst>
    <p:notesMasterId r:id="rId28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72" r:id="rId16"/>
    <p:sldId id="274" r:id="rId17"/>
    <p:sldId id="275" r:id="rId18"/>
    <p:sldId id="276" r:id="rId19"/>
    <p:sldId id="257" r:id="rId20"/>
    <p:sldId id="277" r:id="rId21"/>
    <p:sldId id="278" r:id="rId22"/>
    <p:sldId id="279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0" autoAdjust="0"/>
    <p:restoredTop sz="94660"/>
  </p:normalViewPr>
  <p:slideViewPr>
    <p:cSldViewPr>
      <p:cViewPr>
        <p:scale>
          <a:sx n="50" d="100"/>
          <a:sy n="50" d="100"/>
        </p:scale>
        <p:origin x="-173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B47B1-740D-4EDA-9967-171396411517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B44EB-65E4-46B7-A626-5D5445A6EA5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57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B44EB-65E4-46B7-A626-5D5445A6EA5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627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F32FBC-64A1-425E-9D09-16AD6300D11D}" type="datetimeFigureOut">
              <a:rPr lang="en-AU" smtClean="0"/>
              <a:t>26/11/2019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59452F-22CD-49A4-9166-5EECD23C1B1E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308304" cy="116074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+mn-lt"/>
              </a:rPr>
              <a:t>Ministry </a:t>
            </a:r>
            <a:r>
              <a:rPr lang="en-US" sz="2400" b="1" dirty="0">
                <a:latin typeface="+mn-lt"/>
              </a:rPr>
              <a:t>of Meteorology, Energy, Information, Disaster Management, Environment, Climate Change &amp; Environment and Communications (</a:t>
            </a:r>
            <a:r>
              <a:rPr lang="en-US" sz="2400" b="1" dirty="0" smtClean="0">
                <a:latin typeface="+mn-lt"/>
              </a:rPr>
              <a:t>MEIDECC)</a:t>
            </a:r>
            <a:endParaRPr lang="en-AU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1752600"/>
          </a:xfrm>
        </p:spPr>
        <p:txBody>
          <a:bodyPr>
            <a:normAutofit/>
          </a:bodyPr>
          <a:lstStyle/>
          <a:p>
            <a:endParaRPr lang="en-AU" sz="2400" b="1" dirty="0" smtClean="0"/>
          </a:p>
          <a:p>
            <a:pPr algn="ctr"/>
            <a:r>
              <a:rPr lang="en-AU" sz="2400" b="1" dirty="0" smtClean="0"/>
              <a:t>TONGA ENERGY ROAD MAP (TERM)</a:t>
            </a:r>
            <a:endParaRPr lang="en-AU" sz="2400" b="1" dirty="0"/>
          </a:p>
        </p:txBody>
      </p:sp>
      <p:pic>
        <p:nvPicPr>
          <p:cNvPr id="4" name="Picture 3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67544" y="4412867"/>
            <a:ext cx="8496944" cy="2049941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2400" b="1" dirty="0" smtClean="0"/>
          </a:p>
          <a:p>
            <a:pPr algn="ctr"/>
            <a:r>
              <a:rPr lang="en-AU" sz="2400" b="1" dirty="0" smtClean="0"/>
              <a:t>PARTNERSHIP BETWEEN DONORS, DEVELOPMENT PARTNERS AND GOVERNMENT OF TONGA </a:t>
            </a:r>
          </a:p>
          <a:p>
            <a:pPr algn="ctr"/>
            <a:endParaRPr lang="en-AU" sz="2400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15358" y="2636912"/>
            <a:ext cx="3027165" cy="1752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sz="2400" b="1" dirty="0" smtClean="0"/>
          </a:p>
          <a:p>
            <a:pPr algn="ctr"/>
            <a:r>
              <a:rPr lang="en-AU" sz="2400" b="1" dirty="0" smtClean="0"/>
              <a:t>10 YEARS PLAN </a:t>
            </a:r>
          </a:p>
          <a:p>
            <a:pPr algn="ctr"/>
            <a:r>
              <a:rPr lang="en-AU" sz="2400" b="1" dirty="0"/>
              <a:t>(</a:t>
            </a:r>
            <a:r>
              <a:rPr lang="en-AU" sz="2400" b="1" dirty="0" smtClean="0"/>
              <a:t>2010-2020)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225751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5183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Table 3.1 indicates residential and commercial electricity prices in the countries. Countries with high electricity tariffs like Tonga have high debts and high fuel imports as % of GDP. PNG and Fiji show low debts and low electricity tariffs</a:t>
            </a:r>
            <a:r>
              <a:rPr lang="en-AU" sz="2400" dirty="0" smtClean="0"/>
              <a:t>. </a:t>
            </a:r>
          </a:p>
          <a:p>
            <a:endParaRPr lang="en-AU" sz="2400" dirty="0">
              <a:solidFill>
                <a:srgbClr val="FF000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FF0000"/>
                </a:solidFill>
              </a:rPr>
              <a:t>Some high debts countries can demonstrate cheaper tariffs due to Petroleum Business Model Adopted by the country</a:t>
            </a:r>
            <a:endParaRPr lang="en-AU" sz="24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FF0000"/>
                </a:solidFill>
              </a:rPr>
              <a:t>Reducing Dependence/Electricity Tariffs by increasing share of RE in Electricity Generation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10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96671" y="6521152"/>
            <a:ext cx="3471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Figure 3.7</a:t>
            </a:r>
            <a:r>
              <a:rPr lang="en-AU" b="1" dirty="0"/>
              <a:t>:  </a:t>
            </a:r>
            <a:r>
              <a:rPr lang="en-AU" dirty="0"/>
              <a:t>Electricity consumption</a:t>
            </a:r>
          </a:p>
        </p:txBody>
      </p:sp>
    </p:spTree>
    <p:extLst>
      <p:ext uri="{BB962C8B-B14F-4D97-AF65-F5344CB8AC3E}">
        <p14:creationId xmlns:p14="http://schemas.microsoft.com/office/powerpoint/2010/main" val="171253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136339"/>
            <a:ext cx="91226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It reveals the higher level of investments which have taken place in Fiji, PNG and Samoa, to raise electricity consumption per capita to levels above the minimum consumption of 500 kWh/capita established by the World Energy Council(WEC) in 2007. In the case of Tonga, Vanuatu and the Solomon Islands, electricity consumption per capita was also below 500 </a:t>
            </a:r>
            <a:r>
              <a:rPr lang="en-AU" sz="2800" dirty="0" smtClean="0"/>
              <a:t>kWh/capita.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b="1" dirty="0" smtClean="0">
                <a:solidFill>
                  <a:srgbClr val="FF0000"/>
                </a:solidFill>
              </a:rPr>
              <a:t>Incentivised Private Investment and Business Environment are vital Policy Reform  </a:t>
            </a:r>
            <a:endParaRPr lang="en-AU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41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7" name="Picture 6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02336" y="6329192"/>
            <a:ext cx="33695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Figure 3.8:</a:t>
            </a:r>
            <a:r>
              <a:rPr lang="en-US" sz="2000" b="1" dirty="0"/>
              <a:t>  </a:t>
            </a:r>
            <a:r>
              <a:rPr lang="en-AU" sz="2000" dirty="0"/>
              <a:t>Electricity intensity</a:t>
            </a:r>
          </a:p>
        </p:txBody>
      </p:sp>
    </p:spTree>
    <p:extLst>
      <p:ext uri="{BB962C8B-B14F-4D97-AF65-F5344CB8AC3E}">
        <p14:creationId xmlns:p14="http://schemas.microsoft.com/office/powerpoint/2010/main" val="171968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28671" y="2136338"/>
            <a:ext cx="9122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The decreasing trends of electricity intensities in the Solomon Islands and Vanuatu reflect their improved consumption efficiency.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75216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Government political will and policies to </a:t>
            </a:r>
            <a:r>
              <a:rPr lang="en-AU" sz="2400" b="1" dirty="0">
                <a:solidFill>
                  <a:srgbClr val="FF0000"/>
                </a:solidFill>
              </a:rPr>
              <a:t>R</a:t>
            </a:r>
            <a:r>
              <a:rPr lang="en-AU" sz="2400" b="1" dirty="0" smtClean="0">
                <a:solidFill>
                  <a:srgbClr val="FF0000"/>
                </a:solidFill>
              </a:rPr>
              <a:t>egulate </a:t>
            </a:r>
            <a:r>
              <a:rPr lang="en-AU" sz="2400" b="1" dirty="0">
                <a:solidFill>
                  <a:srgbClr val="FF0000"/>
                </a:solidFill>
              </a:rPr>
              <a:t>and </a:t>
            </a:r>
            <a:r>
              <a:rPr lang="en-AU" sz="2400" b="1" dirty="0" smtClean="0">
                <a:solidFill>
                  <a:srgbClr val="FF0000"/>
                </a:solidFill>
              </a:rPr>
              <a:t>Monitor </a:t>
            </a:r>
            <a:r>
              <a:rPr lang="en-AU" sz="2400" dirty="0"/>
              <a:t>electricity intensity would help identify inefficient economic policies in each country. </a:t>
            </a:r>
          </a:p>
        </p:txBody>
      </p:sp>
    </p:spTree>
    <p:extLst>
      <p:ext uri="{BB962C8B-B14F-4D97-AF65-F5344CB8AC3E}">
        <p14:creationId xmlns:p14="http://schemas.microsoft.com/office/powerpoint/2010/main" val="1577395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399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285510" y="6253080"/>
            <a:ext cx="6912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Figure 3.9:</a:t>
            </a:r>
            <a:r>
              <a:rPr lang="en-US" sz="2400" b="1" dirty="0"/>
              <a:t>  </a:t>
            </a:r>
            <a:r>
              <a:rPr lang="en-US" sz="2400" dirty="0"/>
              <a:t>Countries’ electricity generation mix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444316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28671" y="2136338"/>
            <a:ext cx="91226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/>
              <a:t>The </a:t>
            </a:r>
            <a:r>
              <a:rPr lang="en-AU" sz="2400" dirty="0"/>
              <a:t>low generation mix in Tonga, the Solomon Islands and Vanuatu are both affected by their capacity to identify feasible alternative fuel resources.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11" y="3824227"/>
            <a:ext cx="869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Greater coordination between key stakeholders in assessing local renewable energy resources would help to overcome this </a:t>
            </a:r>
            <a:r>
              <a:rPr lang="en-AU" sz="2400" dirty="0" smtClean="0">
                <a:solidFill>
                  <a:prstClr val="black"/>
                </a:solidFill>
              </a:rPr>
              <a:t>problem. </a:t>
            </a:r>
            <a:r>
              <a:rPr lang="en-AU" sz="2400" b="1" dirty="0" smtClean="0">
                <a:solidFill>
                  <a:srgbClr val="FF0000"/>
                </a:solidFill>
              </a:rPr>
              <a:t>PRIVATE INVESTMENT , IPP , PPA on RE and EE</a:t>
            </a:r>
            <a:r>
              <a:rPr lang="en-AU" sz="2400" dirty="0" smtClean="0">
                <a:solidFill>
                  <a:prstClr val="black"/>
                </a:solidFill>
              </a:rPr>
              <a:t>  is key to diversity of Generation Mix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84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3999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862472" y="6396335"/>
            <a:ext cx="53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Figure 3.11:</a:t>
            </a:r>
            <a:r>
              <a:rPr lang="en-US" sz="2400" b="1" dirty="0"/>
              <a:t>  </a:t>
            </a:r>
            <a:r>
              <a:rPr lang="en-US" sz="2400" dirty="0"/>
              <a:t>Carbon emissions per capita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87377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423" y="2535339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Carbon dioxide emissions in Fiji </a:t>
            </a:r>
            <a:r>
              <a:rPr lang="en-AU" sz="2400" dirty="0" smtClean="0"/>
              <a:t>felt </a:t>
            </a:r>
            <a:r>
              <a:rPr lang="en-AU" sz="2400" dirty="0"/>
              <a:t>from 2004 due to increasing use of hydropower and other renewable sources of electricity</a:t>
            </a:r>
            <a:r>
              <a:rPr lang="en-AU" sz="2400" dirty="0" smtClean="0"/>
              <a:t>.  Increasing needs for </a:t>
            </a:r>
            <a:r>
              <a:rPr lang="en-AU" sz="2400" b="1" dirty="0" smtClean="0">
                <a:solidFill>
                  <a:srgbClr val="FF0000"/>
                </a:solidFill>
              </a:rPr>
              <a:t>RE and EE projects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4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556792"/>
            <a:ext cx="8352927" cy="4800600"/>
          </a:xfrm>
        </p:spPr>
        <p:txBody>
          <a:bodyPr/>
          <a:lstStyle/>
          <a:p>
            <a:pPr marL="82296" indent="0">
              <a:buNone/>
            </a:pPr>
            <a:r>
              <a:rPr lang="en-AU" b="1" u="sng" dirty="0"/>
              <a:t>TERM encompasses three phases:</a:t>
            </a:r>
          </a:p>
          <a:p>
            <a:pPr lvl="0"/>
            <a:r>
              <a:rPr lang="en-AU" b="1" dirty="0">
                <a:solidFill>
                  <a:srgbClr val="FF0000"/>
                </a:solidFill>
              </a:rPr>
              <a:t>Phase 0: </a:t>
            </a:r>
            <a:r>
              <a:rPr lang="en-AU" b="1" dirty="0" smtClean="0">
                <a:solidFill>
                  <a:srgbClr val="FF0000"/>
                </a:solidFill>
              </a:rPr>
              <a:t>Policy and Institutional Strengthening[Policy and Law]</a:t>
            </a:r>
            <a:endParaRPr lang="en-AU" b="1" dirty="0">
              <a:solidFill>
                <a:srgbClr val="FF0000"/>
              </a:solidFill>
            </a:endParaRPr>
          </a:p>
          <a:p>
            <a:pPr lvl="0"/>
            <a:r>
              <a:rPr lang="en-AU" b="1" dirty="0">
                <a:solidFill>
                  <a:srgbClr val="0070C0"/>
                </a:solidFill>
              </a:rPr>
              <a:t>Phase 1: </a:t>
            </a:r>
            <a:r>
              <a:rPr lang="en-AU" b="1" dirty="0" smtClean="0">
                <a:solidFill>
                  <a:srgbClr val="0070C0"/>
                </a:solidFill>
              </a:rPr>
              <a:t>Hardware </a:t>
            </a:r>
            <a:r>
              <a:rPr lang="en-AU" b="1" dirty="0">
                <a:solidFill>
                  <a:srgbClr val="0070C0"/>
                </a:solidFill>
              </a:rPr>
              <a:t>Renewable Energy </a:t>
            </a:r>
            <a:r>
              <a:rPr lang="en-AU" b="1" dirty="0" smtClean="0">
                <a:solidFill>
                  <a:srgbClr val="0070C0"/>
                </a:solidFill>
              </a:rPr>
              <a:t>&amp; EE projects Implementation.</a:t>
            </a:r>
            <a:endParaRPr lang="en-AU" b="1" dirty="0">
              <a:solidFill>
                <a:srgbClr val="0070C0"/>
              </a:solidFill>
            </a:endParaRPr>
          </a:p>
          <a:p>
            <a:pPr lvl="0"/>
            <a:r>
              <a:rPr lang="en-AU" b="1" dirty="0">
                <a:solidFill>
                  <a:srgbClr val="7030A0"/>
                </a:solidFill>
              </a:rPr>
              <a:t>Phase 2: Private Sector Participation, Efficiency and Renewable Energy Investments, </a:t>
            </a:r>
            <a:r>
              <a:rPr lang="en-AU" b="1" dirty="0" smtClean="0">
                <a:solidFill>
                  <a:srgbClr val="7030A0"/>
                </a:solidFill>
              </a:rPr>
              <a:t>and Regulatory Reform</a:t>
            </a:r>
            <a:endParaRPr lang="en-AU" b="1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60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en-AU" dirty="0" smtClean="0"/>
              <a:t>Contents </a:t>
            </a:r>
          </a:p>
          <a:p>
            <a:pPr marL="596646" indent="-514350">
              <a:buAutoNum type="arabicPeriod"/>
            </a:pPr>
            <a:r>
              <a:rPr lang="en-AU" sz="2400" dirty="0" smtClean="0"/>
              <a:t>Socio-Economic and Environment Characteristics of Tonga in 2009 Compare to FOUR Other Pacific Islands </a:t>
            </a:r>
          </a:p>
          <a:p>
            <a:pPr marL="596646" indent="-514350">
              <a:buAutoNum type="arabicPeriod"/>
            </a:pPr>
            <a:r>
              <a:rPr lang="en-AU" sz="2400" dirty="0" smtClean="0"/>
              <a:t>The Justified 3 Phases of the Tonga Energy Road Map (TERM)-2010-2020</a:t>
            </a:r>
          </a:p>
          <a:p>
            <a:pPr marL="596646" indent="-514350">
              <a:buAutoNum type="arabicPeriod"/>
            </a:pPr>
            <a:r>
              <a:rPr lang="en-AU" sz="2400" dirty="0" smtClean="0"/>
              <a:t>Funded Development Activities under Each Phase of TERM (2010-2020)</a:t>
            </a:r>
          </a:p>
          <a:p>
            <a:pPr marL="596646" indent="-514350">
              <a:buAutoNum type="arabicPeriod"/>
            </a:pPr>
            <a:r>
              <a:rPr lang="en-AU" sz="2400" dirty="0" smtClean="0"/>
              <a:t>Lessons Learnt </a:t>
            </a:r>
          </a:p>
          <a:p>
            <a:pPr marL="596646" indent="-514350">
              <a:buAutoNum type="arabicPeriod"/>
            </a:pPr>
            <a:r>
              <a:rPr lang="en-AU" sz="2400" dirty="0" smtClean="0"/>
              <a:t>Recommendations for Donors Meeting</a:t>
            </a:r>
          </a:p>
          <a:p>
            <a:pPr marL="596646" indent="-514350">
              <a:buAutoNum type="arabicPeriod"/>
            </a:pPr>
            <a:endParaRPr lang="en-AU" sz="2400" dirty="0" smtClean="0"/>
          </a:p>
          <a:p>
            <a:pPr marL="596646" indent="-514350">
              <a:buAutoNum type="arabicPeriod"/>
            </a:pPr>
            <a:endParaRPr lang="en-AU" sz="2400" dirty="0" smtClean="0"/>
          </a:p>
          <a:p>
            <a:pPr marL="596646" indent="-514350">
              <a:buAutoNum type="arabicPeriod"/>
            </a:pPr>
            <a:endParaRPr lang="en-AU" dirty="0" smtClean="0"/>
          </a:p>
          <a:p>
            <a:pPr marL="82296" indent="0" algn="ctr">
              <a:buNone/>
            </a:pP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985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7362"/>
              </p:ext>
            </p:extLst>
          </p:nvPr>
        </p:nvGraphicFramePr>
        <p:xfrm>
          <a:off x="-1624025" y="1185809"/>
          <a:ext cx="12313368" cy="11307644"/>
        </p:xfrm>
        <a:graphic>
          <a:graphicData uri="http://schemas.openxmlformats.org/drawingml/2006/table">
            <a:tbl>
              <a:tblPr firstRow="1" firstCol="1" bandRow="1"/>
              <a:tblGrid>
                <a:gridCol w="9224129"/>
                <a:gridCol w="3089239"/>
              </a:tblGrid>
              <a:tr h="361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Phase 0 </a:t>
                      </a:r>
                      <a:r>
                        <a:rPr lang="en-AU" sz="24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ACTIVITIES : Policy</a:t>
                      </a:r>
                      <a:r>
                        <a:rPr lang="en-AU" sz="2400" b="1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Institutional Reform</a:t>
                      </a:r>
                      <a:endParaRPr lang="en-A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1495076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AutoNum type="arabicPeriod"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Petroleum </a:t>
                      </a:r>
                      <a:r>
                        <a:rPr lang="en-AU" sz="2400" dirty="0">
                          <a:effectLst/>
                          <a:latin typeface="Calibri"/>
                          <a:ea typeface="Cambria"/>
                          <a:cs typeface="Calibri"/>
                        </a:rPr>
                        <a:t>Supply Chain Study 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and Reform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are </a:t>
                      </a:r>
                      <a:r>
                        <a:rPr lang="en-AU" sz="2400" dirty="0">
                          <a:effectLst/>
                          <a:latin typeface="Calibri"/>
                          <a:ea typeface="Cambria"/>
                          <a:cs typeface="Calibri"/>
                        </a:rPr>
                        <a:t>considered by </a:t>
                      </a:r>
                      <a:r>
                        <a:rPr lang="en-AU" sz="2400" dirty="0" err="1">
                          <a:effectLst/>
                          <a:latin typeface="Calibri"/>
                          <a:ea typeface="Cambria"/>
                          <a:cs typeface="Calibri"/>
                        </a:rPr>
                        <a:t>GoT</a:t>
                      </a:r>
                      <a:r>
                        <a:rPr lang="en-AU" sz="2400" dirty="0">
                          <a:effectLst/>
                          <a:latin typeface="Calibri"/>
                          <a:ea typeface="Cambria"/>
                          <a:cs typeface="Calibri"/>
                        </a:rPr>
                        <a:t> and decisions made 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on: </a:t>
                      </a:r>
                    </a:p>
                    <a:p>
                      <a:pPr marL="1257300" lvl="2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Petroleum MRX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_Cabinet endorsed [in 2019] </a:t>
                      </a:r>
                    </a:p>
                    <a:p>
                      <a:pPr marL="1257300" lvl="2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Nationalization of Petroleum Supply/Storage in 2019 [20m T$ BUDGET]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baseline="0" dirty="0" smtClean="0">
                          <a:effectLst/>
                          <a:latin typeface="Calibri"/>
                          <a:ea typeface="Cambria"/>
                        </a:rPr>
                        <a:t>No financial commitment; Not progressing well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19606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2. Formulation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 of Energy Bill [Current], Cabinet also directed [2018] to Review, Modernize and MERGE all related Energy Acts with the Energy Bill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>
                          <a:effectLst/>
                          <a:latin typeface="Calibri"/>
                          <a:ea typeface="Cambria"/>
                          <a:cs typeface="Calibri"/>
                        </a:rPr>
                        <a:t>Progressing </a:t>
                      </a: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Well [EU</a:t>
                      </a:r>
                      <a:r>
                        <a:rPr lang="en-AU" sz="2400" b="1" i="1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EDF] TA and Financial Commitment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89704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3. Data </a:t>
                      </a:r>
                      <a:r>
                        <a:rPr lang="en-AU" sz="2400" dirty="0">
                          <a:effectLst/>
                          <a:latin typeface="Calibri"/>
                          <a:ea typeface="Cambria"/>
                          <a:cs typeface="Calibri"/>
                        </a:rPr>
                        <a:t>gathering activities and data collection and 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ENERGY data system[PRDR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/SPC] ; and Energy data analysis [ESCAP /IEA]  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Progressing</a:t>
                      </a:r>
                      <a:r>
                        <a:rPr lang="en-AU" sz="2400" b="1" i="1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Well</a:t>
                      </a:r>
                      <a:endParaRPr lang="en-AU" sz="2400" dirty="0" smtClean="0">
                        <a:effectLst/>
                        <a:latin typeface="Calibri"/>
                        <a:ea typeface="Cambria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SPC /ESCAP Commitment 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89704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4. Endorsement of Minimum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Energy Performances for Electricity Appliances in Tonga; Formulation of Energy Efficiency Bill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Not Progressing</a:t>
                      </a:r>
                      <a:r>
                        <a:rPr lang="en-AU" sz="2400" b="1" i="1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Well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89704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5. Finalization and Launching of Tonga  Energy Efficiency Master Plan 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Progressing Well</a:t>
                      </a:r>
                      <a:r>
                        <a:rPr lang="en-AU" sz="2400" b="1" i="1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 GCF and CTCN TA/Financial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59803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6. TERM PLUS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 AND REEEP III Policy  and Institutional Reform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Progressing Well EU/EDF TA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59803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7. Review of Off-grid  electrification Policy and Institutional business model programme </a:t>
                      </a:r>
                      <a:r>
                        <a:rPr lang="en-AU" sz="2400" dirty="0">
                          <a:effectLst/>
                          <a:latin typeface="Calibri"/>
                          <a:ea typeface="Cambria"/>
                          <a:cs typeface="Calibri"/>
                        </a:rPr>
                        <a:t>launched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>
                          <a:effectLst/>
                          <a:latin typeface="Calibri"/>
                          <a:ea typeface="Cambria"/>
                          <a:cs typeface="Calibri"/>
                        </a:rPr>
                        <a:t>Progressing </a:t>
                      </a: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Well</a:t>
                      </a: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Cambria"/>
                        </a:rPr>
                        <a:t>GCF  Readiness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011409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8. Review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of 10 Mini-grid Operational and Maintenance  Cooperative Society Policy and Institutional Model 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Progressing </a:t>
                      </a:r>
                      <a:r>
                        <a:rPr lang="en-AU" sz="24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Well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ADB/DFAT/EU/GEF</a:t>
                      </a:r>
                      <a:endParaRPr lang="en-A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667541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9. REVIEW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  <a:cs typeface="Calibri"/>
                        </a:rPr>
                        <a:t> and endorsement of Policy for implementation of TVNUPP and NUPP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Progress Well</a:t>
                      </a:r>
                      <a:r>
                        <a:rPr lang="en-AU" sz="2400" b="1" i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, MFAT </a:t>
                      </a:r>
                      <a:endParaRPr lang="en-A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667541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</a:rPr>
                        <a:t>10. Feasibility</a:t>
                      </a:r>
                      <a:r>
                        <a:rPr lang="en-AU" sz="2400" baseline="0" dirty="0" smtClean="0">
                          <a:effectLst/>
                          <a:latin typeface="Calibri"/>
                          <a:ea typeface="Cambria"/>
                        </a:rPr>
                        <a:t> Study 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</a:rPr>
                        <a:t>of Concept Coconut Oil (660,000l/</a:t>
                      </a:r>
                      <a:r>
                        <a:rPr lang="en-AU" sz="2400" dirty="0" err="1" smtClean="0">
                          <a:effectLst/>
                          <a:latin typeface="Calibri"/>
                          <a:ea typeface="Cambria"/>
                        </a:rPr>
                        <a:t>yr</a:t>
                      </a:r>
                      <a:r>
                        <a:rPr lang="en-AU" sz="2400" dirty="0" smtClean="0">
                          <a:effectLst/>
                          <a:latin typeface="Calibri"/>
                          <a:ea typeface="Cambria"/>
                        </a:rPr>
                        <a:t>) + a 160kW Waste Gasifier Project. Operation, maintenance and training contract in place</a:t>
                      </a:r>
                      <a:endParaRPr lang="en-AU" sz="24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Slowly Progressing </a:t>
                      </a:r>
                      <a:endParaRPr lang="en-A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667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2400" dirty="0" smtClean="0">
                          <a:effectLst/>
                          <a:latin typeface="Calibri"/>
                          <a:ea typeface="Cambria"/>
                        </a:rPr>
                        <a:t>Implementation of independent power producer (IPP) Policy</a:t>
                      </a:r>
                      <a:endParaRPr lang="en-AU" sz="2400" dirty="0" smtClean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Ongoing</a:t>
                      </a:r>
                      <a:endParaRPr lang="en-A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99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165055"/>
              </p:ext>
            </p:extLst>
          </p:nvPr>
        </p:nvGraphicFramePr>
        <p:xfrm>
          <a:off x="-2556792" y="1169603"/>
          <a:ext cx="14761640" cy="10360269"/>
        </p:xfrm>
        <a:graphic>
          <a:graphicData uri="http://schemas.openxmlformats.org/drawingml/2006/table">
            <a:tbl>
              <a:tblPr firstRow="1" firstCol="1" bandRow="1"/>
              <a:tblGrid>
                <a:gridCol w="11058166"/>
                <a:gridCol w="3703474"/>
              </a:tblGrid>
              <a:tr h="742138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 dirty="0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Phase 1 </a:t>
                      </a:r>
                      <a:r>
                        <a:rPr lang="en-AU" sz="2400" b="1" dirty="0" smtClean="0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ACTIVITIES : HARDWARE</a:t>
                      </a:r>
                      <a:r>
                        <a:rPr lang="en-AU" sz="2400" b="1" baseline="0" dirty="0" smtClean="0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RE AND  EE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400" b="1">
                          <a:solidFill>
                            <a:srgbClr val="FFFFFF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STATUS</a:t>
                      </a:r>
                      <a:endParaRPr lang="en-AU" sz="24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63908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 Implementation </a:t>
                      </a:r>
                      <a:r>
                        <a:rPr lang="en-AU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of second-generation end-use efficiency DSM </a:t>
                      </a: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measures and supply side energy </a:t>
                      </a:r>
                      <a:r>
                        <a:rPr lang="en-AU" sz="24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efficient</a:t>
                      </a:r>
                      <a:r>
                        <a:rPr lang="en-AU" sz="2400" baseline="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street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lights   (200,000 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</a:t>
                      </a:r>
                      <a:r>
                        <a:rPr lang="en-AU" sz="2400" b="1" i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; DFAT  WORLD BANK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33620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</a:t>
                      </a:r>
                      <a:r>
                        <a:rPr lang="en-CA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</a:t>
                      </a: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mplementation </a:t>
                      </a:r>
                      <a:r>
                        <a:rPr lang="en-CA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of </a:t>
                      </a: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</a:t>
                      </a:r>
                      <a:r>
                        <a:rPr lang="en-CA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MW on-grid solar PV on </a:t>
                      </a:r>
                      <a:r>
                        <a:rPr lang="en-CA" sz="24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Tongatapu</a:t>
                      </a: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in 2009 and 0.5 MW in </a:t>
                      </a:r>
                      <a:r>
                        <a:rPr lang="en-CA" sz="24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Vava’u</a:t>
                      </a: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in 2012      (15m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MFAT and UAE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4060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 1MW SOLAR on-grid  and Battery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Storage </a:t>
                      </a: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( 10m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Completed,</a:t>
                      </a:r>
                      <a:r>
                        <a:rPr lang="en-AU" sz="2400" b="1" i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JICA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63908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 On-grid solar power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200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KW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on ‘</a:t>
                      </a:r>
                      <a:r>
                        <a:rPr kumimoji="0"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Eua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;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550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KW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on </a:t>
                      </a:r>
                      <a:r>
                        <a:rPr kumimoji="0"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Ha’apai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and 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Network </a:t>
                      </a:r>
                      <a:r>
                        <a:rPr kumimoji="0" lang="en-US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Upgrde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r>
                        <a:rPr kumimoji="0" lang="en-US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</a:t>
                      </a:r>
                      <a:r>
                        <a:rPr kumimoji="0"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Vava’u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in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2017-2018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under OIREP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( 13 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 ; ADB DFAT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8524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5.  Solar power </a:t>
                      </a:r>
                      <a:r>
                        <a:rPr lang="en-AU" sz="24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Minigrids</a:t>
                      </a: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</a:t>
                      </a:r>
                      <a:r>
                        <a:rPr lang="en-AU" sz="24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Nomuka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Island ( 70 KW)   </a:t>
                      </a:r>
                      <a:r>
                        <a:rPr lang="en-AU" sz="2400" baseline="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Haafeva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(150 KW), </a:t>
                      </a:r>
                      <a:r>
                        <a:rPr lang="en-AU" sz="2400" baseline="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Uiha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(100KW) </a:t>
                      </a:r>
                      <a:r>
                        <a:rPr lang="en-AU" sz="2400" baseline="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Haano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(70KW) and </a:t>
                      </a:r>
                      <a:r>
                        <a:rPr lang="en-AU" sz="2400" baseline="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Niuatoputapu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(150 KW)   ( 9.60 Mm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Ongoing</a:t>
                      </a:r>
                      <a:r>
                        <a:rPr lang="en-AU" sz="2400" b="1" i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AU" sz="2400" b="1" i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ADB,</a:t>
                      </a:r>
                      <a:r>
                        <a:rPr lang="en-AU" sz="2400" b="1" i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DFAT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28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6.</a:t>
                      </a:r>
                      <a:r>
                        <a:rPr lang="en-CA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CA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Solar</a:t>
                      </a:r>
                      <a:r>
                        <a:rPr lang="en-CA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Home Systems NIUFO’OU  and Solar Hospital  (0.2M USD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en-AU" sz="2400" dirty="0" smtClean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 DFAT</a:t>
                      </a:r>
                      <a:r>
                        <a:rPr lang="en-CA" sz="2400" b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, ADB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85243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7. Tonga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Village Network Upgrade Project  (28 m NZD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, MFAT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  Nukualofa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Network Upgrade Project  (52.3 m  NZD)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r>
                        <a:rPr lang="en-CA" sz="2400" b="1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on-going , MFAT</a:t>
                      </a:r>
                      <a:r>
                        <a:rPr lang="en-CA" sz="2400" b="1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9. Pacific Environment Community ;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Solar Water Pump ( 4m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  Climate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Change Appliances  (40 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Completed , China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11.  Tonga Renewable Energy Project  (52.3 m USD)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Currently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Installed ;</a:t>
                      </a: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GCF, ADB, GEF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12. EU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Energy Budget Support (EU EDF 11</a:t>
                      </a:r>
                      <a:r>
                        <a:rPr lang="en-AU" sz="2400" baseline="30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) 11m EURO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EU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13. 258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Solar Pump (40m USD)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International Solar Alliance, ISA , Currently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Procured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  <a:tr h="49014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14..</a:t>
                      </a:r>
                      <a:r>
                        <a:rPr lang="en-AU" sz="2400" baseline="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A8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380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59719"/>
              </p:ext>
            </p:extLst>
          </p:nvPr>
        </p:nvGraphicFramePr>
        <p:xfrm>
          <a:off x="-2196752" y="1124744"/>
          <a:ext cx="13393487" cy="8188662"/>
        </p:xfrm>
        <a:graphic>
          <a:graphicData uri="http://schemas.openxmlformats.org/drawingml/2006/table">
            <a:tbl>
              <a:tblPr firstRow="1" firstCol="1" bandRow="1"/>
              <a:tblGrid>
                <a:gridCol w="10033262"/>
                <a:gridCol w="3360225"/>
              </a:tblGrid>
              <a:tr h="1168654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</a:rPr>
                        <a:t>Phase 2 </a:t>
                      </a:r>
                      <a:r>
                        <a:rPr lang="en-AU" sz="2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</a:rPr>
                        <a:t>ACTIVITIES :  REGULATORY AND PRIVATIZATION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mbria"/>
                        </a:rPr>
                        <a:t>STATUS </a:t>
                      </a:r>
                      <a:endParaRPr lang="en-AU" sz="280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</a:tr>
              <a:tr h="1135602">
                <a:tc>
                  <a:txBody>
                    <a:bodyPr/>
                    <a:lstStyle/>
                    <a:p>
                      <a:pPr marL="228600" lvl="0" indent="-2286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AutoNum type="arabicPeriod"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 A </a:t>
                      </a:r>
                      <a:r>
                        <a:rPr lang="en-AU" sz="2800" dirty="0">
                          <a:effectLst/>
                          <a:latin typeface="Calibri"/>
                          <a:ea typeface="Cambria"/>
                        </a:rPr>
                        <a:t>formal analysis of the data and findings from the </a:t>
                      </a: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hardware </a:t>
                      </a:r>
                      <a:r>
                        <a:rPr lang="en-AU" sz="2800" dirty="0">
                          <a:effectLst/>
                          <a:latin typeface="Calibri"/>
                          <a:ea typeface="Cambria"/>
                        </a:rPr>
                        <a:t>projects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b="1" i="1" dirty="0" smtClean="0">
                          <a:effectLst/>
                          <a:latin typeface="Calibri"/>
                          <a:ea typeface="Cambria"/>
                        </a:rPr>
                        <a:t>Progressing</a:t>
                      </a:r>
                      <a:r>
                        <a:rPr lang="en-AU" sz="2800" b="1" dirty="0" smtClean="0">
                          <a:effectLst/>
                          <a:latin typeface="Calibri"/>
                          <a:ea typeface="Cambria"/>
                        </a:rPr>
                        <a:t> 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130222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+mj-lt"/>
                        <a:buNone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2. Experiences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from the </a:t>
                      </a: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Private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Sector Investment  power purchase agreement; IPP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b="1" i="1" dirty="0">
                          <a:effectLst/>
                          <a:latin typeface="Calibri"/>
                          <a:ea typeface="Cambria"/>
                        </a:rPr>
                        <a:t> </a:t>
                      </a:r>
                      <a:r>
                        <a:rPr lang="en-AU" sz="2800" b="1" i="1" dirty="0" smtClean="0">
                          <a:effectLst/>
                          <a:latin typeface="Calibri"/>
                          <a:ea typeface="Cambria"/>
                        </a:rPr>
                        <a:t>Progress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A8CC"/>
                    </a:solidFill>
                  </a:tcPr>
                </a:tc>
              </a:tr>
              <a:tr h="878990">
                <a:tc>
                  <a:txBody>
                    <a:bodyPr/>
                    <a:lstStyle/>
                    <a:p>
                      <a:pPr marL="0" marR="0" lvl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3.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</a:t>
                      </a: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Stakeholders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</a:t>
                      </a: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Consultations 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on Formulation of National Energy Bill</a:t>
                      </a:r>
                      <a:endParaRPr lang="en-AU" sz="2800" dirty="0" smtClean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b="1" i="1" dirty="0" smtClean="0">
                          <a:effectLst/>
                          <a:latin typeface="Calibri"/>
                          <a:ea typeface="Cambria"/>
                        </a:rPr>
                        <a:t>Progress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098738">
                <a:tc>
                  <a:txBody>
                    <a:bodyPr/>
                    <a:lstStyle/>
                    <a:p>
                      <a:pPr marL="0" marR="0" lvl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4. Review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, Modernize and Merge Energy Related Acts and Bylaws </a:t>
                      </a:r>
                      <a:endParaRPr lang="en-AU" sz="2800" dirty="0" smtClean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Progress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302226">
                <a:tc>
                  <a:txBody>
                    <a:bodyPr/>
                    <a:lstStyle/>
                    <a:p>
                      <a:pPr marL="0" marR="0" lvl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5. Most of Energy Issues , including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energy tariffs are finalized by government , until the Energy Bill is passed </a:t>
                      </a:r>
                      <a:endParaRPr lang="en-AU" sz="2800" dirty="0" smtClean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Progress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302226">
                <a:tc>
                  <a:txBody>
                    <a:bodyPr/>
                    <a:lstStyle/>
                    <a:p>
                      <a:pPr marL="0" marR="0" lvl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Energy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Efficiency Bill will be formulated and finalized to umbrella the implementation of Pacific Appliances Labelling and Standard  </a:t>
                      </a:r>
                      <a:endParaRPr lang="en-AU" sz="2800" dirty="0" smtClean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AU" sz="2800" dirty="0" smtClean="0">
                          <a:effectLst/>
                          <a:latin typeface="Calibri"/>
                          <a:ea typeface="Cambria"/>
                        </a:rPr>
                        <a:t>Seek</a:t>
                      </a:r>
                      <a:r>
                        <a:rPr lang="en-AU" sz="2800" baseline="0" dirty="0" smtClean="0">
                          <a:effectLst/>
                          <a:latin typeface="Calibri"/>
                          <a:ea typeface="Cambria"/>
                        </a:rPr>
                        <a:t> Funding </a:t>
                      </a:r>
                      <a:endParaRPr lang="en-AU" sz="2800" dirty="0">
                        <a:effectLst/>
                        <a:latin typeface="Calibri"/>
                        <a:ea typeface="Cambri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35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" y="1274857"/>
            <a:ext cx="90695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Total Electricity Generation and Total Share (%) of Renewable Energy in 2019.</a:t>
            </a:r>
            <a:endParaRPr kumimoji="0" lang="en-A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28800"/>
            <a:ext cx="9122658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294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19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5" y="1556792"/>
            <a:ext cx="8352927" cy="5184576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AU" b="1" u="sng" dirty="0" smtClean="0"/>
              <a:t>Lessons LEARNT :</a:t>
            </a:r>
            <a:endParaRPr lang="en-AU" b="1" u="sng" dirty="0"/>
          </a:p>
          <a:p>
            <a:pPr lvl="0"/>
            <a:r>
              <a:rPr lang="en-AU" b="1" dirty="0" smtClean="0">
                <a:solidFill>
                  <a:srgbClr val="FF0000"/>
                </a:solidFill>
              </a:rPr>
              <a:t>Very Timely Policy and Institutional Reform </a:t>
            </a:r>
          </a:p>
          <a:p>
            <a:pPr lvl="0"/>
            <a:r>
              <a:rPr lang="en-AU" b="1" dirty="0" smtClean="0">
                <a:solidFill>
                  <a:srgbClr val="FF0000"/>
                </a:solidFill>
              </a:rPr>
              <a:t>People is keen to know the impact of  CLIMATE Changes on environment, but more interesting on impacts of RE on electricity tariffs  </a:t>
            </a:r>
            <a:endParaRPr lang="en-AU" b="1" dirty="0">
              <a:solidFill>
                <a:srgbClr val="FF0000"/>
              </a:solidFill>
            </a:endParaRPr>
          </a:p>
          <a:p>
            <a:pPr lvl="0"/>
            <a:r>
              <a:rPr lang="en-AU" b="1" dirty="0" smtClean="0">
                <a:solidFill>
                  <a:srgbClr val="0070C0"/>
                </a:solidFill>
              </a:rPr>
              <a:t>Very slow to achieve target on share of RE in Total Electricity Generation.</a:t>
            </a:r>
          </a:p>
          <a:p>
            <a:pPr lvl="0"/>
            <a:r>
              <a:rPr lang="en-AU" b="1" dirty="0" smtClean="0">
                <a:solidFill>
                  <a:srgbClr val="0070C0"/>
                </a:solidFill>
              </a:rPr>
              <a:t>Very Fast and Easy to ACHIEVE the target for reducing network losses up to 11%, due to electricity network upgrade project </a:t>
            </a:r>
            <a:endParaRPr lang="en-AU" b="1" dirty="0">
              <a:solidFill>
                <a:srgbClr val="0070C0"/>
              </a:solidFill>
            </a:endParaRPr>
          </a:p>
          <a:p>
            <a:pPr lvl="0"/>
            <a:r>
              <a:rPr lang="en-AU" b="1" dirty="0" smtClean="0">
                <a:solidFill>
                  <a:srgbClr val="7030A0"/>
                </a:solidFill>
              </a:rPr>
              <a:t>Private Sector Investment has occurred in the Generation Sector , so we may need to improve IPP &amp; PPA , but especially the regulatory roles and incentives in the generation sector. </a:t>
            </a:r>
          </a:p>
          <a:p>
            <a:pPr lvl="0"/>
            <a:r>
              <a:rPr lang="en-AU" b="1" dirty="0" smtClean="0">
                <a:solidFill>
                  <a:srgbClr val="7030A0"/>
                </a:solidFill>
              </a:rPr>
              <a:t>Very hard to improve and achieve the TERM outputs without sufficient donors assistances.</a:t>
            </a:r>
          </a:p>
        </p:txBody>
      </p:sp>
    </p:spTree>
    <p:extLst>
      <p:ext uri="{BB962C8B-B14F-4D97-AF65-F5344CB8AC3E}">
        <p14:creationId xmlns:p14="http://schemas.microsoft.com/office/powerpoint/2010/main" val="837760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34331" y="1169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" y="170080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AU" b="1" dirty="0" smtClean="0">
                <a:solidFill>
                  <a:srgbClr val="7030A0"/>
                </a:solidFill>
              </a:rPr>
              <a:t>We have evidences that </a:t>
            </a:r>
            <a:r>
              <a:rPr lang="en-AU" b="1" dirty="0" err="1" smtClean="0">
                <a:solidFill>
                  <a:srgbClr val="7030A0"/>
                </a:solidFill>
              </a:rPr>
              <a:t>Samoas</a:t>
            </a:r>
            <a:r>
              <a:rPr lang="en-AU" b="1" dirty="0" smtClean="0">
                <a:solidFill>
                  <a:srgbClr val="7030A0"/>
                </a:solidFill>
              </a:rPr>
              <a:t> have</a:t>
            </a:r>
            <a:r>
              <a:rPr lang="en-AU" b="1" dirty="0" smtClean="0">
                <a:solidFill>
                  <a:srgbClr val="7030A0"/>
                </a:solidFill>
              </a:rPr>
              <a:t> nationalized their Petroleum Supply and Distribution, which has great impacts on dropping energy prices in the countries. </a:t>
            </a:r>
            <a:r>
              <a:rPr lang="en-AU" b="1" dirty="0" smtClean="0">
                <a:solidFill>
                  <a:srgbClr val="7030A0"/>
                </a:solidFill>
              </a:rPr>
              <a:t>Cabinet in Tonga has already endorsed </a:t>
            </a:r>
            <a:r>
              <a:rPr lang="en-AU" b="1" dirty="0" smtClean="0">
                <a:solidFill>
                  <a:srgbClr val="7030A0"/>
                </a:solidFill>
              </a:rPr>
              <a:t>the Nationalization of Petroleum Supply and Distribution in 2019.  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Government ,Development Partners, Oil Companies and Donors put 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together capable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technical and financial  efforts to nationalize the petroleum industry in Tonga </a:t>
            </a:r>
          </a:p>
          <a:p>
            <a:pPr marL="342900" lvl="0" indent="-342900">
              <a:buAutoNum type="arabicPeriod"/>
            </a:pPr>
            <a:endParaRPr lang="en-AU" b="1" dirty="0">
              <a:solidFill>
                <a:srgbClr val="7030A0"/>
              </a:solidFill>
            </a:endParaRPr>
          </a:p>
          <a:p>
            <a:pPr marL="342900" lvl="0" indent="-342900">
              <a:buAutoNum type="arabicPeriod"/>
            </a:pPr>
            <a:r>
              <a:rPr lang="en-AU" b="1" dirty="0" smtClean="0">
                <a:solidFill>
                  <a:srgbClr val="7030A0"/>
                </a:solidFill>
              </a:rPr>
              <a:t>While the whole World is moving towards fulfilling their commitments on NDC under Climate Change Agreement. 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DONORS, Government , Development Partners and Private Sector  continue to build partnerships on </a:t>
            </a:r>
            <a:r>
              <a:rPr lang="en-AU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Policy,and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Regulatory Reform as well as Installation of Least Cost Approach RE and EE hardware  </a:t>
            </a:r>
            <a:endParaRPr lang="en-AU" b="1" dirty="0" smtClean="0">
              <a:solidFill>
                <a:srgbClr val="7030A0"/>
              </a:solidFill>
            </a:endParaRPr>
          </a:p>
          <a:p>
            <a:pPr lvl="0"/>
            <a:endParaRPr lang="en-AU" b="1" dirty="0" smtClean="0">
              <a:solidFill>
                <a:srgbClr val="7030A0"/>
              </a:solidFill>
            </a:endParaRPr>
          </a:p>
          <a:p>
            <a:pPr marL="342900" lvl="0" indent="-342900">
              <a:buAutoNum type="arabicPeriod" startAt="3"/>
            </a:pPr>
            <a:r>
              <a:rPr lang="en-AU" b="1" dirty="0" smtClean="0">
                <a:solidFill>
                  <a:srgbClr val="7030A0"/>
                </a:solidFill>
              </a:rPr>
              <a:t>While there is great need for future transfer of new technologies[50%;70%;100%]  to small islands countries like Tonga, </a:t>
            </a: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transfer of software knowledges capacity building to recipient country , be included  in the programme and project budget.</a:t>
            </a:r>
          </a:p>
          <a:p>
            <a:pPr marL="342900" lvl="0" indent="-342900">
              <a:buAutoNum type="arabicPeriod" startAt="3"/>
            </a:pPr>
            <a:endParaRPr lang="en-A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lvl="0" indent="-342900">
              <a:buAutoNum type="arabicPeriod" startAt="3"/>
            </a:pPr>
            <a:r>
              <a:rPr lang="en-A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Research and Innovation on RE and EE technologies be promoted and enforced  in Tonga, through including budget in development programme. </a:t>
            </a:r>
          </a:p>
          <a:p>
            <a:pPr marL="342900" lvl="0" indent="-342900">
              <a:buAutoNum type="arabicPeriod" startAt="3"/>
            </a:pPr>
            <a:endParaRPr lang="en-A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03553" y="1205604"/>
            <a:ext cx="30732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ea typeface="Times New Roman" pitchFamily="18" charset="0"/>
                <a:cs typeface="Arial" pitchFamily="34" charset="0"/>
              </a:rPr>
              <a:t>RECOMMENDATIONS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AU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AU" dirty="0" smtClean="0"/>
          </a:p>
          <a:p>
            <a:pPr marL="82296" indent="0" algn="ctr">
              <a:buNone/>
            </a:pPr>
            <a:endParaRPr lang="en-AU" dirty="0"/>
          </a:p>
          <a:p>
            <a:pPr marL="82296" indent="0" algn="ctr">
              <a:buNone/>
            </a:pPr>
            <a:endParaRPr lang="en-AU" dirty="0" smtClean="0"/>
          </a:p>
          <a:p>
            <a:pPr marL="82296" indent="0" algn="ctr">
              <a:buNone/>
            </a:pPr>
            <a:r>
              <a:rPr lang="en-AU" dirty="0" smtClean="0"/>
              <a:t>THANK YOU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81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1065" y="16205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949"/>
            <a:ext cx="9144000" cy="4556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73325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i="1" dirty="0"/>
              <a:t>Notes: A = Average urbanization rate; % in total population (2005-2009); B = International migrants as % of total population mid 2010 (X 10); C =  Electrification rate in % of total households (ADB key Indicators for Asia Pacific 2010 (Latest Year) ; D = 2009 total population; in 100,000; E = Average population growth 2000-2009; in % (times 10)  </a:t>
            </a:r>
            <a:endParaRPr lang="en-AU" dirty="0"/>
          </a:p>
          <a:p>
            <a:pPr algn="ctr"/>
            <a:r>
              <a:rPr lang="en-US" dirty="0"/>
              <a:t>Figure 3.2:  Population and electrification rate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666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en-AU" dirty="0"/>
          </a:p>
          <a:p>
            <a:pPr marL="82296" indent="0" algn="ctr">
              <a:buNone/>
            </a:pPr>
            <a:r>
              <a:rPr lang="en-AU" dirty="0" smtClean="0"/>
              <a:t>       High Migration and Urbanization in Tonga can influenced electricity investment in the country.  </a:t>
            </a:r>
          </a:p>
          <a:p>
            <a:pPr lvl="1" algn="ctr"/>
            <a:r>
              <a:rPr lang="en-AU" dirty="0" smtClean="0">
                <a:solidFill>
                  <a:srgbClr val="FF0000"/>
                </a:solidFill>
              </a:rPr>
              <a:t>Urbanization raised consumption of energy and</a:t>
            </a:r>
          </a:p>
          <a:p>
            <a:pPr marL="402336" lvl="1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 Migration is reducing consumption of energy </a:t>
            </a:r>
            <a:endParaRPr lang="en-AU" dirty="0">
              <a:solidFill>
                <a:srgbClr val="FF0000"/>
              </a:solidFill>
            </a:endParaRPr>
          </a:p>
          <a:p>
            <a:pPr marL="402336" lvl="1" indent="0" algn="ctr">
              <a:buNone/>
            </a:pPr>
            <a:endParaRPr lang="en-AU" dirty="0"/>
          </a:p>
          <a:p>
            <a:pPr algn="ctr"/>
            <a:r>
              <a:rPr lang="en-AU" dirty="0">
                <a:solidFill>
                  <a:srgbClr val="FF0000"/>
                </a:solidFill>
              </a:rPr>
              <a:t>Prepayment </a:t>
            </a:r>
            <a:r>
              <a:rPr lang="en-AU" dirty="0" smtClean="0">
                <a:solidFill>
                  <a:srgbClr val="FF0000"/>
                </a:solidFill>
              </a:rPr>
              <a:t>Meter[pay before use]</a:t>
            </a:r>
          </a:p>
          <a:p>
            <a:pPr algn="ctr"/>
            <a:r>
              <a:rPr lang="en-AU" dirty="0" smtClean="0">
                <a:solidFill>
                  <a:srgbClr val="FF0000"/>
                </a:solidFill>
              </a:rPr>
              <a:t>Fixed Electricity Tariffs[cross subsidy]</a:t>
            </a:r>
          </a:p>
          <a:p>
            <a:pPr marL="82296" indent="0" algn="ctr"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Regulation of tariffs  </a:t>
            </a:r>
          </a:p>
          <a:p>
            <a:pPr marL="82296" indent="0" algn="ctr"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pPr algn="ctr"/>
            <a:endParaRPr lang="en-AU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 </a:t>
            </a:r>
          </a:p>
          <a:p>
            <a:pPr marL="82296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053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059" y="12860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9" y="1322005"/>
            <a:ext cx="9027600" cy="527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24136" y="6488668"/>
            <a:ext cx="6368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3.3:</a:t>
            </a:r>
            <a:r>
              <a:rPr lang="en-US" b="1" dirty="0"/>
              <a:t>  </a:t>
            </a:r>
            <a:r>
              <a:rPr lang="en-US" dirty="0"/>
              <a:t>Net ODA as a proportion of gross national income</a:t>
            </a:r>
            <a:r>
              <a:rPr lang="en-US" b="1" dirty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11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43608" y="198884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/>
              <a:t>Recent </a:t>
            </a:r>
            <a:r>
              <a:rPr lang="en-AU" sz="2800" dirty="0"/>
              <a:t>ODA to the PIFDS has been doubled which should lead to improved efforts in the </a:t>
            </a:r>
            <a:r>
              <a:rPr lang="en-AU" sz="2800" b="1" dirty="0">
                <a:solidFill>
                  <a:srgbClr val="FF0000"/>
                </a:solidFill>
              </a:rPr>
              <a:t>P</a:t>
            </a:r>
            <a:r>
              <a:rPr lang="en-AU" sz="2800" b="1" dirty="0" smtClean="0">
                <a:solidFill>
                  <a:srgbClr val="FF0000"/>
                </a:solidFill>
              </a:rPr>
              <a:t>olicy Reform </a:t>
            </a:r>
            <a:r>
              <a:rPr lang="en-AU" sz="2800" dirty="0" smtClean="0"/>
              <a:t>in all sectors  </a:t>
            </a:r>
            <a:endParaRPr lang="en-AU" sz="2800" dirty="0" smtClean="0">
              <a:solidFill>
                <a:srgbClr val="FF0000"/>
              </a:solidFill>
            </a:endParaRPr>
          </a:p>
          <a:p>
            <a:endParaRPr lang="en-AU" sz="2800" dirty="0">
              <a:solidFill>
                <a:srgbClr val="FF0000"/>
              </a:solidFill>
            </a:endParaRPr>
          </a:p>
          <a:p>
            <a:r>
              <a:rPr lang="en-AU" sz="2800" b="1" dirty="0" smtClean="0">
                <a:solidFill>
                  <a:srgbClr val="FF0000"/>
                </a:solidFill>
              </a:rPr>
              <a:t>More reliance on ODA, so Energy Policy Reform to allow Private Sector Investment Environment</a:t>
            </a:r>
          </a:p>
          <a:p>
            <a:r>
              <a:rPr lang="en-AU" sz="2800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>
                <a:solidFill>
                  <a:srgbClr val="0070C0"/>
                </a:solidFill>
              </a:rPr>
              <a:t>Private Investment Policy Incentives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>
                <a:solidFill>
                  <a:srgbClr val="0070C0"/>
                </a:solidFill>
              </a:rPr>
              <a:t>PPA/IPP policy in Tonga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>
                <a:solidFill>
                  <a:srgbClr val="0070C0"/>
                </a:solidFill>
              </a:rPr>
              <a:t>Regulatory Roles for PPA  </a:t>
            </a:r>
          </a:p>
          <a:p>
            <a:endParaRPr lang="en-AU" sz="2800" dirty="0"/>
          </a:p>
          <a:p>
            <a:endParaRPr lang="en-AU" sz="2800" dirty="0" smtClean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13187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5" name="Picture 4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80000" cy="535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1"/>
          <p:cNvSpPr txBox="1">
            <a:spLocks/>
          </p:cNvSpPr>
          <p:nvPr/>
        </p:nvSpPr>
        <p:spPr>
          <a:xfrm>
            <a:off x="1457652" y="6480484"/>
            <a:ext cx="6264696" cy="377516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b="0" u="sng" dirty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Figure 3.5:</a:t>
            </a:r>
            <a:r>
              <a:rPr lang="en-AU" b="1" u="sng" dirty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en-AU" b="0" dirty="0">
                <a:effectLst/>
                <a:latin typeface="Times New Roman"/>
                <a:ea typeface="Calibri"/>
                <a:cs typeface="Times New Roman"/>
              </a:rPr>
              <a:t>Shipping connectivity index and government tax</a:t>
            </a:r>
            <a:endParaRPr lang="en-AU" b="1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907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2883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/>
              <a:t>The values on the shipping connectivity index for PNG, Fiji and Samoa are higher than for Tonga, Vanuatu and Solomon Islands, and </a:t>
            </a:r>
            <a:r>
              <a:rPr lang="en-AU" sz="2800" b="1" dirty="0">
                <a:solidFill>
                  <a:srgbClr val="FF0000"/>
                </a:solidFill>
              </a:rPr>
              <a:t>P</a:t>
            </a:r>
            <a:r>
              <a:rPr lang="en-AU" sz="2800" b="1" dirty="0" smtClean="0">
                <a:solidFill>
                  <a:srgbClr val="FF0000"/>
                </a:solidFill>
              </a:rPr>
              <a:t>etroleum Prices </a:t>
            </a:r>
            <a:r>
              <a:rPr lang="en-AU" sz="2800" dirty="0"/>
              <a:t>reflect the difference</a:t>
            </a:r>
            <a:r>
              <a:rPr lang="en-AU" sz="2800" dirty="0" smtClean="0"/>
              <a:t>.</a:t>
            </a:r>
          </a:p>
          <a:p>
            <a:pPr algn="ctr"/>
            <a:endParaRPr lang="en-AU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FF0000"/>
                </a:solidFill>
              </a:rPr>
              <a:t>High Transport Cost for Isolation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FF0000"/>
                </a:solidFill>
              </a:rPr>
              <a:t>Required Petroleum Business Model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FF0000"/>
                </a:solidFill>
              </a:rPr>
              <a:t>MRX to reduce prices as occurred in Samoa</a:t>
            </a:r>
            <a:endParaRPr lang="en-AU" sz="28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7" name="Picture 6" descr="C:\Users\Maiala\Desktop\tonga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29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40" y="1169604"/>
            <a:ext cx="9453876" cy="52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308304" cy="1160744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+mn-lt"/>
              </a:rPr>
              <a:t>Ministry of Meteorology, Energy, Information, Disaster Management, Environment, Climate Change &amp; Environment and Communications (MEIDECC)</a:t>
            </a:r>
            <a:endParaRPr lang="en-AU" sz="2400" dirty="0">
              <a:latin typeface="+mn-lt"/>
            </a:endParaRPr>
          </a:p>
        </p:txBody>
      </p:sp>
      <p:pic>
        <p:nvPicPr>
          <p:cNvPr id="6" name="Picture 5" descr="C:\Users\Maiala\Desktop\tonga 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152127" cy="11247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-57341" y="1133604"/>
            <a:ext cx="9180000" cy="36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39552" y="6058163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Table 3.1:  Economic indicators and electricity prices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771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9923</TotalTime>
  <Words>2158</Words>
  <Application>Microsoft Office PowerPoint</Application>
  <PresentationFormat>On-screen Show (4:3)</PresentationFormat>
  <Paragraphs>183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Ministry of Meteorology, Energy, Information, Disaster Management, Environment, Climate Change &amp; Environment and Communications (MEIDECC)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TTukunga</dc:creator>
  <cp:lastModifiedBy>TTukunga</cp:lastModifiedBy>
  <cp:revision>71</cp:revision>
  <dcterms:created xsi:type="dcterms:W3CDTF">2019-11-25T19:41:25Z</dcterms:created>
  <dcterms:modified xsi:type="dcterms:W3CDTF">2019-12-02T17:04:40Z</dcterms:modified>
</cp:coreProperties>
</file>