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5" r:id="rId4"/>
  </p:sldMasterIdLst>
  <p:notesMasterIdLst>
    <p:notesMasterId r:id="rId27"/>
  </p:notesMasterIdLst>
  <p:handoutMasterIdLst>
    <p:handoutMasterId r:id="rId28"/>
  </p:handoutMasterIdLst>
  <p:sldIdLst>
    <p:sldId id="701" r:id="rId5"/>
    <p:sldId id="320" r:id="rId6"/>
    <p:sldId id="918" r:id="rId7"/>
    <p:sldId id="923" r:id="rId8"/>
    <p:sldId id="704" r:id="rId9"/>
    <p:sldId id="931" r:id="rId10"/>
    <p:sldId id="932" r:id="rId11"/>
    <p:sldId id="933" r:id="rId12"/>
    <p:sldId id="934" r:id="rId13"/>
    <p:sldId id="935" r:id="rId14"/>
    <p:sldId id="936" r:id="rId15"/>
    <p:sldId id="937" r:id="rId16"/>
    <p:sldId id="938" r:id="rId17"/>
    <p:sldId id="939" r:id="rId18"/>
    <p:sldId id="653" r:id="rId19"/>
    <p:sldId id="925" r:id="rId20"/>
    <p:sldId id="708" r:id="rId21"/>
    <p:sldId id="924" r:id="rId22"/>
    <p:sldId id="941" r:id="rId23"/>
    <p:sldId id="942" r:id="rId24"/>
    <p:sldId id="940" r:id="rId25"/>
    <p:sldId id="641" r:id="rId26"/>
  </p:sldIdLst>
  <p:sldSz cx="12192000" cy="6858000"/>
  <p:notesSz cx="7104063" cy="10234613"/>
  <p:defaultTextStyle>
    <a:defPPr>
      <a:defRPr lang="es-ES"/>
    </a:defPPr>
    <a:lvl1pPr marL="0" algn="l" defTabSz="979631" rtl="0" eaLnBrk="1" latinLnBrk="0" hangingPunct="1">
      <a:defRPr sz="1900" kern="1200">
        <a:solidFill>
          <a:schemeClr val="tx1"/>
        </a:solidFill>
        <a:latin typeface="+mn-lt"/>
        <a:ea typeface="+mn-ea"/>
        <a:cs typeface="+mn-cs"/>
      </a:defRPr>
    </a:lvl1pPr>
    <a:lvl2pPr marL="489816" algn="l" defTabSz="979631" rtl="0" eaLnBrk="1" latinLnBrk="0" hangingPunct="1">
      <a:defRPr sz="1900" kern="1200">
        <a:solidFill>
          <a:schemeClr val="tx1"/>
        </a:solidFill>
        <a:latin typeface="+mn-lt"/>
        <a:ea typeface="+mn-ea"/>
        <a:cs typeface="+mn-cs"/>
      </a:defRPr>
    </a:lvl2pPr>
    <a:lvl3pPr marL="979631" algn="l" defTabSz="979631" rtl="0" eaLnBrk="1" latinLnBrk="0" hangingPunct="1">
      <a:defRPr sz="1900" kern="1200">
        <a:solidFill>
          <a:schemeClr val="tx1"/>
        </a:solidFill>
        <a:latin typeface="+mn-lt"/>
        <a:ea typeface="+mn-ea"/>
        <a:cs typeface="+mn-cs"/>
      </a:defRPr>
    </a:lvl3pPr>
    <a:lvl4pPr marL="1469447" algn="l" defTabSz="979631" rtl="0" eaLnBrk="1" latinLnBrk="0" hangingPunct="1">
      <a:defRPr sz="1900" kern="1200">
        <a:solidFill>
          <a:schemeClr val="tx1"/>
        </a:solidFill>
        <a:latin typeface="+mn-lt"/>
        <a:ea typeface="+mn-ea"/>
        <a:cs typeface="+mn-cs"/>
      </a:defRPr>
    </a:lvl4pPr>
    <a:lvl5pPr marL="1959262" algn="l" defTabSz="979631" rtl="0" eaLnBrk="1" latinLnBrk="0" hangingPunct="1">
      <a:defRPr sz="1900" kern="1200">
        <a:solidFill>
          <a:schemeClr val="tx1"/>
        </a:solidFill>
        <a:latin typeface="+mn-lt"/>
        <a:ea typeface="+mn-ea"/>
        <a:cs typeface="+mn-cs"/>
      </a:defRPr>
    </a:lvl5pPr>
    <a:lvl6pPr marL="2449078" algn="l" defTabSz="979631" rtl="0" eaLnBrk="1" latinLnBrk="0" hangingPunct="1">
      <a:defRPr sz="1900" kern="1200">
        <a:solidFill>
          <a:schemeClr val="tx1"/>
        </a:solidFill>
        <a:latin typeface="+mn-lt"/>
        <a:ea typeface="+mn-ea"/>
        <a:cs typeface="+mn-cs"/>
      </a:defRPr>
    </a:lvl6pPr>
    <a:lvl7pPr marL="2938893" algn="l" defTabSz="979631" rtl="0" eaLnBrk="1" latinLnBrk="0" hangingPunct="1">
      <a:defRPr sz="1900" kern="1200">
        <a:solidFill>
          <a:schemeClr val="tx1"/>
        </a:solidFill>
        <a:latin typeface="+mn-lt"/>
        <a:ea typeface="+mn-ea"/>
        <a:cs typeface="+mn-cs"/>
      </a:defRPr>
    </a:lvl7pPr>
    <a:lvl8pPr marL="3428709" algn="l" defTabSz="979631" rtl="0" eaLnBrk="1" latinLnBrk="0" hangingPunct="1">
      <a:defRPr sz="1900" kern="1200">
        <a:solidFill>
          <a:schemeClr val="tx1"/>
        </a:solidFill>
        <a:latin typeface="+mn-lt"/>
        <a:ea typeface="+mn-ea"/>
        <a:cs typeface="+mn-cs"/>
      </a:defRPr>
    </a:lvl8pPr>
    <a:lvl9pPr marL="3918524" algn="l" defTabSz="979631" rtl="0" eaLnBrk="1" latinLnBrk="0" hangingPunct="1">
      <a:defRPr sz="1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224" userDrawn="1">
          <p15:clr>
            <a:srgbClr val="A4A3A4"/>
          </p15:clr>
        </p15:guide>
        <p15:guide id="2" pos="2238"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8D9671A-1347-36E9-DE6F-5C2760080BB2}" name="Trama Tecnoambiental 4" initials="TT4" userId="S::tta4@tramatecnoambiental.onmicrosoft.com::fa701be3-10b5-461a-88e6-f6954f18c74d" providerId="AD"/>
  <p188:author id="{6A94581E-93C1-6193-945B-702A5E540F71}" name="Trama Tecnoambiental 5" initials="TT5" userId="S::tta5@tramatecnoambiental.onmicrosoft.com::cc5ea49d-96f3-44b7-be37-990ba57149cd" providerId="AD"/>
  <p188:author id="{79EB5B49-F28D-9DE3-DA95-AC91841131F4}" name="Manu Rawali" initials="MR" userId="S::z3039873@ad.unsw.edu.au::68a384a6-f019-4103-b41b-82f6423dfd6d" providerId="AD"/>
  <p188:author id="{6525886E-D668-D6B1-BB9A-9998128EF454}" name="Elena Adamopoulou" initials="EA" userId="S::eleni.adamopoulou@eca-uk.com::a1cf3cc9-b064-4a6b-8253-7593484cd07e" providerId="AD"/>
  <p188:author id="{4A683299-DF65-E355-7F4B-49AADD48D216}" name="Tommaso Diani - TTA" initials="TDT" userId="Tommaso Diani - TTA"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B655A"/>
    <a:srgbClr val="000000"/>
    <a:srgbClr val="FFFFFF"/>
    <a:srgbClr val="679E2A"/>
    <a:srgbClr val="FF33CC"/>
    <a:srgbClr val="9EA159"/>
    <a:srgbClr val="D9D9D9"/>
    <a:srgbClr val="F8F1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2DE63D5-997A-4646-A377-4702673A728D}">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Estilo claro 2 - Acento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EC20E35-A176-4012-BC5E-935CFFF8708E}" styleName="Estilo medio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5BE263C-DBD7-4A20-BB59-AAB30ACAA65A}" styleName="Estilo medio 3 - Énfasis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04" autoAdjust="0"/>
    <p:restoredTop sz="75033" autoAdjust="0"/>
  </p:normalViewPr>
  <p:slideViewPr>
    <p:cSldViewPr>
      <p:cViewPr varScale="1">
        <p:scale>
          <a:sx n="50" d="100"/>
          <a:sy n="50" d="100"/>
        </p:scale>
        <p:origin x="1410" y="54"/>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notesViewPr>
    <p:cSldViewPr>
      <p:cViewPr varScale="1">
        <p:scale>
          <a:sx n="77" d="100"/>
          <a:sy n="77" d="100"/>
        </p:scale>
        <p:origin x="4002" y="114"/>
      </p:cViewPr>
      <p:guideLst>
        <p:guide orient="horz" pos="3224"/>
        <p:guide pos="2238"/>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892704B-53E5-4258-B1EA-0630B3DF760D}" type="doc">
      <dgm:prSet loTypeId="urn:microsoft.com/office/officeart/2011/layout/HexagonRadial" loCatId="officeonline" qsTypeId="urn:microsoft.com/office/officeart/2005/8/quickstyle/simple1" qsCatId="simple" csTypeId="urn:microsoft.com/office/officeart/2005/8/colors/accent1_2" csCatId="accent1" phldr="1"/>
      <dgm:spPr/>
      <dgm:t>
        <a:bodyPr/>
        <a:lstStyle/>
        <a:p>
          <a:endParaRPr lang="en-US"/>
        </a:p>
      </dgm:t>
    </dgm:pt>
    <dgm:pt modelId="{FC5CAF0D-B1CD-498A-AFB3-93024F62C081}">
      <dgm:prSet phldrT="[Text]" custT="1"/>
      <dgm:spPr>
        <a:solidFill>
          <a:srgbClr val="4B655A"/>
        </a:solidFill>
      </dgm:spPr>
      <dgm:t>
        <a:bodyPr/>
        <a:lstStyle/>
        <a:p>
          <a:r>
            <a:rPr lang="en-US" sz="2400" b="1" dirty="0"/>
            <a:t>Technical</a:t>
          </a:r>
        </a:p>
      </dgm:t>
    </dgm:pt>
    <dgm:pt modelId="{52A9452A-8412-43D5-9DA1-B2EB5A119FB2}" type="parTrans" cxnId="{75851DEB-92F8-48AB-87A0-F1E4D426D2F8}">
      <dgm:prSet/>
      <dgm:spPr/>
      <dgm:t>
        <a:bodyPr/>
        <a:lstStyle/>
        <a:p>
          <a:endParaRPr lang="en-US" sz="3200" b="1"/>
        </a:p>
      </dgm:t>
    </dgm:pt>
    <dgm:pt modelId="{DFAD2864-CFC5-48B1-9340-46B08C8A89AF}" type="sibTrans" cxnId="{75851DEB-92F8-48AB-87A0-F1E4D426D2F8}">
      <dgm:prSet/>
      <dgm:spPr/>
      <dgm:t>
        <a:bodyPr/>
        <a:lstStyle/>
        <a:p>
          <a:endParaRPr lang="en-US" sz="3200" b="1"/>
        </a:p>
      </dgm:t>
    </dgm:pt>
    <dgm:pt modelId="{B63CCE5E-05D2-4250-A250-D27120446EB5}">
      <dgm:prSet phldrT="[Text]" custT="1"/>
      <dgm:spPr>
        <a:solidFill>
          <a:schemeClr val="tx1">
            <a:lumMod val="40000"/>
            <a:lumOff val="60000"/>
          </a:schemeClr>
        </a:solidFill>
      </dgm:spPr>
      <dgm:t>
        <a:bodyPr/>
        <a:lstStyle/>
        <a:p>
          <a:r>
            <a:rPr lang="en-US" sz="2400" b="1" dirty="0"/>
            <a:t>Financial</a:t>
          </a:r>
        </a:p>
      </dgm:t>
    </dgm:pt>
    <dgm:pt modelId="{DE93C92E-D5B8-40A8-801E-43D9BA1426F8}" type="parTrans" cxnId="{80F53566-F0D5-4372-8ED1-0E0BF908E66B}">
      <dgm:prSet/>
      <dgm:spPr/>
      <dgm:t>
        <a:bodyPr/>
        <a:lstStyle/>
        <a:p>
          <a:endParaRPr lang="en-US" sz="3200" b="1"/>
        </a:p>
      </dgm:t>
    </dgm:pt>
    <dgm:pt modelId="{BD7214F2-F678-4851-985F-4CB71843A516}" type="sibTrans" cxnId="{80F53566-F0D5-4372-8ED1-0E0BF908E66B}">
      <dgm:prSet/>
      <dgm:spPr/>
      <dgm:t>
        <a:bodyPr/>
        <a:lstStyle/>
        <a:p>
          <a:endParaRPr lang="en-US" sz="3200" b="1"/>
        </a:p>
      </dgm:t>
    </dgm:pt>
    <dgm:pt modelId="{6C9C3B71-42F8-4275-AEAB-E6CFD92C9026}">
      <dgm:prSet phldrT="[Text]" custT="1"/>
      <dgm:spPr>
        <a:solidFill>
          <a:schemeClr val="tx1">
            <a:lumMod val="40000"/>
            <a:lumOff val="60000"/>
          </a:schemeClr>
        </a:solidFill>
      </dgm:spPr>
      <dgm:t>
        <a:bodyPr/>
        <a:lstStyle/>
        <a:p>
          <a:r>
            <a:rPr lang="en-US" sz="2400" b="1"/>
            <a:t>Legal</a:t>
          </a:r>
          <a:endParaRPr lang="en-US" sz="2400" b="1" dirty="0"/>
        </a:p>
      </dgm:t>
    </dgm:pt>
    <dgm:pt modelId="{2FAAF604-80FF-4956-9682-09970C5C2E0F}" type="parTrans" cxnId="{5D359ACF-A1E8-413C-A910-F4EC3A8FCFB4}">
      <dgm:prSet/>
      <dgm:spPr/>
      <dgm:t>
        <a:bodyPr/>
        <a:lstStyle/>
        <a:p>
          <a:endParaRPr lang="en-US" sz="3200" b="1"/>
        </a:p>
      </dgm:t>
    </dgm:pt>
    <dgm:pt modelId="{6EC95747-4E9F-4601-A778-3857A2640AFC}" type="sibTrans" cxnId="{5D359ACF-A1E8-413C-A910-F4EC3A8FCFB4}">
      <dgm:prSet/>
      <dgm:spPr/>
      <dgm:t>
        <a:bodyPr/>
        <a:lstStyle/>
        <a:p>
          <a:endParaRPr lang="en-US" sz="3200" b="1"/>
        </a:p>
      </dgm:t>
    </dgm:pt>
    <dgm:pt modelId="{4B8B5ADF-9CB9-4203-B369-11B2805FD65D}">
      <dgm:prSet phldrT="[Text]" custT="1"/>
      <dgm:spPr>
        <a:solidFill>
          <a:schemeClr val="tx1">
            <a:lumMod val="40000"/>
            <a:lumOff val="60000"/>
          </a:schemeClr>
        </a:solidFill>
      </dgm:spPr>
      <dgm:t>
        <a:bodyPr/>
        <a:lstStyle/>
        <a:p>
          <a:r>
            <a:rPr lang="en-US" sz="2400" b="1" dirty="0"/>
            <a:t>Political</a:t>
          </a:r>
        </a:p>
      </dgm:t>
    </dgm:pt>
    <dgm:pt modelId="{32D1D731-1DFE-4053-AFA9-8640D1BBD6FE}" type="parTrans" cxnId="{65AF7FDA-6EF3-4EAE-9622-2060E099C94D}">
      <dgm:prSet/>
      <dgm:spPr/>
      <dgm:t>
        <a:bodyPr/>
        <a:lstStyle/>
        <a:p>
          <a:endParaRPr lang="en-US" sz="3200" b="1"/>
        </a:p>
      </dgm:t>
    </dgm:pt>
    <dgm:pt modelId="{F34AC4AA-E010-4367-A08E-3E2CE4191717}" type="sibTrans" cxnId="{65AF7FDA-6EF3-4EAE-9622-2060E099C94D}">
      <dgm:prSet/>
      <dgm:spPr/>
      <dgm:t>
        <a:bodyPr/>
        <a:lstStyle/>
        <a:p>
          <a:endParaRPr lang="en-US" sz="3200" b="1"/>
        </a:p>
      </dgm:t>
    </dgm:pt>
    <dgm:pt modelId="{E1140BDC-C58C-414D-B370-C824271F5E59}">
      <dgm:prSet phldrT="[Text]" custT="1"/>
      <dgm:spPr>
        <a:solidFill>
          <a:schemeClr val="tx1">
            <a:lumMod val="40000"/>
            <a:lumOff val="60000"/>
          </a:schemeClr>
        </a:solidFill>
      </dgm:spPr>
      <dgm:t>
        <a:bodyPr/>
        <a:lstStyle/>
        <a:p>
          <a:r>
            <a:rPr lang="en-US" sz="2000" b="1" dirty="0"/>
            <a:t>Economic</a:t>
          </a:r>
        </a:p>
      </dgm:t>
    </dgm:pt>
    <dgm:pt modelId="{1A696864-3ECD-443A-BF7F-C68E263C8958}" type="sibTrans" cxnId="{9B8BBFC4-C1AF-48DE-BDDF-F1847AE04E6E}">
      <dgm:prSet/>
      <dgm:spPr/>
      <dgm:t>
        <a:bodyPr/>
        <a:lstStyle/>
        <a:p>
          <a:endParaRPr lang="en-US" sz="3200" b="1"/>
        </a:p>
      </dgm:t>
    </dgm:pt>
    <dgm:pt modelId="{6CA16B9B-AA57-4AE7-83C3-39A0743BC214}" type="parTrans" cxnId="{9B8BBFC4-C1AF-48DE-BDDF-F1847AE04E6E}">
      <dgm:prSet/>
      <dgm:spPr/>
      <dgm:t>
        <a:bodyPr/>
        <a:lstStyle/>
        <a:p>
          <a:endParaRPr lang="en-US" sz="3200" b="1"/>
        </a:p>
      </dgm:t>
    </dgm:pt>
    <dgm:pt modelId="{08932E11-0247-4DB6-B971-A690343DCA7B}">
      <dgm:prSet phldrT="[Text]" custT="1"/>
      <dgm:spPr>
        <a:solidFill>
          <a:schemeClr val="tx1">
            <a:lumMod val="40000"/>
            <a:lumOff val="60000"/>
          </a:schemeClr>
        </a:solidFill>
      </dgm:spPr>
      <dgm:t>
        <a:bodyPr/>
        <a:lstStyle/>
        <a:p>
          <a:r>
            <a:rPr lang="en-US" sz="2400" b="1" dirty="0"/>
            <a:t>Social</a:t>
          </a:r>
        </a:p>
      </dgm:t>
    </dgm:pt>
    <dgm:pt modelId="{5DD720AB-2CE9-4860-808C-037CF0DE3CCE}" type="parTrans" cxnId="{36FF99FA-A52B-4D26-AB8C-CB45F3652882}">
      <dgm:prSet/>
      <dgm:spPr/>
      <dgm:t>
        <a:bodyPr/>
        <a:lstStyle/>
        <a:p>
          <a:endParaRPr lang="en-US" sz="3200" b="1"/>
        </a:p>
      </dgm:t>
    </dgm:pt>
    <dgm:pt modelId="{5693527C-ADA7-436D-AD4C-A55FA21D4D08}" type="sibTrans" cxnId="{36FF99FA-A52B-4D26-AB8C-CB45F3652882}">
      <dgm:prSet/>
      <dgm:spPr/>
      <dgm:t>
        <a:bodyPr/>
        <a:lstStyle/>
        <a:p>
          <a:endParaRPr lang="en-US" sz="3200" b="1"/>
        </a:p>
      </dgm:t>
    </dgm:pt>
    <dgm:pt modelId="{2B684CE6-A41B-415B-B107-DF5EC32CB88A}">
      <dgm:prSet phldrT="[Text]" custT="1"/>
      <dgm:spPr>
        <a:solidFill>
          <a:schemeClr val="tx1">
            <a:lumMod val="40000"/>
            <a:lumOff val="60000"/>
          </a:schemeClr>
        </a:solidFill>
      </dgm:spPr>
      <dgm:t>
        <a:bodyPr/>
        <a:lstStyle/>
        <a:p>
          <a:r>
            <a:rPr lang="en-US" sz="2400" b="1" dirty="0"/>
            <a:t>Environmental</a:t>
          </a:r>
        </a:p>
      </dgm:t>
    </dgm:pt>
    <dgm:pt modelId="{0981EB96-A492-4DB4-934C-B1F0F8D2390A}" type="parTrans" cxnId="{B9E9D660-349C-4459-90E0-AB11913E6E4B}">
      <dgm:prSet/>
      <dgm:spPr/>
      <dgm:t>
        <a:bodyPr/>
        <a:lstStyle/>
        <a:p>
          <a:endParaRPr lang="en-US" sz="3200" b="1"/>
        </a:p>
      </dgm:t>
    </dgm:pt>
    <dgm:pt modelId="{E882F15E-061A-40E5-A748-9007DF522909}" type="sibTrans" cxnId="{B9E9D660-349C-4459-90E0-AB11913E6E4B}">
      <dgm:prSet/>
      <dgm:spPr/>
      <dgm:t>
        <a:bodyPr/>
        <a:lstStyle/>
        <a:p>
          <a:endParaRPr lang="en-US" sz="3200" b="1"/>
        </a:p>
      </dgm:t>
    </dgm:pt>
    <dgm:pt modelId="{3C0A7E12-7C4B-4B94-BC9B-35098D91916C}" type="pres">
      <dgm:prSet presAssocID="{8892704B-53E5-4258-B1EA-0630B3DF760D}" presName="Name0" presStyleCnt="0">
        <dgm:presLayoutVars>
          <dgm:chMax val="1"/>
          <dgm:chPref val="1"/>
          <dgm:dir/>
          <dgm:animOne val="branch"/>
          <dgm:animLvl val="lvl"/>
        </dgm:presLayoutVars>
      </dgm:prSet>
      <dgm:spPr/>
    </dgm:pt>
    <dgm:pt modelId="{D5F52260-D97C-443E-BBA2-EF2B1C7A34F2}" type="pres">
      <dgm:prSet presAssocID="{FC5CAF0D-B1CD-498A-AFB3-93024F62C081}" presName="Parent" presStyleLbl="node0" presStyleIdx="0" presStyleCnt="1">
        <dgm:presLayoutVars>
          <dgm:chMax val="6"/>
          <dgm:chPref val="6"/>
        </dgm:presLayoutVars>
      </dgm:prSet>
      <dgm:spPr/>
    </dgm:pt>
    <dgm:pt modelId="{71BA4B19-A6E6-424E-B0FC-F70E5265E0F1}" type="pres">
      <dgm:prSet presAssocID="{E1140BDC-C58C-414D-B370-C824271F5E59}" presName="Accent1" presStyleCnt="0"/>
      <dgm:spPr/>
    </dgm:pt>
    <dgm:pt modelId="{8C79E391-95A6-4D43-A82E-06F30A60CE4A}" type="pres">
      <dgm:prSet presAssocID="{E1140BDC-C58C-414D-B370-C824271F5E59}" presName="Accent" presStyleLbl="bgShp" presStyleIdx="0" presStyleCnt="6"/>
      <dgm:spPr/>
    </dgm:pt>
    <dgm:pt modelId="{06538FC6-3765-4990-8041-F86B16C3CFDC}" type="pres">
      <dgm:prSet presAssocID="{E1140BDC-C58C-414D-B370-C824271F5E59}" presName="Child1" presStyleLbl="node1" presStyleIdx="0" presStyleCnt="6">
        <dgm:presLayoutVars>
          <dgm:chMax val="0"/>
          <dgm:chPref val="0"/>
          <dgm:bulletEnabled val="1"/>
        </dgm:presLayoutVars>
      </dgm:prSet>
      <dgm:spPr/>
    </dgm:pt>
    <dgm:pt modelId="{D7AC4962-D2EC-47DA-88BA-3162F8A97A37}" type="pres">
      <dgm:prSet presAssocID="{B63CCE5E-05D2-4250-A250-D27120446EB5}" presName="Accent2" presStyleCnt="0"/>
      <dgm:spPr/>
    </dgm:pt>
    <dgm:pt modelId="{73DA2A34-AB61-46B5-A441-7358495C24CD}" type="pres">
      <dgm:prSet presAssocID="{B63CCE5E-05D2-4250-A250-D27120446EB5}" presName="Accent" presStyleLbl="bgShp" presStyleIdx="1" presStyleCnt="6"/>
      <dgm:spPr/>
    </dgm:pt>
    <dgm:pt modelId="{ABA4DA8C-F908-4B05-98D0-B5C2D46BF69F}" type="pres">
      <dgm:prSet presAssocID="{B63CCE5E-05D2-4250-A250-D27120446EB5}" presName="Child2" presStyleLbl="node1" presStyleIdx="1" presStyleCnt="6">
        <dgm:presLayoutVars>
          <dgm:chMax val="0"/>
          <dgm:chPref val="0"/>
          <dgm:bulletEnabled val="1"/>
        </dgm:presLayoutVars>
      </dgm:prSet>
      <dgm:spPr/>
    </dgm:pt>
    <dgm:pt modelId="{FDB061FD-F50B-49B8-9400-4436C8149939}" type="pres">
      <dgm:prSet presAssocID="{6C9C3B71-42F8-4275-AEAB-E6CFD92C9026}" presName="Accent3" presStyleCnt="0"/>
      <dgm:spPr/>
    </dgm:pt>
    <dgm:pt modelId="{4FDB9AD4-820A-43AE-BEBE-34175CB3C101}" type="pres">
      <dgm:prSet presAssocID="{6C9C3B71-42F8-4275-AEAB-E6CFD92C9026}" presName="Accent" presStyleLbl="bgShp" presStyleIdx="2" presStyleCnt="6"/>
      <dgm:spPr/>
    </dgm:pt>
    <dgm:pt modelId="{00CC6C16-8118-4C77-8AFA-33071D85D874}" type="pres">
      <dgm:prSet presAssocID="{6C9C3B71-42F8-4275-AEAB-E6CFD92C9026}" presName="Child3" presStyleLbl="node1" presStyleIdx="2" presStyleCnt="6">
        <dgm:presLayoutVars>
          <dgm:chMax val="0"/>
          <dgm:chPref val="0"/>
          <dgm:bulletEnabled val="1"/>
        </dgm:presLayoutVars>
      </dgm:prSet>
      <dgm:spPr/>
    </dgm:pt>
    <dgm:pt modelId="{D18037B7-31EF-4160-824D-2736E2B85E3F}" type="pres">
      <dgm:prSet presAssocID="{08932E11-0247-4DB6-B971-A690343DCA7B}" presName="Accent4" presStyleCnt="0"/>
      <dgm:spPr/>
    </dgm:pt>
    <dgm:pt modelId="{55A6F573-DFB2-4ECE-B42A-600607B65293}" type="pres">
      <dgm:prSet presAssocID="{08932E11-0247-4DB6-B971-A690343DCA7B}" presName="Accent" presStyleLbl="bgShp" presStyleIdx="3" presStyleCnt="6"/>
      <dgm:spPr/>
    </dgm:pt>
    <dgm:pt modelId="{128A157C-93E9-4AD4-9766-828789EA8A4B}" type="pres">
      <dgm:prSet presAssocID="{08932E11-0247-4DB6-B971-A690343DCA7B}" presName="Child4" presStyleLbl="node1" presStyleIdx="3" presStyleCnt="6">
        <dgm:presLayoutVars>
          <dgm:chMax val="0"/>
          <dgm:chPref val="0"/>
          <dgm:bulletEnabled val="1"/>
        </dgm:presLayoutVars>
      </dgm:prSet>
      <dgm:spPr/>
    </dgm:pt>
    <dgm:pt modelId="{550A2E1E-3644-438E-BA4F-B5E79A9A3F20}" type="pres">
      <dgm:prSet presAssocID="{2B684CE6-A41B-415B-B107-DF5EC32CB88A}" presName="Accent5" presStyleCnt="0"/>
      <dgm:spPr/>
    </dgm:pt>
    <dgm:pt modelId="{DCAF4B42-CFE4-4EFD-980E-2189496C8A72}" type="pres">
      <dgm:prSet presAssocID="{2B684CE6-A41B-415B-B107-DF5EC32CB88A}" presName="Accent" presStyleLbl="bgShp" presStyleIdx="4" presStyleCnt="6"/>
      <dgm:spPr/>
    </dgm:pt>
    <dgm:pt modelId="{ED2385FB-FDAE-44A6-8CF1-C4984FD032C8}" type="pres">
      <dgm:prSet presAssocID="{2B684CE6-A41B-415B-B107-DF5EC32CB88A}" presName="Child5" presStyleLbl="node1" presStyleIdx="4" presStyleCnt="6">
        <dgm:presLayoutVars>
          <dgm:chMax val="0"/>
          <dgm:chPref val="0"/>
          <dgm:bulletEnabled val="1"/>
        </dgm:presLayoutVars>
      </dgm:prSet>
      <dgm:spPr/>
    </dgm:pt>
    <dgm:pt modelId="{749D7D19-B94D-4263-9981-88A3ABE1D66B}" type="pres">
      <dgm:prSet presAssocID="{4B8B5ADF-9CB9-4203-B369-11B2805FD65D}" presName="Accent6" presStyleCnt="0"/>
      <dgm:spPr/>
    </dgm:pt>
    <dgm:pt modelId="{8353B1C4-15BB-4903-8A4B-326BE1EAFA2D}" type="pres">
      <dgm:prSet presAssocID="{4B8B5ADF-9CB9-4203-B369-11B2805FD65D}" presName="Accent" presStyleLbl="bgShp" presStyleIdx="5" presStyleCnt="6"/>
      <dgm:spPr/>
    </dgm:pt>
    <dgm:pt modelId="{A9DDD713-AE82-450A-BD05-17336A97D3E2}" type="pres">
      <dgm:prSet presAssocID="{4B8B5ADF-9CB9-4203-B369-11B2805FD65D}" presName="Child6" presStyleLbl="node1" presStyleIdx="5" presStyleCnt="6">
        <dgm:presLayoutVars>
          <dgm:chMax val="0"/>
          <dgm:chPref val="0"/>
          <dgm:bulletEnabled val="1"/>
        </dgm:presLayoutVars>
      </dgm:prSet>
      <dgm:spPr/>
    </dgm:pt>
  </dgm:ptLst>
  <dgm:cxnLst>
    <dgm:cxn modelId="{1BFB0904-386D-427A-8E52-D3B73B386C43}" type="presOf" srcId="{6C9C3B71-42F8-4275-AEAB-E6CFD92C9026}" destId="{00CC6C16-8118-4C77-8AFA-33071D85D874}" srcOrd="0" destOrd="0" presId="urn:microsoft.com/office/officeart/2011/layout/HexagonRadial"/>
    <dgm:cxn modelId="{BF4CA515-2D5F-4F48-AD42-1EA5C76FCD9A}" type="presOf" srcId="{08932E11-0247-4DB6-B971-A690343DCA7B}" destId="{128A157C-93E9-4AD4-9766-828789EA8A4B}" srcOrd="0" destOrd="0" presId="urn:microsoft.com/office/officeart/2011/layout/HexagonRadial"/>
    <dgm:cxn modelId="{EEC4F316-0EC7-4388-9040-1709C7B9A17E}" type="presOf" srcId="{B63CCE5E-05D2-4250-A250-D27120446EB5}" destId="{ABA4DA8C-F908-4B05-98D0-B5C2D46BF69F}" srcOrd="0" destOrd="0" presId="urn:microsoft.com/office/officeart/2011/layout/HexagonRadial"/>
    <dgm:cxn modelId="{B9E9D660-349C-4459-90E0-AB11913E6E4B}" srcId="{FC5CAF0D-B1CD-498A-AFB3-93024F62C081}" destId="{2B684CE6-A41B-415B-B107-DF5EC32CB88A}" srcOrd="4" destOrd="0" parTransId="{0981EB96-A492-4DB4-934C-B1F0F8D2390A}" sibTransId="{E882F15E-061A-40E5-A748-9007DF522909}"/>
    <dgm:cxn modelId="{32EA6C63-5054-4180-8B1B-23FAE17308AF}" type="presOf" srcId="{4B8B5ADF-9CB9-4203-B369-11B2805FD65D}" destId="{A9DDD713-AE82-450A-BD05-17336A97D3E2}" srcOrd="0" destOrd="0" presId="urn:microsoft.com/office/officeart/2011/layout/HexagonRadial"/>
    <dgm:cxn modelId="{80F53566-F0D5-4372-8ED1-0E0BF908E66B}" srcId="{FC5CAF0D-B1CD-498A-AFB3-93024F62C081}" destId="{B63CCE5E-05D2-4250-A250-D27120446EB5}" srcOrd="1" destOrd="0" parTransId="{DE93C92E-D5B8-40A8-801E-43D9BA1426F8}" sibTransId="{BD7214F2-F678-4851-985F-4CB71843A516}"/>
    <dgm:cxn modelId="{98550047-AE31-403C-9EC3-432050D39385}" type="presOf" srcId="{FC5CAF0D-B1CD-498A-AFB3-93024F62C081}" destId="{D5F52260-D97C-443E-BBA2-EF2B1C7A34F2}" srcOrd="0" destOrd="0" presId="urn:microsoft.com/office/officeart/2011/layout/HexagonRadial"/>
    <dgm:cxn modelId="{EE77624F-E16F-4691-87B6-7567202065D7}" type="presOf" srcId="{E1140BDC-C58C-414D-B370-C824271F5E59}" destId="{06538FC6-3765-4990-8041-F86B16C3CFDC}" srcOrd="0" destOrd="0" presId="urn:microsoft.com/office/officeart/2011/layout/HexagonRadial"/>
    <dgm:cxn modelId="{348FC1A0-6904-4E7A-AEFF-2CB2F6D5719A}" type="presOf" srcId="{2B684CE6-A41B-415B-B107-DF5EC32CB88A}" destId="{ED2385FB-FDAE-44A6-8CF1-C4984FD032C8}" srcOrd="0" destOrd="0" presId="urn:microsoft.com/office/officeart/2011/layout/HexagonRadial"/>
    <dgm:cxn modelId="{9B8BBFC4-C1AF-48DE-BDDF-F1847AE04E6E}" srcId="{FC5CAF0D-B1CD-498A-AFB3-93024F62C081}" destId="{E1140BDC-C58C-414D-B370-C824271F5E59}" srcOrd="0" destOrd="0" parTransId="{6CA16B9B-AA57-4AE7-83C3-39A0743BC214}" sibTransId="{1A696864-3ECD-443A-BF7F-C68E263C8958}"/>
    <dgm:cxn modelId="{5D359ACF-A1E8-413C-A910-F4EC3A8FCFB4}" srcId="{FC5CAF0D-B1CD-498A-AFB3-93024F62C081}" destId="{6C9C3B71-42F8-4275-AEAB-E6CFD92C9026}" srcOrd="2" destOrd="0" parTransId="{2FAAF604-80FF-4956-9682-09970C5C2E0F}" sibTransId="{6EC95747-4E9F-4601-A778-3857A2640AFC}"/>
    <dgm:cxn modelId="{65AF7FDA-6EF3-4EAE-9622-2060E099C94D}" srcId="{FC5CAF0D-B1CD-498A-AFB3-93024F62C081}" destId="{4B8B5ADF-9CB9-4203-B369-11B2805FD65D}" srcOrd="5" destOrd="0" parTransId="{32D1D731-1DFE-4053-AFA9-8640D1BBD6FE}" sibTransId="{F34AC4AA-E010-4367-A08E-3E2CE4191717}"/>
    <dgm:cxn modelId="{915589DE-946B-4205-9BD2-A80B79D4B680}" type="presOf" srcId="{8892704B-53E5-4258-B1EA-0630B3DF760D}" destId="{3C0A7E12-7C4B-4B94-BC9B-35098D91916C}" srcOrd="0" destOrd="0" presId="urn:microsoft.com/office/officeart/2011/layout/HexagonRadial"/>
    <dgm:cxn modelId="{75851DEB-92F8-48AB-87A0-F1E4D426D2F8}" srcId="{8892704B-53E5-4258-B1EA-0630B3DF760D}" destId="{FC5CAF0D-B1CD-498A-AFB3-93024F62C081}" srcOrd="0" destOrd="0" parTransId="{52A9452A-8412-43D5-9DA1-B2EB5A119FB2}" sibTransId="{DFAD2864-CFC5-48B1-9340-46B08C8A89AF}"/>
    <dgm:cxn modelId="{36FF99FA-A52B-4D26-AB8C-CB45F3652882}" srcId="{FC5CAF0D-B1CD-498A-AFB3-93024F62C081}" destId="{08932E11-0247-4DB6-B971-A690343DCA7B}" srcOrd="3" destOrd="0" parTransId="{5DD720AB-2CE9-4860-808C-037CF0DE3CCE}" sibTransId="{5693527C-ADA7-436D-AD4C-A55FA21D4D08}"/>
    <dgm:cxn modelId="{6C4FC978-E579-4133-8544-38CA3615104A}" type="presParOf" srcId="{3C0A7E12-7C4B-4B94-BC9B-35098D91916C}" destId="{D5F52260-D97C-443E-BBA2-EF2B1C7A34F2}" srcOrd="0" destOrd="0" presId="urn:microsoft.com/office/officeart/2011/layout/HexagonRadial"/>
    <dgm:cxn modelId="{BB6BA5FB-C6A3-4ECF-AA7C-2B87301AA367}" type="presParOf" srcId="{3C0A7E12-7C4B-4B94-BC9B-35098D91916C}" destId="{71BA4B19-A6E6-424E-B0FC-F70E5265E0F1}" srcOrd="1" destOrd="0" presId="urn:microsoft.com/office/officeart/2011/layout/HexagonRadial"/>
    <dgm:cxn modelId="{A9F89DD4-9026-4795-8A5A-AB6AC835DA92}" type="presParOf" srcId="{71BA4B19-A6E6-424E-B0FC-F70E5265E0F1}" destId="{8C79E391-95A6-4D43-A82E-06F30A60CE4A}" srcOrd="0" destOrd="0" presId="urn:microsoft.com/office/officeart/2011/layout/HexagonRadial"/>
    <dgm:cxn modelId="{E3BFA6ED-9E89-48E2-8714-59A1337B49D0}" type="presParOf" srcId="{3C0A7E12-7C4B-4B94-BC9B-35098D91916C}" destId="{06538FC6-3765-4990-8041-F86B16C3CFDC}" srcOrd="2" destOrd="0" presId="urn:microsoft.com/office/officeart/2011/layout/HexagonRadial"/>
    <dgm:cxn modelId="{1EF62CA7-277D-46D8-9739-95706298C066}" type="presParOf" srcId="{3C0A7E12-7C4B-4B94-BC9B-35098D91916C}" destId="{D7AC4962-D2EC-47DA-88BA-3162F8A97A37}" srcOrd="3" destOrd="0" presId="urn:microsoft.com/office/officeart/2011/layout/HexagonRadial"/>
    <dgm:cxn modelId="{8BADD3D1-917A-4FEE-81F3-FF65D63BEC28}" type="presParOf" srcId="{D7AC4962-D2EC-47DA-88BA-3162F8A97A37}" destId="{73DA2A34-AB61-46B5-A441-7358495C24CD}" srcOrd="0" destOrd="0" presId="urn:microsoft.com/office/officeart/2011/layout/HexagonRadial"/>
    <dgm:cxn modelId="{FD89D3DB-C632-403E-A69C-7E6820BFD17C}" type="presParOf" srcId="{3C0A7E12-7C4B-4B94-BC9B-35098D91916C}" destId="{ABA4DA8C-F908-4B05-98D0-B5C2D46BF69F}" srcOrd="4" destOrd="0" presId="urn:microsoft.com/office/officeart/2011/layout/HexagonRadial"/>
    <dgm:cxn modelId="{9FC5230F-5C2C-41A5-BF90-E8F65F68779A}" type="presParOf" srcId="{3C0A7E12-7C4B-4B94-BC9B-35098D91916C}" destId="{FDB061FD-F50B-49B8-9400-4436C8149939}" srcOrd="5" destOrd="0" presId="urn:microsoft.com/office/officeart/2011/layout/HexagonRadial"/>
    <dgm:cxn modelId="{F73AA101-D071-40F9-86F3-C9489CF28CED}" type="presParOf" srcId="{FDB061FD-F50B-49B8-9400-4436C8149939}" destId="{4FDB9AD4-820A-43AE-BEBE-34175CB3C101}" srcOrd="0" destOrd="0" presId="urn:microsoft.com/office/officeart/2011/layout/HexagonRadial"/>
    <dgm:cxn modelId="{8309CB65-CA0E-434F-8E79-53878AD7E8A6}" type="presParOf" srcId="{3C0A7E12-7C4B-4B94-BC9B-35098D91916C}" destId="{00CC6C16-8118-4C77-8AFA-33071D85D874}" srcOrd="6" destOrd="0" presId="urn:microsoft.com/office/officeart/2011/layout/HexagonRadial"/>
    <dgm:cxn modelId="{5D40FA0A-9EF1-4C53-A249-07CF2799C1DA}" type="presParOf" srcId="{3C0A7E12-7C4B-4B94-BC9B-35098D91916C}" destId="{D18037B7-31EF-4160-824D-2736E2B85E3F}" srcOrd="7" destOrd="0" presId="urn:microsoft.com/office/officeart/2011/layout/HexagonRadial"/>
    <dgm:cxn modelId="{E5797014-79BB-4A8B-B990-EF5F08D99EB0}" type="presParOf" srcId="{D18037B7-31EF-4160-824D-2736E2B85E3F}" destId="{55A6F573-DFB2-4ECE-B42A-600607B65293}" srcOrd="0" destOrd="0" presId="urn:microsoft.com/office/officeart/2011/layout/HexagonRadial"/>
    <dgm:cxn modelId="{2AE0431A-6975-4276-82DE-B1D03BC7D53C}" type="presParOf" srcId="{3C0A7E12-7C4B-4B94-BC9B-35098D91916C}" destId="{128A157C-93E9-4AD4-9766-828789EA8A4B}" srcOrd="8" destOrd="0" presId="urn:microsoft.com/office/officeart/2011/layout/HexagonRadial"/>
    <dgm:cxn modelId="{F4193ABC-9675-4B62-AD39-E436939E24B7}" type="presParOf" srcId="{3C0A7E12-7C4B-4B94-BC9B-35098D91916C}" destId="{550A2E1E-3644-438E-BA4F-B5E79A9A3F20}" srcOrd="9" destOrd="0" presId="urn:microsoft.com/office/officeart/2011/layout/HexagonRadial"/>
    <dgm:cxn modelId="{8923B41B-BBEE-4A5D-B64C-AA2D8E5301D5}" type="presParOf" srcId="{550A2E1E-3644-438E-BA4F-B5E79A9A3F20}" destId="{DCAF4B42-CFE4-4EFD-980E-2189496C8A72}" srcOrd="0" destOrd="0" presId="urn:microsoft.com/office/officeart/2011/layout/HexagonRadial"/>
    <dgm:cxn modelId="{13E3B31B-B7BF-46BB-BD9A-8DFB143CFC30}" type="presParOf" srcId="{3C0A7E12-7C4B-4B94-BC9B-35098D91916C}" destId="{ED2385FB-FDAE-44A6-8CF1-C4984FD032C8}" srcOrd="10" destOrd="0" presId="urn:microsoft.com/office/officeart/2011/layout/HexagonRadial"/>
    <dgm:cxn modelId="{9E5E1C61-0738-4C72-A0FC-B8E994948582}" type="presParOf" srcId="{3C0A7E12-7C4B-4B94-BC9B-35098D91916C}" destId="{749D7D19-B94D-4263-9981-88A3ABE1D66B}" srcOrd="11" destOrd="0" presId="urn:microsoft.com/office/officeart/2011/layout/HexagonRadial"/>
    <dgm:cxn modelId="{83B0173C-16BE-4951-9DCA-DD9A47480FFA}" type="presParOf" srcId="{749D7D19-B94D-4263-9981-88A3ABE1D66B}" destId="{8353B1C4-15BB-4903-8A4B-326BE1EAFA2D}" srcOrd="0" destOrd="0" presId="urn:microsoft.com/office/officeart/2011/layout/HexagonRadial"/>
    <dgm:cxn modelId="{58E2FABD-9C64-43E5-B029-88DA338C9CB4}" type="presParOf" srcId="{3C0A7E12-7C4B-4B94-BC9B-35098D91916C}" destId="{A9DDD713-AE82-450A-BD05-17336A97D3E2}" srcOrd="12" destOrd="0" presId="urn:microsoft.com/office/officeart/2011/layout/HexagonRadial"/>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F52260-D97C-443E-BBA2-EF2B1C7A34F2}">
      <dsp:nvSpPr>
        <dsp:cNvPr id="0" name=""/>
        <dsp:cNvSpPr/>
      </dsp:nvSpPr>
      <dsp:spPr>
        <a:xfrm>
          <a:off x="2108942" y="1748061"/>
          <a:ext cx="2221862" cy="1922001"/>
        </a:xfrm>
        <a:prstGeom prst="hexagon">
          <a:avLst>
            <a:gd name="adj" fmla="val 28570"/>
            <a:gd name="vf" fmla="val 115470"/>
          </a:avLst>
        </a:prstGeom>
        <a:solidFill>
          <a:srgbClr val="4B655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a:t>Technical</a:t>
          </a:r>
        </a:p>
      </dsp:txBody>
      <dsp:txXfrm>
        <a:off x="2477136" y="2066564"/>
        <a:ext cx="1485474" cy="1284995"/>
      </dsp:txXfrm>
    </dsp:sp>
    <dsp:sp modelId="{73DA2A34-AB61-46B5-A441-7358495C24CD}">
      <dsp:nvSpPr>
        <dsp:cNvPr id="0" name=""/>
        <dsp:cNvSpPr/>
      </dsp:nvSpPr>
      <dsp:spPr>
        <a:xfrm>
          <a:off x="3500255" y="828514"/>
          <a:ext cx="838302" cy="722308"/>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6538FC6-3765-4990-8041-F86B16C3CFDC}">
      <dsp:nvSpPr>
        <dsp:cNvPr id="0" name=""/>
        <dsp:cNvSpPr/>
      </dsp:nvSpPr>
      <dsp:spPr>
        <a:xfrm>
          <a:off x="2313607" y="0"/>
          <a:ext cx="1820800" cy="1575206"/>
        </a:xfrm>
        <a:prstGeom prst="hexagon">
          <a:avLst>
            <a:gd name="adj" fmla="val 28570"/>
            <a:gd name="vf" fmla="val 115470"/>
          </a:avLst>
        </a:prstGeom>
        <a:solidFill>
          <a:schemeClr val="tx1">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t>Economic</a:t>
          </a:r>
        </a:p>
      </dsp:txBody>
      <dsp:txXfrm>
        <a:off x="2615352" y="261045"/>
        <a:ext cx="1217310" cy="1053116"/>
      </dsp:txXfrm>
    </dsp:sp>
    <dsp:sp modelId="{4FDB9AD4-820A-43AE-BEBE-34175CB3C101}">
      <dsp:nvSpPr>
        <dsp:cNvPr id="0" name=""/>
        <dsp:cNvSpPr/>
      </dsp:nvSpPr>
      <dsp:spPr>
        <a:xfrm>
          <a:off x="4478619" y="2178846"/>
          <a:ext cx="838302" cy="722308"/>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BA4DA8C-F908-4B05-98D0-B5C2D46BF69F}">
      <dsp:nvSpPr>
        <dsp:cNvPr id="0" name=""/>
        <dsp:cNvSpPr/>
      </dsp:nvSpPr>
      <dsp:spPr>
        <a:xfrm>
          <a:off x="3983493" y="968857"/>
          <a:ext cx="1820800" cy="1575206"/>
        </a:xfrm>
        <a:prstGeom prst="hexagon">
          <a:avLst>
            <a:gd name="adj" fmla="val 28570"/>
            <a:gd name="vf" fmla="val 115470"/>
          </a:avLst>
        </a:prstGeom>
        <a:solidFill>
          <a:schemeClr val="tx1">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a:t>Financial</a:t>
          </a:r>
        </a:p>
      </dsp:txBody>
      <dsp:txXfrm>
        <a:off x="4285238" y="1229902"/>
        <a:ext cx="1217310" cy="1053116"/>
      </dsp:txXfrm>
    </dsp:sp>
    <dsp:sp modelId="{55A6F573-DFB2-4ECE-B42A-600607B65293}">
      <dsp:nvSpPr>
        <dsp:cNvPr id="0" name=""/>
        <dsp:cNvSpPr/>
      </dsp:nvSpPr>
      <dsp:spPr>
        <a:xfrm>
          <a:off x="3798984" y="3703117"/>
          <a:ext cx="838302" cy="722308"/>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0CC6C16-8118-4C77-8AFA-33071D85D874}">
      <dsp:nvSpPr>
        <dsp:cNvPr id="0" name=""/>
        <dsp:cNvSpPr/>
      </dsp:nvSpPr>
      <dsp:spPr>
        <a:xfrm>
          <a:off x="3983493" y="2873519"/>
          <a:ext cx="1820800" cy="1575206"/>
        </a:xfrm>
        <a:prstGeom prst="hexagon">
          <a:avLst>
            <a:gd name="adj" fmla="val 28570"/>
            <a:gd name="vf" fmla="val 115470"/>
          </a:avLst>
        </a:prstGeom>
        <a:solidFill>
          <a:schemeClr val="tx1">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1" kern="1200"/>
            <a:t>Legal</a:t>
          </a:r>
          <a:endParaRPr lang="en-US" sz="2400" b="1" kern="1200" dirty="0"/>
        </a:p>
      </dsp:txBody>
      <dsp:txXfrm>
        <a:off x="4285238" y="3134564"/>
        <a:ext cx="1217310" cy="1053116"/>
      </dsp:txXfrm>
    </dsp:sp>
    <dsp:sp modelId="{DCAF4B42-CFE4-4EFD-980E-2189496C8A72}">
      <dsp:nvSpPr>
        <dsp:cNvPr id="0" name=""/>
        <dsp:cNvSpPr/>
      </dsp:nvSpPr>
      <dsp:spPr>
        <a:xfrm>
          <a:off x="2113076" y="3861342"/>
          <a:ext cx="838302" cy="722308"/>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28A157C-93E9-4AD4-9766-828789EA8A4B}">
      <dsp:nvSpPr>
        <dsp:cNvPr id="0" name=""/>
        <dsp:cNvSpPr/>
      </dsp:nvSpPr>
      <dsp:spPr>
        <a:xfrm>
          <a:off x="2313607" y="3843460"/>
          <a:ext cx="1820800" cy="1575206"/>
        </a:xfrm>
        <a:prstGeom prst="hexagon">
          <a:avLst>
            <a:gd name="adj" fmla="val 28570"/>
            <a:gd name="vf" fmla="val 115470"/>
          </a:avLst>
        </a:prstGeom>
        <a:solidFill>
          <a:schemeClr val="tx1">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a:t>Social</a:t>
          </a:r>
        </a:p>
      </dsp:txBody>
      <dsp:txXfrm>
        <a:off x="2615352" y="4104505"/>
        <a:ext cx="1217310" cy="1053116"/>
      </dsp:txXfrm>
    </dsp:sp>
    <dsp:sp modelId="{8353B1C4-15BB-4903-8A4B-326BE1EAFA2D}">
      <dsp:nvSpPr>
        <dsp:cNvPr id="0" name=""/>
        <dsp:cNvSpPr/>
      </dsp:nvSpPr>
      <dsp:spPr>
        <a:xfrm>
          <a:off x="1118691" y="2511552"/>
          <a:ext cx="838302" cy="722308"/>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D2385FB-FDAE-44A6-8CF1-C4984FD032C8}">
      <dsp:nvSpPr>
        <dsp:cNvPr id="0" name=""/>
        <dsp:cNvSpPr/>
      </dsp:nvSpPr>
      <dsp:spPr>
        <a:xfrm>
          <a:off x="635969" y="2874602"/>
          <a:ext cx="1820800" cy="1575206"/>
        </a:xfrm>
        <a:prstGeom prst="hexagon">
          <a:avLst>
            <a:gd name="adj" fmla="val 28570"/>
            <a:gd name="vf" fmla="val 115470"/>
          </a:avLst>
        </a:prstGeom>
        <a:solidFill>
          <a:schemeClr val="tx1">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a:t>Environmental</a:t>
          </a:r>
        </a:p>
      </dsp:txBody>
      <dsp:txXfrm>
        <a:off x="937714" y="3135647"/>
        <a:ext cx="1217310" cy="1053116"/>
      </dsp:txXfrm>
    </dsp:sp>
    <dsp:sp modelId="{A9DDD713-AE82-450A-BD05-17336A97D3E2}">
      <dsp:nvSpPr>
        <dsp:cNvPr id="0" name=""/>
        <dsp:cNvSpPr/>
      </dsp:nvSpPr>
      <dsp:spPr>
        <a:xfrm>
          <a:off x="635969" y="966690"/>
          <a:ext cx="1820800" cy="1575206"/>
        </a:xfrm>
        <a:prstGeom prst="hexagon">
          <a:avLst>
            <a:gd name="adj" fmla="val 28570"/>
            <a:gd name="vf" fmla="val 115470"/>
          </a:avLst>
        </a:prstGeom>
        <a:solidFill>
          <a:schemeClr val="tx1">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a:t>Political</a:t>
          </a:r>
        </a:p>
      </dsp:txBody>
      <dsp:txXfrm>
        <a:off x="937714" y="1227735"/>
        <a:ext cx="1217310" cy="1053116"/>
      </dsp:txXfrm>
    </dsp:sp>
  </dsp:spTree>
</dsp:drawing>
</file>

<file path=ppt/diagrams/layout1.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1" y="0"/>
            <a:ext cx="3078427" cy="511731"/>
          </a:xfrm>
          <a:prstGeom prst="rect">
            <a:avLst/>
          </a:prstGeom>
        </p:spPr>
        <p:txBody>
          <a:bodyPr vert="horz" lIns="94796" tIns="47398" rIns="94796" bIns="47398" rtlCol="0"/>
          <a:lstStyle>
            <a:lvl1pPr algn="l">
              <a:defRPr sz="1200"/>
            </a:lvl1pPr>
          </a:lstStyle>
          <a:p>
            <a:endParaRPr lang="es-ES"/>
          </a:p>
        </p:txBody>
      </p:sp>
      <p:sp>
        <p:nvSpPr>
          <p:cNvPr id="3" name="2 Marcador de fecha"/>
          <p:cNvSpPr>
            <a:spLocks noGrp="1"/>
          </p:cNvSpPr>
          <p:nvPr>
            <p:ph type="dt" sz="quarter" idx="1"/>
          </p:nvPr>
        </p:nvSpPr>
        <p:spPr>
          <a:xfrm>
            <a:off x="4023993" y="0"/>
            <a:ext cx="3078427" cy="511731"/>
          </a:xfrm>
          <a:prstGeom prst="rect">
            <a:avLst/>
          </a:prstGeom>
        </p:spPr>
        <p:txBody>
          <a:bodyPr vert="horz" lIns="94796" tIns="47398" rIns="94796" bIns="47398" rtlCol="0"/>
          <a:lstStyle>
            <a:lvl1pPr algn="r">
              <a:defRPr sz="1200"/>
            </a:lvl1pPr>
          </a:lstStyle>
          <a:p>
            <a:fld id="{EB0A3874-43F6-47D9-9BDA-46D4DBA2C754}" type="datetimeFigureOut">
              <a:rPr lang="es-ES" smtClean="0"/>
              <a:pPr/>
              <a:t>25/06/2023</a:t>
            </a:fld>
            <a:endParaRPr lang="es-ES"/>
          </a:p>
        </p:txBody>
      </p:sp>
      <p:sp>
        <p:nvSpPr>
          <p:cNvPr id="4" name="3 Marcador de pie de página"/>
          <p:cNvSpPr>
            <a:spLocks noGrp="1"/>
          </p:cNvSpPr>
          <p:nvPr>
            <p:ph type="ftr" sz="quarter" idx="2"/>
          </p:nvPr>
        </p:nvSpPr>
        <p:spPr>
          <a:xfrm>
            <a:off x="1" y="9721106"/>
            <a:ext cx="3078427" cy="511731"/>
          </a:xfrm>
          <a:prstGeom prst="rect">
            <a:avLst/>
          </a:prstGeom>
        </p:spPr>
        <p:txBody>
          <a:bodyPr vert="horz" lIns="94796" tIns="47398" rIns="94796" bIns="47398" rtlCol="0" anchor="b"/>
          <a:lstStyle>
            <a:lvl1pPr algn="l">
              <a:defRPr sz="1200"/>
            </a:lvl1pPr>
          </a:lstStyle>
          <a:p>
            <a:endParaRPr lang="es-ES"/>
          </a:p>
        </p:txBody>
      </p:sp>
      <p:sp>
        <p:nvSpPr>
          <p:cNvPr id="5" name="4 Marcador de número de diapositiva"/>
          <p:cNvSpPr>
            <a:spLocks noGrp="1"/>
          </p:cNvSpPr>
          <p:nvPr>
            <p:ph type="sldNum" sz="quarter" idx="3"/>
          </p:nvPr>
        </p:nvSpPr>
        <p:spPr>
          <a:xfrm>
            <a:off x="4023993" y="9721106"/>
            <a:ext cx="3078427" cy="511731"/>
          </a:xfrm>
          <a:prstGeom prst="rect">
            <a:avLst/>
          </a:prstGeom>
        </p:spPr>
        <p:txBody>
          <a:bodyPr vert="horz" lIns="94796" tIns="47398" rIns="94796" bIns="47398" rtlCol="0" anchor="b"/>
          <a:lstStyle>
            <a:lvl1pPr algn="r">
              <a:defRPr sz="1200"/>
            </a:lvl1pPr>
          </a:lstStyle>
          <a:p>
            <a:fld id="{B8DBB0DE-90D2-417F-AF1F-9E447C3D42CE}" type="slidenum">
              <a:rPr lang="es-ES" smtClean="0"/>
              <a:pPr/>
              <a:t>‹#›</a:t>
            </a:fld>
            <a:endParaRPr lang="es-ES"/>
          </a:p>
        </p:txBody>
      </p:sp>
    </p:spTree>
    <p:extLst>
      <p:ext uri="{BB962C8B-B14F-4D97-AF65-F5344CB8AC3E}">
        <p14:creationId xmlns:p14="http://schemas.microsoft.com/office/powerpoint/2010/main" val="14934738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1" y="0"/>
            <a:ext cx="3078427" cy="511731"/>
          </a:xfrm>
          <a:prstGeom prst="rect">
            <a:avLst/>
          </a:prstGeom>
        </p:spPr>
        <p:txBody>
          <a:bodyPr vert="horz" lIns="94796" tIns="47398" rIns="94796" bIns="47398" rtlCol="0"/>
          <a:lstStyle>
            <a:lvl1pPr algn="l">
              <a:defRPr sz="1200"/>
            </a:lvl1pPr>
          </a:lstStyle>
          <a:p>
            <a:endParaRPr lang="es-ES"/>
          </a:p>
        </p:txBody>
      </p:sp>
      <p:sp>
        <p:nvSpPr>
          <p:cNvPr id="3" name="2 Marcador de fecha"/>
          <p:cNvSpPr>
            <a:spLocks noGrp="1"/>
          </p:cNvSpPr>
          <p:nvPr>
            <p:ph type="dt" idx="1"/>
          </p:nvPr>
        </p:nvSpPr>
        <p:spPr>
          <a:xfrm>
            <a:off x="4023993" y="0"/>
            <a:ext cx="3078427" cy="511731"/>
          </a:xfrm>
          <a:prstGeom prst="rect">
            <a:avLst/>
          </a:prstGeom>
        </p:spPr>
        <p:txBody>
          <a:bodyPr vert="horz" lIns="94796" tIns="47398" rIns="94796" bIns="47398" rtlCol="0"/>
          <a:lstStyle>
            <a:lvl1pPr algn="r">
              <a:defRPr sz="1200"/>
            </a:lvl1pPr>
          </a:lstStyle>
          <a:p>
            <a:fld id="{1FC0D27F-FE40-4DD5-9988-0C53E0C72E88}" type="datetimeFigureOut">
              <a:rPr lang="es-ES" smtClean="0"/>
              <a:pPr/>
              <a:t>25/06/2023</a:t>
            </a:fld>
            <a:endParaRPr lang="es-ES"/>
          </a:p>
        </p:txBody>
      </p:sp>
      <p:sp>
        <p:nvSpPr>
          <p:cNvPr id="4" name="3 Marcador de imagen de diapositiva"/>
          <p:cNvSpPr>
            <a:spLocks noGrp="1" noRot="1" noChangeAspect="1"/>
          </p:cNvSpPr>
          <p:nvPr>
            <p:ph type="sldImg" idx="2"/>
          </p:nvPr>
        </p:nvSpPr>
        <p:spPr>
          <a:xfrm>
            <a:off x="141288" y="768350"/>
            <a:ext cx="6821487" cy="3836988"/>
          </a:xfrm>
          <a:prstGeom prst="rect">
            <a:avLst/>
          </a:prstGeom>
          <a:noFill/>
          <a:ln w="12700">
            <a:solidFill>
              <a:prstClr val="black"/>
            </a:solidFill>
          </a:ln>
        </p:spPr>
        <p:txBody>
          <a:bodyPr vert="horz" lIns="94796" tIns="47398" rIns="94796" bIns="47398" rtlCol="0" anchor="ctr"/>
          <a:lstStyle/>
          <a:p>
            <a:endParaRPr lang="es-ES"/>
          </a:p>
        </p:txBody>
      </p:sp>
      <p:sp>
        <p:nvSpPr>
          <p:cNvPr id="5" name="4 Marcador de notas"/>
          <p:cNvSpPr>
            <a:spLocks noGrp="1"/>
          </p:cNvSpPr>
          <p:nvPr>
            <p:ph type="body" sz="quarter" idx="3"/>
          </p:nvPr>
        </p:nvSpPr>
        <p:spPr>
          <a:xfrm>
            <a:off x="710407" y="4861442"/>
            <a:ext cx="5683250" cy="4605576"/>
          </a:xfrm>
          <a:prstGeom prst="rect">
            <a:avLst/>
          </a:prstGeom>
        </p:spPr>
        <p:txBody>
          <a:bodyPr vert="horz" lIns="94796" tIns="47398" rIns="94796" bIns="47398"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5 Marcador de pie de página"/>
          <p:cNvSpPr>
            <a:spLocks noGrp="1"/>
          </p:cNvSpPr>
          <p:nvPr>
            <p:ph type="ftr" sz="quarter" idx="4"/>
          </p:nvPr>
        </p:nvSpPr>
        <p:spPr>
          <a:xfrm>
            <a:off x="1" y="9721106"/>
            <a:ext cx="3078427" cy="511731"/>
          </a:xfrm>
          <a:prstGeom prst="rect">
            <a:avLst/>
          </a:prstGeom>
        </p:spPr>
        <p:txBody>
          <a:bodyPr vert="horz" lIns="94796" tIns="47398" rIns="94796" bIns="47398"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4023993" y="9721106"/>
            <a:ext cx="3078427" cy="511731"/>
          </a:xfrm>
          <a:prstGeom prst="rect">
            <a:avLst/>
          </a:prstGeom>
        </p:spPr>
        <p:txBody>
          <a:bodyPr vert="horz" lIns="94796" tIns="47398" rIns="94796" bIns="47398" rtlCol="0" anchor="b"/>
          <a:lstStyle>
            <a:lvl1pPr algn="r">
              <a:defRPr sz="1200"/>
            </a:lvl1pPr>
          </a:lstStyle>
          <a:p>
            <a:fld id="{9A18623D-F42B-4D29-A988-8C055F070A94}" type="slidenum">
              <a:rPr lang="es-ES" smtClean="0"/>
              <a:pPr/>
              <a:t>‹#›</a:t>
            </a:fld>
            <a:endParaRPr lang="es-ES"/>
          </a:p>
        </p:txBody>
      </p:sp>
    </p:spTree>
    <p:extLst>
      <p:ext uri="{BB962C8B-B14F-4D97-AF65-F5344CB8AC3E}">
        <p14:creationId xmlns:p14="http://schemas.microsoft.com/office/powerpoint/2010/main" val="6313199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41288" y="768350"/>
            <a:ext cx="6821487" cy="3836988"/>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045F879-0589-40D4-B0E5-B74D0CAD5C6C}" type="slidenum">
              <a:rPr lang="en-GB" smtClean="0"/>
              <a:pPr/>
              <a:t>1</a:t>
            </a:fld>
            <a:endParaRPr lang="en-GB" dirty="0"/>
          </a:p>
        </p:txBody>
      </p:sp>
    </p:spTree>
    <p:extLst>
      <p:ext uri="{BB962C8B-B14F-4D97-AF65-F5344CB8AC3E}">
        <p14:creationId xmlns:p14="http://schemas.microsoft.com/office/powerpoint/2010/main" val="4873742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9A18623D-F42B-4D29-A988-8C055F070A94}" type="slidenum">
              <a:rPr lang="es-ES" smtClean="0"/>
              <a:pPr/>
              <a:t>10</a:t>
            </a:fld>
            <a:endParaRPr lang="es-ES"/>
          </a:p>
        </p:txBody>
      </p:sp>
    </p:spTree>
    <p:extLst>
      <p:ext uri="{BB962C8B-B14F-4D97-AF65-F5344CB8AC3E}">
        <p14:creationId xmlns:p14="http://schemas.microsoft.com/office/powerpoint/2010/main" val="32582059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9A18623D-F42B-4D29-A988-8C055F070A94}" type="slidenum">
              <a:rPr lang="es-ES" smtClean="0"/>
              <a:pPr/>
              <a:t>11</a:t>
            </a:fld>
            <a:endParaRPr lang="es-ES"/>
          </a:p>
        </p:txBody>
      </p:sp>
    </p:spTree>
    <p:extLst>
      <p:ext uri="{BB962C8B-B14F-4D97-AF65-F5344CB8AC3E}">
        <p14:creationId xmlns:p14="http://schemas.microsoft.com/office/powerpoint/2010/main" val="10446082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9A18623D-F42B-4D29-A988-8C055F070A94}" type="slidenum">
              <a:rPr lang="es-ES" smtClean="0"/>
              <a:pPr/>
              <a:t>12</a:t>
            </a:fld>
            <a:endParaRPr lang="es-ES"/>
          </a:p>
        </p:txBody>
      </p:sp>
    </p:spTree>
    <p:extLst>
      <p:ext uri="{BB962C8B-B14F-4D97-AF65-F5344CB8AC3E}">
        <p14:creationId xmlns:p14="http://schemas.microsoft.com/office/powerpoint/2010/main" val="16519450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9A18623D-F42B-4D29-A988-8C055F070A94}" type="slidenum">
              <a:rPr lang="es-ES" smtClean="0"/>
              <a:pPr/>
              <a:t>13</a:t>
            </a:fld>
            <a:endParaRPr lang="es-ES"/>
          </a:p>
        </p:txBody>
      </p:sp>
    </p:spTree>
    <p:extLst>
      <p:ext uri="{BB962C8B-B14F-4D97-AF65-F5344CB8AC3E}">
        <p14:creationId xmlns:p14="http://schemas.microsoft.com/office/powerpoint/2010/main" val="31368033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9A18623D-F42B-4D29-A988-8C055F070A94}" type="slidenum">
              <a:rPr lang="es-ES" smtClean="0"/>
              <a:pPr/>
              <a:t>14</a:t>
            </a:fld>
            <a:endParaRPr lang="es-ES"/>
          </a:p>
        </p:txBody>
      </p:sp>
    </p:spTree>
    <p:extLst>
      <p:ext uri="{BB962C8B-B14F-4D97-AF65-F5344CB8AC3E}">
        <p14:creationId xmlns:p14="http://schemas.microsoft.com/office/powerpoint/2010/main" val="8047838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9A18623D-F42B-4D29-A988-8C055F070A94}" type="slidenum">
              <a:rPr lang="es-ES" smtClean="0"/>
              <a:pPr/>
              <a:t>16</a:t>
            </a:fld>
            <a:endParaRPr lang="es-ES"/>
          </a:p>
        </p:txBody>
      </p:sp>
    </p:spTree>
    <p:extLst>
      <p:ext uri="{BB962C8B-B14F-4D97-AF65-F5344CB8AC3E}">
        <p14:creationId xmlns:p14="http://schemas.microsoft.com/office/powerpoint/2010/main" val="12052640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9A18623D-F42B-4D29-A988-8C055F070A94}" type="slidenum">
              <a:rPr lang="es-ES" smtClean="0"/>
              <a:pPr/>
              <a:t>17</a:t>
            </a:fld>
            <a:endParaRPr lang="es-ES"/>
          </a:p>
        </p:txBody>
      </p:sp>
    </p:spTree>
    <p:extLst>
      <p:ext uri="{BB962C8B-B14F-4D97-AF65-F5344CB8AC3E}">
        <p14:creationId xmlns:p14="http://schemas.microsoft.com/office/powerpoint/2010/main" val="26833552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9A18623D-F42B-4D29-A988-8C055F070A94}" type="slidenum">
              <a:rPr lang="es-ES" smtClean="0"/>
              <a:pPr/>
              <a:t>18</a:t>
            </a:fld>
            <a:endParaRPr lang="es-ES"/>
          </a:p>
        </p:txBody>
      </p:sp>
    </p:spTree>
    <p:extLst>
      <p:ext uri="{BB962C8B-B14F-4D97-AF65-F5344CB8AC3E}">
        <p14:creationId xmlns:p14="http://schemas.microsoft.com/office/powerpoint/2010/main" val="26632445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9A18623D-F42B-4D29-A988-8C055F070A94}" type="slidenum">
              <a:rPr lang="es-ES" smtClean="0"/>
              <a:pPr/>
              <a:t>19</a:t>
            </a:fld>
            <a:endParaRPr lang="es-ES"/>
          </a:p>
        </p:txBody>
      </p:sp>
    </p:spTree>
    <p:extLst>
      <p:ext uri="{BB962C8B-B14F-4D97-AF65-F5344CB8AC3E}">
        <p14:creationId xmlns:p14="http://schemas.microsoft.com/office/powerpoint/2010/main" val="10702707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9A18623D-F42B-4D29-A988-8C055F070A94}" type="slidenum">
              <a:rPr lang="es-ES" smtClean="0"/>
              <a:pPr/>
              <a:t>20</a:t>
            </a:fld>
            <a:endParaRPr lang="es-ES"/>
          </a:p>
        </p:txBody>
      </p:sp>
    </p:spTree>
    <p:extLst>
      <p:ext uri="{BB962C8B-B14F-4D97-AF65-F5344CB8AC3E}">
        <p14:creationId xmlns:p14="http://schemas.microsoft.com/office/powerpoint/2010/main" val="13003050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9A18623D-F42B-4D29-A988-8C055F070A94}" type="slidenum">
              <a:rPr lang="es-ES" smtClean="0"/>
              <a:pPr/>
              <a:t>2</a:t>
            </a:fld>
            <a:endParaRPr lang="es-ES"/>
          </a:p>
        </p:txBody>
      </p:sp>
    </p:spTree>
    <p:extLst>
      <p:ext uri="{BB962C8B-B14F-4D97-AF65-F5344CB8AC3E}">
        <p14:creationId xmlns:p14="http://schemas.microsoft.com/office/powerpoint/2010/main" val="39228768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9A18623D-F42B-4D29-A988-8C055F070A94}" type="slidenum">
              <a:rPr lang="es-ES" smtClean="0"/>
              <a:pPr/>
              <a:t>21</a:t>
            </a:fld>
            <a:endParaRPr lang="es-ES"/>
          </a:p>
        </p:txBody>
      </p:sp>
    </p:spTree>
    <p:extLst>
      <p:ext uri="{BB962C8B-B14F-4D97-AF65-F5344CB8AC3E}">
        <p14:creationId xmlns:p14="http://schemas.microsoft.com/office/powerpoint/2010/main" val="13924608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9A18623D-F42B-4D29-A988-8C055F070A94}" type="slidenum">
              <a:rPr lang="es-ES" smtClean="0"/>
              <a:pPr/>
              <a:t>22</a:t>
            </a:fld>
            <a:endParaRPr lang="es-ES"/>
          </a:p>
        </p:txBody>
      </p:sp>
    </p:spTree>
    <p:extLst>
      <p:ext uri="{BB962C8B-B14F-4D97-AF65-F5344CB8AC3E}">
        <p14:creationId xmlns:p14="http://schemas.microsoft.com/office/powerpoint/2010/main" val="19532469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9A18623D-F42B-4D29-A988-8C055F070A94}" type="slidenum">
              <a:rPr lang="es-ES" smtClean="0"/>
              <a:pPr/>
              <a:t>3</a:t>
            </a:fld>
            <a:endParaRPr lang="es-ES"/>
          </a:p>
        </p:txBody>
      </p:sp>
    </p:spTree>
    <p:extLst>
      <p:ext uri="{BB962C8B-B14F-4D97-AF65-F5344CB8AC3E}">
        <p14:creationId xmlns:p14="http://schemas.microsoft.com/office/powerpoint/2010/main" val="6152263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9A18623D-F42B-4D29-A988-8C055F070A94}" type="slidenum">
              <a:rPr lang="es-ES" smtClean="0"/>
              <a:pPr/>
              <a:t>4</a:t>
            </a:fld>
            <a:endParaRPr lang="es-ES"/>
          </a:p>
        </p:txBody>
      </p:sp>
    </p:spTree>
    <p:extLst>
      <p:ext uri="{BB962C8B-B14F-4D97-AF65-F5344CB8AC3E}">
        <p14:creationId xmlns:p14="http://schemas.microsoft.com/office/powerpoint/2010/main" val="33561246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9A18623D-F42B-4D29-A988-8C055F070A94}" type="slidenum">
              <a:rPr lang="es-ES" smtClean="0"/>
              <a:pPr/>
              <a:t>5</a:t>
            </a:fld>
            <a:endParaRPr lang="es-ES"/>
          </a:p>
        </p:txBody>
      </p:sp>
    </p:spTree>
    <p:extLst>
      <p:ext uri="{BB962C8B-B14F-4D97-AF65-F5344CB8AC3E}">
        <p14:creationId xmlns:p14="http://schemas.microsoft.com/office/powerpoint/2010/main" val="1160015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9A18623D-F42B-4D29-A988-8C055F070A94}" type="slidenum">
              <a:rPr lang="es-ES" smtClean="0"/>
              <a:pPr/>
              <a:t>6</a:t>
            </a:fld>
            <a:endParaRPr lang="es-ES"/>
          </a:p>
        </p:txBody>
      </p:sp>
    </p:spTree>
    <p:extLst>
      <p:ext uri="{BB962C8B-B14F-4D97-AF65-F5344CB8AC3E}">
        <p14:creationId xmlns:p14="http://schemas.microsoft.com/office/powerpoint/2010/main" val="42942299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9A18623D-F42B-4D29-A988-8C055F070A94}" type="slidenum">
              <a:rPr lang="es-ES" smtClean="0"/>
              <a:pPr/>
              <a:t>7</a:t>
            </a:fld>
            <a:endParaRPr lang="es-ES"/>
          </a:p>
        </p:txBody>
      </p:sp>
    </p:spTree>
    <p:extLst>
      <p:ext uri="{BB962C8B-B14F-4D97-AF65-F5344CB8AC3E}">
        <p14:creationId xmlns:p14="http://schemas.microsoft.com/office/powerpoint/2010/main" val="18276037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9A18623D-F42B-4D29-A988-8C055F070A94}" type="slidenum">
              <a:rPr lang="es-ES" smtClean="0"/>
              <a:pPr/>
              <a:t>8</a:t>
            </a:fld>
            <a:endParaRPr lang="es-ES"/>
          </a:p>
        </p:txBody>
      </p:sp>
    </p:spTree>
    <p:extLst>
      <p:ext uri="{BB962C8B-B14F-4D97-AF65-F5344CB8AC3E}">
        <p14:creationId xmlns:p14="http://schemas.microsoft.com/office/powerpoint/2010/main" val="11373290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9A18623D-F42B-4D29-A988-8C055F070A94}" type="slidenum">
              <a:rPr lang="es-ES" smtClean="0"/>
              <a:pPr/>
              <a:t>9</a:t>
            </a:fld>
            <a:endParaRPr lang="es-ES"/>
          </a:p>
        </p:txBody>
      </p:sp>
    </p:spTree>
    <p:extLst>
      <p:ext uri="{BB962C8B-B14F-4D97-AF65-F5344CB8AC3E}">
        <p14:creationId xmlns:p14="http://schemas.microsoft.com/office/powerpoint/2010/main" val="10603733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5" name="Headline">
            <a:extLst>
              <a:ext uri="{FF2B5EF4-FFF2-40B4-BE49-F238E27FC236}">
                <a16:creationId xmlns:a16="http://schemas.microsoft.com/office/drawing/2014/main" id="{F8646EF2-FE73-41DC-B654-C5012A3720DD}"/>
              </a:ext>
            </a:extLst>
          </p:cNvPr>
          <p:cNvSpPr>
            <a:spLocks noGrp="1"/>
          </p:cNvSpPr>
          <p:nvPr>
            <p:ph type="title"/>
          </p:nvPr>
        </p:nvSpPr>
        <p:spPr bwMode="gray">
          <a:xfrm>
            <a:off x="-22955" y="761446"/>
            <a:ext cx="5974939" cy="2379522"/>
          </a:xfrm>
          <a:prstGeom prst="rect">
            <a:avLst/>
          </a:prstGeom>
          <a:noFill/>
        </p:spPr>
        <p:txBody>
          <a:bodyPr wrap="square" lIns="576000" bIns="1036800" anchor="b">
            <a:noAutofit/>
          </a:bodyPr>
          <a:lstStyle>
            <a:lvl1pPr algn="l" defTabSz="0">
              <a:defRPr sz="3600" b="1">
                <a:solidFill>
                  <a:srgbClr val="4B655A"/>
                </a:solidFill>
              </a:defRPr>
            </a:lvl1pPr>
          </a:lstStyle>
          <a:p>
            <a:endParaRPr lang="en-GB" dirty="0"/>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463186" y="3671409"/>
            <a:ext cx="5519152" cy="1155620"/>
          </a:xfrm>
        </p:spPr>
        <p:txBody>
          <a:bodyPr wrap="square">
            <a:spAutoFit/>
          </a:bodyPr>
          <a:lstStyle>
            <a:lvl1pPr marL="0" indent="0">
              <a:lnSpc>
                <a:spcPct val="95000"/>
              </a:lnSpc>
              <a:spcBef>
                <a:spcPts val="1350"/>
              </a:spcBef>
              <a:spcAft>
                <a:spcPts val="0"/>
              </a:spcAft>
              <a:buNone/>
              <a:defRPr sz="1688">
                <a:solidFill>
                  <a:schemeClr val="tx1"/>
                </a:solidFill>
              </a:defRPr>
            </a:lvl1pPr>
          </a:lstStyle>
          <a:p>
            <a:r>
              <a:rPr lang="en-US" sz="2400" b="1" i="1" dirty="0">
                <a:solidFill>
                  <a:schemeClr val="tx1">
                    <a:lumMod val="65000"/>
                    <a:lumOff val="35000"/>
                  </a:schemeClr>
                </a:solidFill>
                <a:latin typeface="Tw Cen MT" panose="020B0602020104020603" pitchFamily="34" charset="0"/>
              </a:rPr>
              <a:t>Name</a:t>
            </a:r>
            <a:br>
              <a:rPr lang="en-US" sz="2000" i="1" dirty="0">
                <a:solidFill>
                  <a:schemeClr val="tx1">
                    <a:lumMod val="65000"/>
                    <a:lumOff val="35000"/>
                  </a:schemeClr>
                </a:solidFill>
                <a:latin typeface="Tw Cen MT" panose="020B0602020104020603" pitchFamily="34" charset="0"/>
              </a:rPr>
            </a:br>
            <a:r>
              <a:rPr lang="en-US" sz="1800" i="1" dirty="0">
                <a:solidFill>
                  <a:schemeClr val="tx1">
                    <a:lumMod val="65000"/>
                    <a:lumOff val="35000"/>
                  </a:schemeClr>
                </a:solidFill>
                <a:latin typeface="Tw Cen MT" panose="020B0602020104020603" pitchFamily="34" charset="0"/>
              </a:rPr>
              <a:t>Position</a:t>
            </a:r>
            <a:endParaRPr lang="en-US" sz="1800" dirty="0">
              <a:solidFill>
                <a:schemeClr val="tx1">
                  <a:lumMod val="65000"/>
                  <a:lumOff val="35000"/>
                </a:schemeClr>
              </a:solidFill>
              <a:latin typeface="Tw Cen MT" panose="020B0602020104020603" pitchFamily="34" charset="0"/>
            </a:endParaRPr>
          </a:p>
          <a:p>
            <a:r>
              <a:rPr lang="en-US" sz="1800" dirty="0">
                <a:solidFill>
                  <a:schemeClr val="tx1">
                    <a:lumMod val="65000"/>
                    <a:lumOff val="35000"/>
                  </a:schemeClr>
                </a:solidFill>
                <a:latin typeface="Tw Cen MT" panose="020B0602020104020603" pitchFamily="34" charset="0"/>
              </a:rPr>
              <a:t>email@email.com</a:t>
            </a:r>
            <a:endParaRPr lang="en-GB" dirty="0"/>
          </a:p>
        </p:txBody>
      </p:sp>
      <p:pic>
        <p:nvPicPr>
          <p:cNvPr id="24" name="6 Imagen" descr="2013-06-18_logo TTA HD transparente.png">
            <a:extLst>
              <a:ext uri="{FF2B5EF4-FFF2-40B4-BE49-F238E27FC236}">
                <a16:creationId xmlns:a16="http://schemas.microsoft.com/office/drawing/2014/main" id="{BEA18745-39DC-4214-8669-DA0C563C3BCF}"/>
              </a:ext>
            </a:extLst>
          </p:cNvPr>
          <p:cNvPicPr>
            <a:picLocks noChangeAspect="1"/>
          </p:cNvPicPr>
          <p:nvPr userDrawn="1"/>
        </p:nvPicPr>
        <p:blipFill>
          <a:blip r:embed="rId2" cstate="email"/>
          <a:stretch>
            <a:fillRect/>
          </a:stretch>
        </p:blipFill>
        <p:spPr>
          <a:xfrm>
            <a:off x="122003" y="5877273"/>
            <a:ext cx="1869414" cy="644515"/>
          </a:xfrm>
          <a:prstGeom prst="rect">
            <a:avLst/>
          </a:prstGeom>
        </p:spPr>
      </p:pic>
      <p:sp>
        <p:nvSpPr>
          <p:cNvPr id="27" name="12 Rectángulo">
            <a:extLst>
              <a:ext uri="{FF2B5EF4-FFF2-40B4-BE49-F238E27FC236}">
                <a16:creationId xmlns:a16="http://schemas.microsoft.com/office/drawing/2014/main" id="{8860D24D-61BF-47A6-B9A2-6C41C774A595}"/>
              </a:ext>
            </a:extLst>
          </p:cNvPr>
          <p:cNvSpPr/>
          <p:nvPr userDrawn="1"/>
        </p:nvSpPr>
        <p:spPr>
          <a:xfrm>
            <a:off x="0" y="6525344"/>
            <a:ext cx="5242572" cy="338554"/>
          </a:xfrm>
          <a:prstGeom prst="rect">
            <a:avLst/>
          </a:prstGeom>
          <a:solidFill>
            <a:schemeClr val="bg1">
              <a:alpha val="74000"/>
            </a:schemeClr>
          </a:solidFill>
        </p:spPr>
        <p:txBody>
          <a:bodyPr wrap="square">
            <a:spAutoFit/>
          </a:bodyPr>
          <a:lstStyle/>
          <a:p>
            <a:r>
              <a:rPr lang="en-US" sz="800" i="1" kern="1200" baseline="0" dirty="0">
                <a:solidFill>
                  <a:schemeClr val="bg1">
                    <a:lumMod val="65000"/>
                  </a:schemeClr>
                </a:solidFill>
                <a:latin typeface="+mn-lt"/>
                <a:ea typeface="+mn-ea"/>
                <a:cs typeface="+mn-cs"/>
              </a:rPr>
              <a:t>The information contained in these documents is confidential, privileged and only for the information of the intended recipient and may not be used, published or redistributed</a:t>
            </a:r>
            <a:endParaRPr lang="es-ES" sz="800" i="1" dirty="0">
              <a:solidFill>
                <a:schemeClr val="bg1">
                  <a:lumMod val="65000"/>
                </a:schemeClr>
              </a:solidFill>
              <a:latin typeface="+mn-lt"/>
            </a:endParaRPr>
          </a:p>
        </p:txBody>
      </p:sp>
      <p:sp>
        <p:nvSpPr>
          <p:cNvPr id="16" name="Marcador de posición de imagen 15">
            <a:extLst>
              <a:ext uri="{FF2B5EF4-FFF2-40B4-BE49-F238E27FC236}">
                <a16:creationId xmlns:a16="http://schemas.microsoft.com/office/drawing/2014/main" id="{15ED1F75-A157-39C3-1AF7-2BD720A207F4}"/>
              </a:ext>
            </a:extLst>
          </p:cNvPr>
          <p:cNvSpPr>
            <a:spLocks noGrp="1"/>
          </p:cNvSpPr>
          <p:nvPr>
            <p:ph type="pic" sz="quarter" idx="12"/>
          </p:nvPr>
        </p:nvSpPr>
        <p:spPr>
          <a:xfrm>
            <a:off x="5974939" y="762000"/>
            <a:ext cx="5882099" cy="4406900"/>
          </a:xfrm>
        </p:spPr>
        <p:txBody>
          <a:bodyPr/>
          <a:lstStyle/>
          <a:p>
            <a:endParaRPr lang="es-ES"/>
          </a:p>
        </p:txBody>
      </p:sp>
      <p:sp>
        <p:nvSpPr>
          <p:cNvPr id="18" name="Marcador de posición de imagen 17">
            <a:extLst>
              <a:ext uri="{FF2B5EF4-FFF2-40B4-BE49-F238E27FC236}">
                <a16:creationId xmlns:a16="http://schemas.microsoft.com/office/drawing/2014/main" id="{DD06DB6D-B7E4-EDC5-5154-5DD869E01A69}"/>
              </a:ext>
            </a:extLst>
          </p:cNvPr>
          <p:cNvSpPr>
            <a:spLocks noGrp="1"/>
          </p:cNvSpPr>
          <p:nvPr>
            <p:ph type="pic" sz="quarter" idx="13"/>
          </p:nvPr>
        </p:nvSpPr>
        <p:spPr>
          <a:xfrm>
            <a:off x="7391400" y="5694363"/>
            <a:ext cx="1943100" cy="827087"/>
          </a:xfrm>
        </p:spPr>
        <p:txBody>
          <a:bodyPr/>
          <a:lstStyle/>
          <a:p>
            <a:endParaRPr lang="es-ES"/>
          </a:p>
        </p:txBody>
      </p:sp>
      <p:sp>
        <p:nvSpPr>
          <p:cNvPr id="21" name="Marcador de posición de imagen 20">
            <a:extLst>
              <a:ext uri="{FF2B5EF4-FFF2-40B4-BE49-F238E27FC236}">
                <a16:creationId xmlns:a16="http://schemas.microsoft.com/office/drawing/2014/main" id="{0C024348-102E-B366-C01B-B7B822E6ADEA}"/>
              </a:ext>
            </a:extLst>
          </p:cNvPr>
          <p:cNvSpPr>
            <a:spLocks noGrp="1"/>
          </p:cNvSpPr>
          <p:nvPr>
            <p:ph type="pic" sz="quarter" idx="14"/>
          </p:nvPr>
        </p:nvSpPr>
        <p:spPr>
          <a:xfrm>
            <a:off x="9628188" y="5694363"/>
            <a:ext cx="1943100" cy="827087"/>
          </a:xfrm>
        </p:spPr>
        <p:txBody>
          <a:bodyPr/>
          <a:lstStyle/>
          <a:p>
            <a:endParaRPr lang="es-ES"/>
          </a:p>
        </p:txBody>
      </p:sp>
      <p:sp>
        <p:nvSpPr>
          <p:cNvPr id="29" name="Marcador de texto 28">
            <a:extLst>
              <a:ext uri="{FF2B5EF4-FFF2-40B4-BE49-F238E27FC236}">
                <a16:creationId xmlns:a16="http://schemas.microsoft.com/office/drawing/2014/main" id="{CE4E62B4-AEF3-F433-9AFA-32092906A36D}"/>
              </a:ext>
            </a:extLst>
          </p:cNvPr>
          <p:cNvSpPr>
            <a:spLocks noGrp="1"/>
          </p:cNvSpPr>
          <p:nvPr>
            <p:ph type="body" sz="quarter" idx="15"/>
          </p:nvPr>
        </p:nvSpPr>
        <p:spPr>
          <a:xfrm>
            <a:off x="463186" y="2271209"/>
            <a:ext cx="5500276" cy="871537"/>
          </a:xfrm>
        </p:spPr>
        <p:txBody>
          <a:bodyPr>
            <a:normAutofit/>
          </a:bodyPr>
          <a:lstStyle>
            <a:lvl1pPr marL="0" indent="0">
              <a:buNone/>
              <a:defRPr sz="2800" b="1" i="1">
                <a:solidFill>
                  <a:srgbClr val="9EA159"/>
                </a:solidFill>
              </a:defRPr>
            </a:lvl1pPr>
          </a:lstStyle>
          <a:p>
            <a:pPr lvl="0"/>
            <a:endParaRPr lang="es-ES" dirty="0"/>
          </a:p>
        </p:txBody>
      </p:sp>
    </p:spTree>
    <p:extLst>
      <p:ext uri="{BB962C8B-B14F-4D97-AF65-F5344CB8AC3E}">
        <p14:creationId xmlns:p14="http://schemas.microsoft.com/office/powerpoint/2010/main" val="2878035543"/>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ubtitle slide">
    <p:bg>
      <p:bgPr>
        <a:solidFill>
          <a:srgbClr val="4B655A"/>
        </a:solidFill>
        <a:effectLst/>
      </p:bgPr>
    </p:bg>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695400" y="2852936"/>
            <a:ext cx="8534400" cy="1752600"/>
          </a:xfrm>
        </p:spPr>
        <p:txBody>
          <a:bodyPr>
            <a:noAutofit/>
          </a:bodyPr>
          <a:lstStyle>
            <a:lvl1pPr marL="0" indent="0" algn="l" defTabSz="979631" rtl="0" eaLnBrk="1" latinLnBrk="0" hangingPunct="1">
              <a:spcBef>
                <a:spcPct val="0"/>
              </a:spcBef>
              <a:buNone/>
              <a:defRPr lang="es-ES" sz="4000" b="0" kern="1200" cap="all" baseline="0" dirty="0">
                <a:solidFill>
                  <a:srgbClr val="FFFFFF"/>
                </a:solidFill>
                <a:latin typeface="+mj-lt"/>
                <a:ea typeface="+mj-ea"/>
                <a:cs typeface="Lucida Sans Unicode" pitchFamily="34" charset="0"/>
              </a:defRPr>
            </a:lvl1pPr>
            <a:lvl2pPr marL="489816" indent="0" algn="ctr">
              <a:buNone/>
              <a:defRPr>
                <a:solidFill>
                  <a:schemeClr val="tx1">
                    <a:tint val="75000"/>
                  </a:schemeClr>
                </a:solidFill>
              </a:defRPr>
            </a:lvl2pPr>
            <a:lvl3pPr marL="979631" indent="0" algn="ctr">
              <a:buNone/>
              <a:defRPr>
                <a:solidFill>
                  <a:schemeClr val="tx1">
                    <a:tint val="75000"/>
                  </a:schemeClr>
                </a:solidFill>
              </a:defRPr>
            </a:lvl3pPr>
            <a:lvl4pPr marL="1469447" indent="0" algn="ctr">
              <a:buNone/>
              <a:defRPr>
                <a:solidFill>
                  <a:schemeClr val="tx1">
                    <a:tint val="75000"/>
                  </a:schemeClr>
                </a:solidFill>
              </a:defRPr>
            </a:lvl4pPr>
            <a:lvl5pPr marL="1959262" indent="0" algn="ctr">
              <a:buNone/>
              <a:defRPr>
                <a:solidFill>
                  <a:schemeClr val="tx1">
                    <a:tint val="75000"/>
                  </a:schemeClr>
                </a:solidFill>
              </a:defRPr>
            </a:lvl5pPr>
            <a:lvl6pPr marL="2449078" indent="0" algn="ctr">
              <a:buNone/>
              <a:defRPr>
                <a:solidFill>
                  <a:schemeClr val="tx1">
                    <a:tint val="75000"/>
                  </a:schemeClr>
                </a:solidFill>
              </a:defRPr>
            </a:lvl6pPr>
            <a:lvl7pPr marL="2938893" indent="0" algn="ctr">
              <a:buNone/>
              <a:defRPr>
                <a:solidFill>
                  <a:schemeClr val="tx1">
                    <a:tint val="75000"/>
                  </a:schemeClr>
                </a:solidFill>
              </a:defRPr>
            </a:lvl7pPr>
            <a:lvl8pPr marL="3428709" indent="0" algn="ctr">
              <a:buNone/>
              <a:defRPr>
                <a:solidFill>
                  <a:schemeClr val="tx1">
                    <a:tint val="75000"/>
                  </a:schemeClr>
                </a:solidFill>
              </a:defRPr>
            </a:lvl8pPr>
            <a:lvl9pPr marL="3918524" indent="0" algn="ctr">
              <a:buNone/>
              <a:defRPr>
                <a:solidFill>
                  <a:schemeClr val="tx1">
                    <a:tint val="75000"/>
                  </a:schemeClr>
                </a:solidFill>
              </a:defRPr>
            </a:lvl9pPr>
          </a:lstStyle>
          <a:p>
            <a:r>
              <a:rPr lang="es-ES" dirty="0"/>
              <a:t>Haga clic para modificar el estilo de subtítulo del patrón</a:t>
            </a:r>
          </a:p>
        </p:txBody>
      </p:sp>
    </p:spTree>
    <p:extLst>
      <p:ext uri="{BB962C8B-B14F-4D97-AF65-F5344CB8AC3E}">
        <p14:creationId xmlns:p14="http://schemas.microsoft.com/office/powerpoint/2010/main" val="25111115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27" name="26 Rectángulo"/>
          <p:cNvSpPr/>
          <p:nvPr/>
        </p:nvSpPr>
        <p:spPr>
          <a:xfrm>
            <a:off x="0" y="6642580"/>
            <a:ext cx="12192000" cy="215444"/>
          </a:xfrm>
          <a:prstGeom prst="rect">
            <a:avLst/>
          </a:prstGeom>
        </p:spPr>
        <p:txBody>
          <a:bodyPr wrap="square">
            <a:spAutoFit/>
          </a:bodyPr>
          <a:lstStyle/>
          <a:p>
            <a:r>
              <a:rPr lang="en-US" sz="800" i="1" kern="1200" baseline="0">
                <a:solidFill>
                  <a:schemeClr val="bg1">
                    <a:lumMod val="65000"/>
                  </a:schemeClr>
                </a:solidFill>
                <a:latin typeface="+mn-lt"/>
                <a:ea typeface="+mn-ea"/>
                <a:cs typeface="+mn-cs"/>
              </a:rPr>
              <a:t>The information contained in these documents is confidential, privileged and only for the information of the intended recipient and may not be used, published or redistributed</a:t>
            </a:r>
            <a:endParaRPr lang="es-ES" sz="800" i="1">
              <a:solidFill>
                <a:schemeClr val="bg1">
                  <a:lumMod val="65000"/>
                </a:schemeClr>
              </a:solidFill>
              <a:latin typeface="+mn-lt"/>
            </a:endParaRPr>
          </a:p>
        </p:txBody>
      </p:sp>
      <p:sp>
        <p:nvSpPr>
          <p:cNvPr id="28" name="27 Rectángulo"/>
          <p:cNvSpPr/>
          <p:nvPr/>
        </p:nvSpPr>
        <p:spPr>
          <a:xfrm>
            <a:off x="292688" y="6453336"/>
            <a:ext cx="1962885" cy="261610"/>
          </a:xfrm>
          <a:prstGeom prst="rect">
            <a:avLst/>
          </a:prstGeom>
        </p:spPr>
        <p:txBody>
          <a:bodyPr wrap="square">
            <a:spAutoFit/>
          </a:bodyPr>
          <a:lstStyle/>
          <a:p>
            <a:pPr algn="ctr"/>
            <a:r>
              <a:rPr lang="en-US" sz="1050" b="0" kern="1200" spc="0" baseline="0">
                <a:solidFill>
                  <a:schemeClr val="bg1">
                    <a:lumMod val="65000"/>
                  </a:schemeClr>
                </a:solidFill>
                <a:latin typeface="+mn-lt"/>
                <a:ea typeface="+mn-ea"/>
                <a:cs typeface="+mn-cs"/>
              </a:rPr>
              <a:t>          </a:t>
            </a:r>
            <a:r>
              <a:rPr lang="en-US" sz="1100" b="0" kern="1200" spc="0" baseline="0">
                <a:solidFill>
                  <a:schemeClr val="bg1">
                    <a:lumMod val="65000"/>
                  </a:schemeClr>
                </a:solidFill>
                <a:latin typeface="+mn-lt"/>
                <a:ea typeface="+mn-ea"/>
                <a:cs typeface="+mn-cs"/>
              </a:rPr>
              <a:t>www.tta.com.es</a:t>
            </a:r>
            <a:endParaRPr lang="es-ES" sz="1100" b="0" spc="0">
              <a:solidFill>
                <a:schemeClr val="bg1">
                  <a:lumMod val="65000"/>
                </a:schemeClr>
              </a:solidFill>
              <a:latin typeface="+mn-lt"/>
            </a:endParaRPr>
          </a:p>
        </p:txBody>
      </p:sp>
      <p:sp>
        <p:nvSpPr>
          <p:cNvPr id="4" name="Content Placeholder 3">
            <a:extLst>
              <a:ext uri="{FF2B5EF4-FFF2-40B4-BE49-F238E27FC236}">
                <a16:creationId xmlns:a16="http://schemas.microsoft.com/office/drawing/2014/main" id="{2A5C5566-AB23-45F4-80BD-DFA81FD81F35}"/>
              </a:ext>
            </a:extLst>
          </p:cNvPr>
          <p:cNvSpPr>
            <a:spLocks noGrp="1"/>
          </p:cNvSpPr>
          <p:nvPr>
            <p:ph sz="quarter" idx="10"/>
          </p:nvPr>
        </p:nvSpPr>
        <p:spPr>
          <a:xfrm>
            <a:off x="609599" y="1268414"/>
            <a:ext cx="10972800" cy="5041844"/>
          </a:xfrm>
        </p:spPr>
        <p:txBody>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GB" dirty="0"/>
          </a:p>
        </p:txBody>
      </p:sp>
      <p:pic>
        <p:nvPicPr>
          <p:cNvPr id="2" name="22 Imagen" descr="2013-06-18_logo TTA HD transparente.png">
            <a:extLst>
              <a:ext uri="{FF2B5EF4-FFF2-40B4-BE49-F238E27FC236}">
                <a16:creationId xmlns:a16="http://schemas.microsoft.com/office/drawing/2014/main" id="{F54BC868-6472-4036-27B8-92CA32892173}"/>
              </a:ext>
            </a:extLst>
          </p:cNvPr>
          <p:cNvPicPr>
            <a:picLocks noChangeAspect="1"/>
          </p:cNvPicPr>
          <p:nvPr userDrawn="1"/>
        </p:nvPicPr>
        <p:blipFill>
          <a:blip r:embed="rId2" cstate="email"/>
          <a:stretch>
            <a:fillRect/>
          </a:stretch>
        </p:blipFill>
        <p:spPr>
          <a:xfrm>
            <a:off x="119336" y="5877273"/>
            <a:ext cx="1869414" cy="644515"/>
          </a:xfrm>
          <a:prstGeom prst="rect">
            <a:avLst/>
          </a:prstGeom>
        </p:spPr>
      </p:pic>
      <p:sp>
        <p:nvSpPr>
          <p:cNvPr id="3" name="26 Rectángulo">
            <a:extLst>
              <a:ext uri="{FF2B5EF4-FFF2-40B4-BE49-F238E27FC236}">
                <a16:creationId xmlns:a16="http://schemas.microsoft.com/office/drawing/2014/main" id="{BBB9428A-3117-0A2A-13E5-6B133316F5E1}"/>
              </a:ext>
            </a:extLst>
          </p:cNvPr>
          <p:cNvSpPr/>
          <p:nvPr userDrawn="1"/>
        </p:nvSpPr>
        <p:spPr>
          <a:xfrm>
            <a:off x="0" y="6642580"/>
            <a:ext cx="12192000" cy="215444"/>
          </a:xfrm>
          <a:prstGeom prst="rect">
            <a:avLst/>
          </a:prstGeom>
        </p:spPr>
        <p:txBody>
          <a:bodyPr wrap="square">
            <a:spAutoFit/>
          </a:bodyPr>
          <a:lstStyle/>
          <a:p>
            <a:r>
              <a:rPr lang="en-US" sz="800" i="1" kern="1200" baseline="0">
                <a:solidFill>
                  <a:schemeClr val="bg1">
                    <a:lumMod val="65000"/>
                  </a:schemeClr>
                </a:solidFill>
                <a:latin typeface="+mn-lt"/>
                <a:ea typeface="+mn-ea"/>
                <a:cs typeface="+mn-cs"/>
              </a:rPr>
              <a:t>The information contained in these documents is confidential, privileged and only for the information of the intended recipient and may not be used, published or redistributed</a:t>
            </a:r>
            <a:endParaRPr lang="es-ES" sz="800" i="1">
              <a:solidFill>
                <a:schemeClr val="bg1">
                  <a:lumMod val="65000"/>
                </a:schemeClr>
              </a:solidFill>
              <a:latin typeface="+mn-lt"/>
            </a:endParaRPr>
          </a:p>
        </p:txBody>
      </p:sp>
      <p:sp>
        <p:nvSpPr>
          <p:cNvPr id="5" name="27 Rectángulo">
            <a:extLst>
              <a:ext uri="{FF2B5EF4-FFF2-40B4-BE49-F238E27FC236}">
                <a16:creationId xmlns:a16="http://schemas.microsoft.com/office/drawing/2014/main" id="{997B7467-9727-80CB-F33B-607B8EC82874}"/>
              </a:ext>
            </a:extLst>
          </p:cNvPr>
          <p:cNvSpPr/>
          <p:nvPr userDrawn="1"/>
        </p:nvSpPr>
        <p:spPr>
          <a:xfrm>
            <a:off x="292688" y="6453336"/>
            <a:ext cx="1962885" cy="261610"/>
          </a:xfrm>
          <a:prstGeom prst="rect">
            <a:avLst/>
          </a:prstGeom>
        </p:spPr>
        <p:txBody>
          <a:bodyPr wrap="square">
            <a:spAutoFit/>
          </a:bodyPr>
          <a:lstStyle/>
          <a:p>
            <a:pPr algn="ctr"/>
            <a:r>
              <a:rPr lang="en-US" sz="1050" b="0" kern="1200" spc="0" baseline="0">
                <a:solidFill>
                  <a:schemeClr val="bg1">
                    <a:lumMod val="65000"/>
                  </a:schemeClr>
                </a:solidFill>
                <a:latin typeface="+mn-lt"/>
                <a:ea typeface="+mn-ea"/>
                <a:cs typeface="+mn-cs"/>
              </a:rPr>
              <a:t>          </a:t>
            </a:r>
            <a:r>
              <a:rPr lang="en-US" sz="1100" b="0" kern="1200" spc="0" baseline="0">
                <a:solidFill>
                  <a:schemeClr val="bg1">
                    <a:lumMod val="65000"/>
                  </a:schemeClr>
                </a:solidFill>
                <a:latin typeface="+mn-lt"/>
                <a:ea typeface="+mn-ea"/>
                <a:cs typeface="+mn-cs"/>
              </a:rPr>
              <a:t>www.tta.com.es</a:t>
            </a:r>
            <a:endParaRPr lang="es-ES" sz="1100" b="0" spc="0">
              <a:solidFill>
                <a:schemeClr val="bg1">
                  <a:lumMod val="65000"/>
                </a:schemeClr>
              </a:solidFill>
              <a:latin typeface="+mn-lt"/>
            </a:endParaRPr>
          </a:p>
        </p:txBody>
      </p:sp>
      <p:sp>
        <p:nvSpPr>
          <p:cNvPr id="6" name="Título 5">
            <a:extLst>
              <a:ext uri="{FF2B5EF4-FFF2-40B4-BE49-F238E27FC236}">
                <a16:creationId xmlns:a16="http://schemas.microsoft.com/office/drawing/2014/main" id="{9C31BF89-5683-D485-3D0F-0C4B66E5F4E6}"/>
              </a:ext>
            </a:extLst>
          </p:cNvPr>
          <p:cNvSpPr>
            <a:spLocks noGrp="1"/>
          </p:cNvSpPr>
          <p:nvPr>
            <p:ph type="title" hasCustomPrompt="1"/>
          </p:nvPr>
        </p:nvSpPr>
        <p:spPr>
          <a:xfrm>
            <a:off x="609601" y="274638"/>
            <a:ext cx="10972800" cy="706090"/>
          </a:xfrm>
        </p:spPr>
        <p:txBody>
          <a:bodyPr>
            <a:noAutofit/>
          </a:bodyPr>
          <a:lstStyle>
            <a:lvl1pPr algn="l">
              <a:defRPr sz="2800" b="1">
                <a:solidFill>
                  <a:schemeClr val="tx2"/>
                </a:solidFill>
              </a:defRPr>
            </a:lvl1pPr>
          </a:lstStyle>
          <a:p>
            <a:r>
              <a:rPr lang="es-ES" dirty="0"/>
              <a:t>HAGA CLIC PARA MODIFICAR EL ESTILO DE TÍTULO DEL PATRÓN</a:t>
            </a:r>
          </a:p>
        </p:txBody>
      </p:sp>
    </p:spTree>
    <p:extLst>
      <p:ext uri="{BB962C8B-B14F-4D97-AF65-F5344CB8AC3E}">
        <p14:creationId xmlns:p14="http://schemas.microsoft.com/office/powerpoint/2010/main" val="6004591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 libre">
    <p:spTree>
      <p:nvGrpSpPr>
        <p:cNvPr id="1" name=""/>
        <p:cNvGrpSpPr/>
        <p:nvPr/>
      </p:nvGrpSpPr>
      <p:grpSpPr>
        <a:xfrm>
          <a:off x="0" y="0"/>
          <a:ext cx="0" cy="0"/>
          <a:chOff x="0" y="0"/>
          <a:chExt cx="0" cy="0"/>
        </a:xfrm>
      </p:grpSpPr>
      <p:sp>
        <p:nvSpPr>
          <p:cNvPr id="27" name="26 Rectángulo"/>
          <p:cNvSpPr/>
          <p:nvPr/>
        </p:nvSpPr>
        <p:spPr>
          <a:xfrm>
            <a:off x="0" y="6642580"/>
            <a:ext cx="12192000" cy="215444"/>
          </a:xfrm>
          <a:prstGeom prst="rect">
            <a:avLst/>
          </a:prstGeom>
        </p:spPr>
        <p:txBody>
          <a:bodyPr wrap="square">
            <a:spAutoFit/>
          </a:bodyPr>
          <a:lstStyle/>
          <a:p>
            <a:r>
              <a:rPr lang="en-US" sz="800" i="1" kern="1200" baseline="0">
                <a:solidFill>
                  <a:schemeClr val="bg1">
                    <a:lumMod val="65000"/>
                  </a:schemeClr>
                </a:solidFill>
                <a:latin typeface="+mn-lt"/>
                <a:ea typeface="+mn-ea"/>
                <a:cs typeface="+mn-cs"/>
              </a:rPr>
              <a:t>The information contained in these documents is confidential, privileged and only for the information of the intended recipient and may not be used, published or redistributed</a:t>
            </a:r>
            <a:endParaRPr lang="es-ES" sz="800" i="1">
              <a:solidFill>
                <a:schemeClr val="bg1">
                  <a:lumMod val="65000"/>
                </a:schemeClr>
              </a:solidFill>
              <a:latin typeface="+mn-lt"/>
            </a:endParaRPr>
          </a:p>
        </p:txBody>
      </p:sp>
      <p:sp>
        <p:nvSpPr>
          <p:cNvPr id="28" name="27 Rectángulo"/>
          <p:cNvSpPr/>
          <p:nvPr/>
        </p:nvSpPr>
        <p:spPr>
          <a:xfrm>
            <a:off x="292688" y="6453336"/>
            <a:ext cx="1962885" cy="261610"/>
          </a:xfrm>
          <a:prstGeom prst="rect">
            <a:avLst/>
          </a:prstGeom>
        </p:spPr>
        <p:txBody>
          <a:bodyPr wrap="square">
            <a:spAutoFit/>
          </a:bodyPr>
          <a:lstStyle/>
          <a:p>
            <a:pPr algn="ctr"/>
            <a:r>
              <a:rPr lang="en-US" sz="1050" b="0" kern="1200" spc="0" baseline="0">
                <a:solidFill>
                  <a:schemeClr val="bg1">
                    <a:lumMod val="65000"/>
                  </a:schemeClr>
                </a:solidFill>
                <a:latin typeface="+mn-lt"/>
                <a:ea typeface="+mn-ea"/>
                <a:cs typeface="+mn-cs"/>
              </a:rPr>
              <a:t>          </a:t>
            </a:r>
            <a:r>
              <a:rPr lang="en-US" sz="1100" b="0" kern="1200" spc="0" baseline="0">
                <a:solidFill>
                  <a:schemeClr val="bg1">
                    <a:lumMod val="65000"/>
                  </a:schemeClr>
                </a:solidFill>
                <a:latin typeface="+mn-lt"/>
                <a:ea typeface="+mn-ea"/>
                <a:cs typeface="+mn-cs"/>
              </a:rPr>
              <a:t>www.tta.com.es</a:t>
            </a:r>
            <a:endParaRPr lang="es-ES" sz="1100" b="0" spc="0">
              <a:solidFill>
                <a:schemeClr val="bg1">
                  <a:lumMod val="65000"/>
                </a:schemeClr>
              </a:solidFill>
              <a:latin typeface="+mn-lt"/>
            </a:endParaRPr>
          </a:p>
        </p:txBody>
      </p:sp>
      <p:pic>
        <p:nvPicPr>
          <p:cNvPr id="2" name="22 Imagen" descr="2013-06-18_logo TTA HD transparente.png">
            <a:extLst>
              <a:ext uri="{FF2B5EF4-FFF2-40B4-BE49-F238E27FC236}">
                <a16:creationId xmlns:a16="http://schemas.microsoft.com/office/drawing/2014/main" id="{F54BC868-6472-4036-27B8-92CA32892173}"/>
              </a:ext>
            </a:extLst>
          </p:cNvPr>
          <p:cNvPicPr>
            <a:picLocks noChangeAspect="1"/>
          </p:cNvPicPr>
          <p:nvPr userDrawn="1"/>
        </p:nvPicPr>
        <p:blipFill>
          <a:blip r:embed="rId2" cstate="email"/>
          <a:stretch>
            <a:fillRect/>
          </a:stretch>
        </p:blipFill>
        <p:spPr>
          <a:xfrm>
            <a:off x="119336" y="5877273"/>
            <a:ext cx="1869414" cy="644515"/>
          </a:xfrm>
          <a:prstGeom prst="rect">
            <a:avLst/>
          </a:prstGeom>
        </p:spPr>
      </p:pic>
      <p:sp>
        <p:nvSpPr>
          <p:cNvPr id="3" name="26 Rectángulo">
            <a:extLst>
              <a:ext uri="{FF2B5EF4-FFF2-40B4-BE49-F238E27FC236}">
                <a16:creationId xmlns:a16="http://schemas.microsoft.com/office/drawing/2014/main" id="{BBB9428A-3117-0A2A-13E5-6B133316F5E1}"/>
              </a:ext>
            </a:extLst>
          </p:cNvPr>
          <p:cNvSpPr/>
          <p:nvPr userDrawn="1"/>
        </p:nvSpPr>
        <p:spPr>
          <a:xfrm>
            <a:off x="0" y="6642580"/>
            <a:ext cx="12192000" cy="215444"/>
          </a:xfrm>
          <a:prstGeom prst="rect">
            <a:avLst/>
          </a:prstGeom>
        </p:spPr>
        <p:txBody>
          <a:bodyPr wrap="square">
            <a:spAutoFit/>
          </a:bodyPr>
          <a:lstStyle/>
          <a:p>
            <a:r>
              <a:rPr lang="en-US" sz="800" i="1" kern="1200" baseline="0">
                <a:solidFill>
                  <a:schemeClr val="bg1">
                    <a:lumMod val="65000"/>
                  </a:schemeClr>
                </a:solidFill>
                <a:latin typeface="+mn-lt"/>
                <a:ea typeface="+mn-ea"/>
                <a:cs typeface="+mn-cs"/>
              </a:rPr>
              <a:t>The information contained in these documents is confidential, privileged and only for the information of the intended recipient and may not be used, published or redistributed</a:t>
            </a:r>
            <a:endParaRPr lang="es-ES" sz="800" i="1">
              <a:solidFill>
                <a:schemeClr val="bg1">
                  <a:lumMod val="65000"/>
                </a:schemeClr>
              </a:solidFill>
              <a:latin typeface="+mn-lt"/>
            </a:endParaRPr>
          </a:p>
        </p:txBody>
      </p:sp>
      <p:sp>
        <p:nvSpPr>
          <p:cNvPr id="5" name="27 Rectángulo">
            <a:extLst>
              <a:ext uri="{FF2B5EF4-FFF2-40B4-BE49-F238E27FC236}">
                <a16:creationId xmlns:a16="http://schemas.microsoft.com/office/drawing/2014/main" id="{997B7467-9727-80CB-F33B-607B8EC82874}"/>
              </a:ext>
            </a:extLst>
          </p:cNvPr>
          <p:cNvSpPr/>
          <p:nvPr userDrawn="1"/>
        </p:nvSpPr>
        <p:spPr>
          <a:xfrm>
            <a:off x="292688" y="6453336"/>
            <a:ext cx="1962885" cy="261610"/>
          </a:xfrm>
          <a:prstGeom prst="rect">
            <a:avLst/>
          </a:prstGeom>
        </p:spPr>
        <p:txBody>
          <a:bodyPr wrap="square">
            <a:spAutoFit/>
          </a:bodyPr>
          <a:lstStyle/>
          <a:p>
            <a:pPr algn="ctr"/>
            <a:r>
              <a:rPr lang="en-US" sz="1050" b="0" kern="1200" spc="0" baseline="0">
                <a:solidFill>
                  <a:schemeClr val="bg1">
                    <a:lumMod val="65000"/>
                  </a:schemeClr>
                </a:solidFill>
                <a:latin typeface="+mn-lt"/>
                <a:ea typeface="+mn-ea"/>
                <a:cs typeface="+mn-cs"/>
              </a:rPr>
              <a:t>          </a:t>
            </a:r>
            <a:r>
              <a:rPr lang="en-US" sz="1100" b="0" kern="1200" spc="0" baseline="0">
                <a:solidFill>
                  <a:schemeClr val="bg1">
                    <a:lumMod val="65000"/>
                  </a:schemeClr>
                </a:solidFill>
                <a:latin typeface="+mn-lt"/>
                <a:ea typeface="+mn-ea"/>
                <a:cs typeface="+mn-cs"/>
              </a:rPr>
              <a:t>www.tta.com.es</a:t>
            </a:r>
            <a:endParaRPr lang="es-ES" sz="1100" b="0" spc="0">
              <a:solidFill>
                <a:schemeClr val="bg1">
                  <a:lumMod val="65000"/>
                </a:schemeClr>
              </a:solidFill>
              <a:latin typeface="+mn-lt"/>
            </a:endParaRPr>
          </a:p>
        </p:txBody>
      </p:sp>
      <p:sp>
        <p:nvSpPr>
          <p:cNvPr id="6" name="Título 5">
            <a:extLst>
              <a:ext uri="{FF2B5EF4-FFF2-40B4-BE49-F238E27FC236}">
                <a16:creationId xmlns:a16="http://schemas.microsoft.com/office/drawing/2014/main" id="{9C31BF89-5683-D485-3D0F-0C4B66E5F4E6}"/>
              </a:ext>
            </a:extLst>
          </p:cNvPr>
          <p:cNvSpPr>
            <a:spLocks noGrp="1"/>
          </p:cNvSpPr>
          <p:nvPr>
            <p:ph type="title" hasCustomPrompt="1"/>
          </p:nvPr>
        </p:nvSpPr>
        <p:spPr>
          <a:xfrm>
            <a:off x="609601" y="274638"/>
            <a:ext cx="10972800" cy="706090"/>
          </a:xfrm>
        </p:spPr>
        <p:txBody>
          <a:bodyPr>
            <a:noAutofit/>
          </a:bodyPr>
          <a:lstStyle>
            <a:lvl1pPr algn="l">
              <a:defRPr sz="2800" b="1">
                <a:solidFill>
                  <a:schemeClr val="tx2"/>
                </a:solidFill>
              </a:defRPr>
            </a:lvl1pPr>
          </a:lstStyle>
          <a:p>
            <a:r>
              <a:rPr lang="es-ES" dirty="0"/>
              <a:t>HAGA CLIC PARA MODIFICAR EL ESTILO DE TÍTULO DEL PATRÓN</a:t>
            </a:r>
          </a:p>
        </p:txBody>
      </p:sp>
    </p:spTree>
    <p:extLst>
      <p:ext uri="{BB962C8B-B14F-4D97-AF65-F5344CB8AC3E}">
        <p14:creationId xmlns:p14="http://schemas.microsoft.com/office/powerpoint/2010/main" val="37067087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Diapositiva de título">
    <p:bg>
      <p:bgPr>
        <a:blipFill dpi="0" rotWithShape="1">
          <a:blip r:embed="rId2" cstate="print">
            <a:alphaModFix amt="78000"/>
            <a:lum/>
          </a:blip>
          <a:srcRect/>
          <a:stretch>
            <a:fillRect/>
          </a:stretch>
        </a:blipFill>
        <a:effectLst/>
      </p:bgPr>
    </p:bg>
    <p:spTree>
      <p:nvGrpSpPr>
        <p:cNvPr id="1" name=""/>
        <p:cNvGrpSpPr/>
        <p:nvPr/>
      </p:nvGrpSpPr>
      <p:grpSpPr>
        <a:xfrm>
          <a:off x="0" y="0"/>
          <a:ext cx="0" cy="0"/>
          <a:chOff x="0" y="0"/>
          <a:chExt cx="0" cy="0"/>
        </a:xfrm>
      </p:grpSpPr>
      <p:pic>
        <p:nvPicPr>
          <p:cNvPr id="2050" name="Picture 2" descr="C:\Users\Laura.Monteagudo\Downloads\TTA_logo_EN(1).png"/>
          <p:cNvPicPr>
            <a:picLocks noChangeAspect="1" noChangeArrowheads="1"/>
          </p:cNvPicPr>
          <p:nvPr userDrawn="1"/>
        </p:nvPicPr>
        <p:blipFill>
          <a:blip r:embed="rId3" cstate="print"/>
          <a:srcRect/>
          <a:stretch>
            <a:fillRect/>
          </a:stretch>
        </p:blipFill>
        <p:spPr bwMode="auto">
          <a:xfrm>
            <a:off x="338669" y="197633"/>
            <a:ext cx="5829339" cy="550918"/>
          </a:xfrm>
          <a:prstGeom prst="rect">
            <a:avLst/>
          </a:prstGeom>
          <a:noFill/>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Diapositiva de título">
    <p:bg>
      <p:bgPr>
        <a:blipFill dpi="0" rotWithShape="1">
          <a:blip r:embed="rId2" cstate="print">
            <a:alphaModFix amt="40000"/>
            <a:lum/>
          </a:blip>
          <a:srcRect/>
          <a:stretch>
            <a:fillRect l="-16000" r="-16000"/>
          </a:stretch>
        </a:blipFill>
        <a:effectLst/>
      </p:bgPr>
    </p:bg>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1828801" y="3357562"/>
            <a:ext cx="8534400" cy="1752600"/>
          </a:xfrm>
        </p:spPr>
        <p:txBody>
          <a:bodyPr>
            <a:noAutofit/>
          </a:bodyPr>
          <a:lstStyle>
            <a:lvl1pPr marL="0" indent="0" algn="ctr" defTabSz="979631" rtl="0" eaLnBrk="1" latinLnBrk="0" hangingPunct="1">
              <a:spcBef>
                <a:spcPct val="0"/>
              </a:spcBef>
              <a:buNone/>
              <a:defRPr lang="es-ES" sz="4800" b="1" kern="1200" cap="all" baseline="0" dirty="0">
                <a:solidFill>
                  <a:schemeClr val="tx1"/>
                </a:solidFill>
                <a:latin typeface="Lucida Sans Unicode" pitchFamily="34" charset="0"/>
                <a:ea typeface="+mj-ea"/>
                <a:cs typeface="Lucida Sans Unicode" pitchFamily="34" charset="0"/>
              </a:defRPr>
            </a:lvl1pPr>
            <a:lvl2pPr marL="489816" indent="0" algn="ctr">
              <a:buNone/>
              <a:defRPr>
                <a:solidFill>
                  <a:schemeClr val="tx1">
                    <a:tint val="75000"/>
                  </a:schemeClr>
                </a:solidFill>
              </a:defRPr>
            </a:lvl2pPr>
            <a:lvl3pPr marL="979631" indent="0" algn="ctr">
              <a:buNone/>
              <a:defRPr>
                <a:solidFill>
                  <a:schemeClr val="tx1">
                    <a:tint val="75000"/>
                  </a:schemeClr>
                </a:solidFill>
              </a:defRPr>
            </a:lvl3pPr>
            <a:lvl4pPr marL="1469447" indent="0" algn="ctr">
              <a:buNone/>
              <a:defRPr>
                <a:solidFill>
                  <a:schemeClr val="tx1">
                    <a:tint val="75000"/>
                  </a:schemeClr>
                </a:solidFill>
              </a:defRPr>
            </a:lvl4pPr>
            <a:lvl5pPr marL="1959262" indent="0" algn="ctr">
              <a:buNone/>
              <a:defRPr>
                <a:solidFill>
                  <a:schemeClr val="tx1">
                    <a:tint val="75000"/>
                  </a:schemeClr>
                </a:solidFill>
              </a:defRPr>
            </a:lvl5pPr>
            <a:lvl6pPr marL="2449078" indent="0" algn="ctr">
              <a:buNone/>
              <a:defRPr>
                <a:solidFill>
                  <a:schemeClr val="tx1">
                    <a:tint val="75000"/>
                  </a:schemeClr>
                </a:solidFill>
              </a:defRPr>
            </a:lvl6pPr>
            <a:lvl7pPr marL="2938893" indent="0" algn="ctr">
              <a:buNone/>
              <a:defRPr>
                <a:solidFill>
                  <a:schemeClr val="tx1">
                    <a:tint val="75000"/>
                  </a:schemeClr>
                </a:solidFill>
              </a:defRPr>
            </a:lvl7pPr>
            <a:lvl8pPr marL="3428709" indent="0" algn="ctr">
              <a:buNone/>
              <a:defRPr>
                <a:solidFill>
                  <a:schemeClr val="tx1">
                    <a:tint val="75000"/>
                  </a:schemeClr>
                </a:solidFill>
              </a:defRPr>
            </a:lvl8pPr>
            <a:lvl9pPr marL="3918524" indent="0" algn="ctr">
              <a:buNone/>
              <a:defRPr>
                <a:solidFill>
                  <a:schemeClr val="tx1">
                    <a:tint val="75000"/>
                  </a:schemeClr>
                </a:solidFill>
              </a:defRPr>
            </a:lvl9pPr>
          </a:lstStyle>
          <a:p>
            <a:r>
              <a:rPr lang="es-ES" dirty="0"/>
              <a:t>Haga clic para modificar el estilo de subtítulo del patrón</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Diapositiva de título">
    <p:bg>
      <p:bgPr>
        <a:blipFill dpi="0" rotWithShape="1">
          <a:blip r:embed="rId2" cstate="print">
            <a:alphaModFix amt="40000"/>
            <a:lum/>
          </a:blip>
          <a:srcRect/>
          <a:stretch>
            <a:fillRect/>
          </a:stretch>
        </a:blipFill>
        <a:effectLst/>
      </p:bgPr>
    </p:bg>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1828801" y="3357562"/>
            <a:ext cx="8534400" cy="1752600"/>
          </a:xfrm>
        </p:spPr>
        <p:txBody>
          <a:bodyPr>
            <a:noAutofit/>
          </a:bodyPr>
          <a:lstStyle>
            <a:lvl1pPr marL="0" indent="0" algn="ctr" defTabSz="979631" rtl="0" eaLnBrk="1" latinLnBrk="0" hangingPunct="1">
              <a:spcBef>
                <a:spcPct val="0"/>
              </a:spcBef>
              <a:buNone/>
              <a:defRPr lang="es-ES" sz="4800" b="1" kern="1200" cap="all" baseline="0" dirty="0">
                <a:solidFill>
                  <a:schemeClr val="tx1"/>
                </a:solidFill>
                <a:latin typeface="Lucida Sans Unicode" pitchFamily="34" charset="0"/>
                <a:ea typeface="+mj-ea"/>
                <a:cs typeface="Lucida Sans Unicode" pitchFamily="34" charset="0"/>
              </a:defRPr>
            </a:lvl1pPr>
            <a:lvl2pPr marL="489816" indent="0" algn="ctr">
              <a:buNone/>
              <a:defRPr>
                <a:solidFill>
                  <a:schemeClr val="tx1">
                    <a:tint val="75000"/>
                  </a:schemeClr>
                </a:solidFill>
              </a:defRPr>
            </a:lvl2pPr>
            <a:lvl3pPr marL="979631" indent="0" algn="ctr">
              <a:buNone/>
              <a:defRPr>
                <a:solidFill>
                  <a:schemeClr val="tx1">
                    <a:tint val="75000"/>
                  </a:schemeClr>
                </a:solidFill>
              </a:defRPr>
            </a:lvl3pPr>
            <a:lvl4pPr marL="1469447" indent="0" algn="ctr">
              <a:buNone/>
              <a:defRPr>
                <a:solidFill>
                  <a:schemeClr val="tx1">
                    <a:tint val="75000"/>
                  </a:schemeClr>
                </a:solidFill>
              </a:defRPr>
            </a:lvl4pPr>
            <a:lvl5pPr marL="1959262" indent="0" algn="ctr">
              <a:buNone/>
              <a:defRPr>
                <a:solidFill>
                  <a:schemeClr val="tx1">
                    <a:tint val="75000"/>
                  </a:schemeClr>
                </a:solidFill>
              </a:defRPr>
            </a:lvl5pPr>
            <a:lvl6pPr marL="2449078" indent="0" algn="ctr">
              <a:buNone/>
              <a:defRPr>
                <a:solidFill>
                  <a:schemeClr val="tx1">
                    <a:tint val="75000"/>
                  </a:schemeClr>
                </a:solidFill>
              </a:defRPr>
            </a:lvl6pPr>
            <a:lvl7pPr marL="2938893" indent="0" algn="ctr">
              <a:buNone/>
              <a:defRPr>
                <a:solidFill>
                  <a:schemeClr val="tx1">
                    <a:tint val="75000"/>
                  </a:schemeClr>
                </a:solidFill>
              </a:defRPr>
            </a:lvl7pPr>
            <a:lvl8pPr marL="3428709" indent="0" algn="ctr">
              <a:buNone/>
              <a:defRPr>
                <a:solidFill>
                  <a:schemeClr val="tx1">
                    <a:tint val="75000"/>
                  </a:schemeClr>
                </a:solidFill>
              </a:defRPr>
            </a:lvl8pPr>
            <a:lvl9pPr marL="3918524" indent="0" algn="ctr">
              <a:buNone/>
              <a:defRPr>
                <a:solidFill>
                  <a:schemeClr val="tx1">
                    <a:tint val="75000"/>
                  </a:schemeClr>
                </a:solidFill>
              </a:defRPr>
            </a:lvl9pPr>
          </a:lstStyle>
          <a:p>
            <a:r>
              <a:rPr lang="es-ES" dirty="0"/>
              <a:t>Haga clic para modificar el estilo de subtítulo del patrón</a:t>
            </a:r>
          </a:p>
        </p:txBody>
      </p:sp>
      <p:pic>
        <p:nvPicPr>
          <p:cNvPr id="5" name="Picture 2" descr="C:\Users\Laura.Monteagudo\Downloads\TTA_logo_EN(1).png"/>
          <p:cNvPicPr>
            <a:picLocks noChangeAspect="1" noChangeArrowheads="1"/>
          </p:cNvPicPr>
          <p:nvPr userDrawn="1"/>
        </p:nvPicPr>
        <p:blipFill>
          <a:blip r:embed="rId3" cstate="print"/>
          <a:srcRect/>
          <a:stretch>
            <a:fillRect/>
          </a:stretch>
        </p:blipFill>
        <p:spPr bwMode="auto">
          <a:xfrm>
            <a:off x="338669" y="197632"/>
            <a:ext cx="11514705" cy="1088229"/>
          </a:xfrm>
          <a:prstGeom prst="rect">
            <a:avLst/>
          </a:prstGeom>
          <a:noFill/>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En blanco">
    <p:spTree>
      <p:nvGrpSpPr>
        <p:cNvPr id="1" name=""/>
        <p:cNvGrpSpPr/>
        <p:nvPr/>
      </p:nvGrpSpPr>
      <p:grpSpPr>
        <a:xfrm>
          <a:off x="0" y="0"/>
          <a:ext cx="0" cy="0"/>
          <a:chOff x="0" y="0"/>
          <a:chExt cx="0" cy="0"/>
        </a:xfrm>
      </p:grpSpPr>
      <p:sp>
        <p:nvSpPr>
          <p:cNvPr id="5" name="Text Box 2"/>
          <p:cNvSpPr txBox="1">
            <a:spLocks noChangeArrowheads="1"/>
          </p:cNvSpPr>
          <p:nvPr userDrawn="1"/>
        </p:nvSpPr>
        <p:spPr bwMode="auto">
          <a:xfrm>
            <a:off x="5047739" y="1437836"/>
            <a:ext cx="7789333" cy="4100286"/>
          </a:xfrm>
          <a:prstGeom prst="rect">
            <a:avLst/>
          </a:prstGeom>
          <a:solidFill>
            <a:srgbClr val="FFFFFF">
              <a:alpha val="0"/>
            </a:srgbClr>
          </a:solid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870783" rtl="0" eaLnBrk="1" fontAlgn="base" latinLnBrk="0" hangingPunct="1">
              <a:lnSpc>
                <a:spcPct val="100000"/>
              </a:lnSpc>
              <a:spcBef>
                <a:spcPct val="0"/>
              </a:spcBef>
              <a:spcAft>
                <a:spcPts val="952"/>
              </a:spcAft>
              <a:buClrTx/>
              <a:buSzTx/>
              <a:buFontTx/>
              <a:buNone/>
              <a:tabLst/>
            </a:pPr>
            <a:r>
              <a:rPr kumimoji="0" lang="es-ES" sz="800" b="1" i="0" u="none" strike="noStrike" cap="none" normalizeH="0" baseline="0">
                <a:ln>
                  <a:noFill/>
                </a:ln>
                <a:solidFill>
                  <a:srgbClr val="F8F8F8"/>
                </a:solidFill>
                <a:effectLst/>
                <a:latin typeface="TheSansCorrespondence" pitchFamily="34" charset="0"/>
              </a:rPr>
              <a:t>tta</a:t>
            </a:r>
            <a:endParaRPr kumimoji="0" lang="es-ES" sz="800" b="0" i="0" u="none" strike="noStrike" cap="none" normalizeH="0" baseline="0">
              <a:ln>
                <a:noFill/>
              </a:ln>
              <a:solidFill>
                <a:srgbClr val="F8F8F8"/>
              </a:solidFill>
              <a:effectLst/>
              <a:latin typeface="Arial" pitchFamily="34" charset="0"/>
            </a:endParaRPr>
          </a:p>
        </p:txBody>
      </p:sp>
      <p:pic>
        <p:nvPicPr>
          <p:cNvPr id="7" name="6 Imagen" descr="2013-06-18_logo TTA HD transparente.png"/>
          <p:cNvPicPr>
            <a:picLocks noChangeAspect="1"/>
          </p:cNvPicPr>
          <p:nvPr userDrawn="1"/>
        </p:nvPicPr>
        <p:blipFill>
          <a:blip r:embed="rId2" cstate="email"/>
          <a:stretch>
            <a:fillRect/>
          </a:stretch>
        </p:blipFill>
        <p:spPr>
          <a:xfrm>
            <a:off x="122003" y="5877273"/>
            <a:ext cx="1869414" cy="644515"/>
          </a:xfrm>
          <a:prstGeom prst="rect">
            <a:avLst/>
          </a:prstGeom>
        </p:spPr>
      </p:pic>
      <p:sp>
        <p:nvSpPr>
          <p:cNvPr id="9" name="1 Título"/>
          <p:cNvSpPr>
            <a:spLocks noGrp="1"/>
          </p:cNvSpPr>
          <p:nvPr>
            <p:ph type="title"/>
          </p:nvPr>
        </p:nvSpPr>
        <p:spPr>
          <a:xfrm>
            <a:off x="500743" y="384380"/>
            <a:ext cx="8389276" cy="544290"/>
          </a:xfrm>
        </p:spPr>
        <p:txBody>
          <a:bodyPr>
            <a:noAutofit/>
          </a:bodyPr>
          <a:lstStyle>
            <a:lvl1pPr algn="l">
              <a:defRPr sz="2400" b="1" cap="all" baseline="0">
                <a:solidFill>
                  <a:schemeClr val="tx1"/>
                </a:solidFill>
                <a:latin typeface="Lucida Sans Unicode" pitchFamily="34" charset="0"/>
                <a:cs typeface="Lucida Sans Unicode" pitchFamily="34" charset="0"/>
              </a:defRPr>
            </a:lvl1pPr>
          </a:lstStyle>
          <a:p>
            <a:r>
              <a:rPr lang="es-ES" dirty="0"/>
              <a:t>Haga clic para modificar el estilo de título del patrón</a:t>
            </a:r>
          </a:p>
        </p:txBody>
      </p:sp>
      <p:sp>
        <p:nvSpPr>
          <p:cNvPr id="13" name="12 Rectángulo"/>
          <p:cNvSpPr/>
          <p:nvPr userDrawn="1"/>
        </p:nvSpPr>
        <p:spPr>
          <a:xfrm>
            <a:off x="0" y="6642580"/>
            <a:ext cx="12192000" cy="215444"/>
          </a:xfrm>
          <a:prstGeom prst="rect">
            <a:avLst/>
          </a:prstGeom>
        </p:spPr>
        <p:txBody>
          <a:bodyPr wrap="square">
            <a:spAutoFit/>
          </a:bodyPr>
          <a:lstStyle/>
          <a:p>
            <a:r>
              <a:rPr lang="en-US" sz="800" i="1" kern="1200" baseline="0">
                <a:solidFill>
                  <a:schemeClr val="bg1">
                    <a:lumMod val="65000"/>
                  </a:schemeClr>
                </a:solidFill>
                <a:latin typeface="+mn-lt"/>
                <a:ea typeface="+mn-ea"/>
                <a:cs typeface="+mn-cs"/>
              </a:rPr>
              <a:t>The information contained in these documents is confidential, privileged and only for the information of the intended recipient and may not be used, published or redistributed</a:t>
            </a:r>
            <a:endParaRPr lang="es-ES" sz="800" i="1">
              <a:solidFill>
                <a:schemeClr val="bg1">
                  <a:lumMod val="65000"/>
                </a:schemeClr>
              </a:solidFill>
              <a:latin typeface="+mn-lt"/>
            </a:endParaRPr>
          </a:p>
        </p:txBody>
      </p:sp>
      <p:sp>
        <p:nvSpPr>
          <p:cNvPr id="11" name="10 Rectángulo"/>
          <p:cNvSpPr/>
          <p:nvPr userDrawn="1"/>
        </p:nvSpPr>
        <p:spPr>
          <a:xfrm>
            <a:off x="292688" y="6453336"/>
            <a:ext cx="1962885" cy="261610"/>
          </a:xfrm>
          <a:prstGeom prst="rect">
            <a:avLst/>
          </a:prstGeom>
        </p:spPr>
        <p:txBody>
          <a:bodyPr wrap="square">
            <a:spAutoFit/>
          </a:bodyPr>
          <a:lstStyle/>
          <a:p>
            <a:pPr algn="ctr"/>
            <a:r>
              <a:rPr lang="en-US" sz="1050" b="0" kern="1200" spc="0" baseline="0" dirty="0">
                <a:solidFill>
                  <a:schemeClr val="bg1">
                    <a:lumMod val="65000"/>
                  </a:schemeClr>
                </a:solidFill>
                <a:latin typeface="+mn-lt"/>
                <a:ea typeface="+mn-ea"/>
                <a:cs typeface="+mn-cs"/>
              </a:rPr>
              <a:t>          </a:t>
            </a:r>
            <a:r>
              <a:rPr lang="en-US" sz="1100" b="0" kern="1200" spc="0" baseline="0" dirty="0" err="1">
                <a:solidFill>
                  <a:schemeClr val="bg1">
                    <a:lumMod val="65000"/>
                  </a:schemeClr>
                </a:solidFill>
                <a:latin typeface="+mn-lt"/>
                <a:ea typeface="+mn-ea"/>
                <a:cs typeface="+mn-cs"/>
              </a:rPr>
              <a:t>www.tta.com.es</a:t>
            </a:r>
            <a:endParaRPr lang="es-ES" sz="1100" b="0" spc="0" dirty="0">
              <a:solidFill>
                <a:schemeClr val="bg1">
                  <a:lumMod val="65000"/>
                </a:schemeClr>
              </a:solidFill>
              <a:latin typeface="+mn-lt"/>
            </a:endParaRPr>
          </a:p>
        </p:txBody>
      </p:sp>
      <p:sp>
        <p:nvSpPr>
          <p:cNvPr id="2" name="Date Placeholder 1">
            <a:extLst>
              <a:ext uri="{FF2B5EF4-FFF2-40B4-BE49-F238E27FC236}">
                <a16:creationId xmlns:a16="http://schemas.microsoft.com/office/drawing/2014/main" id="{C58A49F8-D13A-4A4C-B350-DD00F76B5516}"/>
              </a:ext>
            </a:extLst>
          </p:cNvPr>
          <p:cNvSpPr>
            <a:spLocks noGrp="1"/>
          </p:cNvSpPr>
          <p:nvPr>
            <p:ph type="dt" sz="half" idx="10"/>
          </p:nvPr>
        </p:nvSpPr>
        <p:spPr/>
        <p:txBody>
          <a:bodyPr/>
          <a:lstStyle/>
          <a:p>
            <a:endParaRPr lang="es-ES"/>
          </a:p>
        </p:txBody>
      </p:sp>
      <p:sp>
        <p:nvSpPr>
          <p:cNvPr id="3" name="Footer Placeholder 2">
            <a:extLst>
              <a:ext uri="{FF2B5EF4-FFF2-40B4-BE49-F238E27FC236}">
                <a16:creationId xmlns:a16="http://schemas.microsoft.com/office/drawing/2014/main" id="{DB5E14E7-0C4F-4B85-AB65-043B5B93ACFA}"/>
              </a:ext>
            </a:extLst>
          </p:cNvPr>
          <p:cNvSpPr>
            <a:spLocks noGrp="1"/>
          </p:cNvSpPr>
          <p:nvPr>
            <p:ph type="ftr" sz="quarter" idx="11"/>
          </p:nvPr>
        </p:nvSpPr>
        <p:spPr/>
        <p:txBody>
          <a:bodyPr/>
          <a:lstStyle/>
          <a:p>
            <a:endParaRPr lang="es-ES"/>
          </a:p>
        </p:txBody>
      </p:sp>
      <p:sp>
        <p:nvSpPr>
          <p:cNvPr id="4" name="Slide Number Placeholder 3">
            <a:extLst>
              <a:ext uri="{FF2B5EF4-FFF2-40B4-BE49-F238E27FC236}">
                <a16:creationId xmlns:a16="http://schemas.microsoft.com/office/drawing/2014/main" id="{25A82EFB-B1EA-4E21-A678-490D24F7CD20}"/>
              </a:ext>
            </a:extLst>
          </p:cNvPr>
          <p:cNvSpPr>
            <a:spLocks noGrp="1"/>
          </p:cNvSpPr>
          <p:nvPr>
            <p:ph type="sldNum" sz="quarter" idx="12"/>
          </p:nvPr>
        </p:nvSpPr>
        <p:spPr/>
        <p:txBody>
          <a:bodyPr/>
          <a:lstStyle/>
          <a:p>
            <a:fld id="{D537B128-84B6-4F1E-8E5B-83802323B4DC}" type="slidenum">
              <a:rPr lang="es-ES" smtClean="0"/>
              <a:pPr/>
              <a:t>‹#›</a:t>
            </a:fld>
            <a:endParaRPr lang="es-ES" dirty="0"/>
          </a:p>
        </p:txBody>
      </p:sp>
      <p:sp>
        <p:nvSpPr>
          <p:cNvPr id="14" name="Table Placeholder 13">
            <a:extLst>
              <a:ext uri="{FF2B5EF4-FFF2-40B4-BE49-F238E27FC236}">
                <a16:creationId xmlns:a16="http://schemas.microsoft.com/office/drawing/2014/main" id="{273B869C-9055-4598-BFF8-6E5B9A782E48}"/>
              </a:ext>
            </a:extLst>
          </p:cNvPr>
          <p:cNvSpPr>
            <a:spLocks noGrp="1"/>
          </p:cNvSpPr>
          <p:nvPr>
            <p:ph type="tbl" sz="quarter" idx="13"/>
          </p:nvPr>
        </p:nvSpPr>
        <p:spPr>
          <a:xfrm>
            <a:off x="974608" y="1557338"/>
            <a:ext cx="8705615" cy="3311822"/>
          </a:xfrm>
        </p:spPr>
        <p:txBody>
          <a:bodyPr/>
          <a:lstStyle/>
          <a:p>
            <a:endParaRPr lang="en-GB"/>
          </a:p>
        </p:txBody>
      </p:sp>
    </p:spTree>
    <p:extLst>
      <p:ext uri="{BB962C8B-B14F-4D97-AF65-F5344CB8AC3E}">
        <p14:creationId xmlns:p14="http://schemas.microsoft.com/office/powerpoint/2010/main" val="35158734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609601" y="274638"/>
            <a:ext cx="10972800" cy="1143000"/>
          </a:xfrm>
          <a:prstGeom prst="rect">
            <a:avLst/>
          </a:prstGeom>
        </p:spPr>
        <p:txBody>
          <a:bodyPr vert="horz" lIns="97963" tIns="48982" rIns="97963" bIns="48982" rtlCol="0" anchor="ctr">
            <a:normAutofit/>
          </a:bodyPr>
          <a:lstStyle/>
          <a:p>
            <a:r>
              <a:rPr lang="en-GB" noProof="0" dirty="0" err="1"/>
              <a:t>Haga</a:t>
            </a:r>
            <a:r>
              <a:rPr lang="en-GB" noProof="0" dirty="0"/>
              <a:t> </a:t>
            </a:r>
            <a:r>
              <a:rPr lang="en-GB" noProof="0" dirty="0" err="1"/>
              <a:t>clic</a:t>
            </a:r>
            <a:r>
              <a:rPr lang="en-GB" noProof="0" dirty="0"/>
              <a:t> para </a:t>
            </a:r>
            <a:r>
              <a:rPr lang="en-GB" noProof="0" dirty="0" err="1"/>
              <a:t>modificar</a:t>
            </a:r>
            <a:r>
              <a:rPr lang="en-GB" noProof="0" dirty="0"/>
              <a:t> </a:t>
            </a:r>
            <a:r>
              <a:rPr lang="en-GB" noProof="0" dirty="0" err="1"/>
              <a:t>el</a:t>
            </a:r>
            <a:r>
              <a:rPr lang="en-GB" noProof="0" dirty="0"/>
              <a:t> </a:t>
            </a:r>
            <a:r>
              <a:rPr lang="en-GB" noProof="0" dirty="0" err="1"/>
              <a:t>estilo</a:t>
            </a:r>
            <a:r>
              <a:rPr lang="en-GB" noProof="0" dirty="0"/>
              <a:t> de </a:t>
            </a:r>
            <a:r>
              <a:rPr lang="en-GB" noProof="0" dirty="0" err="1"/>
              <a:t>título</a:t>
            </a:r>
            <a:r>
              <a:rPr lang="en-GB" noProof="0" dirty="0"/>
              <a:t> del </a:t>
            </a:r>
            <a:r>
              <a:rPr lang="en-GB" noProof="0" dirty="0" err="1"/>
              <a:t>patrón</a:t>
            </a:r>
            <a:endParaRPr lang="en-GB" noProof="0" dirty="0"/>
          </a:p>
        </p:txBody>
      </p:sp>
      <p:sp>
        <p:nvSpPr>
          <p:cNvPr id="3" name="2 Marcador de texto"/>
          <p:cNvSpPr>
            <a:spLocks noGrp="1"/>
          </p:cNvSpPr>
          <p:nvPr>
            <p:ph type="body" idx="1"/>
          </p:nvPr>
        </p:nvSpPr>
        <p:spPr>
          <a:xfrm>
            <a:off x="609601" y="1600202"/>
            <a:ext cx="10972800" cy="4525963"/>
          </a:xfrm>
          <a:prstGeom prst="rect">
            <a:avLst/>
          </a:prstGeom>
        </p:spPr>
        <p:txBody>
          <a:bodyPr vert="horz" lIns="97963" tIns="48982" rIns="97963" bIns="48982" rtlCol="0">
            <a:normAutofit/>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4" name="3 Marcador de fecha"/>
          <p:cNvSpPr>
            <a:spLocks noGrp="1"/>
          </p:cNvSpPr>
          <p:nvPr>
            <p:ph type="dt" sz="half" idx="2"/>
          </p:nvPr>
        </p:nvSpPr>
        <p:spPr>
          <a:xfrm>
            <a:off x="609601" y="6356352"/>
            <a:ext cx="2844800" cy="365125"/>
          </a:xfrm>
          <a:prstGeom prst="rect">
            <a:avLst/>
          </a:prstGeom>
        </p:spPr>
        <p:txBody>
          <a:bodyPr vert="horz" lIns="97963" tIns="48982" rIns="97963" bIns="48982" rtlCol="0" anchor="ctr"/>
          <a:lstStyle>
            <a:lvl1pPr algn="l">
              <a:defRPr sz="1300">
                <a:solidFill>
                  <a:schemeClr val="tx1">
                    <a:tint val="75000"/>
                  </a:schemeClr>
                </a:solidFill>
              </a:defRPr>
            </a:lvl1pPr>
          </a:lstStyle>
          <a:p>
            <a:endParaRPr lang="es-ES"/>
          </a:p>
        </p:txBody>
      </p:sp>
      <p:sp>
        <p:nvSpPr>
          <p:cNvPr id="5" name="4 Marcador de pie de página"/>
          <p:cNvSpPr>
            <a:spLocks noGrp="1"/>
          </p:cNvSpPr>
          <p:nvPr>
            <p:ph type="ftr" sz="quarter" idx="3"/>
          </p:nvPr>
        </p:nvSpPr>
        <p:spPr>
          <a:xfrm>
            <a:off x="4165600" y="6356352"/>
            <a:ext cx="3860800" cy="365125"/>
          </a:xfrm>
          <a:prstGeom prst="rect">
            <a:avLst/>
          </a:prstGeom>
        </p:spPr>
        <p:txBody>
          <a:bodyPr vert="horz" lIns="97963" tIns="48982" rIns="97963" bIns="48982" rtlCol="0" anchor="ctr"/>
          <a:lstStyle>
            <a:lvl1pPr algn="ctr">
              <a:defRPr sz="13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8737601" y="6356352"/>
            <a:ext cx="2844800" cy="365125"/>
          </a:xfrm>
          <a:prstGeom prst="rect">
            <a:avLst/>
          </a:prstGeom>
        </p:spPr>
        <p:txBody>
          <a:bodyPr vert="horz" lIns="97963" tIns="48982" rIns="97963" bIns="48982" rtlCol="0" anchor="ctr"/>
          <a:lstStyle>
            <a:lvl1pPr algn="r">
              <a:defRPr sz="1300">
                <a:solidFill>
                  <a:schemeClr val="tx1">
                    <a:tint val="75000"/>
                  </a:schemeClr>
                </a:solidFill>
              </a:defRPr>
            </a:lvl1pPr>
          </a:lstStyle>
          <a:p>
            <a:fld id="{D537B128-84B6-4F1E-8E5B-83802323B4DC}" type="slidenum">
              <a:rPr lang="es-ES" smtClean="0"/>
              <a:pPr/>
              <a:t>‹#›</a:t>
            </a:fld>
            <a:endParaRPr lang="es-ES" dirty="0"/>
          </a:p>
        </p:txBody>
      </p:sp>
    </p:spTree>
    <p:extLst>
      <p:ext uri="{BB962C8B-B14F-4D97-AF65-F5344CB8AC3E}">
        <p14:creationId xmlns:p14="http://schemas.microsoft.com/office/powerpoint/2010/main" val="2707677000"/>
      </p:ext>
    </p:extLst>
  </p:cSld>
  <p:clrMap bg1="lt1" tx1="dk1" bg2="lt2" tx2="dk2" accent1="accent1" accent2="accent2" accent3="accent3" accent4="accent4" accent5="accent5" accent6="accent6" hlink="hlink" folHlink="folHlink"/>
  <p:sldLayoutIdLst>
    <p:sldLayoutId id="2147483673" r:id="rId1"/>
    <p:sldLayoutId id="2147483669" r:id="rId2"/>
    <p:sldLayoutId id="2147483670" r:id="rId3"/>
    <p:sldLayoutId id="2147483674" r:id="rId4"/>
    <p:sldLayoutId id="2147483649" r:id="rId5"/>
    <p:sldLayoutId id="2147483661" r:id="rId6"/>
    <p:sldLayoutId id="2147483662" r:id="rId7"/>
    <p:sldLayoutId id="2147483675" r:id="rId8"/>
  </p:sldLayoutIdLst>
  <p:hf hdr="0" dt="0"/>
  <p:txStyles>
    <p:titleStyle>
      <a:lvl1pPr algn="ctr" defTabSz="979631" rtl="0" eaLnBrk="1" latinLnBrk="0" hangingPunct="1">
        <a:spcBef>
          <a:spcPct val="0"/>
        </a:spcBef>
        <a:buNone/>
        <a:defRPr sz="4800" kern="1200">
          <a:solidFill>
            <a:schemeClr val="tx1"/>
          </a:solidFill>
          <a:latin typeface="+mj-lt"/>
          <a:ea typeface="+mj-ea"/>
          <a:cs typeface="+mj-cs"/>
        </a:defRPr>
      </a:lvl1pPr>
    </p:titleStyle>
    <p:bodyStyle>
      <a:lvl1pPr marL="367362" indent="-367362" algn="l" defTabSz="979631" rtl="0" eaLnBrk="1" latinLnBrk="0" hangingPunct="1">
        <a:spcBef>
          <a:spcPct val="20000"/>
        </a:spcBef>
        <a:buFont typeface="Arial" pitchFamily="34" charset="0"/>
        <a:buChar char="•"/>
        <a:defRPr sz="3400" kern="1200">
          <a:solidFill>
            <a:schemeClr val="tx1"/>
          </a:solidFill>
          <a:latin typeface="+mn-lt"/>
          <a:ea typeface="+mn-ea"/>
          <a:cs typeface="+mn-cs"/>
        </a:defRPr>
      </a:lvl1pPr>
      <a:lvl2pPr marL="795950" indent="-306135" algn="l" defTabSz="979631" rtl="0" eaLnBrk="1" latinLnBrk="0" hangingPunct="1">
        <a:spcBef>
          <a:spcPct val="20000"/>
        </a:spcBef>
        <a:buFont typeface="Arial" pitchFamily="34" charset="0"/>
        <a:buChar char="–"/>
        <a:defRPr sz="3000" kern="1200">
          <a:solidFill>
            <a:schemeClr val="tx1"/>
          </a:solidFill>
          <a:latin typeface="+mn-lt"/>
          <a:ea typeface="+mn-ea"/>
          <a:cs typeface="+mn-cs"/>
        </a:defRPr>
      </a:lvl2pPr>
      <a:lvl3pPr marL="1224539" indent="-244908" algn="l" defTabSz="979631" rtl="0" eaLnBrk="1" latinLnBrk="0" hangingPunct="1">
        <a:spcBef>
          <a:spcPct val="20000"/>
        </a:spcBef>
        <a:buFont typeface="Arial" pitchFamily="34" charset="0"/>
        <a:buChar char="•"/>
        <a:defRPr sz="2600" kern="1200">
          <a:solidFill>
            <a:schemeClr val="tx1"/>
          </a:solidFill>
          <a:latin typeface="+mn-lt"/>
          <a:ea typeface="+mn-ea"/>
          <a:cs typeface="+mn-cs"/>
        </a:defRPr>
      </a:lvl3pPr>
      <a:lvl4pPr marL="1714354" indent="-244908" algn="l" defTabSz="979631"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04170" indent="-244908" algn="l" defTabSz="979631"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693985" indent="-244908" algn="l" defTabSz="979631"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183801" indent="-244908" algn="l" defTabSz="979631"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673616" indent="-244908" algn="l" defTabSz="979631"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163432" indent="-244908" algn="l" defTabSz="979631"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s-ES"/>
      </a:defPPr>
      <a:lvl1pPr marL="0" algn="l" defTabSz="979631" rtl="0" eaLnBrk="1" latinLnBrk="0" hangingPunct="1">
        <a:defRPr sz="1900" kern="1200">
          <a:solidFill>
            <a:schemeClr val="tx1"/>
          </a:solidFill>
          <a:latin typeface="+mn-lt"/>
          <a:ea typeface="+mn-ea"/>
          <a:cs typeface="+mn-cs"/>
        </a:defRPr>
      </a:lvl1pPr>
      <a:lvl2pPr marL="489816" algn="l" defTabSz="979631" rtl="0" eaLnBrk="1" latinLnBrk="0" hangingPunct="1">
        <a:defRPr sz="1900" kern="1200">
          <a:solidFill>
            <a:schemeClr val="tx1"/>
          </a:solidFill>
          <a:latin typeface="+mn-lt"/>
          <a:ea typeface="+mn-ea"/>
          <a:cs typeface="+mn-cs"/>
        </a:defRPr>
      </a:lvl2pPr>
      <a:lvl3pPr marL="979631" algn="l" defTabSz="979631" rtl="0" eaLnBrk="1" latinLnBrk="0" hangingPunct="1">
        <a:defRPr sz="1900" kern="1200">
          <a:solidFill>
            <a:schemeClr val="tx1"/>
          </a:solidFill>
          <a:latin typeface="+mn-lt"/>
          <a:ea typeface="+mn-ea"/>
          <a:cs typeface="+mn-cs"/>
        </a:defRPr>
      </a:lvl3pPr>
      <a:lvl4pPr marL="1469447" algn="l" defTabSz="979631" rtl="0" eaLnBrk="1" latinLnBrk="0" hangingPunct="1">
        <a:defRPr sz="1900" kern="1200">
          <a:solidFill>
            <a:schemeClr val="tx1"/>
          </a:solidFill>
          <a:latin typeface="+mn-lt"/>
          <a:ea typeface="+mn-ea"/>
          <a:cs typeface="+mn-cs"/>
        </a:defRPr>
      </a:lvl4pPr>
      <a:lvl5pPr marL="1959262" algn="l" defTabSz="979631" rtl="0" eaLnBrk="1" latinLnBrk="0" hangingPunct="1">
        <a:defRPr sz="1900" kern="1200">
          <a:solidFill>
            <a:schemeClr val="tx1"/>
          </a:solidFill>
          <a:latin typeface="+mn-lt"/>
          <a:ea typeface="+mn-ea"/>
          <a:cs typeface="+mn-cs"/>
        </a:defRPr>
      </a:lvl5pPr>
      <a:lvl6pPr marL="2449078" algn="l" defTabSz="979631" rtl="0" eaLnBrk="1" latinLnBrk="0" hangingPunct="1">
        <a:defRPr sz="1900" kern="1200">
          <a:solidFill>
            <a:schemeClr val="tx1"/>
          </a:solidFill>
          <a:latin typeface="+mn-lt"/>
          <a:ea typeface="+mn-ea"/>
          <a:cs typeface="+mn-cs"/>
        </a:defRPr>
      </a:lvl6pPr>
      <a:lvl7pPr marL="2938893" algn="l" defTabSz="979631" rtl="0" eaLnBrk="1" latinLnBrk="0" hangingPunct="1">
        <a:defRPr sz="1900" kern="1200">
          <a:solidFill>
            <a:schemeClr val="tx1"/>
          </a:solidFill>
          <a:latin typeface="+mn-lt"/>
          <a:ea typeface="+mn-ea"/>
          <a:cs typeface="+mn-cs"/>
        </a:defRPr>
      </a:lvl7pPr>
      <a:lvl8pPr marL="3428709" algn="l" defTabSz="979631" rtl="0" eaLnBrk="1" latinLnBrk="0" hangingPunct="1">
        <a:defRPr sz="1900" kern="1200">
          <a:solidFill>
            <a:schemeClr val="tx1"/>
          </a:solidFill>
          <a:latin typeface="+mn-lt"/>
          <a:ea typeface="+mn-ea"/>
          <a:cs typeface="+mn-cs"/>
        </a:defRPr>
      </a:lvl8pPr>
      <a:lvl9pPr marL="3918524" algn="l" defTabSz="979631"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hyperlink" Target="mailto:roger.sallent@tta.com.es" TargetMode="External"/><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energypedia.info/wiki/Mini_Grids#Definition_and_Overview" TargetMode="External"/><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www.esmap.org/" TargetMode="External"/><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2.xml.rels><?xml version="1.0" encoding="UTF-8" standalone="yes"?>
<Relationships xmlns="http://schemas.openxmlformats.org/package/2006/relationships"><Relationship Id="rId3" Type="http://schemas.openxmlformats.org/officeDocument/2006/relationships/hyperlink" Target="mailto:roger.sallent@tta.com.es" TargetMode="External"/><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el 32">
            <a:extLst>
              <a:ext uri="{FF2B5EF4-FFF2-40B4-BE49-F238E27FC236}">
                <a16:creationId xmlns:a16="http://schemas.microsoft.com/office/drawing/2014/main" id="{5DC1239C-6BBB-48A1-88E4-ACF7052EA4C4}"/>
              </a:ext>
            </a:extLst>
          </p:cNvPr>
          <p:cNvSpPr>
            <a:spLocks noGrp="1"/>
          </p:cNvSpPr>
          <p:nvPr>
            <p:ph type="title"/>
          </p:nvPr>
        </p:nvSpPr>
        <p:spPr>
          <a:xfrm>
            <a:off x="271784" y="2298585"/>
            <a:ext cx="6328272" cy="1199253"/>
          </a:xfrm>
          <a:solidFill>
            <a:schemeClr val="bg1">
              <a:alpha val="48000"/>
            </a:schemeClr>
          </a:solidFill>
        </p:spPr>
        <p:txBody>
          <a:bodyPr anchor="t"/>
          <a:lstStyle/>
          <a:p>
            <a:pPr algn="l"/>
            <a:r>
              <a:rPr lang="en-US" sz="4000" dirty="0">
                <a:solidFill>
                  <a:srgbClr val="4B655A"/>
                </a:solidFill>
                <a:latin typeface="Tw Cen MT" panose="020B0602020104020603" pitchFamily="34" charset="0"/>
              </a:rPr>
              <a:t>0.2 Mini-</a:t>
            </a:r>
            <a:r>
              <a:rPr lang="en-US" sz="4000" dirty="0">
                <a:latin typeface="Tw Cen MT" panose="020B0602020104020603" pitchFamily="34" charset="0"/>
              </a:rPr>
              <a:t>Grid </a:t>
            </a:r>
            <a:r>
              <a:rPr lang="en-US" sz="4000" dirty="0">
                <a:solidFill>
                  <a:srgbClr val="4B655A"/>
                </a:solidFill>
                <a:latin typeface="Tw Cen MT" panose="020B0602020104020603" pitchFamily="34" charset="0"/>
              </a:rPr>
              <a:t>Introduction</a:t>
            </a:r>
            <a:br>
              <a:rPr lang="en-GB" sz="4000" dirty="0">
                <a:highlight>
                  <a:srgbClr val="FFFF00"/>
                </a:highlight>
              </a:rPr>
            </a:br>
            <a:endParaRPr lang="en-GB" sz="2000" i="1" dirty="0">
              <a:highlight>
                <a:srgbClr val="FFFF00"/>
              </a:highlight>
            </a:endParaRPr>
          </a:p>
        </p:txBody>
      </p:sp>
      <p:sp>
        <p:nvSpPr>
          <p:cNvPr id="17" name="Marcador de texto 16">
            <a:extLst>
              <a:ext uri="{FF2B5EF4-FFF2-40B4-BE49-F238E27FC236}">
                <a16:creationId xmlns:a16="http://schemas.microsoft.com/office/drawing/2014/main" id="{3B9C861F-3E62-4673-9120-5C202535A956}"/>
              </a:ext>
            </a:extLst>
          </p:cNvPr>
          <p:cNvSpPr>
            <a:spLocks noGrp="1"/>
          </p:cNvSpPr>
          <p:nvPr>
            <p:ph type="body" sz="quarter" idx="10"/>
          </p:nvPr>
        </p:nvSpPr>
        <p:spPr>
          <a:xfrm>
            <a:off x="623475" y="4283974"/>
            <a:ext cx="5519152" cy="1418769"/>
          </a:xfrm>
        </p:spPr>
        <p:txBody>
          <a:bodyPr/>
          <a:lstStyle/>
          <a:p>
            <a:pPr algn="ctr"/>
            <a:r>
              <a:rPr lang="en-US" sz="2400" b="1" i="1" dirty="0">
                <a:solidFill>
                  <a:schemeClr val="tx1">
                    <a:lumMod val="65000"/>
                    <a:lumOff val="35000"/>
                  </a:schemeClr>
                </a:solidFill>
                <a:latin typeface="Tw Cen MT" panose="020B0602020104020603" pitchFamily="34" charset="0"/>
              </a:rPr>
              <a:t>Roger SALLENT</a:t>
            </a:r>
            <a:br>
              <a:rPr lang="en-US" sz="2400" b="1" i="1" dirty="0">
                <a:solidFill>
                  <a:schemeClr val="tx1">
                    <a:lumMod val="65000"/>
                    <a:lumOff val="35000"/>
                  </a:schemeClr>
                </a:solidFill>
                <a:latin typeface="Tw Cen MT" panose="020B0602020104020603" pitchFamily="34" charset="0"/>
              </a:rPr>
            </a:br>
            <a:r>
              <a:rPr lang="en-US" sz="1800" dirty="0">
                <a:solidFill>
                  <a:schemeClr val="tx1">
                    <a:lumMod val="65000"/>
                    <a:lumOff val="35000"/>
                  </a:schemeClr>
                </a:solidFill>
                <a:latin typeface="Tw Cen MT" panose="020B0602020104020603" pitchFamily="34" charset="0"/>
              </a:rPr>
              <a:t>Regional Team Leader for Asia – Pacific </a:t>
            </a:r>
            <a:br>
              <a:rPr lang="en-US" sz="1800" dirty="0">
                <a:solidFill>
                  <a:schemeClr val="tx1">
                    <a:lumMod val="65000"/>
                    <a:lumOff val="35000"/>
                  </a:schemeClr>
                </a:solidFill>
                <a:latin typeface="Tw Cen MT" panose="020B0602020104020603" pitchFamily="34" charset="0"/>
              </a:rPr>
            </a:br>
            <a:r>
              <a:rPr lang="en-US" sz="1800" dirty="0" err="1">
                <a:solidFill>
                  <a:schemeClr val="tx1">
                    <a:lumMod val="65000"/>
                    <a:lumOff val="35000"/>
                  </a:schemeClr>
                </a:solidFill>
                <a:latin typeface="Tw Cen MT" panose="020B0602020104020603" pitchFamily="34" charset="0"/>
              </a:rPr>
              <a:t>Trama</a:t>
            </a:r>
            <a:r>
              <a:rPr lang="en-US" sz="1800" dirty="0">
                <a:solidFill>
                  <a:schemeClr val="tx1">
                    <a:lumMod val="65000"/>
                    <a:lumOff val="35000"/>
                  </a:schemeClr>
                </a:solidFill>
                <a:latin typeface="Tw Cen MT" panose="020B0602020104020603" pitchFamily="34" charset="0"/>
              </a:rPr>
              <a:t> </a:t>
            </a:r>
            <a:r>
              <a:rPr lang="en-US" sz="1800" dirty="0" err="1">
                <a:solidFill>
                  <a:schemeClr val="tx1">
                    <a:lumMod val="65000"/>
                    <a:lumOff val="35000"/>
                  </a:schemeClr>
                </a:solidFill>
                <a:latin typeface="Tw Cen MT" panose="020B0602020104020603" pitchFamily="34" charset="0"/>
              </a:rPr>
              <a:t>TecnoAmbiental</a:t>
            </a:r>
            <a:r>
              <a:rPr lang="en-US" sz="1800" dirty="0">
                <a:solidFill>
                  <a:schemeClr val="tx1">
                    <a:lumMod val="65000"/>
                    <a:lumOff val="35000"/>
                  </a:schemeClr>
                </a:solidFill>
                <a:latin typeface="Tw Cen MT" panose="020B0602020104020603" pitchFamily="34" charset="0"/>
              </a:rPr>
              <a:t>, S.L.</a:t>
            </a:r>
          </a:p>
          <a:p>
            <a:pPr algn="ctr"/>
            <a:r>
              <a:rPr lang="en-US" sz="1800" dirty="0">
                <a:solidFill>
                  <a:schemeClr val="tx1">
                    <a:lumMod val="65000"/>
                    <a:lumOff val="35000"/>
                  </a:schemeClr>
                </a:solidFill>
                <a:latin typeface="Tw Cen MT" panose="020B0602020104020603" pitchFamily="34" charset="0"/>
                <a:hlinkClick r:id="rId3"/>
              </a:rPr>
              <a:t>roger.sallent@tta.com.es</a:t>
            </a:r>
            <a:r>
              <a:rPr lang="en-US" sz="1800" dirty="0">
                <a:solidFill>
                  <a:schemeClr val="tx1">
                    <a:lumMod val="65000"/>
                    <a:lumOff val="35000"/>
                  </a:schemeClr>
                </a:solidFill>
                <a:latin typeface="Tw Cen MT" panose="020B0602020104020603" pitchFamily="34" charset="0"/>
              </a:rPr>
              <a:t> </a:t>
            </a:r>
          </a:p>
        </p:txBody>
      </p:sp>
      <p:sp>
        <p:nvSpPr>
          <p:cNvPr id="10" name="Marcador de texto 9">
            <a:extLst>
              <a:ext uri="{FF2B5EF4-FFF2-40B4-BE49-F238E27FC236}">
                <a16:creationId xmlns:a16="http://schemas.microsoft.com/office/drawing/2014/main" id="{F7F9E894-520A-597B-DA76-A004C1E58806}"/>
              </a:ext>
            </a:extLst>
          </p:cNvPr>
          <p:cNvSpPr>
            <a:spLocks noGrp="1"/>
          </p:cNvSpPr>
          <p:nvPr>
            <p:ph type="body" sz="quarter" idx="15"/>
          </p:nvPr>
        </p:nvSpPr>
        <p:spPr>
          <a:xfrm>
            <a:off x="746447" y="1878392"/>
            <a:ext cx="5500276" cy="871537"/>
          </a:xfrm>
        </p:spPr>
        <p:txBody>
          <a:bodyPr>
            <a:normAutofit/>
          </a:bodyPr>
          <a:lstStyle/>
          <a:p>
            <a:r>
              <a:rPr lang="en-US" sz="2400" dirty="0"/>
              <a:t>Unlocking MG for sustainable development</a:t>
            </a:r>
          </a:p>
        </p:txBody>
      </p:sp>
      <p:pic>
        <p:nvPicPr>
          <p:cNvPr id="6" name="Picture 12">
            <a:extLst>
              <a:ext uri="{FF2B5EF4-FFF2-40B4-BE49-F238E27FC236}">
                <a16:creationId xmlns:a16="http://schemas.microsoft.com/office/drawing/2014/main" id="{2BCEA4B1-DB5B-E953-4ABC-27DACC666A6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84217" y="502462"/>
            <a:ext cx="4379058" cy="3185842"/>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n 13" descr="A solar panels on a roof&#10;&#10;Description automatically generated with low confidence">
            <a:extLst>
              <a:ext uri="{FF2B5EF4-FFF2-40B4-BE49-F238E27FC236}">
                <a16:creationId xmlns:a16="http://schemas.microsoft.com/office/drawing/2014/main" id="{A8AE21BE-950F-ADA3-BF8A-FFC557337BC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178312" y="4126359"/>
            <a:ext cx="4390213" cy="1975595"/>
          </a:xfrm>
          <a:prstGeom prst="rect">
            <a:avLst/>
          </a:prstGeom>
        </p:spPr>
      </p:pic>
      <p:sp>
        <p:nvSpPr>
          <p:cNvPr id="9" name="TextBox 3">
            <a:extLst>
              <a:ext uri="{FF2B5EF4-FFF2-40B4-BE49-F238E27FC236}">
                <a16:creationId xmlns:a16="http://schemas.microsoft.com/office/drawing/2014/main" id="{D9E7E2FB-5064-AA5E-DDDE-D61B56640A3A}"/>
              </a:ext>
            </a:extLst>
          </p:cNvPr>
          <p:cNvSpPr txBox="1"/>
          <p:nvPr/>
        </p:nvSpPr>
        <p:spPr>
          <a:xfrm>
            <a:off x="7178312" y="559600"/>
            <a:ext cx="1418017" cy="276999"/>
          </a:xfrm>
          <a:prstGeom prst="rect">
            <a:avLst/>
          </a:prstGeom>
          <a:solidFill>
            <a:schemeClr val="accent3"/>
          </a:solidFill>
        </p:spPr>
        <p:txBody>
          <a:bodyPr wrap="none" rtlCol="0">
            <a:spAutoFit/>
          </a:bodyPr>
          <a:lstStyle/>
          <a:p>
            <a:r>
              <a:rPr lang="es-ES" sz="1200" b="1" dirty="0"/>
              <a:t>MG in Bolivia </a:t>
            </a:r>
            <a:r>
              <a:rPr lang="es-ES" sz="1200" b="1" dirty="0" err="1"/>
              <a:t>by</a:t>
            </a:r>
            <a:r>
              <a:rPr lang="es-ES" sz="1200" b="1" dirty="0"/>
              <a:t> TTA</a:t>
            </a:r>
            <a:endParaRPr lang="en-GB" sz="1200" b="1" dirty="0"/>
          </a:p>
        </p:txBody>
      </p:sp>
      <p:sp>
        <p:nvSpPr>
          <p:cNvPr id="11" name="TextBox 4">
            <a:extLst>
              <a:ext uri="{FF2B5EF4-FFF2-40B4-BE49-F238E27FC236}">
                <a16:creationId xmlns:a16="http://schemas.microsoft.com/office/drawing/2014/main" id="{619CAA4C-32FF-FB55-EEFE-5DB910A60658}"/>
              </a:ext>
            </a:extLst>
          </p:cNvPr>
          <p:cNvSpPr txBox="1"/>
          <p:nvPr/>
        </p:nvSpPr>
        <p:spPr>
          <a:xfrm>
            <a:off x="7169710" y="4145475"/>
            <a:ext cx="1517531" cy="276999"/>
          </a:xfrm>
          <a:prstGeom prst="rect">
            <a:avLst/>
          </a:prstGeom>
          <a:solidFill>
            <a:schemeClr val="accent3"/>
          </a:solidFill>
        </p:spPr>
        <p:txBody>
          <a:bodyPr wrap="none" rtlCol="0">
            <a:spAutoFit/>
          </a:bodyPr>
          <a:lstStyle>
            <a:defPPr>
              <a:defRPr lang="es-ES"/>
            </a:defPPr>
            <a:lvl1pPr>
              <a:defRPr sz="1200" b="1"/>
            </a:lvl1pPr>
          </a:lstStyle>
          <a:p>
            <a:r>
              <a:rPr lang="es-ES" dirty="0"/>
              <a:t>MG </a:t>
            </a:r>
            <a:r>
              <a:rPr lang="es-ES"/>
              <a:t>in Ethiopia by TTA</a:t>
            </a:r>
            <a:endParaRPr lang="en-GB" dirty="0"/>
          </a:p>
        </p:txBody>
      </p:sp>
      <p:sp>
        <p:nvSpPr>
          <p:cNvPr id="13" name="CuadroTexto 12">
            <a:extLst>
              <a:ext uri="{FF2B5EF4-FFF2-40B4-BE49-F238E27FC236}">
                <a16:creationId xmlns:a16="http://schemas.microsoft.com/office/drawing/2014/main" id="{9AC2E404-EE08-3E81-A81F-A2712A664B2C}"/>
              </a:ext>
            </a:extLst>
          </p:cNvPr>
          <p:cNvSpPr txBox="1"/>
          <p:nvPr/>
        </p:nvSpPr>
        <p:spPr>
          <a:xfrm>
            <a:off x="211253" y="2976994"/>
            <a:ext cx="6096000" cy="707886"/>
          </a:xfrm>
          <a:prstGeom prst="rect">
            <a:avLst/>
          </a:prstGeom>
          <a:noFill/>
        </p:spPr>
        <p:txBody>
          <a:bodyPr wrap="square">
            <a:spAutoFit/>
          </a:bodyPr>
          <a:lstStyle/>
          <a:p>
            <a:pPr algn="ctr"/>
            <a:r>
              <a:rPr lang="en-US" sz="2000" b="1" dirty="0">
                <a:solidFill>
                  <a:schemeClr val="tx1">
                    <a:lumMod val="50000"/>
                    <a:lumOff val="50000"/>
                  </a:schemeClr>
                </a:solidFill>
                <a:latin typeface="Calibri" panose="020F0502020204030204" pitchFamily="34" charset="0"/>
                <a:cs typeface="Times New Roman" panose="02020603050405020304" pitchFamily="18" charset="0"/>
              </a:rPr>
              <a:t>Suva, Fiji</a:t>
            </a:r>
          </a:p>
          <a:p>
            <a:pPr algn="ctr"/>
            <a:r>
              <a:rPr lang="en-US" sz="2000" dirty="0">
                <a:solidFill>
                  <a:schemeClr val="tx1">
                    <a:lumMod val="50000"/>
                    <a:lumOff val="50000"/>
                  </a:schemeClr>
                </a:solidFill>
                <a:latin typeface="Calibri" panose="020F0502020204030204" pitchFamily="34" charset="0"/>
                <a:cs typeface="Times New Roman" panose="02020603050405020304" pitchFamily="18" charset="0"/>
              </a:rPr>
              <a:t>June 26</a:t>
            </a:r>
            <a:r>
              <a:rPr lang="en-US" sz="2000" baseline="30000" dirty="0">
                <a:solidFill>
                  <a:schemeClr val="tx1">
                    <a:lumMod val="50000"/>
                    <a:lumOff val="50000"/>
                  </a:schemeClr>
                </a:solidFill>
                <a:latin typeface="Calibri" panose="020F0502020204030204" pitchFamily="34" charset="0"/>
                <a:cs typeface="Times New Roman" panose="02020603050405020304" pitchFamily="18" charset="0"/>
              </a:rPr>
              <a:t>th</a:t>
            </a:r>
            <a:r>
              <a:rPr lang="en-US" sz="2000" dirty="0">
                <a:solidFill>
                  <a:schemeClr val="tx1">
                    <a:lumMod val="50000"/>
                    <a:lumOff val="50000"/>
                  </a:schemeClr>
                </a:solidFill>
                <a:latin typeface="Calibri" panose="020F0502020204030204" pitchFamily="34" charset="0"/>
                <a:cs typeface="Times New Roman" panose="02020603050405020304" pitchFamily="18" charset="0"/>
              </a:rPr>
              <a:t>-30</a:t>
            </a:r>
            <a:r>
              <a:rPr lang="en-US" sz="2000" baseline="30000" dirty="0">
                <a:solidFill>
                  <a:schemeClr val="tx1">
                    <a:lumMod val="50000"/>
                    <a:lumOff val="50000"/>
                  </a:schemeClr>
                </a:solidFill>
                <a:latin typeface="Calibri" panose="020F0502020204030204" pitchFamily="34" charset="0"/>
                <a:cs typeface="Times New Roman" panose="02020603050405020304" pitchFamily="18" charset="0"/>
              </a:rPr>
              <a:t>th</a:t>
            </a:r>
            <a:r>
              <a:rPr lang="en-US" sz="2000" dirty="0">
                <a:solidFill>
                  <a:schemeClr val="tx1">
                    <a:lumMod val="50000"/>
                    <a:lumOff val="50000"/>
                  </a:schemeClr>
                </a:solidFill>
                <a:latin typeface="Calibri" panose="020F0502020204030204" pitchFamily="34" charset="0"/>
                <a:cs typeface="Times New Roman" panose="02020603050405020304" pitchFamily="18" charset="0"/>
              </a:rPr>
              <a:t>, 2023</a:t>
            </a:r>
            <a:endParaRPr lang="it-IT" sz="2000" dirty="0">
              <a:solidFill>
                <a:schemeClr val="tx1">
                  <a:lumMod val="50000"/>
                  <a:lumOff val="50000"/>
                </a:schemeClr>
              </a:solidFill>
            </a:endParaRPr>
          </a:p>
        </p:txBody>
      </p:sp>
      <p:pic>
        <p:nvPicPr>
          <p:cNvPr id="3" name="Picture 2">
            <a:extLst>
              <a:ext uri="{FF2B5EF4-FFF2-40B4-BE49-F238E27FC236}">
                <a16:creationId xmlns:a16="http://schemas.microsoft.com/office/drawing/2014/main" id="{9F3FD6FF-B88F-1869-B4F3-D4738544B76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9376" y="440263"/>
            <a:ext cx="1864801" cy="540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UNIDO - UN Industrial Development Organization - BPW and United Nations">
            <a:extLst>
              <a:ext uri="{FF2B5EF4-FFF2-40B4-BE49-F238E27FC236}">
                <a16:creationId xmlns:a16="http://schemas.microsoft.com/office/drawing/2014/main" id="{9B642FDB-40CD-DDF0-765B-313EC11FE053}"/>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29505" b="32103"/>
          <a:stretch/>
        </p:blipFill>
        <p:spPr bwMode="auto">
          <a:xfrm>
            <a:off x="2562393" y="404263"/>
            <a:ext cx="2869377" cy="612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A picture containing silhouette, blur, night sky&#10;&#10;Description automatically generated">
            <a:extLst>
              <a:ext uri="{FF2B5EF4-FFF2-40B4-BE49-F238E27FC236}">
                <a16:creationId xmlns:a16="http://schemas.microsoft.com/office/drawing/2014/main" id="{C9C77FE2-80C3-6FA7-7DA9-468815321EC0}"/>
              </a:ext>
            </a:extLst>
          </p:cNvPr>
          <p:cNvPicPr>
            <a:picLocks noChangeAspect="1"/>
          </p:cNvPicPr>
          <p:nvPr/>
        </p:nvPicPr>
        <p:blipFill>
          <a:blip r:embed="rId8"/>
          <a:stretch>
            <a:fillRect/>
          </a:stretch>
        </p:blipFill>
        <p:spPr>
          <a:xfrm>
            <a:off x="5660536" y="368263"/>
            <a:ext cx="1128989" cy="684000"/>
          </a:xfrm>
          <a:prstGeom prst="rect">
            <a:avLst/>
          </a:prstGeom>
        </p:spPr>
      </p:pic>
    </p:spTree>
    <p:extLst>
      <p:ext uri="{BB962C8B-B14F-4D97-AF65-F5344CB8AC3E}">
        <p14:creationId xmlns:p14="http://schemas.microsoft.com/office/powerpoint/2010/main" val="8190120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D1F479D-24F2-9ACE-A3C8-EDADDACC8586}"/>
              </a:ext>
            </a:extLst>
          </p:cNvPr>
          <p:cNvSpPr>
            <a:spLocks noGrp="1"/>
          </p:cNvSpPr>
          <p:nvPr>
            <p:ph type="title"/>
          </p:nvPr>
        </p:nvSpPr>
        <p:spPr/>
        <p:txBody>
          <a:bodyPr/>
          <a:lstStyle/>
          <a:p>
            <a:r>
              <a:rPr lang="es-ES" dirty="0">
                <a:solidFill>
                  <a:srgbClr val="4B655A"/>
                </a:solidFill>
                <a:latin typeface="Tw Cen MT" panose="020B0602020104020603" pitchFamily="34" charset="0"/>
              </a:rPr>
              <a:t>GRID VS OFF-GRID. </a:t>
            </a:r>
            <a:r>
              <a:rPr lang="es-ES" dirty="0">
                <a:solidFill>
                  <a:schemeClr val="tx1"/>
                </a:solidFill>
                <a:latin typeface="Tw Cen MT" panose="020B0602020104020603" pitchFamily="34" charset="0"/>
              </a:rPr>
              <a:t>COSTS &amp; TARIFFS</a:t>
            </a:r>
            <a:endParaRPr lang="es-ES" dirty="0">
              <a:solidFill>
                <a:schemeClr val="tx1"/>
              </a:solidFill>
            </a:endParaRPr>
          </a:p>
        </p:txBody>
      </p:sp>
      <p:graphicFrame>
        <p:nvGraphicFramePr>
          <p:cNvPr id="4" name="Table 13">
            <a:extLst>
              <a:ext uri="{FF2B5EF4-FFF2-40B4-BE49-F238E27FC236}">
                <a16:creationId xmlns:a16="http://schemas.microsoft.com/office/drawing/2014/main" id="{CFFA0613-2253-D066-BAA0-031CDFCDE437}"/>
              </a:ext>
            </a:extLst>
          </p:cNvPr>
          <p:cNvGraphicFramePr>
            <a:graphicFrameLocks noGrp="1"/>
          </p:cNvGraphicFramePr>
          <p:nvPr>
            <p:extLst>
              <p:ext uri="{D42A27DB-BD31-4B8C-83A1-F6EECF244321}">
                <p14:modId xmlns:p14="http://schemas.microsoft.com/office/powerpoint/2010/main" val="1367920542"/>
              </p:ext>
            </p:extLst>
          </p:nvPr>
        </p:nvGraphicFramePr>
        <p:xfrm>
          <a:off x="1166812" y="1340768"/>
          <a:ext cx="9825732" cy="2834640"/>
        </p:xfrm>
        <a:graphic>
          <a:graphicData uri="http://schemas.openxmlformats.org/drawingml/2006/table">
            <a:tbl>
              <a:tblPr firstRow="1" bandRow="1">
                <a:tableStyleId>{5940675A-B579-460E-94D1-54222C63F5DA}</a:tableStyleId>
              </a:tblPr>
              <a:tblGrid>
                <a:gridCol w="1436695">
                  <a:extLst>
                    <a:ext uri="{9D8B030D-6E8A-4147-A177-3AD203B41FA5}">
                      <a16:colId xmlns:a16="http://schemas.microsoft.com/office/drawing/2014/main" val="3363282060"/>
                    </a:ext>
                  </a:extLst>
                </a:gridCol>
                <a:gridCol w="3231157">
                  <a:extLst>
                    <a:ext uri="{9D8B030D-6E8A-4147-A177-3AD203B41FA5}">
                      <a16:colId xmlns:a16="http://schemas.microsoft.com/office/drawing/2014/main" val="509327615"/>
                    </a:ext>
                  </a:extLst>
                </a:gridCol>
                <a:gridCol w="5157880">
                  <a:extLst>
                    <a:ext uri="{9D8B030D-6E8A-4147-A177-3AD203B41FA5}">
                      <a16:colId xmlns:a16="http://schemas.microsoft.com/office/drawing/2014/main" val="548862390"/>
                    </a:ext>
                  </a:extLst>
                </a:gridCol>
              </a:tblGrid>
              <a:tr h="370840">
                <a:tc>
                  <a:txBody>
                    <a:bodyPr/>
                    <a:lstStyle/>
                    <a:p>
                      <a:endParaRPr lang="en-US" dirty="0">
                        <a:solidFill>
                          <a:schemeClr val="bg1"/>
                        </a:solidFill>
                      </a:endParaRPr>
                    </a:p>
                  </a:txBody>
                  <a:tcPr>
                    <a:solidFill>
                      <a:srgbClr val="4B655A"/>
                    </a:solidFill>
                  </a:tcPr>
                </a:tc>
                <a:tc>
                  <a:txBody>
                    <a:bodyPr/>
                    <a:lstStyle/>
                    <a:p>
                      <a:pPr algn="ctr"/>
                      <a:r>
                        <a:rPr lang="en-US" dirty="0">
                          <a:solidFill>
                            <a:schemeClr val="bg1"/>
                          </a:solidFill>
                        </a:rPr>
                        <a:t>MAIN GRID</a:t>
                      </a:r>
                    </a:p>
                  </a:txBody>
                  <a:tcPr>
                    <a:solidFill>
                      <a:srgbClr val="4B655A"/>
                    </a:solidFill>
                  </a:tcPr>
                </a:tc>
                <a:tc>
                  <a:txBody>
                    <a:bodyPr/>
                    <a:lstStyle/>
                    <a:p>
                      <a:pPr algn="ctr"/>
                      <a:r>
                        <a:rPr lang="en-US" dirty="0">
                          <a:solidFill>
                            <a:schemeClr val="bg1"/>
                          </a:solidFill>
                        </a:rPr>
                        <a:t>OFF-GRID</a:t>
                      </a:r>
                    </a:p>
                  </a:txBody>
                  <a:tcPr>
                    <a:solidFill>
                      <a:srgbClr val="4B655A"/>
                    </a:solidFill>
                  </a:tcPr>
                </a:tc>
                <a:extLst>
                  <a:ext uri="{0D108BD9-81ED-4DB2-BD59-A6C34878D82A}">
                    <a16:rowId xmlns:a16="http://schemas.microsoft.com/office/drawing/2014/main" val="3830033648"/>
                  </a:ext>
                </a:extLst>
              </a:tr>
              <a:tr h="370840">
                <a:tc>
                  <a:txBody>
                    <a:bodyPr/>
                    <a:lstStyle/>
                    <a:p>
                      <a:r>
                        <a:rPr lang="en-US" b="1" dirty="0"/>
                        <a:t>GENERATION COSTS</a:t>
                      </a:r>
                    </a:p>
                  </a:txBody>
                  <a:tcPr anchor="ctr">
                    <a:solidFill>
                      <a:schemeClr val="tx1">
                        <a:lumMod val="20000"/>
                        <a:lumOff val="80000"/>
                      </a:schemeClr>
                    </a:solidFill>
                  </a:tcPr>
                </a:tc>
                <a:tc>
                  <a:txBody>
                    <a:bodyPr/>
                    <a:lstStyle/>
                    <a:p>
                      <a:pPr marL="400050" indent="-400050">
                        <a:spcAft>
                          <a:spcPts val="900"/>
                        </a:spcAft>
                        <a:buFont typeface="Wingdings" pitchFamily="2" charset="2"/>
                        <a:buChar char="§"/>
                      </a:pPr>
                      <a:r>
                        <a:rPr lang="en-US" sz="1600" u="none" dirty="0"/>
                        <a:t>Dominance of </a:t>
                      </a:r>
                      <a:r>
                        <a:rPr lang="en-US" sz="1600" u="sng" dirty="0"/>
                        <a:t>VARIABLE </a:t>
                      </a:r>
                      <a:r>
                        <a:rPr lang="en-US" sz="1600" u="none" dirty="0"/>
                        <a:t>costs: primarily fuel costs.</a:t>
                      </a:r>
                    </a:p>
                  </a:txBody>
                  <a:tcPr anchor="ctr"/>
                </a:tc>
                <a:tc>
                  <a:txBody>
                    <a:bodyPr/>
                    <a:lstStyle/>
                    <a:p>
                      <a:pPr marL="400050" indent="-400050">
                        <a:spcAft>
                          <a:spcPts val="900"/>
                        </a:spcAft>
                        <a:buFont typeface="Wingdings" pitchFamily="2" charset="2"/>
                        <a:buChar char="§"/>
                      </a:pPr>
                      <a:r>
                        <a:rPr lang="en-US" sz="1600" b="0" i="0" u="none" dirty="0"/>
                        <a:t>Dominance of </a:t>
                      </a:r>
                      <a:r>
                        <a:rPr lang="en-US" sz="1600" b="0" i="0" u="sng" dirty="0"/>
                        <a:t>FIXED </a:t>
                      </a:r>
                      <a:r>
                        <a:rPr lang="en-US" sz="1600" b="0" i="0" u="none" dirty="0"/>
                        <a:t>costs: primarily CAPEX costs. There are little or no fuel costs at all.</a:t>
                      </a:r>
                    </a:p>
                  </a:txBody>
                  <a:tcPr anchor="ctr"/>
                </a:tc>
                <a:extLst>
                  <a:ext uri="{0D108BD9-81ED-4DB2-BD59-A6C34878D82A}">
                    <a16:rowId xmlns:a16="http://schemas.microsoft.com/office/drawing/2014/main" val="1548618892"/>
                  </a:ext>
                </a:extLst>
              </a:tr>
              <a:tr h="370840">
                <a:tc>
                  <a:txBody>
                    <a:bodyPr/>
                    <a:lstStyle/>
                    <a:p>
                      <a:r>
                        <a:rPr lang="en-US" b="1" dirty="0"/>
                        <a:t>TARIFF APPROACH</a:t>
                      </a:r>
                    </a:p>
                  </a:txBody>
                  <a:tcPr anchor="ctr">
                    <a:solidFill>
                      <a:schemeClr val="tx1">
                        <a:lumMod val="20000"/>
                        <a:lumOff val="80000"/>
                      </a:schemeClr>
                    </a:solidFill>
                  </a:tcPr>
                </a:tc>
                <a:tc>
                  <a:txBody>
                    <a:bodyPr/>
                    <a:lstStyle/>
                    <a:p>
                      <a:pPr marL="0" marR="0" lvl="0" indent="0" algn="l" defTabSz="979631" rtl="0" eaLnBrk="1" fontAlgn="auto" latinLnBrk="0" hangingPunct="1">
                        <a:lnSpc>
                          <a:spcPct val="100000"/>
                        </a:lnSpc>
                        <a:spcBef>
                          <a:spcPts val="0"/>
                        </a:spcBef>
                        <a:spcAft>
                          <a:spcPts val="900"/>
                        </a:spcAft>
                        <a:buClrTx/>
                        <a:buSzTx/>
                        <a:buFont typeface="Wingdings" pitchFamily="2" charset="2"/>
                        <a:buNone/>
                        <a:tabLst/>
                        <a:defRPr/>
                      </a:pPr>
                      <a:r>
                        <a:rPr lang="en-US" sz="1600" b="1" i="1" u="none" dirty="0">
                          <a:latin typeface="Calibri" panose="020F0502020204030204" pitchFamily="34" charset="0"/>
                        </a:rPr>
                        <a:t>→</a:t>
                      </a:r>
                      <a:r>
                        <a:rPr lang="en-US" sz="1600" b="1" i="1" u="none" dirty="0"/>
                        <a:t> </a:t>
                      </a:r>
                      <a:r>
                        <a:rPr lang="en-US" sz="1600" b="1" u="none" kern="1200" dirty="0">
                          <a:solidFill>
                            <a:schemeClr val="tx1"/>
                          </a:solidFill>
                          <a:latin typeface="+mn-lt"/>
                          <a:ea typeface="+mn-ea"/>
                          <a:cs typeface="+mn-cs"/>
                        </a:rPr>
                        <a:t>Variable (USD/kWh) </a:t>
                      </a:r>
                      <a:r>
                        <a:rPr lang="en-US" sz="1600" u="none" kern="1200" dirty="0">
                          <a:solidFill>
                            <a:schemeClr val="tx1"/>
                          </a:solidFill>
                          <a:latin typeface="+mn-lt"/>
                          <a:ea typeface="+mn-ea"/>
                          <a:cs typeface="+mn-cs"/>
                        </a:rPr>
                        <a:t>to recognize the marginal cost of energy</a:t>
                      </a:r>
                    </a:p>
                    <a:p>
                      <a:pPr marL="0" marR="0" lvl="0" indent="0" algn="l" defTabSz="979631" rtl="0" eaLnBrk="1" fontAlgn="auto" latinLnBrk="0" hangingPunct="1">
                        <a:lnSpc>
                          <a:spcPct val="100000"/>
                        </a:lnSpc>
                        <a:spcBef>
                          <a:spcPts val="0"/>
                        </a:spcBef>
                        <a:spcAft>
                          <a:spcPts val="900"/>
                        </a:spcAft>
                        <a:buClrTx/>
                        <a:buSzTx/>
                        <a:buFont typeface="Wingdings" pitchFamily="2" charset="2"/>
                        <a:buNone/>
                        <a:tabLst/>
                        <a:defRPr/>
                      </a:pPr>
                      <a:r>
                        <a:rPr lang="en-US" sz="1600" u="none" kern="1200" dirty="0">
                          <a:solidFill>
                            <a:schemeClr val="tx1"/>
                          </a:solidFill>
                          <a:latin typeface="+mn-lt"/>
                          <a:ea typeface="+mn-ea"/>
                          <a:cs typeface="+mn-cs"/>
                        </a:rPr>
                        <a:t>or</a:t>
                      </a:r>
                    </a:p>
                    <a:p>
                      <a:pPr marL="0" marR="0" lvl="0" indent="0" algn="l" defTabSz="979631" rtl="0" eaLnBrk="1" fontAlgn="auto" latinLnBrk="0" hangingPunct="1">
                        <a:lnSpc>
                          <a:spcPct val="100000"/>
                        </a:lnSpc>
                        <a:spcBef>
                          <a:spcPts val="0"/>
                        </a:spcBef>
                        <a:spcAft>
                          <a:spcPts val="900"/>
                        </a:spcAft>
                        <a:buClrTx/>
                        <a:buSzTx/>
                        <a:buFont typeface="Wingdings" pitchFamily="2" charset="2"/>
                        <a:buNone/>
                        <a:tabLst/>
                        <a:defRPr/>
                      </a:pPr>
                      <a:r>
                        <a:rPr lang="en-US" sz="1600" b="1" i="1" u="none" dirty="0">
                          <a:latin typeface="Calibri" panose="020F0502020204030204" pitchFamily="34" charset="0"/>
                        </a:rPr>
                        <a:t>→</a:t>
                      </a:r>
                      <a:r>
                        <a:rPr lang="en-US" sz="1600" b="1" i="1" u="none" dirty="0"/>
                        <a:t> </a:t>
                      </a:r>
                      <a:r>
                        <a:rPr lang="en-US" sz="1600" b="1" u="none" kern="1200" dirty="0">
                          <a:solidFill>
                            <a:schemeClr val="tx1"/>
                          </a:solidFill>
                          <a:latin typeface="+mn-lt"/>
                          <a:ea typeface="+mn-ea"/>
                          <a:cs typeface="+mn-cs"/>
                        </a:rPr>
                        <a:t>Two-part (USD/kW/month + USD/kWh)</a:t>
                      </a:r>
                      <a:r>
                        <a:rPr lang="en-US" sz="1600" b="0" u="none" kern="1200" dirty="0">
                          <a:solidFill>
                            <a:schemeClr val="tx1"/>
                          </a:solidFill>
                          <a:latin typeface="+mn-lt"/>
                          <a:ea typeface="+mn-ea"/>
                          <a:cs typeface="+mn-cs"/>
                        </a:rPr>
                        <a:t> if fixed costs are to be reflected also</a:t>
                      </a:r>
                      <a:endParaRPr lang="en-US" sz="1600" b="1" u="none" kern="1200" dirty="0">
                        <a:solidFill>
                          <a:schemeClr val="tx1"/>
                        </a:solidFill>
                        <a:latin typeface="+mn-lt"/>
                        <a:ea typeface="+mn-ea"/>
                        <a:cs typeface="+mn-cs"/>
                      </a:endParaRPr>
                    </a:p>
                  </a:txBody>
                  <a:tcPr anchor="ctr"/>
                </a:tc>
                <a:tc>
                  <a:txBody>
                    <a:bodyPr/>
                    <a:lstStyle/>
                    <a:p>
                      <a:pPr marL="0" marR="0" lvl="0" indent="0" algn="l" defTabSz="979631" rtl="0" eaLnBrk="1" fontAlgn="auto" latinLnBrk="0" hangingPunct="1">
                        <a:lnSpc>
                          <a:spcPct val="100000"/>
                        </a:lnSpc>
                        <a:spcBef>
                          <a:spcPts val="0"/>
                        </a:spcBef>
                        <a:spcAft>
                          <a:spcPts val="900"/>
                        </a:spcAft>
                        <a:buClrTx/>
                        <a:buSzTx/>
                        <a:buFont typeface="Wingdings" pitchFamily="2" charset="2"/>
                        <a:buNone/>
                        <a:tabLst/>
                        <a:defRPr/>
                      </a:pPr>
                      <a:r>
                        <a:rPr lang="en-US" sz="1600" b="1" i="1" u="none" dirty="0">
                          <a:latin typeface="Calibri" panose="020F0502020204030204" pitchFamily="34" charset="0"/>
                        </a:rPr>
                        <a:t>→</a:t>
                      </a:r>
                      <a:r>
                        <a:rPr lang="en-US" sz="1600" b="1" i="1" u="none" dirty="0"/>
                        <a:t> </a:t>
                      </a:r>
                      <a:r>
                        <a:rPr lang="en-US" sz="1600" b="1" u="none" kern="1200" dirty="0">
                          <a:solidFill>
                            <a:schemeClr val="tx1"/>
                          </a:solidFill>
                          <a:latin typeface="+mn-lt"/>
                          <a:ea typeface="+mn-ea"/>
                          <a:cs typeface="+mn-cs"/>
                        </a:rPr>
                        <a:t>Fixed (USD/month)* </a:t>
                      </a:r>
                      <a:r>
                        <a:rPr lang="en-US" sz="1600" u="none" kern="1200" dirty="0">
                          <a:solidFill>
                            <a:schemeClr val="tx1"/>
                          </a:solidFill>
                          <a:latin typeface="+mn-lt"/>
                          <a:ea typeface="+mn-ea"/>
                          <a:cs typeface="+mn-cs"/>
                        </a:rPr>
                        <a:t>to recognize the investment costs of the system, or at least two-part tariff, but never variable.</a:t>
                      </a:r>
                    </a:p>
                    <a:p>
                      <a:pPr marL="0" marR="0" lvl="0" indent="0" algn="l" defTabSz="979631" rtl="0" eaLnBrk="1" fontAlgn="auto" latinLnBrk="0" hangingPunct="1">
                        <a:lnSpc>
                          <a:spcPct val="100000"/>
                        </a:lnSpc>
                        <a:spcBef>
                          <a:spcPts val="0"/>
                        </a:spcBef>
                        <a:spcAft>
                          <a:spcPts val="900"/>
                        </a:spcAft>
                        <a:buClrTx/>
                        <a:buSzTx/>
                        <a:buFont typeface="Wingdings" pitchFamily="2" charset="2"/>
                        <a:buNone/>
                        <a:tabLst/>
                        <a:defRPr/>
                      </a:pPr>
                      <a:r>
                        <a:rPr lang="en-US" sz="1600" i="1" u="none" kern="1200" dirty="0">
                          <a:solidFill>
                            <a:schemeClr val="tx1"/>
                          </a:solidFill>
                          <a:latin typeface="+mn-lt"/>
                          <a:ea typeface="+mn-ea"/>
                          <a:cs typeface="+mn-cs"/>
                        </a:rPr>
                        <a:t>(*) with different levels depending on EDA.</a:t>
                      </a:r>
                    </a:p>
                  </a:txBody>
                  <a:tcPr anchor="ctr"/>
                </a:tc>
                <a:extLst>
                  <a:ext uri="{0D108BD9-81ED-4DB2-BD59-A6C34878D82A}">
                    <a16:rowId xmlns:a16="http://schemas.microsoft.com/office/drawing/2014/main" val="2981892630"/>
                  </a:ext>
                </a:extLst>
              </a:tr>
            </a:tbl>
          </a:graphicData>
        </a:graphic>
      </p:graphicFrame>
    </p:spTree>
    <p:extLst>
      <p:ext uri="{BB962C8B-B14F-4D97-AF65-F5344CB8AC3E}">
        <p14:creationId xmlns:p14="http://schemas.microsoft.com/office/powerpoint/2010/main" val="28321111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D1F479D-24F2-9ACE-A3C8-EDADDACC8586}"/>
              </a:ext>
            </a:extLst>
          </p:cNvPr>
          <p:cNvSpPr>
            <a:spLocks noGrp="1"/>
          </p:cNvSpPr>
          <p:nvPr>
            <p:ph type="title"/>
          </p:nvPr>
        </p:nvSpPr>
        <p:spPr/>
        <p:txBody>
          <a:bodyPr/>
          <a:lstStyle/>
          <a:p>
            <a:r>
              <a:rPr lang="es-ES" dirty="0">
                <a:solidFill>
                  <a:srgbClr val="4B655A"/>
                </a:solidFill>
                <a:latin typeface="Tw Cen MT" panose="020B0602020104020603" pitchFamily="34" charset="0"/>
              </a:rPr>
              <a:t>GRID VS OFF-GRID. </a:t>
            </a:r>
            <a:r>
              <a:rPr lang="es-ES" dirty="0">
                <a:solidFill>
                  <a:schemeClr val="tx1"/>
                </a:solidFill>
                <a:latin typeface="Tw Cen MT" panose="020B0602020104020603" pitchFamily="34" charset="0"/>
              </a:rPr>
              <a:t>INDOOR WIRING AND APPLIANCES</a:t>
            </a:r>
            <a:endParaRPr lang="es-ES" dirty="0">
              <a:solidFill>
                <a:schemeClr val="tx1"/>
              </a:solidFill>
            </a:endParaRPr>
          </a:p>
        </p:txBody>
      </p:sp>
      <p:graphicFrame>
        <p:nvGraphicFramePr>
          <p:cNvPr id="4" name="Table 13">
            <a:extLst>
              <a:ext uri="{FF2B5EF4-FFF2-40B4-BE49-F238E27FC236}">
                <a16:creationId xmlns:a16="http://schemas.microsoft.com/office/drawing/2014/main" id="{CFFA0613-2253-D066-BAA0-031CDFCDE437}"/>
              </a:ext>
            </a:extLst>
          </p:cNvPr>
          <p:cNvGraphicFramePr>
            <a:graphicFrameLocks noGrp="1"/>
          </p:cNvGraphicFramePr>
          <p:nvPr>
            <p:extLst>
              <p:ext uri="{D42A27DB-BD31-4B8C-83A1-F6EECF244321}">
                <p14:modId xmlns:p14="http://schemas.microsoft.com/office/powerpoint/2010/main" val="2579228253"/>
              </p:ext>
            </p:extLst>
          </p:nvPr>
        </p:nvGraphicFramePr>
        <p:xfrm>
          <a:off x="1166812" y="1340768"/>
          <a:ext cx="10761836" cy="5151120"/>
        </p:xfrm>
        <a:graphic>
          <a:graphicData uri="http://schemas.openxmlformats.org/drawingml/2006/table">
            <a:tbl>
              <a:tblPr firstRow="1" bandRow="1">
                <a:tableStyleId>{5940675A-B579-460E-94D1-54222C63F5DA}</a:tableStyleId>
              </a:tblPr>
              <a:tblGrid>
                <a:gridCol w="1573570">
                  <a:extLst>
                    <a:ext uri="{9D8B030D-6E8A-4147-A177-3AD203B41FA5}">
                      <a16:colId xmlns:a16="http://schemas.microsoft.com/office/drawing/2014/main" val="3363282060"/>
                    </a:ext>
                  </a:extLst>
                </a:gridCol>
                <a:gridCol w="3538991">
                  <a:extLst>
                    <a:ext uri="{9D8B030D-6E8A-4147-A177-3AD203B41FA5}">
                      <a16:colId xmlns:a16="http://schemas.microsoft.com/office/drawing/2014/main" val="509327615"/>
                    </a:ext>
                  </a:extLst>
                </a:gridCol>
                <a:gridCol w="5649275">
                  <a:extLst>
                    <a:ext uri="{9D8B030D-6E8A-4147-A177-3AD203B41FA5}">
                      <a16:colId xmlns:a16="http://schemas.microsoft.com/office/drawing/2014/main" val="548862390"/>
                    </a:ext>
                  </a:extLst>
                </a:gridCol>
              </a:tblGrid>
              <a:tr h="370840">
                <a:tc>
                  <a:txBody>
                    <a:bodyPr/>
                    <a:lstStyle/>
                    <a:p>
                      <a:endParaRPr lang="en-US" dirty="0">
                        <a:solidFill>
                          <a:schemeClr val="bg1"/>
                        </a:solidFill>
                      </a:endParaRPr>
                    </a:p>
                  </a:txBody>
                  <a:tcPr>
                    <a:solidFill>
                      <a:srgbClr val="4B655A"/>
                    </a:solidFill>
                  </a:tcPr>
                </a:tc>
                <a:tc>
                  <a:txBody>
                    <a:bodyPr/>
                    <a:lstStyle/>
                    <a:p>
                      <a:pPr algn="ctr"/>
                      <a:r>
                        <a:rPr lang="en-US" dirty="0">
                          <a:solidFill>
                            <a:schemeClr val="bg1"/>
                          </a:solidFill>
                        </a:rPr>
                        <a:t>MAIN GRID</a:t>
                      </a:r>
                    </a:p>
                  </a:txBody>
                  <a:tcPr>
                    <a:solidFill>
                      <a:srgbClr val="4B655A"/>
                    </a:solidFill>
                  </a:tcPr>
                </a:tc>
                <a:tc>
                  <a:txBody>
                    <a:bodyPr/>
                    <a:lstStyle/>
                    <a:p>
                      <a:pPr algn="ctr"/>
                      <a:r>
                        <a:rPr lang="en-US" dirty="0">
                          <a:solidFill>
                            <a:schemeClr val="bg1"/>
                          </a:solidFill>
                        </a:rPr>
                        <a:t>OFF-GRID</a:t>
                      </a:r>
                    </a:p>
                  </a:txBody>
                  <a:tcPr>
                    <a:solidFill>
                      <a:srgbClr val="4B655A"/>
                    </a:solidFill>
                  </a:tcPr>
                </a:tc>
                <a:extLst>
                  <a:ext uri="{0D108BD9-81ED-4DB2-BD59-A6C34878D82A}">
                    <a16:rowId xmlns:a16="http://schemas.microsoft.com/office/drawing/2014/main" val="3830033648"/>
                  </a:ext>
                </a:extLst>
              </a:tr>
              <a:tr h="370840">
                <a:tc>
                  <a:txBody>
                    <a:bodyPr/>
                    <a:lstStyle/>
                    <a:p>
                      <a:r>
                        <a:rPr lang="en-US" b="1" dirty="0"/>
                        <a:t>INDOOR WIRING</a:t>
                      </a:r>
                    </a:p>
                  </a:txBody>
                  <a:tcPr anchor="ctr">
                    <a:solidFill>
                      <a:schemeClr val="tx1">
                        <a:lumMod val="20000"/>
                        <a:lumOff val="80000"/>
                      </a:schemeClr>
                    </a:solidFill>
                  </a:tcPr>
                </a:tc>
                <a:tc>
                  <a:txBody>
                    <a:bodyPr/>
                    <a:lstStyle/>
                    <a:p>
                      <a:pPr marL="400050" indent="-400050">
                        <a:spcAft>
                          <a:spcPts val="900"/>
                        </a:spcAft>
                        <a:buFont typeface="Wingdings" pitchFamily="2" charset="2"/>
                        <a:buChar char="§"/>
                      </a:pPr>
                      <a:r>
                        <a:rPr lang="en-US" sz="1600" u="none" dirty="0"/>
                        <a:t>Buildings are robust and can withstand conventional indoor wiring, switches and sockets.</a:t>
                      </a:r>
                    </a:p>
                    <a:p>
                      <a:pPr marL="400050" indent="-400050">
                        <a:spcAft>
                          <a:spcPts val="900"/>
                        </a:spcAft>
                        <a:buFont typeface="Wingdings" pitchFamily="2" charset="2"/>
                        <a:buChar char="§"/>
                      </a:pPr>
                      <a:r>
                        <a:rPr lang="en-US" sz="1600" u="none" dirty="0"/>
                        <a:t>Customers can easily reach qualified technicians to install wiring or fix it.</a:t>
                      </a:r>
                    </a:p>
                    <a:p>
                      <a:pPr marL="0" indent="0">
                        <a:spcAft>
                          <a:spcPts val="900"/>
                        </a:spcAft>
                        <a:buFont typeface="Wingdings" pitchFamily="2" charset="2"/>
                        <a:buNone/>
                      </a:pPr>
                      <a:r>
                        <a:rPr lang="en-US" sz="1600" b="1" i="1" u="none" dirty="0">
                          <a:latin typeface="Calibri" panose="020F0502020204030204" pitchFamily="34" charset="0"/>
                        </a:rPr>
                        <a:t>→</a:t>
                      </a:r>
                      <a:r>
                        <a:rPr lang="en-US" sz="1600" b="1" i="1" u="none" dirty="0"/>
                        <a:t> </a:t>
                      </a:r>
                      <a:r>
                        <a:rPr lang="en-US" sz="1600" b="1" i="1" dirty="0"/>
                        <a:t>Electricity service ends at the meter, indoor wiring is done by the customer.</a:t>
                      </a:r>
                    </a:p>
                  </a:txBody>
                  <a:tcPr anchor="ctr"/>
                </a:tc>
                <a:tc>
                  <a:txBody>
                    <a:bodyPr/>
                    <a:lstStyle/>
                    <a:p>
                      <a:pPr marL="400050" indent="-400050">
                        <a:spcAft>
                          <a:spcPts val="900"/>
                        </a:spcAft>
                        <a:buFont typeface="Wingdings" pitchFamily="2" charset="2"/>
                        <a:buChar char="§"/>
                      </a:pPr>
                      <a:r>
                        <a:rPr lang="en-US" sz="1600" b="0" i="1" u="none" dirty="0"/>
                        <a:t>Buildings often do not follow same standards as in urban settings</a:t>
                      </a:r>
                    </a:p>
                    <a:p>
                      <a:pPr marL="400050" indent="-400050">
                        <a:spcAft>
                          <a:spcPts val="900"/>
                        </a:spcAft>
                        <a:buFont typeface="Wingdings" pitchFamily="2" charset="2"/>
                        <a:buChar char="§"/>
                      </a:pPr>
                      <a:r>
                        <a:rPr lang="en-US" sz="1600" b="0" i="1" u="none" dirty="0"/>
                        <a:t>Access to qualified personnel might be challenging.</a:t>
                      </a:r>
                    </a:p>
                    <a:p>
                      <a:pPr marL="400050" indent="-400050">
                        <a:spcAft>
                          <a:spcPts val="900"/>
                        </a:spcAft>
                        <a:buFont typeface="Wingdings" pitchFamily="2" charset="2"/>
                        <a:buChar char="§"/>
                      </a:pPr>
                      <a:r>
                        <a:rPr lang="en-US" sz="1600" b="0" i="1" u="none" dirty="0"/>
                        <a:t>Customers might not have financial capacity to pay for the indoor wiring.</a:t>
                      </a:r>
                    </a:p>
                    <a:p>
                      <a:pPr marL="0" marR="0" lvl="0" indent="0" algn="l" defTabSz="979631" rtl="0" eaLnBrk="1" fontAlgn="auto" latinLnBrk="0" hangingPunct="1">
                        <a:lnSpc>
                          <a:spcPct val="100000"/>
                        </a:lnSpc>
                        <a:spcBef>
                          <a:spcPts val="0"/>
                        </a:spcBef>
                        <a:spcAft>
                          <a:spcPts val="900"/>
                        </a:spcAft>
                        <a:buClrTx/>
                        <a:buSzTx/>
                        <a:buFont typeface="Wingdings" pitchFamily="2" charset="2"/>
                        <a:buNone/>
                        <a:tabLst/>
                        <a:defRPr/>
                      </a:pPr>
                      <a:r>
                        <a:rPr lang="en-US" sz="1600" b="1" i="1" u="none" dirty="0">
                          <a:latin typeface="Calibri" panose="020F0502020204030204" pitchFamily="34" charset="0"/>
                        </a:rPr>
                        <a:t>→</a:t>
                      </a:r>
                      <a:r>
                        <a:rPr lang="en-US" sz="1600" b="1" i="1" u="none" dirty="0"/>
                        <a:t> </a:t>
                      </a:r>
                      <a:r>
                        <a:rPr lang="en-US" sz="1600" b="1" i="1" dirty="0"/>
                        <a:t>Indoor wiring should be included as part of the intervention (electrification project)</a:t>
                      </a:r>
                    </a:p>
                  </a:txBody>
                  <a:tcPr anchor="ctr"/>
                </a:tc>
                <a:extLst>
                  <a:ext uri="{0D108BD9-81ED-4DB2-BD59-A6C34878D82A}">
                    <a16:rowId xmlns:a16="http://schemas.microsoft.com/office/drawing/2014/main" val="1548618892"/>
                  </a:ext>
                </a:extLst>
              </a:tr>
              <a:tr h="370840">
                <a:tc>
                  <a:txBody>
                    <a:bodyPr/>
                    <a:lstStyle/>
                    <a:p>
                      <a:r>
                        <a:rPr lang="en-US" b="1" dirty="0"/>
                        <a:t>APPLIANCES</a:t>
                      </a:r>
                    </a:p>
                  </a:txBody>
                  <a:tcPr anchor="ctr">
                    <a:solidFill>
                      <a:schemeClr val="tx1">
                        <a:lumMod val="20000"/>
                        <a:lumOff val="80000"/>
                      </a:schemeClr>
                    </a:solidFill>
                  </a:tcPr>
                </a:tc>
                <a:tc>
                  <a:txBody>
                    <a:bodyPr/>
                    <a:lstStyle/>
                    <a:p>
                      <a:pPr marL="400050" marR="0" lvl="0" indent="-400050" algn="l" defTabSz="979631" rtl="0" eaLnBrk="1" fontAlgn="auto" latinLnBrk="0" hangingPunct="1">
                        <a:lnSpc>
                          <a:spcPct val="100000"/>
                        </a:lnSpc>
                        <a:spcBef>
                          <a:spcPts val="0"/>
                        </a:spcBef>
                        <a:spcAft>
                          <a:spcPts val="900"/>
                        </a:spcAft>
                        <a:buClrTx/>
                        <a:buSzTx/>
                        <a:buFont typeface="Wingdings" pitchFamily="2" charset="2"/>
                        <a:buChar char="§"/>
                        <a:tabLst/>
                        <a:defRPr/>
                      </a:pPr>
                      <a:r>
                        <a:rPr lang="en-US" sz="1600" b="0" u="none" kern="1200" dirty="0">
                          <a:solidFill>
                            <a:schemeClr val="tx1"/>
                          </a:solidFill>
                          <a:latin typeface="+mn-lt"/>
                          <a:ea typeface="+mn-ea"/>
                          <a:cs typeface="+mn-cs"/>
                        </a:rPr>
                        <a:t>Customers can easily find appliances in the market.</a:t>
                      </a:r>
                    </a:p>
                    <a:p>
                      <a:pPr marL="400050" marR="0" lvl="0" indent="-400050" algn="l" defTabSz="979631" rtl="0" eaLnBrk="1" fontAlgn="auto" latinLnBrk="0" hangingPunct="1">
                        <a:lnSpc>
                          <a:spcPct val="100000"/>
                        </a:lnSpc>
                        <a:spcBef>
                          <a:spcPts val="0"/>
                        </a:spcBef>
                        <a:spcAft>
                          <a:spcPts val="900"/>
                        </a:spcAft>
                        <a:buClrTx/>
                        <a:buSzTx/>
                        <a:buFont typeface="Wingdings" pitchFamily="2" charset="2"/>
                        <a:buChar char="§"/>
                        <a:tabLst/>
                        <a:defRPr/>
                      </a:pPr>
                      <a:r>
                        <a:rPr lang="en-US" sz="1600" b="0" u="none" kern="1200" dirty="0">
                          <a:solidFill>
                            <a:schemeClr val="tx1"/>
                          </a:solidFill>
                          <a:latin typeface="+mn-lt"/>
                          <a:ea typeface="+mn-ea"/>
                          <a:cs typeface="+mn-cs"/>
                        </a:rPr>
                        <a:t>After-sales services are available and in the need of repair there are technicians</a:t>
                      </a:r>
                    </a:p>
                    <a:p>
                      <a:pPr marL="400050" marR="0" lvl="0" indent="-400050" algn="l" defTabSz="979631" rtl="0" eaLnBrk="1" fontAlgn="auto" latinLnBrk="0" hangingPunct="1">
                        <a:lnSpc>
                          <a:spcPct val="100000"/>
                        </a:lnSpc>
                        <a:spcBef>
                          <a:spcPts val="0"/>
                        </a:spcBef>
                        <a:spcAft>
                          <a:spcPts val="900"/>
                        </a:spcAft>
                        <a:buClrTx/>
                        <a:buSzTx/>
                        <a:buFont typeface="Wingdings" pitchFamily="2" charset="2"/>
                        <a:buChar char="§"/>
                        <a:tabLst/>
                        <a:defRPr/>
                      </a:pPr>
                      <a:r>
                        <a:rPr lang="en-US" sz="1600" b="0" u="none" kern="1200" dirty="0">
                          <a:solidFill>
                            <a:schemeClr val="tx1"/>
                          </a:solidFill>
                          <a:latin typeface="+mn-lt"/>
                          <a:ea typeface="+mn-ea"/>
                          <a:cs typeface="+mn-cs"/>
                        </a:rPr>
                        <a:t>Customers are well educated in energy efficient options</a:t>
                      </a:r>
                    </a:p>
                    <a:p>
                      <a:pPr marL="0" marR="0" lvl="0" indent="0" algn="l" defTabSz="979631" rtl="0" eaLnBrk="1" fontAlgn="auto" latinLnBrk="0" hangingPunct="1">
                        <a:lnSpc>
                          <a:spcPct val="100000"/>
                        </a:lnSpc>
                        <a:spcBef>
                          <a:spcPts val="0"/>
                        </a:spcBef>
                        <a:spcAft>
                          <a:spcPts val="900"/>
                        </a:spcAft>
                        <a:buClrTx/>
                        <a:buSzTx/>
                        <a:buFont typeface="Wingdings" pitchFamily="2" charset="2"/>
                        <a:buNone/>
                        <a:tabLst/>
                        <a:defRPr/>
                      </a:pPr>
                      <a:r>
                        <a:rPr lang="en-US" sz="1600" b="1" i="1" u="none" dirty="0">
                          <a:latin typeface="Calibri" panose="020F0502020204030204" pitchFamily="34" charset="0"/>
                        </a:rPr>
                        <a:t>→</a:t>
                      </a:r>
                      <a:r>
                        <a:rPr lang="en-US" sz="1600" b="1" i="1" u="none" dirty="0"/>
                        <a:t> </a:t>
                      </a:r>
                      <a:r>
                        <a:rPr lang="en-US" sz="1600" b="1" i="1" dirty="0"/>
                        <a:t>Electricity service ends at the meter, no appliances are included as part of service</a:t>
                      </a:r>
                    </a:p>
                  </a:txBody>
                  <a:tcPr anchor="ctr"/>
                </a:tc>
                <a:tc>
                  <a:txBody>
                    <a:bodyPr/>
                    <a:lstStyle/>
                    <a:p>
                      <a:pPr marL="400050" marR="0" lvl="0" indent="-400050" algn="l" defTabSz="979631" rtl="0" eaLnBrk="1" fontAlgn="auto" latinLnBrk="0" hangingPunct="1">
                        <a:lnSpc>
                          <a:spcPct val="100000"/>
                        </a:lnSpc>
                        <a:spcBef>
                          <a:spcPts val="0"/>
                        </a:spcBef>
                        <a:spcAft>
                          <a:spcPts val="900"/>
                        </a:spcAft>
                        <a:buClrTx/>
                        <a:buSzTx/>
                        <a:buFont typeface="Wingdings" pitchFamily="2" charset="2"/>
                        <a:buChar char="§"/>
                        <a:tabLst/>
                        <a:defRPr/>
                      </a:pPr>
                      <a:r>
                        <a:rPr lang="en-US" sz="1600" u="none" kern="1200" dirty="0">
                          <a:solidFill>
                            <a:schemeClr val="tx1"/>
                          </a:solidFill>
                          <a:latin typeface="+mn-lt"/>
                          <a:ea typeface="+mn-ea"/>
                          <a:cs typeface="+mn-cs"/>
                        </a:rPr>
                        <a:t>Customers can hardly access appliance shops and even less after-sales services or technicians to fix the appliances in case of failure.</a:t>
                      </a:r>
                    </a:p>
                    <a:p>
                      <a:pPr marL="400050" marR="0" lvl="0" indent="-400050" algn="l" defTabSz="979631" rtl="0" eaLnBrk="1" fontAlgn="auto" latinLnBrk="0" hangingPunct="1">
                        <a:lnSpc>
                          <a:spcPct val="100000"/>
                        </a:lnSpc>
                        <a:spcBef>
                          <a:spcPts val="0"/>
                        </a:spcBef>
                        <a:spcAft>
                          <a:spcPts val="900"/>
                        </a:spcAft>
                        <a:buClrTx/>
                        <a:buSzTx/>
                        <a:buFont typeface="Wingdings" pitchFamily="2" charset="2"/>
                        <a:buChar char="§"/>
                        <a:tabLst/>
                        <a:defRPr/>
                      </a:pPr>
                      <a:r>
                        <a:rPr lang="en-US" sz="1600" u="none" kern="1200" dirty="0">
                          <a:solidFill>
                            <a:schemeClr val="tx1"/>
                          </a:solidFill>
                          <a:latin typeface="+mn-lt"/>
                          <a:ea typeface="+mn-ea"/>
                          <a:cs typeface="+mn-cs"/>
                        </a:rPr>
                        <a:t>Market information is limited, and customers are not versed in energy efficiency</a:t>
                      </a:r>
                    </a:p>
                    <a:p>
                      <a:pPr marL="0" marR="0" lvl="0" indent="0" algn="l" defTabSz="979631" rtl="0" eaLnBrk="1" fontAlgn="auto" latinLnBrk="0" hangingPunct="1">
                        <a:lnSpc>
                          <a:spcPct val="100000"/>
                        </a:lnSpc>
                        <a:spcBef>
                          <a:spcPts val="0"/>
                        </a:spcBef>
                        <a:spcAft>
                          <a:spcPts val="900"/>
                        </a:spcAft>
                        <a:buClrTx/>
                        <a:buSzTx/>
                        <a:buFont typeface="Wingdings" pitchFamily="2" charset="2"/>
                        <a:buNone/>
                        <a:tabLst/>
                        <a:defRPr/>
                      </a:pPr>
                      <a:r>
                        <a:rPr lang="en-US" sz="1600" b="1" i="1" u="none" dirty="0">
                          <a:latin typeface="Calibri" panose="020F0502020204030204" pitchFamily="34" charset="0"/>
                        </a:rPr>
                        <a:t>→</a:t>
                      </a:r>
                      <a:r>
                        <a:rPr lang="en-US" sz="1600" b="1" i="1" u="none" dirty="0"/>
                        <a:t> </a:t>
                      </a:r>
                      <a:r>
                        <a:rPr lang="en-US" sz="1600" b="1" i="1" dirty="0"/>
                        <a:t>Basic appliances should be included for residential customers</a:t>
                      </a:r>
                    </a:p>
                  </a:txBody>
                  <a:tcPr anchor="ctr"/>
                </a:tc>
                <a:extLst>
                  <a:ext uri="{0D108BD9-81ED-4DB2-BD59-A6C34878D82A}">
                    <a16:rowId xmlns:a16="http://schemas.microsoft.com/office/drawing/2014/main" val="2981892630"/>
                  </a:ext>
                </a:extLst>
              </a:tr>
            </a:tbl>
          </a:graphicData>
        </a:graphic>
      </p:graphicFrame>
    </p:spTree>
    <p:extLst>
      <p:ext uri="{BB962C8B-B14F-4D97-AF65-F5344CB8AC3E}">
        <p14:creationId xmlns:p14="http://schemas.microsoft.com/office/powerpoint/2010/main" val="36293012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D1F479D-24F2-9ACE-A3C8-EDADDACC8586}"/>
              </a:ext>
            </a:extLst>
          </p:cNvPr>
          <p:cNvSpPr>
            <a:spLocks noGrp="1"/>
          </p:cNvSpPr>
          <p:nvPr>
            <p:ph type="title"/>
          </p:nvPr>
        </p:nvSpPr>
        <p:spPr/>
        <p:txBody>
          <a:bodyPr/>
          <a:lstStyle/>
          <a:p>
            <a:r>
              <a:rPr lang="es-ES" dirty="0">
                <a:solidFill>
                  <a:srgbClr val="4B655A"/>
                </a:solidFill>
                <a:latin typeface="Tw Cen MT" panose="020B0602020104020603" pitchFamily="34" charset="0"/>
              </a:rPr>
              <a:t>GRID VS OFF-GRID. </a:t>
            </a:r>
            <a:r>
              <a:rPr lang="es-ES" dirty="0">
                <a:solidFill>
                  <a:schemeClr val="tx1"/>
                </a:solidFill>
                <a:latin typeface="Tw Cen MT" panose="020B0602020104020603" pitchFamily="34" charset="0"/>
              </a:rPr>
              <a:t>INTEGRATION OF SERVICES</a:t>
            </a:r>
            <a:endParaRPr lang="es-ES" dirty="0">
              <a:solidFill>
                <a:schemeClr val="tx1"/>
              </a:solidFill>
            </a:endParaRPr>
          </a:p>
        </p:txBody>
      </p:sp>
      <p:graphicFrame>
        <p:nvGraphicFramePr>
          <p:cNvPr id="4" name="Table 13">
            <a:extLst>
              <a:ext uri="{FF2B5EF4-FFF2-40B4-BE49-F238E27FC236}">
                <a16:creationId xmlns:a16="http://schemas.microsoft.com/office/drawing/2014/main" id="{CFFA0613-2253-D066-BAA0-031CDFCDE437}"/>
              </a:ext>
            </a:extLst>
          </p:cNvPr>
          <p:cNvGraphicFramePr>
            <a:graphicFrameLocks noGrp="1"/>
          </p:cNvGraphicFramePr>
          <p:nvPr>
            <p:extLst>
              <p:ext uri="{D42A27DB-BD31-4B8C-83A1-F6EECF244321}">
                <p14:modId xmlns:p14="http://schemas.microsoft.com/office/powerpoint/2010/main" val="3058830504"/>
              </p:ext>
            </p:extLst>
          </p:nvPr>
        </p:nvGraphicFramePr>
        <p:xfrm>
          <a:off x="1166812" y="1340768"/>
          <a:ext cx="10761836" cy="4716780"/>
        </p:xfrm>
        <a:graphic>
          <a:graphicData uri="http://schemas.openxmlformats.org/drawingml/2006/table">
            <a:tbl>
              <a:tblPr firstRow="1" bandRow="1">
                <a:tableStyleId>{5940675A-B579-460E-94D1-54222C63F5DA}</a:tableStyleId>
              </a:tblPr>
              <a:tblGrid>
                <a:gridCol w="1573570">
                  <a:extLst>
                    <a:ext uri="{9D8B030D-6E8A-4147-A177-3AD203B41FA5}">
                      <a16:colId xmlns:a16="http://schemas.microsoft.com/office/drawing/2014/main" val="3363282060"/>
                    </a:ext>
                  </a:extLst>
                </a:gridCol>
                <a:gridCol w="4435738">
                  <a:extLst>
                    <a:ext uri="{9D8B030D-6E8A-4147-A177-3AD203B41FA5}">
                      <a16:colId xmlns:a16="http://schemas.microsoft.com/office/drawing/2014/main" val="509327615"/>
                    </a:ext>
                  </a:extLst>
                </a:gridCol>
                <a:gridCol w="4752528">
                  <a:extLst>
                    <a:ext uri="{9D8B030D-6E8A-4147-A177-3AD203B41FA5}">
                      <a16:colId xmlns:a16="http://schemas.microsoft.com/office/drawing/2014/main" val="548862390"/>
                    </a:ext>
                  </a:extLst>
                </a:gridCol>
              </a:tblGrid>
              <a:tr h="370840">
                <a:tc>
                  <a:txBody>
                    <a:bodyPr/>
                    <a:lstStyle/>
                    <a:p>
                      <a:endParaRPr lang="en-US" dirty="0">
                        <a:solidFill>
                          <a:schemeClr val="bg1"/>
                        </a:solidFill>
                      </a:endParaRPr>
                    </a:p>
                  </a:txBody>
                  <a:tcPr>
                    <a:solidFill>
                      <a:srgbClr val="4B655A"/>
                    </a:solidFill>
                  </a:tcPr>
                </a:tc>
                <a:tc>
                  <a:txBody>
                    <a:bodyPr/>
                    <a:lstStyle/>
                    <a:p>
                      <a:pPr algn="ctr"/>
                      <a:r>
                        <a:rPr lang="en-US" dirty="0">
                          <a:solidFill>
                            <a:schemeClr val="bg1"/>
                          </a:solidFill>
                        </a:rPr>
                        <a:t>MAIN GRID</a:t>
                      </a:r>
                    </a:p>
                  </a:txBody>
                  <a:tcPr>
                    <a:solidFill>
                      <a:srgbClr val="4B655A"/>
                    </a:solidFill>
                  </a:tcPr>
                </a:tc>
                <a:tc>
                  <a:txBody>
                    <a:bodyPr/>
                    <a:lstStyle/>
                    <a:p>
                      <a:pPr algn="ctr"/>
                      <a:r>
                        <a:rPr lang="en-US" dirty="0">
                          <a:solidFill>
                            <a:schemeClr val="bg1"/>
                          </a:solidFill>
                        </a:rPr>
                        <a:t>OFF-GRID</a:t>
                      </a:r>
                    </a:p>
                  </a:txBody>
                  <a:tcPr>
                    <a:solidFill>
                      <a:srgbClr val="4B655A"/>
                    </a:solidFill>
                  </a:tcPr>
                </a:tc>
                <a:extLst>
                  <a:ext uri="{0D108BD9-81ED-4DB2-BD59-A6C34878D82A}">
                    <a16:rowId xmlns:a16="http://schemas.microsoft.com/office/drawing/2014/main" val="3830033648"/>
                  </a:ext>
                </a:extLst>
              </a:tr>
              <a:tr h="370840">
                <a:tc>
                  <a:txBody>
                    <a:bodyPr/>
                    <a:lstStyle/>
                    <a:p>
                      <a:r>
                        <a:rPr lang="en-US" b="1" dirty="0"/>
                        <a:t>INTEGRATION APPROACH</a:t>
                      </a:r>
                    </a:p>
                  </a:txBody>
                  <a:tcPr anchor="ctr">
                    <a:solidFill>
                      <a:schemeClr val="tx1">
                        <a:lumMod val="20000"/>
                        <a:lumOff val="80000"/>
                      </a:schemeClr>
                    </a:solidFill>
                  </a:tcPr>
                </a:tc>
                <a:tc>
                  <a:txBody>
                    <a:bodyPr/>
                    <a:lstStyle/>
                    <a:p>
                      <a:pPr marL="400050" indent="-400050">
                        <a:spcAft>
                          <a:spcPts val="900"/>
                        </a:spcAft>
                        <a:buFont typeface="Wingdings" pitchFamily="2" charset="2"/>
                        <a:buChar char="§"/>
                      </a:pPr>
                      <a:r>
                        <a:rPr lang="en-US" sz="1600" u="none" dirty="0"/>
                        <a:t>Global trend towards the promotion of unbundling electric utilities into their basic business segments (generation, transmission, distribution, retail) to promote their efficiency.</a:t>
                      </a:r>
                    </a:p>
                    <a:p>
                      <a:pPr marL="400050" indent="-400050">
                        <a:spcAft>
                          <a:spcPts val="900"/>
                        </a:spcAft>
                        <a:buFont typeface="Wingdings" pitchFamily="2" charset="2"/>
                        <a:buChar char="§"/>
                      </a:pPr>
                      <a:endParaRPr lang="en-US" sz="1600" u="none" dirty="0"/>
                    </a:p>
                    <a:p>
                      <a:pPr marL="0" marR="0" lvl="0" indent="0" algn="l" defTabSz="979631" rtl="0" eaLnBrk="1" fontAlgn="auto" latinLnBrk="0" hangingPunct="1">
                        <a:lnSpc>
                          <a:spcPct val="100000"/>
                        </a:lnSpc>
                        <a:spcBef>
                          <a:spcPts val="0"/>
                        </a:spcBef>
                        <a:spcAft>
                          <a:spcPts val="900"/>
                        </a:spcAft>
                        <a:buClrTx/>
                        <a:buSzTx/>
                        <a:buFont typeface="Wingdings" pitchFamily="2" charset="2"/>
                        <a:buNone/>
                        <a:tabLst/>
                        <a:defRPr/>
                      </a:pPr>
                      <a:r>
                        <a:rPr lang="en-US" sz="1600" b="1" i="1" u="none" dirty="0">
                          <a:latin typeface="Calibri" panose="020F0502020204030204" pitchFamily="34" charset="0"/>
                        </a:rPr>
                        <a:t>→</a:t>
                      </a:r>
                      <a:r>
                        <a:rPr lang="en-US" sz="1600" b="1" i="1" u="none" dirty="0"/>
                        <a:t> </a:t>
                      </a:r>
                      <a:r>
                        <a:rPr lang="en-US" sz="1600" b="1" i="1" dirty="0"/>
                        <a:t>Unbundled power utilities</a:t>
                      </a:r>
                      <a:r>
                        <a:rPr lang="en-US" sz="1600" b="0" i="1" dirty="0"/>
                        <a:t>, different companies for different segments (generation, transmission, distribution and retail)</a:t>
                      </a:r>
                    </a:p>
                    <a:p>
                      <a:pPr marL="0" marR="0" lvl="0" indent="0" algn="l" defTabSz="979631" rtl="0" eaLnBrk="1" fontAlgn="auto" latinLnBrk="0" hangingPunct="1">
                        <a:lnSpc>
                          <a:spcPct val="100000"/>
                        </a:lnSpc>
                        <a:spcBef>
                          <a:spcPts val="0"/>
                        </a:spcBef>
                        <a:spcAft>
                          <a:spcPts val="900"/>
                        </a:spcAft>
                        <a:buClrTx/>
                        <a:buSzTx/>
                        <a:buFont typeface="Wingdings" pitchFamily="2" charset="2"/>
                        <a:buNone/>
                        <a:tabLst/>
                        <a:defRPr/>
                      </a:pPr>
                      <a:r>
                        <a:rPr lang="en-US" sz="1600" b="1" i="1" u="none" dirty="0">
                          <a:latin typeface="Calibri" panose="020F0502020204030204" pitchFamily="34" charset="0"/>
                        </a:rPr>
                        <a:t>→</a:t>
                      </a:r>
                      <a:r>
                        <a:rPr lang="en-US" sz="1600" b="1" i="1" u="none" dirty="0"/>
                        <a:t> </a:t>
                      </a:r>
                      <a:r>
                        <a:rPr lang="en-US" sz="1600" b="1" i="1" dirty="0"/>
                        <a:t>Specialized companies</a:t>
                      </a:r>
                      <a:r>
                        <a:rPr lang="en-US" sz="1600" b="0" i="1" dirty="0"/>
                        <a:t>, different for the supply of power, water, telecommunications, gas, </a:t>
                      </a:r>
                      <a:r>
                        <a:rPr lang="en-US" sz="1600" b="0" i="1" dirty="0" err="1"/>
                        <a:t>etc</a:t>
                      </a:r>
                      <a:r>
                        <a:rPr lang="en-US" sz="1600" b="0" i="1" dirty="0"/>
                        <a:t>*</a:t>
                      </a:r>
                    </a:p>
                    <a:p>
                      <a:pPr marL="0" marR="0" lvl="0" indent="0" algn="l" defTabSz="979631" rtl="0" eaLnBrk="1" fontAlgn="auto" latinLnBrk="0" hangingPunct="1">
                        <a:lnSpc>
                          <a:spcPct val="100000"/>
                        </a:lnSpc>
                        <a:spcBef>
                          <a:spcPts val="0"/>
                        </a:spcBef>
                        <a:spcAft>
                          <a:spcPts val="900"/>
                        </a:spcAft>
                        <a:buClrTx/>
                        <a:buSzTx/>
                        <a:buFont typeface="Wingdings" pitchFamily="2" charset="2"/>
                        <a:buNone/>
                        <a:tabLst/>
                        <a:defRPr/>
                      </a:pPr>
                      <a:r>
                        <a:rPr lang="en-US" sz="1600" b="0" i="1" dirty="0"/>
                        <a:t>(*) Small countries with public utilities often combine the provision of multiple services. Likewise, in some countries with liberalized utilities, companies are combining more than one service (e.g. electricity and domestic gas)</a:t>
                      </a:r>
                    </a:p>
                  </a:txBody>
                  <a:tcPr anchor="ctr"/>
                </a:tc>
                <a:tc>
                  <a:txBody>
                    <a:bodyPr/>
                    <a:lstStyle/>
                    <a:p>
                      <a:pPr marL="400050" indent="-400050">
                        <a:spcAft>
                          <a:spcPts val="900"/>
                        </a:spcAft>
                        <a:buFont typeface="Wingdings" pitchFamily="2" charset="2"/>
                        <a:buChar char="§"/>
                      </a:pPr>
                      <a:r>
                        <a:rPr lang="en-US" sz="1600" b="0" i="0" u="none" dirty="0"/>
                        <a:t>Limited scale and limited abilities to pay do not allow for dedicated staff for the provision of each service separately. Small team (1 person in most of the cases) can handle O&amp;M and customer management of multiple utility services (electricity, water, telecommunications, and or gas)</a:t>
                      </a:r>
                    </a:p>
                    <a:p>
                      <a:pPr marL="400050" indent="-400050">
                        <a:spcAft>
                          <a:spcPts val="900"/>
                        </a:spcAft>
                        <a:buFont typeface="Wingdings" pitchFamily="2" charset="2"/>
                        <a:buChar char="§"/>
                      </a:pPr>
                      <a:r>
                        <a:rPr lang="en-US" sz="1600" b="0" i="0" u="none" dirty="0"/>
                        <a:t>There are strong synergies in the integration of the  different services during construction stage (</a:t>
                      </a:r>
                      <a:r>
                        <a:rPr lang="en-US" sz="1600" b="0" i="0" u="none" dirty="0" err="1"/>
                        <a:t>e.g</a:t>
                      </a:r>
                      <a:r>
                        <a:rPr lang="en-US" sz="1600" b="0" i="0" u="none" dirty="0"/>
                        <a:t>: use same poles or trenches for the distribution of different services) and also during O&amp;M.</a:t>
                      </a:r>
                    </a:p>
                    <a:p>
                      <a:pPr marL="400050" indent="-400050">
                        <a:spcAft>
                          <a:spcPts val="900"/>
                        </a:spcAft>
                        <a:buFont typeface="Wingdings" pitchFamily="2" charset="2"/>
                        <a:buChar char="§"/>
                      </a:pPr>
                      <a:endParaRPr lang="en-US" sz="1600" b="0" i="0" u="none" dirty="0"/>
                    </a:p>
                    <a:p>
                      <a:pPr marL="0" marR="0" lvl="0" indent="0" algn="l" defTabSz="979631" rtl="0" eaLnBrk="1" fontAlgn="auto" latinLnBrk="0" hangingPunct="1">
                        <a:lnSpc>
                          <a:spcPct val="100000"/>
                        </a:lnSpc>
                        <a:spcBef>
                          <a:spcPts val="0"/>
                        </a:spcBef>
                        <a:spcAft>
                          <a:spcPts val="900"/>
                        </a:spcAft>
                        <a:buClrTx/>
                        <a:buSzTx/>
                        <a:buFont typeface="Wingdings" pitchFamily="2" charset="2"/>
                        <a:buNone/>
                        <a:tabLst/>
                        <a:defRPr/>
                      </a:pPr>
                      <a:r>
                        <a:rPr lang="en-US" sz="1600" b="1" i="1" u="none" dirty="0">
                          <a:latin typeface="Calibri" panose="020F0502020204030204" pitchFamily="34" charset="0"/>
                        </a:rPr>
                        <a:t>→</a:t>
                      </a:r>
                      <a:r>
                        <a:rPr lang="en-US" sz="1600" b="1" i="1" u="none" dirty="0"/>
                        <a:t> </a:t>
                      </a:r>
                      <a:r>
                        <a:rPr lang="en-US" sz="1600" b="1" i="1" dirty="0"/>
                        <a:t>Bundled Service Providers, offering multiple services.</a:t>
                      </a:r>
                      <a:r>
                        <a:rPr lang="en-US" sz="1600" b="1" i="0" dirty="0"/>
                        <a:t> </a:t>
                      </a:r>
                      <a:r>
                        <a:rPr lang="en-US" sz="1600" b="0" i="0" dirty="0"/>
                        <a:t>The benefits of integrating the services can help in making the business case more compelling while keeping tariffs affordable and maximizing the impact on local development.</a:t>
                      </a:r>
                      <a:endParaRPr lang="en-US" sz="1600" b="1" i="0" dirty="0"/>
                    </a:p>
                  </a:txBody>
                  <a:tcPr anchor="ctr"/>
                </a:tc>
                <a:extLst>
                  <a:ext uri="{0D108BD9-81ED-4DB2-BD59-A6C34878D82A}">
                    <a16:rowId xmlns:a16="http://schemas.microsoft.com/office/drawing/2014/main" val="1548618892"/>
                  </a:ext>
                </a:extLst>
              </a:tr>
            </a:tbl>
          </a:graphicData>
        </a:graphic>
      </p:graphicFrame>
    </p:spTree>
    <p:extLst>
      <p:ext uri="{BB962C8B-B14F-4D97-AF65-F5344CB8AC3E}">
        <p14:creationId xmlns:p14="http://schemas.microsoft.com/office/powerpoint/2010/main" val="21522831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D1F479D-24F2-9ACE-A3C8-EDADDACC8586}"/>
              </a:ext>
            </a:extLst>
          </p:cNvPr>
          <p:cNvSpPr>
            <a:spLocks noGrp="1"/>
          </p:cNvSpPr>
          <p:nvPr>
            <p:ph type="title"/>
          </p:nvPr>
        </p:nvSpPr>
        <p:spPr/>
        <p:txBody>
          <a:bodyPr/>
          <a:lstStyle/>
          <a:p>
            <a:r>
              <a:rPr lang="es-ES" dirty="0">
                <a:solidFill>
                  <a:srgbClr val="4B655A"/>
                </a:solidFill>
                <a:latin typeface="Tw Cen MT" panose="020B0602020104020603" pitchFamily="34" charset="0"/>
              </a:rPr>
              <a:t>GRID VS OFF-GRID. </a:t>
            </a:r>
            <a:r>
              <a:rPr lang="es-ES" dirty="0">
                <a:solidFill>
                  <a:schemeClr val="tx1"/>
                </a:solidFill>
                <a:latin typeface="Tw Cen MT" panose="020B0602020104020603" pitchFamily="34" charset="0"/>
              </a:rPr>
              <a:t>GRID STANDARDS</a:t>
            </a:r>
            <a:endParaRPr lang="es-ES" dirty="0">
              <a:solidFill>
                <a:schemeClr val="tx1"/>
              </a:solidFill>
            </a:endParaRPr>
          </a:p>
        </p:txBody>
      </p:sp>
      <p:graphicFrame>
        <p:nvGraphicFramePr>
          <p:cNvPr id="4" name="Table 13">
            <a:extLst>
              <a:ext uri="{FF2B5EF4-FFF2-40B4-BE49-F238E27FC236}">
                <a16:creationId xmlns:a16="http://schemas.microsoft.com/office/drawing/2014/main" id="{CFFA0613-2253-D066-BAA0-031CDFCDE437}"/>
              </a:ext>
            </a:extLst>
          </p:cNvPr>
          <p:cNvGraphicFramePr>
            <a:graphicFrameLocks noGrp="1"/>
          </p:cNvGraphicFramePr>
          <p:nvPr>
            <p:extLst>
              <p:ext uri="{D42A27DB-BD31-4B8C-83A1-F6EECF244321}">
                <p14:modId xmlns:p14="http://schemas.microsoft.com/office/powerpoint/2010/main" val="1510214154"/>
              </p:ext>
            </p:extLst>
          </p:nvPr>
        </p:nvGraphicFramePr>
        <p:xfrm>
          <a:off x="1166812" y="1340768"/>
          <a:ext cx="10761836" cy="5189220"/>
        </p:xfrm>
        <a:graphic>
          <a:graphicData uri="http://schemas.openxmlformats.org/drawingml/2006/table">
            <a:tbl>
              <a:tblPr firstRow="1" bandRow="1">
                <a:tableStyleId>{5940675A-B579-460E-94D1-54222C63F5DA}</a:tableStyleId>
              </a:tblPr>
              <a:tblGrid>
                <a:gridCol w="1573570">
                  <a:extLst>
                    <a:ext uri="{9D8B030D-6E8A-4147-A177-3AD203B41FA5}">
                      <a16:colId xmlns:a16="http://schemas.microsoft.com/office/drawing/2014/main" val="3363282060"/>
                    </a:ext>
                  </a:extLst>
                </a:gridCol>
                <a:gridCol w="3715658">
                  <a:extLst>
                    <a:ext uri="{9D8B030D-6E8A-4147-A177-3AD203B41FA5}">
                      <a16:colId xmlns:a16="http://schemas.microsoft.com/office/drawing/2014/main" val="509327615"/>
                    </a:ext>
                  </a:extLst>
                </a:gridCol>
                <a:gridCol w="5472608">
                  <a:extLst>
                    <a:ext uri="{9D8B030D-6E8A-4147-A177-3AD203B41FA5}">
                      <a16:colId xmlns:a16="http://schemas.microsoft.com/office/drawing/2014/main" val="548862390"/>
                    </a:ext>
                  </a:extLst>
                </a:gridCol>
              </a:tblGrid>
              <a:tr h="370840">
                <a:tc>
                  <a:txBody>
                    <a:bodyPr/>
                    <a:lstStyle/>
                    <a:p>
                      <a:endParaRPr lang="en-US" dirty="0">
                        <a:solidFill>
                          <a:schemeClr val="bg1"/>
                        </a:solidFill>
                      </a:endParaRPr>
                    </a:p>
                  </a:txBody>
                  <a:tcPr>
                    <a:solidFill>
                      <a:srgbClr val="4B655A"/>
                    </a:solidFill>
                  </a:tcPr>
                </a:tc>
                <a:tc>
                  <a:txBody>
                    <a:bodyPr/>
                    <a:lstStyle/>
                    <a:p>
                      <a:pPr algn="ctr"/>
                      <a:r>
                        <a:rPr lang="en-US" dirty="0">
                          <a:solidFill>
                            <a:schemeClr val="bg1"/>
                          </a:solidFill>
                        </a:rPr>
                        <a:t>MAIN GRID</a:t>
                      </a:r>
                    </a:p>
                  </a:txBody>
                  <a:tcPr>
                    <a:solidFill>
                      <a:srgbClr val="4B655A"/>
                    </a:solidFill>
                  </a:tcPr>
                </a:tc>
                <a:tc>
                  <a:txBody>
                    <a:bodyPr/>
                    <a:lstStyle/>
                    <a:p>
                      <a:pPr algn="ctr"/>
                      <a:r>
                        <a:rPr lang="en-US" dirty="0">
                          <a:solidFill>
                            <a:schemeClr val="bg1"/>
                          </a:solidFill>
                        </a:rPr>
                        <a:t>OFF-GRID</a:t>
                      </a:r>
                    </a:p>
                  </a:txBody>
                  <a:tcPr>
                    <a:solidFill>
                      <a:srgbClr val="4B655A"/>
                    </a:solidFill>
                  </a:tcPr>
                </a:tc>
                <a:extLst>
                  <a:ext uri="{0D108BD9-81ED-4DB2-BD59-A6C34878D82A}">
                    <a16:rowId xmlns:a16="http://schemas.microsoft.com/office/drawing/2014/main" val="3830033648"/>
                  </a:ext>
                </a:extLst>
              </a:tr>
              <a:tr h="370840">
                <a:tc>
                  <a:txBody>
                    <a:bodyPr/>
                    <a:lstStyle/>
                    <a:p>
                      <a:r>
                        <a:rPr lang="en-US" b="1" dirty="0"/>
                        <a:t>GRID STANDARDS</a:t>
                      </a:r>
                    </a:p>
                  </a:txBody>
                  <a:tcPr anchor="ctr">
                    <a:solidFill>
                      <a:schemeClr val="tx1">
                        <a:lumMod val="20000"/>
                        <a:lumOff val="80000"/>
                      </a:schemeClr>
                    </a:solidFill>
                  </a:tcPr>
                </a:tc>
                <a:tc>
                  <a:txBody>
                    <a:bodyPr/>
                    <a:lstStyle/>
                    <a:p>
                      <a:pPr marL="400050" indent="-400050">
                        <a:spcAft>
                          <a:spcPts val="900"/>
                        </a:spcAft>
                        <a:buFont typeface="Wingdings" pitchFamily="2" charset="2"/>
                        <a:buChar char="§"/>
                      </a:pPr>
                      <a:r>
                        <a:rPr lang="en-US" sz="1600" b="1" u="none" dirty="0"/>
                        <a:t>Historical heritage</a:t>
                      </a:r>
                      <a:r>
                        <a:rPr lang="en-US" sz="1600" u="none" dirty="0"/>
                        <a:t>. Historical reasons determine the grid and service standards.</a:t>
                      </a:r>
                    </a:p>
                    <a:p>
                      <a:pPr marL="400050" indent="-400050">
                        <a:spcAft>
                          <a:spcPts val="900"/>
                        </a:spcAft>
                        <a:buFont typeface="Wingdings" pitchFamily="2" charset="2"/>
                        <a:buChar char="§"/>
                      </a:pPr>
                      <a:r>
                        <a:rPr lang="en-US" sz="1600" b="1" u="none" dirty="0"/>
                        <a:t>Compatibility </a:t>
                      </a:r>
                      <a:r>
                        <a:rPr lang="en-US" sz="1600" u="none" dirty="0"/>
                        <a:t>is a priority. </a:t>
                      </a:r>
                    </a:p>
                    <a:p>
                      <a:pPr marL="400050" indent="-400050">
                        <a:spcAft>
                          <a:spcPts val="900"/>
                        </a:spcAft>
                        <a:buFont typeface="Wingdings" pitchFamily="2" charset="2"/>
                        <a:buChar char="§"/>
                      </a:pPr>
                      <a:r>
                        <a:rPr lang="en-US" sz="1600" b="1" u="none" dirty="0"/>
                        <a:t>Changes not possible. </a:t>
                      </a:r>
                      <a:r>
                        <a:rPr lang="en-US" sz="1600" u="none" dirty="0"/>
                        <a:t>Large scale do not facilitate changes or innovative approaches</a:t>
                      </a:r>
                    </a:p>
                    <a:p>
                      <a:pPr marL="0" marR="0" lvl="0" indent="0" algn="l" defTabSz="979631" rtl="0" eaLnBrk="1" fontAlgn="auto" latinLnBrk="0" hangingPunct="1">
                        <a:lnSpc>
                          <a:spcPct val="100000"/>
                        </a:lnSpc>
                        <a:spcBef>
                          <a:spcPts val="0"/>
                        </a:spcBef>
                        <a:spcAft>
                          <a:spcPts val="900"/>
                        </a:spcAft>
                        <a:buClrTx/>
                        <a:buSzTx/>
                        <a:buFont typeface="Wingdings" pitchFamily="2" charset="2"/>
                        <a:buNone/>
                        <a:tabLst/>
                        <a:defRPr/>
                      </a:pPr>
                      <a:r>
                        <a:rPr lang="en-US" sz="1600" b="1" i="1" u="none" dirty="0">
                          <a:latin typeface="Calibri" panose="020F0502020204030204" pitchFamily="34" charset="0"/>
                        </a:rPr>
                        <a:t>→</a:t>
                      </a:r>
                      <a:r>
                        <a:rPr lang="en-US" sz="1600" b="1" i="1" u="none" dirty="0"/>
                        <a:t> </a:t>
                      </a:r>
                      <a:r>
                        <a:rPr lang="en-US" sz="1600" b="1" i="1" dirty="0"/>
                        <a:t>Technical requirements are unified at national level and are difficult to change. They are based on AC current.</a:t>
                      </a:r>
                      <a:endParaRPr lang="en-US" sz="1600" b="1" i="1" u="none" dirty="0"/>
                    </a:p>
                  </a:txBody>
                  <a:tcPr/>
                </a:tc>
                <a:tc>
                  <a:txBody>
                    <a:bodyPr/>
                    <a:lstStyle/>
                    <a:p>
                      <a:pPr marL="400050" indent="-400050">
                        <a:spcAft>
                          <a:spcPts val="900"/>
                        </a:spcAft>
                        <a:buFont typeface="Wingdings" pitchFamily="2" charset="2"/>
                        <a:buChar char="§"/>
                      </a:pPr>
                      <a:r>
                        <a:rPr lang="en-US" sz="1600" b="1" i="0" u="none" dirty="0"/>
                        <a:t>Complexity. </a:t>
                      </a:r>
                      <a:r>
                        <a:rPr lang="en-US" sz="1600" b="0" i="0" u="none" dirty="0"/>
                        <a:t>Main grid standards might not be adjusted to local needs in rural contexts, which are characterized by lower energy demands than in urban areas. </a:t>
                      </a:r>
                    </a:p>
                    <a:p>
                      <a:pPr marL="400050" indent="-400050">
                        <a:spcAft>
                          <a:spcPts val="900"/>
                        </a:spcAft>
                        <a:buFont typeface="Wingdings" pitchFamily="2" charset="2"/>
                        <a:buChar char="§"/>
                      </a:pPr>
                      <a:r>
                        <a:rPr lang="en-US" sz="1600" b="1" i="0" u="none" dirty="0"/>
                        <a:t>Absence of qualified personnel. </a:t>
                      </a:r>
                      <a:r>
                        <a:rPr lang="en-US" sz="1600" b="0" i="0" u="none" dirty="0"/>
                        <a:t>Grid standards might be difficult to achieve due to the lack of local technical capacity, specially in Medium Voltage.</a:t>
                      </a:r>
                    </a:p>
                    <a:p>
                      <a:pPr marL="400050" indent="-400050">
                        <a:spcAft>
                          <a:spcPts val="900"/>
                        </a:spcAft>
                        <a:buFont typeface="Wingdings" pitchFamily="2" charset="2"/>
                        <a:buChar char="§"/>
                      </a:pPr>
                      <a:r>
                        <a:rPr lang="en-US" sz="1600" b="1" i="0" u="none" dirty="0"/>
                        <a:t>Safety</a:t>
                      </a:r>
                      <a:r>
                        <a:rPr lang="en-US" sz="1600" b="0" i="0" u="none" dirty="0"/>
                        <a:t>. Safety becomes critical as infrastructure in remote locations tends to follow lower standards (including the households).</a:t>
                      </a:r>
                    </a:p>
                    <a:p>
                      <a:pPr marL="400050" indent="-400050">
                        <a:spcAft>
                          <a:spcPts val="900"/>
                        </a:spcAft>
                        <a:buFont typeface="Wingdings" pitchFamily="2" charset="2"/>
                        <a:buChar char="§"/>
                      </a:pPr>
                      <a:r>
                        <a:rPr lang="en-US" sz="1600" b="1" i="0" u="none" dirty="0"/>
                        <a:t>Space for innovation</a:t>
                      </a:r>
                      <a:r>
                        <a:rPr lang="en-US" sz="1600" b="0" i="0" u="none" dirty="0"/>
                        <a:t>. Smaller and new infrastructures allow to innovate with different approaches, including swarm-grids</a:t>
                      </a:r>
                    </a:p>
                    <a:p>
                      <a:pPr marL="400050" marR="0" lvl="0" indent="-400050" algn="l" defTabSz="979631" rtl="0" eaLnBrk="1" fontAlgn="auto" latinLnBrk="0" hangingPunct="1">
                        <a:lnSpc>
                          <a:spcPct val="100000"/>
                        </a:lnSpc>
                        <a:spcBef>
                          <a:spcPts val="0"/>
                        </a:spcBef>
                        <a:spcAft>
                          <a:spcPts val="900"/>
                        </a:spcAft>
                        <a:buClrTx/>
                        <a:buSzTx/>
                        <a:buFont typeface="Wingdings" pitchFamily="2" charset="2"/>
                        <a:buChar char="§"/>
                        <a:tabLst/>
                        <a:defRPr/>
                      </a:pPr>
                      <a:r>
                        <a:rPr lang="en-US" sz="1600" b="1" i="0" u="none" dirty="0"/>
                        <a:t>DC appliances</a:t>
                      </a:r>
                      <a:r>
                        <a:rPr lang="en-US" sz="1600" b="0" i="0" u="none" dirty="0"/>
                        <a:t>. The offer of appliances that can be connected directly in DC is continuously growing.</a:t>
                      </a:r>
                    </a:p>
                    <a:p>
                      <a:pPr marL="0" indent="0">
                        <a:spcAft>
                          <a:spcPts val="900"/>
                        </a:spcAft>
                        <a:buFont typeface="Wingdings" pitchFamily="2" charset="2"/>
                        <a:buNone/>
                      </a:pPr>
                      <a:r>
                        <a:rPr lang="en-US" sz="1600" b="1" i="1" u="none" dirty="0">
                          <a:latin typeface="Calibri" panose="020F0502020204030204" pitchFamily="34" charset="0"/>
                        </a:rPr>
                        <a:t>→</a:t>
                      </a:r>
                      <a:r>
                        <a:rPr lang="en-US" sz="1600" b="1" i="1" u="none" dirty="0"/>
                        <a:t> Both AC and DC services can be observed. The use of low voltage facilitates both installation and later O&amp;M as no specialized linesmen are needed. </a:t>
                      </a:r>
                      <a:endParaRPr lang="en-US" sz="1600" b="0" i="0" u="none" dirty="0"/>
                    </a:p>
                  </a:txBody>
                  <a:tcPr anchor="ctr"/>
                </a:tc>
                <a:extLst>
                  <a:ext uri="{0D108BD9-81ED-4DB2-BD59-A6C34878D82A}">
                    <a16:rowId xmlns:a16="http://schemas.microsoft.com/office/drawing/2014/main" val="1548618892"/>
                  </a:ext>
                </a:extLst>
              </a:tr>
            </a:tbl>
          </a:graphicData>
        </a:graphic>
      </p:graphicFrame>
    </p:spTree>
    <p:extLst>
      <p:ext uri="{BB962C8B-B14F-4D97-AF65-F5344CB8AC3E}">
        <p14:creationId xmlns:p14="http://schemas.microsoft.com/office/powerpoint/2010/main" val="23499186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D1F479D-24F2-9ACE-A3C8-EDADDACC8586}"/>
              </a:ext>
            </a:extLst>
          </p:cNvPr>
          <p:cNvSpPr>
            <a:spLocks noGrp="1"/>
          </p:cNvSpPr>
          <p:nvPr>
            <p:ph type="title"/>
          </p:nvPr>
        </p:nvSpPr>
        <p:spPr/>
        <p:txBody>
          <a:bodyPr/>
          <a:lstStyle/>
          <a:p>
            <a:r>
              <a:rPr lang="es-ES" dirty="0">
                <a:solidFill>
                  <a:srgbClr val="4B655A"/>
                </a:solidFill>
                <a:latin typeface="Tw Cen MT" panose="020B0602020104020603" pitchFamily="34" charset="0"/>
              </a:rPr>
              <a:t>GRID VS OFF-GRID. </a:t>
            </a:r>
            <a:r>
              <a:rPr lang="es-ES" dirty="0">
                <a:solidFill>
                  <a:schemeClr val="tx1"/>
                </a:solidFill>
                <a:latin typeface="Tw Cen MT" panose="020B0602020104020603" pitchFamily="34" charset="0"/>
              </a:rPr>
              <a:t>E-WASTE</a:t>
            </a:r>
            <a:endParaRPr lang="es-ES" dirty="0">
              <a:solidFill>
                <a:schemeClr val="tx1"/>
              </a:solidFill>
            </a:endParaRPr>
          </a:p>
        </p:txBody>
      </p:sp>
      <p:graphicFrame>
        <p:nvGraphicFramePr>
          <p:cNvPr id="4" name="Table 13">
            <a:extLst>
              <a:ext uri="{FF2B5EF4-FFF2-40B4-BE49-F238E27FC236}">
                <a16:creationId xmlns:a16="http://schemas.microsoft.com/office/drawing/2014/main" id="{CFFA0613-2253-D066-BAA0-031CDFCDE437}"/>
              </a:ext>
            </a:extLst>
          </p:cNvPr>
          <p:cNvGraphicFramePr>
            <a:graphicFrameLocks noGrp="1"/>
          </p:cNvGraphicFramePr>
          <p:nvPr>
            <p:extLst>
              <p:ext uri="{D42A27DB-BD31-4B8C-83A1-F6EECF244321}">
                <p14:modId xmlns:p14="http://schemas.microsoft.com/office/powerpoint/2010/main" val="3025902133"/>
              </p:ext>
            </p:extLst>
          </p:nvPr>
        </p:nvGraphicFramePr>
        <p:xfrm>
          <a:off x="1166812" y="1340768"/>
          <a:ext cx="10761836" cy="3985260"/>
        </p:xfrm>
        <a:graphic>
          <a:graphicData uri="http://schemas.openxmlformats.org/drawingml/2006/table">
            <a:tbl>
              <a:tblPr firstRow="1" bandRow="1">
                <a:tableStyleId>{5940675A-B579-460E-94D1-54222C63F5DA}</a:tableStyleId>
              </a:tblPr>
              <a:tblGrid>
                <a:gridCol w="1760836">
                  <a:extLst>
                    <a:ext uri="{9D8B030D-6E8A-4147-A177-3AD203B41FA5}">
                      <a16:colId xmlns:a16="http://schemas.microsoft.com/office/drawing/2014/main" val="3363282060"/>
                    </a:ext>
                  </a:extLst>
                </a:gridCol>
                <a:gridCol w="3528392">
                  <a:extLst>
                    <a:ext uri="{9D8B030D-6E8A-4147-A177-3AD203B41FA5}">
                      <a16:colId xmlns:a16="http://schemas.microsoft.com/office/drawing/2014/main" val="509327615"/>
                    </a:ext>
                  </a:extLst>
                </a:gridCol>
                <a:gridCol w="5472608">
                  <a:extLst>
                    <a:ext uri="{9D8B030D-6E8A-4147-A177-3AD203B41FA5}">
                      <a16:colId xmlns:a16="http://schemas.microsoft.com/office/drawing/2014/main" val="548862390"/>
                    </a:ext>
                  </a:extLst>
                </a:gridCol>
              </a:tblGrid>
              <a:tr h="370840">
                <a:tc>
                  <a:txBody>
                    <a:bodyPr/>
                    <a:lstStyle/>
                    <a:p>
                      <a:endParaRPr lang="en-US" dirty="0">
                        <a:solidFill>
                          <a:schemeClr val="bg1"/>
                        </a:solidFill>
                      </a:endParaRPr>
                    </a:p>
                  </a:txBody>
                  <a:tcPr>
                    <a:solidFill>
                      <a:srgbClr val="4B655A"/>
                    </a:solidFill>
                  </a:tcPr>
                </a:tc>
                <a:tc>
                  <a:txBody>
                    <a:bodyPr/>
                    <a:lstStyle/>
                    <a:p>
                      <a:pPr algn="ctr"/>
                      <a:r>
                        <a:rPr lang="en-US" dirty="0">
                          <a:solidFill>
                            <a:schemeClr val="bg1"/>
                          </a:solidFill>
                        </a:rPr>
                        <a:t>MAIN GRID</a:t>
                      </a:r>
                    </a:p>
                  </a:txBody>
                  <a:tcPr>
                    <a:solidFill>
                      <a:srgbClr val="4B655A"/>
                    </a:solidFill>
                  </a:tcPr>
                </a:tc>
                <a:tc>
                  <a:txBody>
                    <a:bodyPr/>
                    <a:lstStyle/>
                    <a:p>
                      <a:pPr algn="ctr"/>
                      <a:r>
                        <a:rPr lang="en-US" dirty="0">
                          <a:solidFill>
                            <a:schemeClr val="bg1"/>
                          </a:solidFill>
                        </a:rPr>
                        <a:t>OFF-GRID</a:t>
                      </a:r>
                    </a:p>
                  </a:txBody>
                  <a:tcPr>
                    <a:solidFill>
                      <a:srgbClr val="4B655A"/>
                    </a:solidFill>
                  </a:tcPr>
                </a:tc>
                <a:extLst>
                  <a:ext uri="{0D108BD9-81ED-4DB2-BD59-A6C34878D82A}">
                    <a16:rowId xmlns:a16="http://schemas.microsoft.com/office/drawing/2014/main" val="3830033648"/>
                  </a:ext>
                </a:extLst>
              </a:tr>
              <a:tr h="370840">
                <a:tc>
                  <a:txBody>
                    <a:bodyPr/>
                    <a:lstStyle/>
                    <a:p>
                      <a:r>
                        <a:rPr lang="en-US" b="1" dirty="0"/>
                        <a:t>ELECTRIC AND ELECTRONIC</a:t>
                      </a:r>
                    </a:p>
                    <a:p>
                      <a:r>
                        <a:rPr lang="en-US" b="1" dirty="0"/>
                        <a:t>WASTE MANAGEMENT</a:t>
                      </a:r>
                    </a:p>
                  </a:txBody>
                  <a:tcPr anchor="ctr">
                    <a:solidFill>
                      <a:schemeClr val="tx1">
                        <a:lumMod val="20000"/>
                        <a:lumOff val="80000"/>
                      </a:schemeClr>
                    </a:solidFill>
                  </a:tcPr>
                </a:tc>
                <a:tc>
                  <a:txBody>
                    <a:bodyPr/>
                    <a:lstStyle/>
                    <a:p>
                      <a:pPr marL="400050" indent="-400050">
                        <a:spcAft>
                          <a:spcPts val="900"/>
                        </a:spcAft>
                        <a:buFont typeface="Wingdings" pitchFamily="2" charset="2"/>
                        <a:buChar char="§"/>
                      </a:pPr>
                      <a:r>
                        <a:rPr lang="en-US" sz="1600" b="1" u="none" dirty="0"/>
                        <a:t>Consolidated waste management streams</a:t>
                      </a:r>
                      <a:r>
                        <a:rPr lang="en-US" sz="1600" u="none" dirty="0"/>
                        <a:t>. Urban areas typically have waste management policies in place, population is informed about how to handle the waste, and there are collection points for each type of waste more or less available.</a:t>
                      </a:r>
                    </a:p>
                    <a:p>
                      <a:pPr marL="0" marR="0" lvl="0" indent="0" algn="l" defTabSz="979631" rtl="0" eaLnBrk="1" fontAlgn="auto" latinLnBrk="0" hangingPunct="1">
                        <a:lnSpc>
                          <a:spcPct val="100000"/>
                        </a:lnSpc>
                        <a:spcBef>
                          <a:spcPts val="0"/>
                        </a:spcBef>
                        <a:spcAft>
                          <a:spcPts val="900"/>
                        </a:spcAft>
                        <a:buClrTx/>
                        <a:buSzTx/>
                        <a:buFont typeface="Wingdings" pitchFamily="2" charset="2"/>
                        <a:buNone/>
                        <a:tabLst/>
                        <a:defRPr/>
                      </a:pPr>
                      <a:r>
                        <a:rPr lang="en-US" sz="1600" b="1" i="1" u="none" dirty="0">
                          <a:latin typeface="Calibri" panose="020F0502020204030204" pitchFamily="34" charset="0"/>
                        </a:rPr>
                        <a:t>→</a:t>
                      </a:r>
                      <a:r>
                        <a:rPr lang="en-US" sz="1600" b="1" i="1" u="none" dirty="0"/>
                        <a:t> </a:t>
                      </a:r>
                      <a:r>
                        <a:rPr lang="en-US" sz="1600" b="1" i="1" dirty="0"/>
                        <a:t>Electricity provider is not concerned about waste, as this is being handled independently.</a:t>
                      </a:r>
                      <a:endParaRPr lang="en-US" sz="1600" b="1" i="1" u="none" dirty="0"/>
                    </a:p>
                  </a:txBody>
                  <a:tcPr/>
                </a:tc>
                <a:tc>
                  <a:txBody>
                    <a:bodyPr/>
                    <a:lstStyle/>
                    <a:p>
                      <a:pPr marL="400050" indent="-400050">
                        <a:spcAft>
                          <a:spcPts val="900"/>
                        </a:spcAft>
                        <a:buFont typeface="Wingdings" pitchFamily="2" charset="2"/>
                        <a:buChar char="§"/>
                      </a:pPr>
                      <a:r>
                        <a:rPr lang="en-US" sz="1600" b="1" i="0" u="none" dirty="0"/>
                        <a:t>New stream of waste.</a:t>
                      </a:r>
                      <a:r>
                        <a:rPr lang="en-US" sz="1600" b="0" i="0" u="none" dirty="0"/>
                        <a:t> Electrification comes with the generation of a new stream of waste for the community, composed by batteries from stand-alone systems, but also from the appliances at the end of their life-cycle.</a:t>
                      </a:r>
                    </a:p>
                    <a:p>
                      <a:pPr marL="400050" marR="0" lvl="0" indent="-400050" algn="l" defTabSz="979631" rtl="0" eaLnBrk="1" fontAlgn="auto" latinLnBrk="0" hangingPunct="1">
                        <a:lnSpc>
                          <a:spcPct val="100000"/>
                        </a:lnSpc>
                        <a:spcBef>
                          <a:spcPts val="0"/>
                        </a:spcBef>
                        <a:spcAft>
                          <a:spcPts val="900"/>
                        </a:spcAft>
                        <a:buClrTx/>
                        <a:buSzTx/>
                        <a:buFont typeface="Wingdings" pitchFamily="2" charset="2"/>
                        <a:buChar char="§"/>
                        <a:tabLst/>
                        <a:defRPr/>
                      </a:pPr>
                      <a:r>
                        <a:rPr lang="en-US" sz="1600" b="1" i="0" u="none" dirty="0"/>
                        <a:t>No information on e-waste. </a:t>
                      </a:r>
                      <a:r>
                        <a:rPr lang="en-US" sz="1600" b="0" i="0" u="none" dirty="0"/>
                        <a:t>Since electrification comes for first time with the intervention, the population is not well informed on how to deal with waste.</a:t>
                      </a:r>
                    </a:p>
                    <a:p>
                      <a:pPr marL="400050" marR="0" lvl="0" indent="-400050" algn="l" defTabSz="979631" rtl="0" eaLnBrk="1" fontAlgn="auto" latinLnBrk="0" hangingPunct="1">
                        <a:lnSpc>
                          <a:spcPct val="100000"/>
                        </a:lnSpc>
                        <a:spcBef>
                          <a:spcPts val="0"/>
                        </a:spcBef>
                        <a:spcAft>
                          <a:spcPts val="900"/>
                        </a:spcAft>
                        <a:buClrTx/>
                        <a:buSzTx/>
                        <a:buFont typeface="Wingdings" pitchFamily="2" charset="2"/>
                        <a:buChar char="§"/>
                        <a:tabLst/>
                        <a:defRPr/>
                      </a:pPr>
                      <a:r>
                        <a:rPr lang="en-US" sz="1600" b="1" i="0" u="none" dirty="0"/>
                        <a:t>No waste management habits. </a:t>
                      </a:r>
                      <a:r>
                        <a:rPr lang="en-US" sz="1600" b="0" i="0" u="none" dirty="0"/>
                        <a:t>Typically off-grid areas do not have waste management policies implemented. Waste is often burned and in the case of e-waste, it is typically dumped uncontrolledly.</a:t>
                      </a:r>
                    </a:p>
                    <a:p>
                      <a:pPr marL="0" indent="0">
                        <a:spcAft>
                          <a:spcPts val="900"/>
                        </a:spcAft>
                        <a:buFont typeface="Wingdings" pitchFamily="2" charset="2"/>
                        <a:buNone/>
                      </a:pPr>
                      <a:r>
                        <a:rPr lang="en-US" sz="1600" b="1" i="1" u="none" dirty="0">
                          <a:latin typeface="Calibri" panose="020F0502020204030204" pitchFamily="34" charset="0"/>
                        </a:rPr>
                        <a:t>→</a:t>
                      </a:r>
                      <a:r>
                        <a:rPr lang="en-US" sz="1600" b="1" i="1" u="none" dirty="0"/>
                        <a:t> The Service Provider should play a role in the management of all the e-waste generated in the community.</a:t>
                      </a:r>
                      <a:endParaRPr lang="en-US" sz="1600" b="0" i="0" u="none" dirty="0"/>
                    </a:p>
                  </a:txBody>
                  <a:tcPr anchor="ctr"/>
                </a:tc>
                <a:extLst>
                  <a:ext uri="{0D108BD9-81ED-4DB2-BD59-A6C34878D82A}">
                    <a16:rowId xmlns:a16="http://schemas.microsoft.com/office/drawing/2014/main" val="1548618892"/>
                  </a:ext>
                </a:extLst>
              </a:tr>
            </a:tbl>
          </a:graphicData>
        </a:graphic>
      </p:graphicFrame>
    </p:spTree>
    <p:extLst>
      <p:ext uri="{BB962C8B-B14F-4D97-AF65-F5344CB8AC3E}">
        <p14:creationId xmlns:p14="http://schemas.microsoft.com/office/powerpoint/2010/main" val="23789187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DC88DC55-3376-4423-B44C-82333F3AC2F2}"/>
              </a:ext>
            </a:extLst>
          </p:cNvPr>
          <p:cNvSpPr>
            <a:spLocks noGrp="1"/>
          </p:cNvSpPr>
          <p:nvPr>
            <p:ph type="ftr" sz="quarter" idx="11"/>
          </p:nvPr>
        </p:nvSpPr>
        <p:spPr/>
        <p:txBody>
          <a:bodyPr/>
          <a:lstStyle/>
          <a:p>
            <a:endParaRPr lang="es-ES"/>
          </a:p>
        </p:txBody>
      </p:sp>
      <p:sp>
        <p:nvSpPr>
          <p:cNvPr id="6" name="Slide Number Placeholder 5">
            <a:extLst>
              <a:ext uri="{FF2B5EF4-FFF2-40B4-BE49-F238E27FC236}">
                <a16:creationId xmlns:a16="http://schemas.microsoft.com/office/drawing/2014/main" id="{7C0DF8A5-9978-4FB6-A5B6-738AAAB5FCBC}"/>
              </a:ext>
            </a:extLst>
          </p:cNvPr>
          <p:cNvSpPr>
            <a:spLocks noGrp="1"/>
          </p:cNvSpPr>
          <p:nvPr>
            <p:ph type="sldNum" sz="quarter" idx="12"/>
          </p:nvPr>
        </p:nvSpPr>
        <p:spPr/>
        <p:txBody>
          <a:bodyPr/>
          <a:lstStyle/>
          <a:p>
            <a:fld id="{D537B128-84B6-4F1E-8E5B-83802323B4DC}" type="slidenum">
              <a:rPr lang="es-ES" smtClean="0"/>
              <a:pPr/>
              <a:t>15</a:t>
            </a:fld>
            <a:endParaRPr lang="es-ES" dirty="0"/>
          </a:p>
        </p:txBody>
      </p:sp>
      <p:pic>
        <p:nvPicPr>
          <p:cNvPr id="8" name="Picture 7" descr="Diagram&#10;&#10;Description automatically generated">
            <a:extLst>
              <a:ext uri="{FF2B5EF4-FFF2-40B4-BE49-F238E27FC236}">
                <a16:creationId xmlns:a16="http://schemas.microsoft.com/office/drawing/2014/main" id="{D1CD81D8-8085-4BAB-8A20-30DD229FD22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3432" y="21330"/>
            <a:ext cx="10184060" cy="6827419"/>
          </a:xfrm>
          <a:prstGeom prst="rect">
            <a:avLst/>
          </a:prstGeom>
        </p:spPr>
      </p:pic>
    </p:spTree>
    <p:extLst>
      <p:ext uri="{BB962C8B-B14F-4D97-AF65-F5344CB8AC3E}">
        <p14:creationId xmlns:p14="http://schemas.microsoft.com/office/powerpoint/2010/main" val="11927261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ítulo 3">
            <a:extLst>
              <a:ext uri="{FF2B5EF4-FFF2-40B4-BE49-F238E27FC236}">
                <a16:creationId xmlns:a16="http://schemas.microsoft.com/office/drawing/2014/main" id="{08B73C88-7C63-3706-5D5C-65485573F840}"/>
              </a:ext>
            </a:extLst>
          </p:cNvPr>
          <p:cNvSpPr>
            <a:spLocks noGrp="1"/>
          </p:cNvSpPr>
          <p:nvPr>
            <p:ph type="subTitle" idx="1"/>
          </p:nvPr>
        </p:nvSpPr>
        <p:spPr/>
        <p:txBody>
          <a:bodyPr/>
          <a:lstStyle/>
          <a:p>
            <a:r>
              <a:rPr lang="es-CL" dirty="0"/>
              <a:t>3. MINI-GRID DEFINITION</a:t>
            </a:r>
            <a:endParaRPr lang="es-ES" dirty="0"/>
          </a:p>
        </p:txBody>
      </p:sp>
    </p:spTree>
    <p:extLst>
      <p:ext uri="{BB962C8B-B14F-4D97-AF65-F5344CB8AC3E}">
        <p14:creationId xmlns:p14="http://schemas.microsoft.com/office/powerpoint/2010/main" val="10091235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D1F479D-24F2-9ACE-A3C8-EDADDACC8586}"/>
              </a:ext>
            </a:extLst>
          </p:cNvPr>
          <p:cNvSpPr>
            <a:spLocks noGrp="1"/>
          </p:cNvSpPr>
          <p:nvPr>
            <p:ph type="title"/>
          </p:nvPr>
        </p:nvSpPr>
        <p:spPr/>
        <p:txBody>
          <a:bodyPr/>
          <a:lstStyle/>
          <a:p>
            <a:r>
              <a:rPr lang="en-GB" dirty="0">
                <a:solidFill>
                  <a:srgbClr val="4B655A"/>
                </a:solidFill>
                <a:latin typeface="Tw Cen MT" panose="020B0602020104020603" pitchFamily="34" charset="0"/>
              </a:rPr>
              <a:t>MINI-GRID DEFINITION</a:t>
            </a:r>
            <a:endParaRPr lang="es-ES" dirty="0"/>
          </a:p>
        </p:txBody>
      </p:sp>
      <p:sp>
        <p:nvSpPr>
          <p:cNvPr id="3" name="CuadroTexto 2">
            <a:extLst>
              <a:ext uri="{FF2B5EF4-FFF2-40B4-BE49-F238E27FC236}">
                <a16:creationId xmlns:a16="http://schemas.microsoft.com/office/drawing/2014/main" id="{6948F2B0-B007-D859-995A-C572F9504757}"/>
              </a:ext>
            </a:extLst>
          </p:cNvPr>
          <p:cNvSpPr txBox="1"/>
          <p:nvPr/>
        </p:nvSpPr>
        <p:spPr>
          <a:xfrm>
            <a:off x="500742" y="1062893"/>
            <a:ext cx="11211882" cy="6521785"/>
          </a:xfrm>
          <a:prstGeom prst="rect">
            <a:avLst/>
          </a:prstGeom>
          <a:noFill/>
        </p:spPr>
        <p:txBody>
          <a:bodyPr wrap="square">
            <a:spAutoFit/>
          </a:bodyPr>
          <a:lstStyle/>
          <a:p>
            <a:pPr lvl="0" algn="just" rtl="0">
              <a:lnSpc>
                <a:spcPct val="120000"/>
              </a:lnSpc>
              <a:spcBef>
                <a:spcPts val="0"/>
              </a:spcBef>
              <a:spcAft>
                <a:spcPts val="0"/>
              </a:spcAft>
              <a:buClr>
                <a:srgbClr val="24282B"/>
              </a:buClr>
              <a:buSzPts val="2400"/>
            </a:pPr>
            <a:r>
              <a:rPr lang="en-GB" sz="2400" b="0" i="0" dirty="0">
                <a:solidFill>
                  <a:srgbClr val="333333"/>
                </a:solidFill>
                <a:effectLst/>
              </a:rPr>
              <a:t>A </a:t>
            </a:r>
            <a:r>
              <a:rPr lang="en-GB" sz="2400" b="1" i="0" dirty="0">
                <a:solidFill>
                  <a:srgbClr val="333333"/>
                </a:solidFill>
                <a:effectLst/>
              </a:rPr>
              <a:t>mini grid</a:t>
            </a:r>
            <a:r>
              <a:rPr lang="en-GB" sz="2400" b="0" i="0" dirty="0">
                <a:solidFill>
                  <a:srgbClr val="333333"/>
                </a:solidFill>
                <a:effectLst/>
              </a:rPr>
              <a:t>, also sometimes referred to as a "</a:t>
            </a:r>
            <a:r>
              <a:rPr lang="en-GB" sz="2400" b="1" i="0" dirty="0">
                <a:solidFill>
                  <a:srgbClr val="333333"/>
                </a:solidFill>
                <a:effectLst/>
              </a:rPr>
              <a:t>micro grid or isolated grid</a:t>
            </a:r>
            <a:r>
              <a:rPr lang="en-GB" sz="2400" b="0" i="0" dirty="0">
                <a:solidFill>
                  <a:srgbClr val="333333"/>
                </a:solidFill>
                <a:effectLst/>
              </a:rPr>
              <a:t>", can be defined as a set of electricity generators and possibly energy storage systems interconnected to a distribution network that supplies electricity to a localized group of customers.</a:t>
            </a:r>
          </a:p>
          <a:p>
            <a:pPr lvl="0" algn="just" rtl="0">
              <a:lnSpc>
                <a:spcPct val="120000"/>
              </a:lnSpc>
              <a:spcBef>
                <a:spcPts val="0"/>
              </a:spcBef>
              <a:spcAft>
                <a:spcPts val="0"/>
              </a:spcAft>
              <a:buClr>
                <a:srgbClr val="24282B"/>
              </a:buClr>
              <a:buSzPts val="2400"/>
            </a:pPr>
            <a:endParaRPr lang="en-GB" sz="2400" dirty="0">
              <a:solidFill>
                <a:srgbClr val="333333"/>
              </a:solidFill>
            </a:endParaRPr>
          </a:p>
          <a:p>
            <a:pPr lvl="0" algn="just" rtl="0">
              <a:lnSpc>
                <a:spcPct val="120000"/>
              </a:lnSpc>
              <a:spcBef>
                <a:spcPts val="0"/>
              </a:spcBef>
              <a:spcAft>
                <a:spcPts val="0"/>
              </a:spcAft>
              <a:buClr>
                <a:srgbClr val="24282B"/>
              </a:buClr>
              <a:buSzPts val="2400"/>
            </a:pPr>
            <a:r>
              <a:rPr lang="en-GB" sz="2400" b="1" dirty="0">
                <a:solidFill>
                  <a:srgbClr val="333333"/>
                </a:solidFill>
              </a:rPr>
              <a:t>Sizing: </a:t>
            </a:r>
            <a:r>
              <a:rPr lang="en-GB" sz="2400" dirty="0">
                <a:solidFill>
                  <a:srgbClr val="333333"/>
                </a:solidFill>
              </a:rPr>
              <a:t>There is no one single definition about the size of the mini-grids. Some organizations define mini-grids in terms of the generation capacity i.e. between 10 kW to 10 MW. Others define it in terms of customers reached i.e. mini-grids reaching 20-100 customers are called micro mini-grids and mini-grids reaching over 500 customers are called full mini-grids. A general consensus is that mini-grids should supply more than a few kW of electricity to multiple consumers such as community, hospitals or schools.</a:t>
            </a:r>
          </a:p>
          <a:p>
            <a:pPr lvl="0" algn="just" rtl="0">
              <a:lnSpc>
                <a:spcPct val="120000"/>
              </a:lnSpc>
              <a:spcBef>
                <a:spcPts val="0"/>
              </a:spcBef>
              <a:spcAft>
                <a:spcPts val="0"/>
              </a:spcAft>
              <a:buClr>
                <a:srgbClr val="24282B"/>
              </a:buClr>
              <a:buSzPts val="2400"/>
            </a:pPr>
            <a:endParaRPr lang="en-GB" sz="2000" dirty="0">
              <a:solidFill>
                <a:srgbClr val="333333"/>
              </a:solidFill>
            </a:endParaRPr>
          </a:p>
          <a:p>
            <a:pPr lvl="4" algn="just">
              <a:lnSpc>
                <a:spcPct val="120000"/>
              </a:lnSpc>
              <a:buClr>
                <a:srgbClr val="24282B"/>
              </a:buClr>
              <a:buSzPts val="2400"/>
            </a:pPr>
            <a:r>
              <a:rPr lang="en-GB" sz="2000" b="1" dirty="0">
                <a:solidFill>
                  <a:srgbClr val="333333"/>
                </a:solidFill>
              </a:rPr>
              <a:t>Source</a:t>
            </a:r>
            <a:r>
              <a:rPr lang="en-GB" sz="2000" dirty="0">
                <a:solidFill>
                  <a:srgbClr val="333333"/>
                </a:solidFill>
              </a:rPr>
              <a:t>: </a:t>
            </a:r>
            <a:r>
              <a:rPr lang="en-GB" sz="2000" dirty="0" err="1">
                <a:solidFill>
                  <a:srgbClr val="333333"/>
                </a:solidFill>
              </a:rPr>
              <a:t>Energypedia</a:t>
            </a:r>
            <a:endParaRPr lang="en-GB" sz="2000" dirty="0">
              <a:solidFill>
                <a:srgbClr val="333333"/>
              </a:solidFill>
            </a:endParaRPr>
          </a:p>
          <a:p>
            <a:pPr lvl="4" algn="just">
              <a:lnSpc>
                <a:spcPct val="120000"/>
              </a:lnSpc>
              <a:buClr>
                <a:srgbClr val="24282B"/>
              </a:buClr>
              <a:buSzPts val="2400"/>
            </a:pPr>
            <a:r>
              <a:rPr lang="en-US" sz="2000" dirty="0">
                <a:solidFill>
                  <a:schemeClr val="tx1"/>
                </a:solidFill>
                <a:hlinkClick r:id="rId3"/>
              </a:rPr>
              <a:t>https://energypedia.info/wiki/Mini_Grids#Definition_and_Overview</a:t>
            </a:r>
            <a:endParaRPr lang="en-GB" sz="2000" dirty="0">
              <a:solidFill>
                <a:srgbClr val="333333"/>
              </a:solidFill>
            </a:endParaRPr>
          </a:p>
          <a:p>
            <a:pPr lvl="0" algn="just" rtl="0">
              <a:lnSpc>
                <a:spcPct val="120000"/>
              </a:lnSpc>
              <a:spcBef>
                <a:spcPts val="0"/>
              </a:spcBef>
              <a:spcAft>
                <a:spcPts val="0"/>
              </a:spcAft>
              <a:buClr>
                <a:srgbClr val="24282B"/>
              </a:buClr>
              <a:buSzPts val="2400"/>
            </a:pPr>
            <a:endParaRPr lang="en-US" sz="2400" dirty="0">
              <a:solidFill>
                <a:schemeClr val="tx1"/>
              </a:solidFill>
            </a:endParaRPr>
          </a:p>
          <a:p>
            <a:pPr marL="342900" indent="-342900" algn="l">
              <a:spcBef>
                <a:spcPts val="600"/>
              </a:spcBef>
              <a:buFont typeface="Arial" panose="020B0604020202020204" pitchFamily="34" charset="0"/>
              <a:buChar char="•"/>
            </a:pPr>
            <a:endParaRPr lang="en-US" sz="2400" b="0" i="0" dirty="0">
              <a:effectLst/>
            </a:endParaRPr>
          </a:p>
        </p:txBody>
      </p:sp>
    </p:spTree>
    <p:extLst>
      <p:ext uri="{BB962C8B-B14F-4D97-AF65-F5344CB8AC3E}">
        <p14:creationId xmlns:p14="http://schemas.microsoft.com/office/powerpoint/2010/main" val="32362442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ítulo 3">
            <a:extLst>
              <a:ext uri="{FF2B5EF4-FFF2-40B4-BE49-F238E27FC236}">
                <a16:creationId xmlns:a16="http://schemas.microsoft.com/office/drawing/2014/main" id="{08B73C88-7C63-3706-5D5C-65485573F840}"/>
              </a:ext>
            </a:extLst>
          </p:cNvPr>
          <p:cNvSpPr>
            <a:spLocks noGrp="1"/>
          </p:cNvSpPr>
          <p:nvPr>
            <p:ph type="subTitle" idx="1"/>
          </p:nvPr>
        </p:nvSpPr>
        <p:spPr/>
        <p:txBody>
          <a:bodyPr/>
          <a:lstStyle/>
          <a:p>
            <a:r>
              <a:rPr lang="es-CL" dirty="0"/>
              <a:t>4. </a:t>
            </a:r>
            <a:r>
              <a:rPr lang="es-CL" dirty="0" err="1"/>
              <a:t>The</a:t>
            </a:r>
            <a:r>
              <a:rPr lang="es-CL" dirty="0"/>
              <a:t> role </a:t>
            </a:r>
            <a:r>
              <a:rPr lang="es-CL" dirty="0" err="1"/>
              <a:t>of</a:t>
            </a:r>
            <a:r>
              <a:rPr lang="es-CL" dirty="0"/>
              <a:t> </a:t>
            </a:r>
            <a:r>
              <a:rPr lang="es-CL" dirty="0" err="1"/>
              <a:t>mini-grids</a:t>
            </a:r>
            <a:endParaRPr lang="es-ES" dirty="0"/>
          </a:p>
        </p:txBody>
      </p:sp>
    </p:spTree>
    <p:extLst>
      <p:ext uri="{BB962C8B-B14F-4D97-AF65-F5344CB8AC3E}">
        <p14:creationId xmlns:p14="http://schemas.microsoft.com/office/powerpoint/2010/main" val="22088000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D1F479D-24F2-9ACE-A3C8-EDADDACC8586}"/>
              </a:ext>
            </a:extLst>
          </p:cNvPr>
          <p:cNvSpPr>
            <a:spLocks noGrp="1"/>
          </p:cNvSpPr>
          <p:nvPr>
            <p:ph type="title"/>
          </p:nvPr>
        </p:nvSpPr>
        <p:spPr>
          <a:xfrm>
            <a:off x="609600" y="274638"/>
            <a:ext cx="11211881" cy="706090"/>
          </a:xfrm>
        </p:spPr>
        <p:txBody>
          <a:bodyPr/>
          <a:lstStyle/>
          <a:p>
            <a:r>
              <a:rPr lang="en-GB" dirty="0">
                <a:solidFill>
                  <a:srgbClr val="4B655A"/>
                </a:solidFill>
                <a:latin typeface="Tw Cen MT" panose="020B0602020104020603" pitchFamily="34" charset="0"/>
              </a:rPr>
              <a:t>ENERGY ACCESS WORLDWIDE. </a:t>
            </a:r>
            <a:r>
              <a:rPr lang="en-GB" dirty="0">
                <a:solidFill>
                  <a:schemeClr val="tx1"/>
                </a:solidFill>
                <a:latin typeface="Tw Cen MT" panose="020B0602020104020603" pitchFamily="34" charset="0"/>
              </a:rPr>
              <a:t>ACHIEVING SDG 7</a:t>
            </a:r>
            <a:endParaRPr lang="es-ES" dirty="0">
              <a:solidFill>
                <a:schemeClr val="tx1"/>
              </a:solidFill>
            </a:endParaRPr>
          </a:p>
        </p:txBody>
      </p:sp>
      <p:pic>
        <p:nvPicPr>
          <p:cNvPr id="1026" name="Picture 2" descr="Sustainable Development Goal 7 - Wikipedia">
            <a:extLst>
              <a:ext uri="{FF2B5EF4-FFF2-40B4-BE49-F238E27FC236}">
                <a16:creationId xmlns:a16="http://schemas.microsoft.com/office/drawing/2014/main" id="{9B55995F-A7D0-BF8B-F818-6950989BAA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060848"/>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D8D812E4-847F-AE44-35EB-14D36DDB8622}"/>
              </a:ext>
            </a:extLst>
          </p:cNvPr>
          <p:cNvPicPr>
            <a:picLocks noChangeAspect="1"/>
          </p:cNvPicPr>
          <p:nvPr/>
        </p:nvPicPr>
        <p:blipFill>
          <a:blip r:embed="rId4"/>
          <a:stretch>
            <a:fillRect/>
          </a:stretch>
        </p:blipFill>
        <p:spPr>
          <a:xfrm>
            <a:off x="2895689" y="1762150"/>
            <a:ext cx="8910190" cy="2431157"/>
          </a:xfrm>
          <a:prstGeom prst="rect">
            <a:avLst/>
          </a:prstGeom>
        </p:spPr>
      </p:pic>
      <p:sp>
        <p:nvSpPr>
          <p:cNvPr id="9" name="TextBox 8">
            <a:extLst>
              <a:ext uri="{FF2B5EF4-FFF2-40B4-BE49-F238E27FC236}">
                <a16:creationId xmlns:a16="http://schemas.microsoft.com/office/drawing/2014/main" id="{CAA5F52F-9D0F-C00A-EE3C-3DF55E96FCA0}"/>
              </a:ext>
            </a:extLst>
          </p:cNvPr>
          <p:cNvSpPr txBox="1"/>
          <p:nvPr/>
        </p:nvSpPr>
        <p:spPr>
          <a:xfrm>
            <a:off x="609600" y="4386876"/>
            <a:ext cx="11211880" cy="1175706"/>
          </a:xfrm>
          <a:prstGeom prst="rect">
            <a:avLst/>
          </a:prstGeom>
          <a:noFill/>
        </p:spPr>
        <p:txBody>
          <a:bodyPr wrap="square">
            <a:spAutoFit/>
          </a:bodyPr>
          <a:lstStyle/>
          <a:p>
            <a:pPr algn="just">
              <a:lnSpc>
                <a:spcPct val="120000"/>
              </a:lnSpc>
              <a:buClr>
                <a:srgbClr val="24282B"/>
              </a:buClr>
              <a:buSzPts val="2400"/>
            </a:pPr>
            <a:r>
              <a:rPr lang="en-GB" sz="2000" dirty="0"/>
              <a:t>Source: IEA, IRENA, UNSD, World Bank, WHO. 2023. Tracking SDG 7: The Energy Progress Report. World Bank, Washington DC. © World Bank. License: Creative Commons Attribution—</a:t>
            </a:r>
            <a:r>
              <a:rPr lang="en-GB" sz="2000" dirty="0" err="1"/>
              <a:t>NonCommercial</a:t>
            </a:r>
            <a:r>
              <a:rPr lang="en-GB" sz="2000" dirty="0"/>
              <a:t> 3.0 IGO (CC BY-NC 3.0 IGO). </a:t>
            </a:r>
          </a:p>
        </p:txBody>
      </p:sp>
    </p:spTree>
    <p:extLst>
      <p:ext uri="{BB962C8B-B14F-4D97-AF65-F5344CB8AC3E}">
        <p14:creationId xmlns:p14="http://schemas.microsoft.com/office/powerpoint/2010/main" val="12147766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arcador de contenido 8">
            <a:extLst>
              <a:ext uri="{FF2B5EF4-FFF2-40B4-BE49-F238E27FC236}">
                <a16:creationId xmlns:a16="http://schemas.microsoft.com/office/drawing/2014/main" id="{B39176BF-8126-9458-5E8F-428ABD13AFB0}"/>
              </a:ext>
            </a:extLst>
          </p:cNvPr>
          <p:cNvSpPr>
            <a:spLocks noGrp="1"/>
          </p:cNvSpPr>
          <p:nvPr>
            <p:ph sz="quarter" idx="10"/>
          </p:nvPr>
        </p:nvSpPr>
        <p:spPr>
          <a:xfrm>
            <a:off x="609599" y="1268414"/>
            <a:ext cx="10972800" cy="4536850"/>
          </a:xfrm>
        </p:spPr>
        <p:txBody>
          <a:bodyPr>
            <a:normAutofit/>
          </a:bodyPr>
          <a:lstStyle/>
          <a:p>
            <a:pPr marL="889866" lvl="1" indent="-400050">
              <a:spcAft>
                <a:spcPts val="600"/>
              </a:spcAft>
              <a:buFont typeface="+mj-lt"/>
              <a:buAutoNum type="arabicPeriod"/>
            </a:pPr>
            <a:r>
              <a:rPr lang="en-GB" sz="2400" b="1" dirty="0">
                <a:solidFill>
                  <a:srgbClr val="9EA159"/>
                </a:solidFill>
                <a:ea typeface="Calibri Light" panose="020F0302020204030204" pitchFamily="34" charset="0"/>
                <a:cs typeface="Calibri Light" panose="020F0302020204030204" pitchFamily="34" charset="0"/>
              </a:rPr>
              <a:t>Session objectives</a:t>
            </a:r>
          </a:p>
          <a:p>
            <a:pPr marL="889866" lvl="1" indent="-400050">
              <a:spcAft>
                <a:spcPts val="600"/>
              </a:spcAft>
              <a:buFont typeface="+mj-lt"/>
              <a:buAutoNum type="arabicPeriod"/>
            </a:pPr>
            <a:r>
              <a:rPr lang="en-GB" sz="2400" b="1" dirty="0">
                <a:solidFill>
                  <a:srgbClr val="9EA159"/>
                </a:solidFill>
                <a:ea typeface="Calibri Light" panose="020F0302020204030204" pitchFamily="34" charset="0"/>
                <a:cs typeface="Calibri Light" panose="020F0302020204030204" pitchFamily="34" charset="0"/>
              </a:rPr>
              <a:t>Grid vs Off-grid </a:t>
            </a:r>
          </a:p>
          <a:p>
            <a:pPr marL="889866" lvl="1" indent="-400050">
              <a:spcAft>
                <a:spcPts val="600"/>
              </a:spcAft>
              <a:buFont typeface="+mj-lt"/>
              <a:buAutoNum type="arabicPeriod"/>
            </a:pPr>
            <a:r>
              <a:rPr lang="en-GB" sz="2400" b="1" dirty="0">
                <a:solidFill>
                  <a:srgbClr val="9EA159"/>
                </a:solidFill>
                <a:ea typeface="Calibri Light" panose="020F0302020204030204" pitchFamily="34" charset="0"/>
                <a:cs typeface="Calibri Light" panose="020F0302020204030204" pitchFamily="34" charset="0"/>
              </a:rPr>
              <a:t>Mini-grid definition</a:t>
            </a:r>
          </a:p>
          <a:p>
            <a:pPr marL="889866" lvl="1" indent="-400050">
              <a:spcAft>
                <a:spcPts val="600"/>
              </a:spcAft>
              <a:buFont typeface="+mj-lt"/>
              <a:buAutoNum type="arabicPeriod"/>
            </a:pPr>
            <a:r>
              <a:rPr lang="en-GB" sz="2400" b="1" dirty="0">
                <a:solidFill>
                  <a:srgbClr val="9EA159"/>
                </a:solidFill>
                <a:ea typeface="Calibri Light" panose="020F0302020204030204" pitchFamily="34" charset="0"/>
                <a:cs typeface="Calibri Light" panose="020F0302020204030204" pitchFamily="34" charset="0"/>
              </a:rPr>
              <a:t>The role of Mini-grids</a:t>
            </a:r>
          </a:p>
        </p:txBody>
      </p:sp>
      <p:sp>
        <p:nvSpPr>
          <p:cNvPr id="12" name="Título 11">
            <a:extLst>
              <a:ext uri="{FF2B5EF4-FFF2-40B4-BE49-F238E27FC236}">
                <a16:creationId xmlns:a16="http://schemas.microsoft.com/office/drawing/2014/main" id="{68617709-103D-B6DD-2299-38CD5AE40CA7}"/>
              </a:ext>
            </a:extLst>
          </p:cNvPr>
          <p:cNvSpPr>
            <a:spLocks noGrp="1"/>
          </p:cNvSpPr>
          <p:nvPr>
            <p:ph type="title"/>
          </p:nvPr>
        </p:nvSpPr>
        <p:spPr/>
        <p:txBody>
          <a:bodyPr/>
          <a:lstStyle/>
          <a:p>
            <a:r>
              <a:rPr lang="es-CL" dirty="0"/>
              <a:t>CONTENTS</a:t>
            </a:r>
            <a:endParaRPr lang="es-E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D1F479D-24F2-9ACE-A3C8-EDADDACC8586}"/>
              </a:ext>
            </a:extLst>
          </p:cNvPr>
          <p:cNvSpPr>
            <a:spLocks noGrp="1"/>
          </p:cNvSpPr>
          <p:nvPr>
            <p:ph type="title"/>
          </p:nvPr>
        </p:nvSpPr>
        <p:spPr>
          <a:xfrm>
            <a:off x="609600" y="274638"/>
            <a:ext cx="11211881" cy="706090"/>
          </a:xfrm>
        </p:spPr>
        <p:txBody>
          <a:bodyPr/>
          <a:lstStyle/>
          <a:p>
            <a:r>
              <a:rPr lang="en-GB" dirty="0">
                <a:solidFill>
                  <a:srgbClr val="4B655A"/>
                </a:solidFill>
                <a:latin typeface="Tw Cen MT" panose="020B0602020104020603" pitchFamily="34" charset="0"/>
              </a:rPr>
              <a:t>SDG7. </a:t>
            </a:r>
            <a:r>
              <a:rPr lang="en-GB" dirty="0">
                <a:solidFill>
                  <a:schemeClr val="tx1"/>
                </a:solidFill>
                <a:latin typeface="Tw Cen MT" panose="020B0602020104020603" pitchFamily="34" charset="0"/>
              </a:rPr>
              <a:t>THE ROLE O FMINIGRIDS</a:t>
            </a:r>
            <a:endParaRPr lang="es-ES" dirty="0">
              <a:solidFill>
                <a:schemeClr val="tx1"/>
              </a:solidFill>
            </a:endParaRPr>
          </a:p>
        </p:txBody>
      </p:sp>
      <p:sp>
        <p:nvSpPr>
          <p:cNvPr id="6" name="CuadroTexto 2">
            <a:extLst>
              <a:ext uri="{FF2B5EF4-FFF2-40B4-BE49-F238E27FC236}">
                <a16:creationId xmlns:a16="http://schemas.microsoft.com/office/drawing/2014/main" id="{DC596F67-55B2-7494-8CAD-92D01CC2DD56}"/>
              </a:ext>
            </a:extLst>
          </p:cNvPr>
          <p:cNvSpPr txBox="1"/>
          <p:nvPr/>
        </p:nvSpPr>
        <p:spPr>
          <a:xfrm>
            <a:off x="606202" y="1541185"/>
            <a:ext cx="11211880" cy="2369880"/>
          </a:xfrm>
          <a:prstGeom prst="rect">
            <a:avLst/>
          </a:prstGeom>
          <a:solidFill>
            <a:schemeClr val="tx2"/>
          </a:solidFill>
        </p:spPr>
        <p:txBody>
          <a:bodyPr wrap="square">
            <a:spAutoFit/>
          </a:bodyPr>
          <a:lstStyle/>
          <a:p>
            <a:r>
              <a:rPr lang="en-GB" sz="2800" b="1" dirty="0">
                <a:solidFill>
                  <a:schemeClr val="bg1"/>
                </a:solidFill>
              </a:rPr>
              <a:t>Where we need to be to reach universal access by 2030:</a:t>
            </a:r>
          </a:p>
          <a:p>
            <a:pPr algn="l"/>
            <a:endParaRPr lang="en-GB" sz="2800" b="1" dirty="0">
              <a:solidFill>
                <a:schemeClr val="bg1"/>
              </a:solidFill>
            </a:endParaRPr>
          </a:p>
          <a:p>
            <a:pPr algn="l"/>
            <a:r>
              <a:rPr lang="en-GB" sz="2800" b="1" i="1" u="none" strike="noStrike" baseline="0" dirty="0">
                <a:solidFill>
                  <a:schemeClr val="bg1"/>
                </a:solidFill>
              </a:rPr>
              <a:t>490 million people </a:t>
            </a:r>
            <a:r>
              <a:rPr lang="en-GB" sz="2800" b="0" i="1" u="none" strike="noStrike" baseline="0" dirty="0">
                <a:solidFill>
                  <a:schemeClr val="bg1"/>
                </a:solidFill>
              </a:rPr>
              <a:t>served at least cost by </a:t>
            </a:r>
            <a:r>
              <a:rPr lang="en-GB" sz="2800" b="1" i="1" u="none" strike="noStrike" baseline="0" dirty="0">
                <a:solidFill>
                  <a:schemeClr val="bg1"/>
                </a:solidFill>
              </a:rPr>
              <a:t>217,000 mini grids, </a:t>
            </a:r>
            <a:r>
              <a:rPr lang="en-GB" sz="2800" b="0" i="1" u="none" strike="noStrike" baseline="0" dirty="0">
                <a:solidFill>
                  <a:schemeClr val="bg1"/>
                </a:solidFill>
              </a:rPr>
              <a:t>almost all solar-powered, requiring an investment </a:t>
            </a:r>
            <a:r>
              <a:rPr lang="en-US" sz="2800" b="0" i="1" u="none" strike="noStrike" baseline="0" dirty="0">
                <a:solidFill>
                  <a:schemeClr val="bg1"/>
                </a:solidFill>
              </a:rPr>
              <a:t>of </a:t>
            </a:r>
            <a:r>
              <a:rPr lang="en-US" sz="2800" b="1" i="1" u="none" strike="noStrike" baseline="0" dirty="0">
                <a:solidFill>
                  <a:schemeClr val="bg1"/>
                </a:solidFill>
              </a:rPr>
              <a:t>$127 billion.</a:t>
            </a:r>
          </a:p>
          <a:p>
            <a:pPr algn="l"/>
            <a:endParaRPr lang="en-US" sz="3600" b="0" i="0" dirty="0">
              <a:solidFill>
                <a:schemeClr val="bg1"/>
              </a:solidFill>
              <a:effectLst/>
            </a:endParaRPr>
          </a:p>
        </p:txBody>
      </p:sp>
      <p:sp>
        <p:nvSpPr>
          <p:cNvPr id="4" name="TextBox 3">
            <a:extLst>
              <a:ext uri="{FF2B5EF4-FFF2-40B4-BE49-F238E27FC236}">
                <a16:creationId xmlns:a16="http://schemas.microsoft.com/office/drawing/2014/main" id="{5A3860A4-5A38-764E-1A68-31272BF06DA9}"/>
              </a:ext>
            </a:extLst>
          </p:cNvPr>
          <p:cNvSpPr txBox="1"/>
          <p:nvPr/>
        </p:nvSpPr>
        <p:spPr>
          <a:xfrm>
            <a:off x="606202" y="4197510"/>
            <a:ext cx="11211880" cy="1175706"/>
          </a:xfrm>
          <a:prstGeom prst="rect">
            <a:avLst/>
          </a:prstGeom>
          <a:noFill/>
        </p:spPr>
        <p:txBody>
          <a:bodyPr wrap="square">
            <a:spAutoFit/>
          </a:bodyPr>
          <a:lstStyle/>
          <a:p>
            <a:pPr algn="just">
              <a:lnSpc>
                <a:spcPct val="120000"/>
              </a:lnSpc>
              <a:buClr>
                <a:srgbClr val="24282B"/>
              </a:buClr>
              <a:buSzPts val="2400"/>
            </a:pPr>
            <a:r>
              <a:rPr lang="en-GB" sz="2000" dirty="0"/>
              <a:t>Source: Energy Sector Management Assistance Program. 2022. </a:t>
            </a:r>
            <a:r>
              <a:rPr lang="en-GB" sz="2000" b="1" dirty="0"/>
              <a:t>Mini Grids for Half a Billion People: Market Outlook and Handbook for Decision Makers</a:t>
            </a:r>
            <a:r>
              <a:rPr lang="en-GB" sz="2000" dirty="0"/>
              <a:t>. Washington, DC: World Bank. </a:t>
            </a:r>
            <a:r>
              <a:rPr lang="en-GB" sz="2000" dirty="0">
                <a:hlinkClick r:id="rId3"/>
              </a:rPr>
              <a:t>www.esmap.org/</a:t>
            </a:r>
            <a:r>
              <a:rPr lang="en-GB" sz="2000" dirty="0"/>
              <a:t> </a:t>
            </a:r>
            <a:r>
              <a:rPr lang="en-GB" sz="2000" dirty="0" err="1"/>
              <a:t>mini_grids_for_half_a_billion_people</a:t>
            </a:r>
            <a:r>
              <a:rPr lang="en-GB" sz="2000" dirty="0"/>
              <a:t>.</a:t>
            </a:r>
          </a:p>
        </p:txBody>
      </p:sp>
    </p:spTree>
    <p:extLst>
      <p:ext uri="{BB962C8B-B14F-4D97-AF65-F5344CB8AC3E}">
        <p14:creationId xmlns:p14="http://schemas.microsoft.com/office/powerpoint/2010/main" val="25628076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D1F479D-24F2-9ACE-A3C8-EDADDACC8586}"/>
              </a:ext>
            </a:extLst>
          </p:cNvPr>
          <p:cNvSpPr>
            <a:spLocks noGrp="1"/>
          </p:cNvSpPr>
          <p:nvPr>
            <p:ph type="title"/>
          </p:nvPr>
        </p:nvSpPr>
        <p:spPr>
          <a:xfrm>
            <a:off x="609600" y="274638"/>
            <a:ext cx="11211881" cy="706090"/>
          </a:xfrm>
        </p:spPr>
        <p:txBody>
          <a:bodyPr/>
          <a:lstStyle/>
          <a:p>
            <a:r>
              <a:rPr lang="en-GB" dirty="0">
                <a:solidFill>
                  <a:srgbClr val="4B655A"/>
                </a:solidFill>
                <a:latin typeface="Tw Cen MT" panose="020B0602020104020603" pitchFamily="34" charset="0"/>
              </a:rPr>
              <a:t>MINI-GRID PROJECTS. </a:t>
            </a:r>
            <a:r>
              <a:rPr lang="en-GB" dirty="0">
                <a:solidFill>
                  <a:schemeClr val="tx1"/>
                </a:solidFill>
                <a:latin typeface="Tw Cen MT" panose="020B0602020104020603" pitchFamily="34" charset="0"/>
              </a:rPr>
              <a:t>WHY ARE THEY SO CHALLENGING (&amp; BEAUTIFUL)</a:t>
            </a:r>
            <a:endParaRPr lang="es-ES" dirty="0">
              <a:solidFill>
                <a:schemeClr val="tx1"/>
              </a:solidFill>
            </a:endParaRPr>
          </a:p>
        </p:txBody>
      </p:sp>
      <p:graphicFrame>
        <p:nvGraphicFramePr>
          <p:cNvPr id="5" name="Diagram 4">
            <a:extLst>
              <a:ext uri="{FF2B5EF4-FFF2-40B4-BE49-F238E27FC236}">
                <a16:creationId xmlns:a16="http://schemas.microsoft.com/office/drawing/2014/main" id="{8A6B27BB-3C2C-5B88-24E3-50EE4446878F}"/>
              </a:ext>
            </a:extLst>
          </p:cNvPr>
          <p:cNvGraphicFramePr/>
          <p:nvPr>
            <p:extLst>
              <p:ext uri="{D42A27DB-BD31-4B8C-83A1-F6EECF244321}">
                <p14:modId xmlns:p14="http://schemas.microsoft.com/office/powerpoint/2010/main" val="370226301"/>
              </p:ext>
            </p:extLst>
          </p:nvPr>
        </p:nvGraphicFramePr>
        <p:xfrm>
          <a:off x="5119266" y="980728"/>
          <a:ext cx="6440264"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CuadroTexto 2">
            <a:extLst>
              <a:ext uri="{FF2B5EF4-FFF2-40B4-BE49-F238E27FC236}">
                <a16:creationId xmlns:a16="http://schemas.microsoft.com/office/drawing/2014/main" id="{DC596F67-55B2-7494-8CAD-92D01CC2DD56}"/>
              </a:ext>
            </a:extLst>
          </p:cNvPr>
          <p:cNvSpPr txBox="1"/>
          <p:nvPr/>
        </p:nvSpPr>
        <p:spPr>
          <a:xfrm>
            <a:off x="500742" y="2091162"/>
            <a:ext cx="4618524" cy="3197798"/>
          </a:xfrm>
          <a:prstGeom prst="rect">
            <a:avLst/>
          </a:prstGeom>
          <a:noFill/>
        </p:spPr>
        <p:txBody>
          <a:bodyPr wrap="square">
            <a:spAutoFit/>
          </a:bodyPr>
          <a:lstStyle/>
          <a:p>
            <a:pPr lvl="0" rtl="0">
              <a:lnSpc>
                <a:spcPct val="120000"/>
              </a:lnSpc>
              <a:spcBef>
                <a:spcPts val="0"/>
              </a:spcBef>
              <a:spcAft>
                <a:spcPts val="0"/>
              </a:spcAft>
              <a:buClr>
                <a:srgbClr val="24282B"/>
              </a:buClr>
              <a:buSzPts val="2400"/>
            </a:pPr>
            <a:r>
              <a:rPr lang="en-US" sz="2400" b="1" i="0" dirty="0">
                <a:solidFill>
                  <a:srgbClr val="333333"/>
                </a:solidFill>
                <a:effectLst/>
              </a:rPr>
              <a:t>Mini-grids projects </a:t>
            </a:r>
            <a:r>
              <a:rPr lang="en-US" sz="2400" b="0" i="0" dirty="0">
                <a:solidFill>
                  <a:srgbClr val="333333"/>
                </a:solidFill>
                <a:effectLst/>
              </a:rPr>
              <a:t>are not just a simple engineering project, but rather a complex system that requires </a:t>
            </a:r>
            <a:r>
              <a:rPr lang="en-US" sz="2400" b="1" i="0" dirty="0">
                <a:solidFill>
                  <a:srgbClr val="333333"/>
                </a:solidFill>
                <a:effectLst/>
              </a:rPr>
              <a:t>multidisciplinary</a:t>
            </a:r>
            <a:r>
              <a:rPr lang="en-US" sz="2400" b="0" i="0" dirty="0">
                <a:solidFill>
                  <a:srgbClr val="333333"/>
                </a:solidFill>
                <a:effectLst/>
              </a:rPr>
              <a:t> perspective.</a:t>
            </a:r>
          </a:p>
          <a:p>
            <a:pPr lvl="0" algn="just" rtl="0">
              <a:lnSpc>
                <a:spcPct val="120000"/>
              </a:lnSpc>
              <a:spcBef>
                <a:spcPts val="0"/>
              </a:spcBef>
              <a:spcAft>
                <a:spcPts val="0"/>
              </a:spcAft>
              <a:buClr>
                <a:srgbClr val="24282B"/>
              </a:buClr>
              <a:buSzPts val="2400"/>
            </a:pPr>
            <a:endParaRPr lang="en-US" sz="2400" dirty="0">
              <a:solidFill>
                <a:schemeClr val="tx1"/>
              </a:solidFill>
            </a:endParaRPr>
          </a:p>
          <a:p>
            <a:pPr marL="342900" indent="-342900" algn="l">
              <a:spcBef>
                <a:spcPts val="600"/>
              </a:spcBef>
              <a:buFont typeface="Arial" panose="020B0604020202020204" pitchFamily="34" charset="0"/>
              <a:buChar char="•"/>
            </a:pPr>
            <a:endParaRPr lang="en-US" sz="2400" b="0" i="0" dirty="0">
              <a:effectLst/>
            </a:endParaRPr>
          </a:p>
        </p:txBody>
      </p:sp>
    </p:spTree>
    <p:extLst>
      <p:ext uri="{BB962C8B-B14F-4D97-AF65-F5344CB8AC3E}">
        <p14:creationId xmlns:p14="http://schemas.microsoft.com/office/powerpoint/2010/main" val="40282751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13A7A27-F750-4988-8050-9492AE584DB9}"/>
              </a:ext>
            </a:extLst>
          </p:cNvPr>
          <p:cNvSpPr txBox="1"/>
          <p:nvPr/>
        </p:nvSpPr>
        <p:spPr>
          <a:xfrm>
            <a:off x="6063" y="3013501"/>
            <a:ext cx="12192000" cy="830997"/>
          </a:xfrm>
          <a:prstGeom prst="rect">
            <a:avLst/>
          </a:prstGeom>
          <a:noFill/>
        </p:spPr>
        <p:txBody>
          <a:bodyPr wrap="square" rtlCol="0">
            <a:spAutoFit/>
          </a:bodyPr>
          <a:lstStyle/>
          <a:p>
            <a:pPr algn="ctr"/>
            <a:r>
              <a:rPr lang="it-IT" sz="4800" b="1" dirty="0">
                <a:solidFill>
                  <a:srgbClr val="4B655A"/>
                </a:solidFill>
                <a:latin typeface="Tw Cen MT" panose="020B0602020104020603" pitchFamily="34" charset="0"/>
              </a:rPr>
              <a:t>Vinaka!</a:t>
            </a:r>
          </a:p>
        </p:txBody>
      </p:sp>
      <p:sp>
        <p:nvSpPr>
          <p:cNvPr id="3" name="TextBox 2">
            <a:extLst>
              <a:ext uri="{FF2B5EF4-FFF2-40B4-BE49-F238E27FC236}">
                <a16:creationId xmlns:a16="http://schemas.microsoft.com/office/drawing/2014/main" id="{8D1C2A61-B62A-41F2-A490-E5BEDDB3201E}"/>
              </a:ext>
            </a:extLst>
          </p:cNvPr>
          <p:cNvSpPr txBox="1"/>
          <p:nvPr/>
        </p:nvSpPr>
        <p:spPr>
          <a:xfrm>
            <a:off x="0" y="5018705"/>
            <a:ext cx="12192000" cy="1015663"/>
          </a:xfrm>
          <a:prstGeom prst="rect">
            <a:avLst/>
          </a:prstGeom>
          <a:noFill/>
        </p:spPr>
        <p:txBody>
          <a:bodyPr wrap="square" rtlCol="0">
            <a:spAutoFit/>
          </a:bodyPr>
          <a:lstStyle/>
          <a:p>
            <a:pPr algn="ctr">
              <a:lnSpc>
                <a:spcPct val="100000"/>
              </a:lnSpc>
              <a:spcBef>
                <a:spcPts val="0"/>
              </a:spcBef>
            </a:pPr>
            <a:r>
              <a:rPr lang="en-GB" sz="2000" b="1" dirty="0">
                <a:latin typeface="+mj-lt"/>
              </a:rPr>
              <a:t>Roger SALLENT</a:t>
            </a:r>
          </a:p>
          <a:p>
            <a:pPr algn="ctr">
              <a:lnSpc>
                <a:spcPct val="100000"/>
              </a:lnSpc>
              <a:spcBef>
                <a:spcPts val="0"/>
              </a:spcBef>
            </a:pPr>
            <a:r>
              <a:rPr lang="en-US" sz="2000" dirty="0">
                <a:latin typeface="+mj-lt"/>
              </a:rPr>
              <a:t>Regional Team Leader for Asia – Pacific </a:t>
            </a:r>
            <a:r>
              <a:rPr lang="en-US" sz="2000" dirty="0" err="1">
                <a:latin typeface="+mj-lt"/>
              </a:rPr>
              <a:t>Trama</a:t>
            </a:r>
            <a:r>
              <a:rPr lang="en-US" sz="2000" dirty="0">
                <a:latin typeface="+mj-lt"/>
              </a:rPr>
              <a:t> </a:t>
            </a:r>
            <a:r>
              <a:rPr lang="en-US" sz="2000" dirty="0" err="1">
                <a:latin typeface="+mj-lt"/>
              </a:rPr>
              <a:t>TecnoAmbiental</a:t>
            </a:r>
            <a:br>
              <a:rPr lang="en-US" sz="2000" dirty="0">
                <a:latin typeface="+mj-lt"/>
              </a:rPr>
            </a:br>
            <a:r>
              <a:rPr lang="en-US" sz="2000" dirty="0">
                <a:solidFill>
                  <a:srgbClr val="9EA159"/>
                </a:solidFill>
                <a:latin typeface="+mj-lt"/>
                <a:hlinkClick r:id="rId3"/>
              </a:rPr>
              <a:t>roger.sallent@tta.com.es</a:t>
            </a:r>
            <a:r>
              <a:rPr lang="en-US" sz="2000" dirty="0">
                <a:solidFill>
                  <a:srgbClr val="9EA159"/>
                </a:solidFill>
                <a:latin typeface="+mj-lt"/>
              </a:rPr>
              <a:t> </a:t>
            </a:r>
          </a:p>
        </p:txBody>
      </p:sp>
    </p:spTree>
    <p:extLst>
      <p:ext uri="{BB962C8B-B14F-4D97-AF65-F5344CB8AC3E}">
        <p14:creationId xmlns:p14="http://schemas.microsoft.com/office/powerpoint/2010/main" val="18151431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ítulo 3">
            <a:extLst>
              <a:ext uri="{FF2B5EF4-FFF2-40B4-BE49-F238E27FC236}">
                <a16:creationId xmlns:a16="http://schemas.microsoft.com/office/drawing/2014/main" id="{08B73C88-7C63-3706-5D5C-65485573F840}"/>
              </a:ext>
            </a:extLst>
          </p:cNvPr>
          <p:cNvSpPr>
            <a:spLocks noGrp="1"/>
          </p:cNvSpPr>
          <p:nvPr>
            <p:ph type="subTitle" idx="1"/>
          </p:nvPr>
        </p:nvSpPr>
        <p:spPr/>
        <p:txBody>
          <a:bodyPr/>
          <a:lstStyle/>
          <a:p>
            <a:r>
              <a:rPr lang="es-CL" dirty="0"/>
              <a:t>1. </a:t>
            </a:r>
            <a:r>
              <a:rPr lang="es-CL" dirty="0" err="1"/>
              <a:t>Session</a:t>
            </a:r>
            <a:r>
              <a:rPr lang="es-CL" dirty="0"/>
              <a:t> </a:t>
            </a:r>
            <a:r>
              <a:rPr lang="es-CL" dirty="0" err="1"/>
              <a:t>objectives</a:t>
            </a:r>
            <a:endParaRPr lang="es-ES" dirty="0"/>
          </a:p>
        </p:txBody>
      </p:sp>
    </p:spTree>
    <p:extLst>
      <p:ext uri="{BB962C8B-B14F-4D97-AF65-F5344CB8AC3E}">
        <p14:creationId xmlns:p14="http://schemas.microsoft.com/office/powerpoint/2010/main" val="30576724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D1F479D-24F2-9ACE-A3C8-EDADDACC8586}"/>
              </a:ext>
            </a:extLst>
          </p:cNvPr>
          <p:cNvSpPr>
            <a:spLocks noGrp="1"/>
          </p:cNvSpPr>
          <p:nvPr>
            <p:ph type="title"/>
          </p:nvPr>
        </p:nvSpPr>
        <p:spPr/>
        <p:txBody>
          <a:bodyPr/>
          <a:lstStyle/>
          <a:p>
            <a:r>
              <a:rPr lang="es-ES" dirty="0">
                <a:solidFill>
                  <a:srgbClr val="4B655A"/>
                </a:solidFill>
                <a:latin typeface="Tw Cen MT" panose="020B0602020104020603" pitchFamily="34" charset="0"/>
              </a:rPr>
              <a:t>SESSION OBJECTIVES</a:t>
            </a:r>
            <a:endParaRPr lang="es-ES" dirty="0"/>
          </a:p>
        </p:txBody>
      </p:sp>
      <p:pic>
        <p:nvPicPr>
          <p:cNvPr id="2050" name="Picture 2" descr="Objective - Free marketing icons">
            <a:extLst>
              <a:ext uri="{FF2B5EF4-FFF2-40B4-BE49-F238E27FC236}">
                <a16:creationId xmlns:a16="http://schemas.microsoft.com/office/drawing/2014/main" id="{30FA27A6-7793-4080-D506-0EDB15F2FFB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1" y="2204864"/>
            <a:ext cx="1553979" cy="1553979"/>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2">
            <a:extLst>
              <a:ext uri="{FF2B5EF4-FFF2-40B4-BE49-F238E27FC236}">
                <a16:creationId xmlns:a16="http://schemas.microsoft.com/office/drawing/2014/main" id="{3E158D37-9240-7726-C121-522DD82F9052}"/>
              </a:ext>
            </a:extLst>
          </p:cNvPr>
          <p:cNvSpPr txBox="1"/>
          <p:nvPr/>
        </p:nvSpPr>
        <p:spPr>
          <a:xfrm>
            <a:off x="2423592" y="2120078"/>
            <a:ext cx="9433048" cy="1800493"/>
          </a:xfrm>
          <a:prstGeom prst="rect">
            <a:avLst/>
          </a:prstGeom>
          <a:noFill/>
        </p:spPr>
        <p:txBody>
          <a:bodyPr wrap="square">
            <a:spAutoFit/>
          </a:bodyPr>
          <a:lstStyle/>
          <a:p>
            <a:pPr marL="342900" lvl="0" indent="-342900">
              <a:spcAft>
                <a:spcPts val="600"/>
              </a:spcAft>
              <a:buClr>
                <a:srgbClr val="000000"/>
              </a:buClr>
              <a:buFont typeface="+mj-lt"/>
              <a:buAutoNum type="romanLcParenR"/>
            </a:pPr>
            <a:r>
              <a:rPr lang="en-US" sz="2400" u="none" strike="noStrike" dirty="0">
                <a:effectLst/>
                <a:ea typeface="Calibri" panose="020F0502020204030204" pitchFamily="34" charset="0"/>
              </a:rPr>
              <a:t>Understand the key characteristics of off-grid projects</a:t>
            </a:r>
          </a:p>
          <a:p>
            <a:pPr marL="342900" lvl="0" indent="-342900">
              <a:spcAft>
                <a:spcPts val="600"/>
              </a:spcAft>
              <a:buClr>
                <a:srgbClr val="000000"/>
              </a:buClr>
              <a:buFont typeface="+mj-lt"/>
              <a:buAutoNum type="romanLcParenR"/>
            </a:pPr>
            <a:endParaRPr lang="en-US" sz="2400" u="none" strike="noStrike" dirty="0">
              <a:effectLst/>
              <a:ea typeface="Calibri" panose="020F0502020204030204" pitchFamily="34" charset="0"/>
            </a:endParaRPr>
          </a:p>
          <a:p>
            <a:pPr marL="342900" lvl="0" indent="-342900">
              <a:spcAft>
                <a:spcPts val="600"/>
              </a:spcAft>
              <a:buClr>
                <a:srgbClr val="000000"/>
              </a:buClr>
              <a:buFont typeface="+mj-lt"/>
              <a:buAutoNum type="romanLcParenR"/>
            </a:pPr>
            <a:r>
              <a:rPr lang="en-US" sz="2400" dirty="0"/>
              <a:t>Highlight the importance of mini-grids globally</a:t>
            </a:r>
          </a:p>
          <a:p>
            <a:pPr lvl="0">
              <a:spcAft>
                <a:spcPts val="600"/>
              </a:spcAft>
              <a:buClr>
                <a:srgbClr val="000000"/>
              </a:buClr>
            </a:pPr>
            <a:endParaRPr lang="en-US" sz="2400" dirty="0"/>
          </a:p>
        </p:txBody>
      </p:sp>
    </p:spTree>
    <p:extLst>
      <p:ext uri="{BB962C8B-B14F-4D97-AF65-F5344CB8AC3E}">
        <p14:creationId xmlns:p14="http://schemas.microsoft.com/office/powerpoint/2010/main" val="10366898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ítulo 3">
            <a:extLst>
              <a:ext uri="{FF2B5EF4-FFF2-40B4-BE49-F238E27FC236}">
                <a16:creationId xmlns:a16="http://schemas.microsoft.com/office/drawing/2014/main" id="{08B73C88-7C63-3706-5D5C-65485573F840}"/>
              </a:ext>
            </a:extLst>
          </p:cNvPr>
          <p:cNvSpPr>
            <a:spLocks noGrp="1"/>
          </p:cNvSpPr>
          <p:nvPr>
            <p:ph type="subTitle" idx="1"/>
          </p:nvPr>
        </p:nvSpPr>
        <p:spPr/>
        <p:txBody>
          <a:bodyPr/>
          <a:lstStyle/>
          <a:p>
            <a:r>
              <a:rPr lang="es-CL" dirty="0"/>
              <a:t>2. GRID VS OFF-GRID</a:t>
            </a:r>
            <a:endParaRPr lang="es-ES" dirty="0"/>
          </a:p>
        </p:txBody>
      </p:sp>
    </p:spTree>
    <p:extLst>
      <p:ext uri="{BB962C8B-B14F-4D97-AF65-F5344CB8AC3E}">
        <p14:creationId xmlns:p14="http://schemas.microsoft.com/office/powerpoint/2010/main" val="42645744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D1F479D-24F2-9ACE-A3C8-EDADDACC8586}"/>
              </a:ext>
            </a:extLst>
          </p:cNvPr>
          <p:cNvSpPr>
            <a:spLocks noGrp="1"/>
          </p:cNvSpPr>
          <p:nvPr>
            <p:ph type="title"/>
          </p:nvPr>
        </p:nvSpPr>
        <p:spPr/>
        <p:txBody>
          <a:bodyPr/>
          <a:lstStyle/>
          <a:p>
            <a:r>
              <a:rPr lang="es-ES" dirty="0">
                <a:solidFill>
                  <a:srgbClr val="4B655A"/>
                </a:solidFill>
                <a:latin typeface="Tw Cen MT" panose="020B0602020104020603" pitchFamily="34" charset="0"/>
              </a:rPr>
              <a:t>GRID VS OFF-GRID</a:t>
            </a:r>
            <a:endParaRPr lang="es-ES" dirty="0"/>
          </a:p>
        </p:txBody>
      </p:sp>
      <p:sp>
        <p:nvSpPr>
          <p:cNvPr id="3" name="TextBox 2">
            <a:extLst>
              <a:ext uri="{FF2B5EF4-FFF2-40B4-BE49-F238E27FC236}">
                <a16:creationId xmlns:a16="http://schemas.microsoft.com/office/drawing/2014/main" id="{49A75F72-A180-E938-68EE-09B397C7A0EB}"/>
              </a:ext>
            </a:extLst>
          </p:cNvPr>
          <p:cNvSpPr txBox="1"/>
          <p:nvPr/>
        </p:nvSpPr>
        <p:spPr>
          <a:xfrm>
            <a:off x="617241" y="1484784"/>
            <a:ext cx="10972800" cy="3016210"/>
          </a:xfrm>
          <a:prstGeom prst="rect">
            <a:avLst/>
          </a:prstGeom>
          <a:noFill/>
        </p:spPr>
        <p:txBody>
          <a:bodyPr wrap="square" rtlCol="0">
            <a:spAutoFit/>
          </a:bodyPr>
          <a:lstStyle/>
          <a:p>
            <a:pPr marL="342900" indent="-342900" algn="just">
              <a:buFont typeface="Arial" panose="020B0604020202020204" pitchFamily="34" charset="0"/>
              <a:buChar char="•"/>
            </a:pPr>
            <a:r>
              <a:rPr lang="en-US" dirty="0"/>
              <a:t>When working in rural electrification projects, we are very often tempted to look at the conventional main grids as a reference. </a:t>
            </a:r>
          </a:p>
          <a:p>
            <a:pPr marL="342900" indent="-342900" algn="just">
              <a:buFont typeface="Arial" panose="020B0604020202020204" pitchFamily="34" charset="0"/>
              <a:buChar char="•"/>
            </a:pPr>
            <a:endParaRPr lang="en-US" dirty="0"/>
          </a:p>
          <a:p>
            <a:pPr marL="342900" indent="-342900" algn="just">
              <a:buFont typeface="Arial" panose="020B0604020202020204" pitchFamily="34" charset="0"/>
              <a:buChar char="•"/>
            </a:pPr>
            <a:r>
              <a:rPr lang="en-US" dirty="0"/>
              <a:t>This section highlights some of the key differences between off-grid projects and conventional main grids and proves that the later are a misleading reference for electrification projects. </a:t>
            </a:r>
          </a:p>
          <a:p>
            <a:pPr marL="342900" indent="-342900" algn="just">
              <a:buFont typeface="Arial" panose="020B0604020202020204" pitchFamily="34" charset="0"/>
              <a:buChar char="•"/>
            </a:pPr>
            <a:endParaRPr lang="en-US" dirty="0"/>
          </a:p>
          <a:p>
            <a:pPr marL="342900" indent="-342900" algn="just">
              <a:buFont typeface="Arial" panose="020B0604020202020204" pitchFamily="34" charset="0"/>
              <a:buChar char="•"/>
            </a:pPr>
            <a:r>
              <a:rPr lang="en-US" dirty="0"/>
              <a:t>Along this document “</a:t>
            </a:r>
            <a:r>
              <a:rPr lang="en-US" i="1" dirty="0"/>
              <a:t>main grid</a:t>
            </a:r>
            <a:r>
              <a:rPr lang="en-US" dirty="0"/>
              <a:t>” refer to power grids supplying main urban areas in a country, and typically with a high reliance on fossil-fuel generation. On the other hand, “</a:t>
            </a:r>
            <a:r>
              <a:rPr lang="en-US" i="1" dirty="0"/>
              <a:t>off-grid</a:t>
            </a:r>
            <a:r>
              <a:rPr lang="en-US" dirty="0"/>
              <a:t>” refers to electrification based primarily on renewable energies and including both collective and individual power systems (mini-grids and stand-alone systems, respectively).</a:t>
            </a:r>
          </a:p>
        </p:txBody>
      </p:sp>
    </p:spTree>
    <p:extLst>
      <p:ext uri="{BB962C8B-B14F-4D97-AF65-F5344CB8AC3E}">
        <p14:creationId xmlns:p14="http://schemas.microsoft.com/office/powerpoint/2010/main" val="7819208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D1F479D-24F2-9ACE-A3C8-EDADDACC8586}"/>
              </a:ext>
            </a:extLst>
          </p:cNvPr>
          <p:cNvSpPr>
            <a:spLocks noGrp="1"/>
          </p:cNvSpPr>
          <p:nvPr>
            <p:ph type="title"/>
          </p:nvPr>
        </p:nvSpPr>
        <p:spPr/>
        <p:txBody>
          <a:bodyPr/>
          <a:lstStyle/>
          <a:p>
            <a:r>
              <a:rPr lang="es-ES" dirty="0">
                <a:solidFill>
                  <a:srgbClr val="4B655A"/>
                </a:solidFill>
                <a:latin typeface="Tw Cen MT" panose="020B0602020104020603" pitchFamily="34" charset="0"/>
              </a:rPr>
              <a:t>GRID VS OFF-GRID. </a:t>
            </a:r>
            <a:r>
              <a:rPr lang="es-ES" dirty="0">
                <a:solidFill>
                  <a:schemeClr val="tx1"/>
                </a:solidFill>
                <a:latin typeface="Tw Cen MT" panose="020B0602020104020603" pitchFamily="34" charset="0"/>
              </a:rPr>
              <a:t>ELECTRIFICATION PLANNING</a:t>
            </a:r>
            <a:endParaRPr lang="es-ES" dirty="0">
              <a:solidFill>
                <a:schemeClr val="tx1"/>
              </a:solidFill>
            </a:endParaRPr>
          </a:p>
        </p:txBody>
      </p:sp>
      <p:graphicFrame>
        <p:nvGraphicFramePr>
          <p:cNvPr id="4" name="Table 13">
            <a:extLst>
              <a:ext uri="{FF2B5EF4-FFF2-40B4-BE49-F238E27FC236}">
                <a16:creationId xmlns:a16="http://schemas.microsoft.com/office/drawing/2014/main" id="{CFFA0613-2253-D066-BAA0-031CDFCDE437}"/>
              </a:ext>
            </a:extLst>
          </p:cNvPr>
          <p:cNvGraphicFramePr>
            <a:graphicFrameLocks noGrp="1"/>
          </p:cNvGraphicFramePr>
          <p:nvPr>
            <p:extLst>
              <p:ext uri="{D42A27DB-BD31-4B8C-83A1-F6EECF244321}">
                <p14:modId xmlns:p14="http://schemas.microsoft.com/office/powerpoint/2010/main" val="965531404"/>
              </p:ext>
            </p:extLst>
          </p:nvPr>
        </p:nvGraphicFramePr>
        <p:xfrm>
          <a:off x="1166812" y="1340768"/>
          <a:ext cx="9825732" cy="4831080"/>
        </p:xfrm>
        <a:graphic>
          <a:graphicData uri="http://schemas.openxmlformats.org/drawingml/2006/table">
            <a:tbl>
              <a:tblPr firstRow="1" bandRow="1">
                <a:tableStyleId>{5940675A-B579-460E-94D1-54222C63F5DA}</a:tableStyleId>
              </a:tblPr>
              <a:tblGrid>
                <a:gridCol w="1436695">
                  <a:extLst>
                    <a:ext uri="{9D8B030D-6E8A-4147-A177-3AD203B41FA5}">
                      <a16:colId xmlns:a16="http://schemas.microsoft.com/office/drawing/2014/main" val="3363282060"/>
                    </a:ext>
                  </a:extLst>
                </a:gridCol>
                <a:gridCol w="3231157">
                  <a:extLst>
                    <a:ext uri="{9D8B030D-6E8A-4147-A177-3AD203B41FA5}">
                      <a16:colId xmlns:a16="http://schemas.microsoft.com/office/drawing/2014/main" val="509327615"/>
                    </a:ext>
                  </a:extLst>
                </a:gridCol>
                <a:gridCol w="5157880">
                  <a:extLst>
                    <a:ext uri="{9D8B030D-6E8A-4147-A177-3AD203B41FA5}">
                      <a16:colId xmlns:a16="http://schemas.microsoft.com/office/drawing/2014/main" val="548862390"/>
                    </a:ext>
                  </a:extLst>
                </a:gridCol>
              </a:tblGrid>
              <a:tr h="370840">
                <a:tc>
                  <a:txBody>
                    <a:bodyPr/>
                    <a:lstStyle/>
                    <a:p>
                      <a:endParaRPr lang="en-US" dirty="0">
                        <a:solidFill>
                          <a:schemeClr val="bg1"/>
                        </a:solidFill>
                      </a:endParaRPr>
                    </a:p>
                  </a:txBody>
                  <a:tcPr>
                    <a:solidFill>
                      <a:srgbClr val="4B655A"/>
                    </a:solidFill>
                  </a:tcPr>
                </a:tc>
                <a:tc>
                  <a:txBody>
                    <a:bodyPr/>
                    <a:lstStyle/>
                    <a:p>
                      <a:pPr algn="ctr"/>
                      <a:r>
                        <a:rPr lang="en-US" dirty="0">
                          <a:solidFill>
                            <a:schemeClr val="bg1"/>
                          </a:solidFill>
                        </a:rPr>
                        <a:t>MAIN GRID</a:t>
                      </a:r>
                    </a:p>
                  </a:txBody>
                  <a:tcPr>
                    <a:solidFill>
                      <a:srgbClr val="4B655A"/>
                    </a:solidFill>
                  </a:tcPr>
                </a:tc>
                <a:tc>
                  <a:txBody>
                    <a:bodyPr/>
                    <a:lstStyle/>
                    <a:p>
                      <a:pPr algn="ctr"/>
                      <a:r>
                        <a:rPr lang="en-US" dirty="0">
                          <a:solidFill>
                            <a:schemeClr val="bg1"/>
                          </a:solidFill>
                        </a:rPr>
                        <a:t>OFF-GRID</a:t>
                      </a:r>
                    </a:p>
                  </a:txBody>
                  <a:tcPr>
                    <a:solidFill>
                      <a:srgbClr val="4B655A"/>
                    </a:solidFill>
                  </a:tcPr>
                </a:tc>
                <a:extLst>
                  <a:ext uri="{0D108BD9-81ED-4DB2-BD59-A6C34878D82A}">
                    <a16:rowId xmlns:a16="http://schemas.microsoft.com/office/drawing/2014/main" val="3830033648"/>
                  </a:ext>
                </a:extLst>
              </a:tr>
              <a:tr h="370840">
                <a:tc>
                  <a:txBody>
                    <a:bodyPr/>
                    <a:lstStyle/>
                    <a:p>
                      <a:r>
                        <a:rPr lang="en-US" b="1" dirty="0"/>
                        <a:t>PLANNING</a:t>
                      </a:r>
                    </a:p>
                  </a:txBody>
                  <a:tcPr anchor="ctr">
                    <a:solidFill>
                      <a:schemeClr val="tx1">
                        <a:lumMod val="20000"/>
                        <a:lumOff val="80000"/>
                      </a:schemeClr>
                    </a:solidFill>
                  </a:tcPr>
                </a:tc>
                <a:tc>
                  <a:txBody>
                    <a:bodyPr/>
                    <a:lstStyle/>
                    <a:p>
                      <a:pPr marL="285750" marR="0" lvl="0" indent="-285750" algn="l" defTabSz="979631" rtl="0" eaLnBrk="1" fontAlgn="auto" latinLnBrk="0" hangingPunct="1">
                        <a:lnSpc>
                          <a:spcPct val="100000"/>
                        </a:lnSpc>
                        <a:spcBef>
                          <a:spcPts val="0"/>
                        </a:spcBef>
                        <a:spcAft>
                          <a:spcPts val="900"/>
                        </a:spcAft>
                        <a:buClrTx/>
                        <a:buSzTx/>
                        <a:buFont typeface="Wingdings" panose="05000000000000000000" pitchFamily="2" charset="2"/>
                        <a:buChar char="§"/>
                        <a:tabLst/>
                        <a:defRPr/>
                      </a:pPr>
                      <a:r>
                        <a:rPr lang="en-US" sz="1600" b="0" u="none" kern="1200" dirty="0">
                          <a:solidFill>
                            <a:schemeClr val="tx1"/>
                          </a:solidFill>
                        </a:rPr>
                        <a:t>Very substantial capital investments needed to expand infrastructure.</a:t>
                      </a:r>
                    </a:p>
                    <a:p>
                      <a:pPr marL="285750" marR="0" lvl="0" indent="-285750" algn="l" defTabSz="979631" rtl="0" eaLnBrk="1" fontAlgn="auto" latinLnBrk="0" hangingPunct="1">
                        <a:lnSpc>
                          <a:spcPct val="100000"/>
                        </a:lnSpc>
                        <a:spcBef>
                          <a:spcPts val="0"/>
                        </a:spcBef>
                        <a:spcAft>
                          <a:spcPts val="900"/>
                        </a:spcAft>
                        <a:buClrTx/>
                        <a:buSzTx/>
                        <a:buFont typeface="Wingdings" panose="05000000000000000000" pitchFamily="2" charset="2"/>
                        <a:buChar char="§"/>
                        <a:tabLst/>
                        <a:defRPr/>
                      </a:pPr>
                      <a:r>
                        <a:rPr lang="en-US" sz="1600" b="0" u="none" kern="1200" dirty="0">
                          <a:solidFill>
                            <a:schemeClr val="tx1"/>
                          </a:solidFill>
                        </a:rPr>
                        <a:t>There are no middle-ground solutions</a:t>
                      </a:r>
                    </a:p>
                    <a:p>
                      <a:pPr marL="285750" marR="0" lvl="0" indent="-285750" algn="l" defTabSz="979631" rtl="0" eaLnBrk="1" fontAlgn="auto" latinLnBrk="0" hangingPunct="1">
                        <a:lnSpc>
                          <a:spcPct val="100000"/>
                        </a:lnSpc>
                        <a:spcBef>
                          <a:spcPts val="0"/>
                        </a:spcBef>
                        <a:spcAft>
                          <a:spcPts val="900"/>
                        </a:spcAft>
                        <a:buClrTx/>
                        <a:buSzTx/>
                        <a:buFont typeface="Wingdings" panose="05000000000000000000" pitchFamily="2" charset="2"/>
                        <a:buChar char="§"/>
                        <a:tabLst/>
                        <a:defRPr/>
                      </a:pPr>
                      <a:r>
                        <a:rPr lang="en-US" sz="1600" b="0" u="none" kern="1200" dirty="0">
                          <a:solidFill>
                            <a:schemeClr val="tx1"/>
                          </a:solidFill>
                        </a:rPr>
                        <a:t>Technical standardization is critical to ensure compatibility.</a:t>
                      </a:r>
                    </a:p>
                    <a:p>
                      <a:pPr marL="285750" marR="0" lvl="0" indent="-285750" algn="l" defTabSz="979631" rtl="0" eaLnBrk="1" fontAlgn="auto" latinLnBrk="0" hangingPunct="1">
                        <a:lnSpc>
                          <a:spcPct val="100000"/>
                        </a:lnSpc>
                        <a:spcBef>
                          <a:spcPts val="0"/>
                        </a:spcBef>
                        <a:spcAft>
                          <a:spcPts val="900"/>
                        </a:spcAft>
                        <a:buClrTx/>
                        <a:buSzTx/>
                        <a:buFont typeface="Wingdings" panose="05000000000000000000" pitchFamily="2" charset="2"/>
                        <a:buChar char="§"/>
                        <a:tabLst/>
                        <a:defRPr/>
                      </a:pPr>
                      <a:r>
                        <a:rPr lang="en-US" sz="1600" b="0" u="none" kern="1200" dirty="0">
                          <a:solidFill>
                            <a:schemeClr val="tx1"/>
                          </a:solidFill>
                        </a:rPr>
                        <a:t>Infrastructure is typically operated by a single entity nationwide or for large region (utility).</a:t>
                      </a:r>
                    </a:p>
                    <a:p>
                      <a:pPr marL="285750" marR="0" lvl="0" indent="-285750" algn="l" defTabSz="979631" rtl="0" eaLnBrk="1" fontAlgn="auto" latinLnBrk="0" hangingPunct="1">
                        <a:lnSpc>
                          <a:spcPct val="100000"/>
                        </a:lnSpc>
                        <a:spcBef>
                          <a:spcPts val="0"/>
                        </a:spcBef>
                        <a:spcAft>
                          <a:spcPts val="900"/>
                        </a:spcAft>
                        <a:buClrTx/>
                        <a:buSzTx/>
                        <a:buFont typeface="Wingdings" panose="05000000000000000000" pitchFamily="2" charset="2"/>
                        <a:buChar char="§"/>
                        <a:tabLst/>
                        <a:defRPr/>
                      </a:pPr>
                      <a:endParaRPr lang="en-US" sz="1600" b="1" u="none" dirty="0"/>
                    </a:p>
                    <a:p>
                      <a:pPr marL="0" indent="0">
                        <a:spcAft>
                          <a:spcPts val="900"/>
                        </a:spcAft>
                        <a:buFont typeface="Wingdings" pitchFamily="2" charset="2"/>
                        <a:buNone/>
                      </a:pPr>
                      <a:r>
                        <a:rPr lang="en-US" sz="1600" b="1" u="none" dirty="0"/>
                        <a:t>→  TOP-DOWN and CENTRALIZED planning is typically needed.</a:t>
                      </a:r>
                      <a:endParaRPr lang="en-US" sz="1600" b="1" i="1" u="none" dirty="0"/>
                    </a:p>
                  </a:txBody>
                  <a:tcPr anchor="ctr"/>
                </a:tc>
                <a:tc>
                  <a:txBody>
                    <a:bodyPr/>
                    <a:lstStyle/>
                    <a:p>
                      <a:pPr marL="285750" marR="0" lvl="0" indent="-285750" algn="l" defTabSz="979631" rtl="0" eaLnBrk="1" fontAlgn="auto" latinLnBrk="0" hangingPunct="1">
                        <a:lnSpc>
                          <a:spcPct val="100000"/>
                        </a:lnSpc>
                        <a:spcBef>
                          <a:spcPts val="0"/>
                        </a:spcBef>
                        <a:spcAft>
                          <a:spcPts val="900"/>
                        </a:spcAft>
                        <a:buClrTx/>
                        <a:buSzTx/>
                        <a:buFont typeface="Wingdings" panose="05000000000000000000" pitchFamily="2" charset="2"/>
                        <a:buChar char="§"/>
                        <a:tabLst/>
                        <a:defRPr/>
                      </a:pPr>
                      <a:r>
                        <a:rPr lang="en-US" sz="1600" b="0" u="none" kern="1200" dirty="0">
                          <a:solidFill>
                            <a:schemeClr val="tx1"/>
                          </a:solidFill>
                        </a:rPr>
                        <a:t>Multiple operators, owners and developers other than the main utility might be possible depending on the country.</a:t>
                      </a:r>
                    </a:p>
                    <a:p>
                      <a:pPr marL="285750" marR="0" lvl="0" indent="-285750" algn="l" defTabSz="979631" rtl="0" eaLnBrk="1" fontAlgn="auto" latinLnBrk="0" hangingPunct="1">
                        <a:lnSpc>
                          <a:spcPct val="100000"/>
                        </a:lnSpc>
                        <a:spcBef>
                          <a:spcPts val="0"/>
                        </a:spcBef>
                        <a:spcAft>
                          <a:spcPts val="900"/>
                        </a:spcAft>
                        <a:buClrTx/>
                        <a:buSzTx/>
                        <a:buFont typeface="Wingdings" panose="05000000000000000000" pitchFamily="2" charset="2"/>
                        <a:buChar char="§"/>
                        <a:tabLst/>
                        <a:defRPr/>
                      </a:pPr>
                      <a:r>
                        <a:rPr lang="en-US" sz="1600" b="0" u="none" kern="1200" dirty="0">
                          <a:solidFill>
                            <a:schemeClr val="tx1"/>
                          </a:solidFill>
                        </a:rPr>
                        <a:t>The need for technical standardization is not so strong. Interconnection chances might be low in some communities, and even if they are high, existing technology facilitates interconnection.</a:t>
                      </a:r>
                    </a:p>
                    <a:p>
                      <a:pPr marL="285750" marR="0" lvl="0" indent="-285750" algn="l" defTabSz="979631" rtl="0" eaLnBrk="1" fontAlgn="auto" latinLnBrk="0" hangingPunct="1">
                        <a:lnSpc>
                          <a:spcPct val="100000"/>
                        </a:lnSpc>
                        <a:spcBef>
                          <a:spcPts val="0"/>
                        </a:spcBef>
                        <a:spcAft>
                          <a:spcPts val="900"/>
                        </a:spcAft>
                        <a:buClrTx/>
                        <a:buSzTx/>
                        <a:buFont typeface="Wingdings" panose="05000000000000000000" pitchFamily="2" charset="2"/>
                        <a:buChar char="§"/>
                        <a:tabLst/>
                        <a:defRPr/>
                      </a:pPr>
                      <a:r>
                        <a:rPr lang="en-US" sz="1600" b="0" u="none" kern="1200" dirty="0">
                          <a:solidFill>
                            <a:schemeClr val="tx1"/>
                          </a:solidFill>
                        </a:rPr>
                        <a:t>It might not be feasible to centralize under a single entity the planning and implementation of all off-grid projects in a country if electrification needs are high. The resources (human capital, funds, </a:t>
                      </a:r>
                      <a:r>
                        <a:rPr lang="en-US" sz="1600" b="0" u="none" kern="1200" dirty="0" err="1">
                          <a:solidFill>
                            <a:schemeClr val="tx1"/>
                          </a:solidFill>
                        </a:rPr>
                        <a:t>etc</a:t>
                      </a:r>
                      <a:r>
                        <a:rPr lang="en-US" sz="1600" b="0" u="none" kern="1200" dirty="0">
                          <a:solidFill>
                            <a:schemeClr val="tx1"/>
                          </a:solidFill>
                        </a:rPr>
                        <a:t>) might not be affordable.</a:t>
                      </a:r>
                    </a:p>
                    <a:p>
                      <a:pPr marL="0" marR="0" lvl="0" indent="0" algn="l" defTabSz="979631" rtl="0" eaLnBrk="1" fontAlgn="auto" latinLnBrk="0" hangingPunct="1">
                        <a:lnSpc>
                          <a:spcPct val="100000"/>
                        </a:lnSpc>
                        <a:spcBef>
                          <a:spcPts val="0"/>
                        </a:spcBef>
                        <a:spcAft>
                          <a:spcPts val="900"/>
                        </a:spcAft>
                        <a:buClrTx/>
                        <a:buSzTx/>
                        <a:buFont typeface="Wingdings" panose="05000000000000000000" pitchFamily="2" charset="2"/>
                        <a:buNone/>
                        <a:tabLst/>
                        <a:defRPr/>
                      </a:pPr>
                      <a:r>
                        <a:rPr lang="en-US" sz="1600" b="1" u="none" dirty="0"/>
                        <a:t>→ </a:t>
                      </a:r>
                      <a:r>
                        <a:rPr lang="en-US" sz="1600" b="1" u="none" kern="1200" dirty="0">
                          <a:solidFill>
                            <a:schemeClr val="tx1"/>
                          </a:solidFill>
                        </a:rPr>
                        <a:t>In addition to the top-down and centralized approach, BOTTOM-UP and DECENTRALIZED approach might be an alternative. </a:t>
                      </a:r>
                    </a:p>
                    <a:p>
                      <a:pPr marL="0" indent="0">
                        <a:spcAft>
                          <a:spcPts val="900"/>
                        </a:spcAft>
                        <a:buFont typeface="Wingdings" pitchFamily="2" charset="2"/>
                        <a:buNone/>
                      </a:pPr>
                      <a:endParaRPr lang="en-US" sz="1600" i="1" dirty="0"/>
                    </a:p>
                  </a:txBody>
                  <a:tcPr anchor="ctr"/>
                </a:tc>
                <a:extLst>
                  <a:ext uri="{0D108BD9-81ED-4DB2-BD59-A6C34878D82A}">
                    <a16:rowId xmlns:a16="http://schemas.microsoft.com/office/drawing/2014/main" val="1548618892"/>
                  </a:ext>
                </a:extLst>
              </a:tr>
            </a:tbl>
          </a:graphicData>
        </a:graphic>
      </p:graphicFrame>
    </p:spTree>
    <p:extLst>
      <p:ext uri="{BB962C8B-B14F-4D97-AF65-F5344CB8AC3E}">
        <p14:creationId xmlns:p14="http://schemas.microsoft.com/office/powerpoint/2010/main" val="24192602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D1F479D-24F2-9ACE-A3C8-EDADDACC8586}"/>
              </a:ext>
            </a:extLst>
          </p:cNvPr>
          <p:cNvSpPr>
            <a:spLocks noGrp="1"/>
          </p:cNvSpPr>
          <p:nvPr>
            <p:ph type="title"/>
          </p:nvPr>
        </p:nvSpPr>
        <p:spPr/>
        <p:txBody>
          <a:bodyPr/>
          <a:lstStyle/>
          <a:p>
            <a:r>
              <a:rPr lang="es-ES" dirty="0">
                <a:solidFill>
                  <a:srgbClr val="4B655A"/>
                </a:solidFill>
                <a:latin typeface="Tw Cen MT" panose="020B0602020104020603" pitchFamily="34" charset="0"/>
              </a:rPr>
              <a:t>GRID VS OFF-GRID. </a:t>
            </a:r>
            <a:r>
              <a:rPr lang="es-ES" dirty="0">
                <a:solidFill>
                  <a:schemeClr val="tx1"/>
                </a:solidFill>
                <a:latin typeface="Tw Cen MT" panose="020B0602020104020603" pitchFamily="34" charset="0"/>
              </a:rPr>
              <a:t>ELECTRIFICATION PLANNING</a:t>
            </a:r>
            <a:endParaRPr lang="es-ES" dirty="0">
              <a:solidFill>
                <a:schemeClr val="tx1"/>
              </a:solidFill>
            </a:endParaRPr>
          </a:p>
        </p:txBody>
      </p:sp>
      <p:graphicFrame>
        <p:nvGraphicFramePr>
          <p:cNvPr id="4" name="Table 13">
            <a:extLst>
              <a:ext uri="{FF2B5EF4-FFF2-40B4-BE49-F238E27FC236}">
                <a16:creationId xmlns:a16="http://schemas.microsoft.com/office/drawing/2014/main" id="{CFFA0613-2253-D066-BAA0-031CDFCDE437}"/>
              </a:ext>
            </a:extLst>
          </p:cNvPr>
          <p:cNvGraphicFramePr>
            <a:graphicFrameLocks noGrp="1"/>
          </p:cNvGraphicFramePr>
          <p:nvPr>
            <p:extLst>
              <p:ext uri="{D42A27DB-BD31-4B8C-83A1-F6EECF244321}">
                <p14:modId xmlns:p14="http://schemas.microsoft.com/office/powerpoint/2010/main" val="523515909"/>
              </p:ext>
            </p:extLst>
          </p:nvPr>
        </p:nvGraphicFramePr>
        <p:xfrm>
          <a:off x="1166812" y="1340768"/>
          <a:ext cx="9825732" cy="3368040"/>
        </p:xfrm>
        <a:graphic>
          <a:graphicData uri="http://schemas.openxmlformats.org/drawingml/2006/table">
            <a:tbl>
              <a:tblPr firstRow="1" bandRow="1">
                <a:tableStyleId>{5940675A-B579-460E-94D1-54222C63F5DA}</a:tableStyleId>
              </a:tblPr>
              <a:tblGrid>
                <a:gridCol w="1436695">
                  <a:extLst>
                    <a:ext uri="{9D8B030D-6E8A-4147-A177-3AD203B41FA5}">
                      <a16:colId xmlns:a16="http://schemas.microsoft.com/office/drawing/2014/main" val="3363282060"/>
                    </a:ext>
                  </a:extLst>
                </a:gridCol>
                <a:gridCol w="3231157">
                  <a:extLst>
                    <a:ext uri="{9D8B030D-6E8A-4147-A177-3AD203B41FA5}">
                      <a16:colId xmlns:a16="http://schemas.microsoft.com/office/drawing/2014/main" val="509327615"/>
                    </a:ext>
                  </a:extLst>
                </a:gridCol>
                <a:gridCol w="5157880">
                  <a:extLst>
                    <a:ext uri="{9D8B030D-6E8A-4147-A177-3AD203B41FA5}">
                      <a16:colId xmlns:a16="http://schemas.microsoft.com/office/drawing/2014/main" val="548862390"/>
                    </a:ext>
                  </a:extLst>
                </a:gridCol>
              </a:tblGrid>
              <a:tr h="370840">
                <a:tc>
                  <a:txBody>
                    <a:bodyPr/>
                    <a:lstStyle/>
                    <a:p>
                      <a:endParaRPr lang="en-US" dirty="0">
                        <a:solidFill>
                          <a:schemeClr val="bg1"/>
                        </a:solidFill>
                      </a:endParaRPr>
                    </a:p>
                  </a:txBody>
                  <a:tcPr>
                    <a:solidFill>
                      <a:srgbClr val="4B655A"/>
                    </a:solidFill>
                  </a:tcPr>
                </a:tc>
                <a:tc>
                  <a:txBody>
                    <a:bodyPr/>
                    <a:lstStyle/>
                    <a:p>
                      <a:pPr algn="ctr"/>
                      <a:r>
                        <a:rPr lang="en-US" dirty="0">
                          <a:solidFill>
                            <a:schemeClr val="bg1"/>
                          </a:solidFill>
                        </a:rPr>
                        <a:t>MAIN GRID</a:t>
                      </a:r>
                    </a:p>
                  </a:txBody>
                  <a:tcPr>
                    <a:solidFill>
                      <a:srgbClr val="4B655A"/>
                    </a:solidFill>
                  </a:tcPr>
                </a:tc>
                <a:tc>
                  <a:txBody>
                    <a:bodyPr/>
                    <a:lstStyle/>
                    <a:p>
                      <a:pPr algn="ctr"/>
                      <a:r>
                        <a:rPr lang="en-US" dirty="0">
                          <a:solidFill>
                            <a:schemeClr val="bg1"/>
                          </a:solidFill>
                        </a:rPr>
                        <a:t>OFF-GRID</a:t>
                      </a:r>
                    </a:p>
                  </a:txBody>
                  <a:tcPr>
                    <a:solidFill>
                      <a:srgbClr val="4B655A"/>
                    </a:solidFill>
                  </a:tcPr>
                </a:tc>
                <a:extLst>
                  <a:ext uri="{0D108BD9-81ED-4DB2-BD59-A6C34878D82A}">
                    <a16:rowId xmlns:a16="http://schemas.microsoft.com/office/drawing/2014/main" val="3830033648"/>
                  </a:ext>
                </a:extLst>
              </a:tr>
              <a:tr h="370840">
                <a:tc>
                  <a:txBody>
                    <a:bodyPr/>
                    <a:lstStyle/>
                    <a:p>
                      <a:r>
                        <a:rPr lang="en-US" b="1" dirty="0"/>
                        <a:t>LEAST-COST ELECTRIFICATION APPROACH</a:t>
                      </a:r>
                    </a:p>
                  </a:txBody>
                  <a:tcPr anchor="ctr">
                    <a:solidFill>
                      <a:schemeClr val="tx1">
                        <a:lumMod val="20000"/>
                        <a:lumOff val="80000"/>
                      </a:schemeClr>
                    </a:solidFill>
                  </a:tcPr>
                </a:tc>
                <a:tc>
                  <a:txBody>
                    <a:bodyPr/>
                    <a:lstStyle/>
                    <a:p>
                      <a:pPr marL="400050" marR="0" lvl="0" indent="-400050" algn="l" defTabSz="979631" rtl="0" eaLnBrk="1" fontAlgn="auto" latinLnBrk="0" hangingPunct="1">
                        <a:lnSpc>
                          <a:spcPct val="100000"/>
                        </a:lnSpc>
                        <a:spcBef>
                          <a:spcPts val="0"/>
                        </a:spcBef>
                        <a:spcAft>
                          <a:spcPts val="900"/>
                        </a:spcAft>
                        <a:buClrTx/>
                        <a:buSzTx/>
                        <a:buFont typeface="Wingdings" pitchFamily="2" charset="2"/>
                        <a:buChar char="§"/>
                        <a:tabLst/>
                        <a:defRPr/>
                      </a:pPr>
                      <a:r>
                        <a:rPr lang="en-US" sz="1600" b="0" u="none" kern="1200" dirty="0">
                          <a:solidFill>
                            <a:schemeClr val="tx1"/>
                          </a:solidFill>
                          <a:latin typeface="+mn-lt"/>
                          <a:ea typeface="+mn-ea"/>
                          <a:cs typeface="+mn-cs"/>
                        </a:rPr>
                        <a:t>High energy demands justify dedicated grid extensions and service drop lines for every single customer</a:t>
                      </a:r>
                    </a:p>
                    <a:p>
                      <a:pPr marL="0" indent="0">
                        <a:spcAft>
                          <a:spcPts val="900"/>
                        </a:spcAft>
                        <a:buFont typeface="Wingdings" pitchFamily="2" charset="2"/>
                        <a:buNone/>
                      </a:pPr>
                      <a:r>
                        <a:rPr lang="en-US" sz="1600" b="1" i="1" u="none" dirty="0">
                          <a:latin typeface="Calibri" panose="020F0502020204030204" pitchFamily="34" charset="0"/>
                        </a:rPr>
                        <a:t>→</a:t>
                      </a:r>
                      <a:r>
                        <a:rPr lang="en-US" sz="1600" b="1" i="1" u="none" dirty="0"/>
                        <a:t>  APPROACH: GRID EXTENSION</a:t>
                      </a:r>
                    </a:p>
                  </a:txBody>
                  <a:tcPr anchor="ctr"/>
                </a:tc>
                <a:tc>
                  <a:txBody>
                    <a:bodyPr/>
                    <a:lstStyle/>
                    <a:p>
                      <a:pPr marL="400050" marR="0" lvl="0" indent="-400050" algn="l" defTabSz="979631" rtl="0" eaLnBrk="1" fontAlgn="auto" latinLnBrk="0" hangingPunct="1">
                        <a:lnSpc>
                          <a:spcPct val="100000"/>
                        </a:lnSpc>
                        <a:spcBef>
                          <a:spcPts val="0"/>
                        </a:spcBef>
                        <a:spcAft>
                          <a:spcPts val="900"/>
                        </a:spcAft>
                        <a:buClrTx/>
                        <a:buSzTx/>
                        <a:buFont typeface="Wingdings" pitchFamily="2" charset="2"/>
                        <a:buChar char="§"/>
                        <a:tabLst/>
                        <a:defRPr/>
                      </a:pPr>
                      <a:r>
                        <a:rPr lang="en-US" sz="1600" b="0" u="sng" kern="1200" dirty="0">
                          <a:solidFill>
                            <a:schemeClr val="tx1"/>
                          </a:solidFill>
                          <a:latin typeface="+mn-lt"/>
                          <a:ea typeface="+mn-ea"/>
                          <a:cs typeface="+mn-cs"/>
                        </a:rPr>
                        <a:t>Low energy demands </a:t>
                      </a:r>
                      <a:r>
                        <a:rPr lang="en-US" sz="1600" b="0" u="none" kern="1200" dirty="0">
                          <a:solidFill>
                            <a:schemeClr val="tx1"/>
                          </a:solidFill>
                          <a:latin typeface="+mn-lt"/>
                          <a:ea typeface="+mn-ea"/>
                          <a:cs typeface="+mn-cs"/>
                        </a:rPr>
                        <a:t>and/or </a:t>
                      </a:r>
                      <a:r>
                        <a:rPr lang="en-US" sz="1600" b="0" u="sng" kern="1200" dirty="0">
                          <a:solidFill>
                            <a:schemeClr val="tx1"/>
                          </a:solidFill>
                          <a:latin typeface="+mn-lt"/>
                          <a:ea typeface="+mn-ea"/>
                          <a:cs typeface="+mn-cs"/>
                        </a:rPr>
                        <a:t>remoteness </a:t>
                      </a:r>
                      <a:r>
                        <a:rPr lang="en-US" sz="1600" b="0" u="none" kern="1200" dirty="0">
                          <a:solidFill>
                            <a:schemeClr val="tx1"/>
                          </a:solidFill>
                          <a:latin typeface="+mn-lt"/>
                          <a:ea typeface="+mn-ea"/>
                          <a:cs typeface="+mn-cs"/>
                        </a:rPr>
                        <a:t>of customers do not justify their connection to a grid</a:t>
                      </a:r>
                    </a:p>
                    <a:p>
                      <a:pPr marL="0" indent="0">
                        <a:spcAft>
                          <a:spcPts val="900"/>
                        </a:spcAft>
                        <a:buFont typeface="Wingdings" pitchFamily="2" charset="2"/>
                        <a:buNone/>
                      </a:pPr>
                      <a:r>
                        <a:rPr lang="en-US" sz="1600" b="1" i="1" u="none" dirty="0">
                          <a:latin typeface="Calibri" panose="020F0502020204030204" pitchFamily="34" charset="0"/>
                        </a:rPr>
                        <a:t>→</a:t>
                      </a:r>
                      <a:r>
                        <a:rPr lang="en-US" sz="1600" b="1" i="1" u="none" dirty="0"/>
                        <a:t> APPROACH: Combination of:</a:t>
                      </a:r>
                      <a:endParaRPr lang="en-US" sz="1600" b="0" i="1" u="none" dirty="0"/>
                    </a:p>
                    <a:p>
                      <a:pPr marL="285750" marR="0" lvl="0" indent="-285750" algn="l" defTabSz="979631" rtl="0" eaLnBrk="1" fontAlgn="auto" latinLnBrk="0" hangingPunct="1">
                        <a:lnSpc>
                          <a:spcPct val="100000"/>
                        </a:lnSpc>
                        <a:spcBef>
                          <a:spcPts val="0"/>
                        </a:spcBef>
                        <a:spcAft>
                          <a:spcPts val="900"/>
                        </a:spcAft>
                        <a:buClrTx/>
                        <a:buSzTx/>
                        <a:buFont typeface="Arial" panose="020B0604020202020204" pitchFamily="34" charset="0"/>
                        <a:buChar char="•"/>
                        <a:tabLst/>
                        <a:defRPr/>
                      </a:pPr>
                      <a:r>
                        <a:rPr lang="en-US" sz="1600" b="1" i="1" dirty="0"/>
                        <a:t>MINI-GRIDS:</a:t>
                      </a:r>
                      <a:r>
                        <a:rPr lang="en-US" sz="1600" i="1" dirty="0"/>
                        <a:t> for those customers with higher demands, with higher abilities to pay, and which are more clustered;</a:t>
                      </a:r>
                    </a:p>
                    <a:p>
                      <a:pPr marL="285750" marR="0" lvl="0" indent="-285750" algn="l" defTabSz="979631" rtl="0" eaLnBrk="1" fontAlgn="auto" latinLnBrk="0" hangingPunct="1">
                        <a:lnSpc>
                          <a:spcPct val="100000"/>
                        </a:lnSpc>
                        <a:spcBef>
                          <a:spcPts val="0"/>
                        </a:spcBef>
                        <a:spcAft>
                          <a:spcPts val="900"/>
                        </a:spcAft>
                        <a:buClrTx/>
                        <a:buSzTx/>
                        <a:buFont typeface="Arial" panose="020B0604020202020204" pitchFamily="34" charset="0"/>
                        <a:buChar char="•"/>
                        <a:tabLst/>
                        <a:defRPr/>
                      </a:pPr>
                      <a:r>
                        <a:rPr lang="en-US" sz="1600" b="1" i="1" dirty="0"/>
                        <a:t>STAND-ALONE SYSTEMS: </a:t>
                      </a:r>
                      <a:r>
                        <a:rPr lang="en-US" sz="1600" i="1" dirty="0"/>
                        <a:t>for those customers with lower demands or that are geographically more isolated; and </a:t>
                      </a:r>
                    </a:p>
                    <a:p>
                      <a:pPr marL="285750" marR="0" lvl="0" indent="-285750" algn="l" defTabSz="979631" rtl="0" eaLnBrk="1" fontAlgn="auto" latinLnBrk="0" hangingPunct="1">
                        <a:lnSpc>
                          <a:spcPct val="100000"/>
                        </a:lnSpc>
                        <a:spcBef>
                          <a:spcPts val="0"/>
                        </a:spcBef>
                        <a:spcAft>
                          <a:spcPts val="900"/>
                        </a:spcAft>
                        <a:buClrTx/>
                        <a:buSzTx/>
                        <a:buFont typeface="Arial" panose="020B0604020202020204" pitchFamily="34" charset="0"/>
                        <a:buChar char="•"/>
                        <a:tabLst/>
                        <a:defRPr/>
                      </a:pPr>
                      <a:r>
                        <a:rPr lang="en-US" sz="1600" b="1" i="1" dirty="0"/>
                        <a:t>SOLAR KIOSKS: </a:t>
                      </a:r>
                      <a:r>
                        <a:rPr lang="en-US" sz="1600" i="1" dirty="0"/>
                        <a:t>for those customers with very low and sporadic energy needs (e.g.: cellphone or lantern charging).</a:t>
                      </a:r>
                    </a:p>
                  </a:txBody>
                  <a:tcPr anchor="ctr"/>
                </a:tc>
                <a:extLst>
                  <a:ext uri="{0D108BD9-81ED-4DB2-BD59-A6C34878D82A}">
                    <a16:rowId xmlns:a16="http://schemas.microsoft.com/office/drawing/2014/main" val="1548618892"/>
                  </a:ext>
                </a:extLst>
              </a:tr>
            </a:tbl>
          </a:graphicData>
        </a:graphic>
      </p:graphicFrame>
    </p:spTree>
    <p:extLst>
      <p:ext uri="{BB962C8B-B14F-4D97-AF65-F5344CB8AC3E}">
        <p14:creationId xmlns:p14="http://schemas.microsoft.com/office/powerpoint/2010/main" val="26622564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D1F479D-24F2-9ACE-A3C8-EDADDACC8586}"/>
              </a:ext>
            </a:extLst>
          </p:cNvPr>
          <p:cNvSpPr>
            <a:spLocks noGrp="1"/>
          </p:cNvSpPr>
          <p:nvPr>
            <p:ph type="title"/>
          </p:nvPr>
        </p:nvSpPr>
        <p:spPr/>
        <p:txBody>
          <a:bodyPr/>
          <a:lstStyle/>
          <a:p>
            <a:r>
              <a:rPr lang="es-ES" dirty="0">
                <a:solidFill>
                  <a:srgbClr val="4B655A"/>
                </a:solidFill>
                <a:latin typeface="Tw Cen MT" panose="020B0602020104020603" pitchFamily="34" charset="0"/>
              </a:rPr>
              <a:t>GRID VS OFF-GRID. </a:t>
            </a:r>
            <a:r>
              <a:rPr lang="es-ES" dirty="0">
                <a:solidFill>
                  <a:schemeClr val="tx1"/>
                </a:solidFill>
                <a:latin typeface="Tw Cen MT" panose="020B0602020104020603" pitchFamily="34" charset="0"/>
              </a:rPr>
              <a:t>DEMAND CONSTRAINTS</a:t>
            </a:r>
            <a:endParaRPr lang="es-ES" dirty="0">
              <a:solidFill>
                <a:schemeClr val="tx1"/>
              </a:solidFill>
            </a:endParaRPr>
          </a:p>
        </p:txBody>
      </p:sp>
      <p:graphicFrame>
        <p:nvGraphicFramePr>
          <p:cNvPr id="4" name="Table 13">
            <a:extLst>
              <a:ext uri="{FF2B5EF4-FFF2-40B4-BE49-F238E27FC236}">
                <a16:creationId xmlns:a16="http://schemas.microsoft.com/office/drawing/2014/main" id="{CFFA0613-2253-D066-BAA0-031CDFCDE437}"/>
              </a:ext>
            </a:extLst>
          </p:cNvPr>
          <p:cNvGraphicFramePr>
            <a:graphicFrameLocks noGrp="1"/>
          </p:cNvGraphicFramePr>
          <p:nvPr>
            <p:extLst>
              <p:ext uri="{D42A27DB-BD31-4B8C-83A1-F6EECF244321}">
                <p14:modId xmlns:p14="http://schemas.microsoft.com/office/powerpoint/2010/main" val="2874003976"/>
              </p:ext>
            </p:extLst>
          </p:nvPr>
        </p:nvGraphicFramePr>
        <p:xfrm>
          <a:off x="1166812" y="1340768"/>
          <a:ext cx="9825732" cy="3360420"/>
        </p:xfrm>
        <a:graphic>
          <a:graphicData uri="http://schemas.openxmlformats.org/drawingml/2006/table">
            <a:tbl>
              <a:tblPr firstRow="1" bandRow="1">
                <a:tableStyleId>{5940675A-B579-460E-94D1-54222C63F5DA}</a:tableStyleId>
              </a:tblPr>
              <a:tblGrid>
                <a:gridCol w="1436695">
                  <a:extLst>
                    <a:ext uri="{9D8B030D-6E8A-4147-A177-3AD203B41FA5}">
                      <a16:colId xmlns:a16="http://schemas.microsoft.com/office/drawing/2014/main" val="3363282060"/>
                    </a:ext>
                  </a:extLst>
                </a:gridCol>
                <a:gridCol w="3231157">
                  <a:extLst>
                    <a:ext uri="{9D8B030D-6E8A-4147-A177-3AD203B41FA5}">
                      <a16:colId xmlns:a16="http://schemas.microsoft.com/office/drawing/2014/main" val="509327615"/>
                    </a:ext>
                  </a:extLst>
                </a:gridCol>
                <a:gridCol w="5157880">
                  <a:extLst>
                    <a:ext uri="{9D8B030D-6E8A-4147-A177-3AD203B41FA5}">
                      <a16:colId xmlns:a16="http://schemas.microsoft.com/office/drawing/2014/main" val="548862390"/>
                    </a:ext>
                  </a:extLst>
                </a:gridCol>
              </a:tblGrid>
              <a:tr h="370840">
                <a:tc>
                  <a:txBody>
                    <a:bodyPr/>
                    <a:lstStyle/>
                    <a:p>
                      <a:endParaRPr lang="en-US" dirty="0">
                        <a:solidFill>
                          <a:schemeClr val="bg1"/>
                        </a:solidFill>
                      </a:endParaRPr>
                    </a:p>
                  </a:txBody>
                  <a:tcPr>
                    <a:solidFill>
                      <a:srgbClr val="4B655A"/>
                    </a:solidFill>
                  </a:tcPr>
                </a:tc>
                <a:tc>
                  <a:txBody>
                    <a:bodyPr/>
                    <a:lstStyle/>
                    <a:p>
                      <a:pPr algn="ctr"/>
                      <a:r>
                        <a:rPr lang="en-US" dirty="0">
                          <a:solidFill>
                            <a:schemeClr val="bg1"/>
                          </a:solidFill>
                        </a:rPr>
                        <a:t>MAIN GRID</a:t>
                      </a:r>
                    </a:p>
                  </a:txBody>
                  <a:tcPr>
                    <a:solidFill>
                      <a:srgbClr val="4B655A"/>
                    </a:solidFill>
                  </a:tcPr>
                </a:tc>
                <a:tc>
                  <a:txBody>
                    <a:bodyPr/>
                    <a:lstStyle/>
                    <a:p>
                      <a:pPr algn="ctr"/>
                      <a:r>
                        <a:rPr lang="en-US" dirty="0">
                          <a:solidFill>
                            <a:schemeClr val="bg1"/>
                          </a:solidFill>
                        </a:rPr>
                        <a:t>OFF-GRID</a:t>
                      </a:r>
                    </a:p>
                  </a:txBody>
                  <a:tcPr>
                    <a:solidFill>
                      <a:srgbClr val="4B655A"/>
                    </a:solidFill>
                  </a:tcPr>
                </a:tc>
                <a:extLst>
                  <a:ext uri="{0D108BD9-81ED-4DB2-BD59-A6C34878D82A}">
                    <a16:rowId xmlns:a16="http://schemas.microsoft.com/office/drawing/2014/main" val="3830033648"/>
                  </a:ext>
                </a:extLst>
              </a:tr>
              <a:tr h="370840">
                <a:tc>
                  <a:txBody>
                    <a:bodyPr/>
                    <a:lstStyle/>
                    <a:p>
                      <a:r>
                        <a:rPr lang="en-US" b="1" dirty="0"/>
                        <a:t>CAPACITY (kW)</a:t>
                      </a:r>
                    </a:p>
                  </a:txBody>
                  <a:tcPr anchor="ctr">
                    <a:solidFill>
                      <a:schemeClr val="tx1">
                        <a:lumMod val="20000"/>
                        <a:lumOff val="80000"/>
                      </a:schemeClr>
                    </a:solidFill>
                  </a:tcPr>
                </a:tc>
                <a:tc>
                  <a:txBody>
                    <a:bodyPr/>
                    <a:lstStyle/>
                    <a:p>
                      <a:pPr marL="400050" indent="-400050">
                        <a:spcAft>
                          <a:spcPts val="900"/>
                        </a:spcAft>
                        <a:buFont typeface="Wingdings" pitchFamily="2" charset="2"/>
                        <a:buChar char="§"/>
                      </a:pPr>
                      <a:r>
                        <a:rPr lang="en-US" sz="1600" u="sng" dirty="0"/>
                        <a:t>CONSTRAINED </a:t>
                      </a:r>
                      <a:r>
                        <a:rPr lang="en-US" sz="1600" dirty="0"/>
                        <a:t>by distribution grid and service drop line cable sections and protections.</a:t>
                      </a:r>
                    </a:p>
                    <a:p>
                      <a:pPr marL="0" indent="0">
                        <a:spcAft>
                          <a:spcPts val="900"/>
                        </a:spcAft>
                        <a:buFont typeface="Wingdings" pitchFamily="2" charset="2"/>
                        <a:buNone/>
                      </a:pPr>
                      <a:r>
                        <a:rPr lang="en-US" sz="1600" b="1" i="1" u="none" dirty="0">
                          <a:latin typeface="Calibri" panose="020F0502020204030204" pitchFamily="34" charset="0"/>
                        </a:rPr>
                        <a:t>→</a:t>
                      </a:r>
                      <a:r>
                        <a:rPr lang="en-US" sz="1600" b="1" i="1" u="none" dirty="0"/>
                        <a:t> </a:t>
                      </a:r>
                      <a:r>
                        <a:rPr lang="en-US" sz="1600" b="1" i="1" dirty="0"/>
                        <a:t>Main circuit breaker needed to protect the system.</a:t>
                      </a:r>
                    </a:p>
                  </a:txBody>
                  <a:tcPr anchor="ctr"/>
                </a:tc>
                <a:tc>
                  <a:txBody>
                    <a:bodyPr/>
                    <a:lstStyle/>
                    <a:p>
                      <a:pPr marL="400050" indent="-400050">
                        <a:spcAft>
                          <a:spcPts val="900"/>
                        </a:spcAft>
                        <a:buFont typeface="Wingdings" pitchFamily="2" charset="2"/>
                        <a:buChar char="§"/>
                      </a:pPr>
                      <a:r>
                        <a:rPr lang="en-US" sz="1600" u="sng" dirty="0"/>
                        <a:t>CONSTRAINED </a:t>
                      </a:r>
                      <a:r>
                        <a:rPr lang="en-US" sz="1600" dirty="0"/>
                        <a:t>by distribution grid and service drop line cable sections and protections.</a:t>
                      </a:r>
                    </a:p>
                    <a:p>
                      <a:pPr marL="0" indent="0">
                        <a:spcAft>
                          <a:spcPts val="900"/>
                        </a:spcAft>
                        <a:buFont typeface="Wingdings" pitchFamily="2" charset="2"/>
                        <a:buNone/>
                      </a:pPr>
                      <a:r>
                        <a:rPr lang="en-US" sz="1600" b="1" i="1" u="none" dirty="0">
                          <a:latin typeface="Calibri" panose="020F0502020204030204" pitchFamily="34" charset="0"/>
                        </a:rPr>
                        <a:t>→</a:t>
                      </a:r>
                      <a:r>
                        <a:rPr lang="en-US" sz="1600" b="1" i="1" u="none" dirty="0"/>
                        <a:t> </a:t>
                      </a:r>
                      <a:r>
                        <a:rPr lang="en-US" sz="1600" b="1" i="1" dirty="0"/>
                        <a:t>Main circuit breaker needed to protect the system.</a:t>
                      </a:r>
                    </a:p>
                  </a:txBody>
                  <a:tcPr anchor="ctr"/>
                </a:tc>
                <a:extLst>
                  <a:ext uri="{0D108BD9-81ED-4DB2-BD59-A6C34878D82A}">
                    <a16:rowId xmlns:a16="http://schemas.microsoft.com/office/drawing/2014/main" val="1548618892"/>
                  </a:ext>
                </a:extLst>
              </a:tr>
              <a:tr h="370840">
                <a:tc>
                  <a:txBody>
                    <a:bodyPr/>
                    <a:lstStyle/>
                    <a:p>
                      <a:r>
                        <a:rPr lang="en-US" b="1" dirty="0"/>
                        <a:t>ENERGY (kWh)</a:t>
                      </a:r>
                    </a:p>
                  </a:txBody>
                  <a:tcPr anchor="ctr">
                    <a:solidFill>
                      <a:schemeClr val="tx1">
                        <a:lumMod val="20000"/>
                        <a:lumOff val="80000"/>
                      </a:schemeClr>
                    </a:solidFill>
                  </a:tcPr>
                </a:tc>
                <a:tc>
                  <a:txBody>
                    <a:bodyPr/>
                    <a:lstStyle/>
                    <a:p>
                      <a:pPr marL="400050" marR="0" lvl="0" indent="-400050" algn="l" defTabSz="979631" rtl="0" eaLnBrk="1" fontAlgn="auto" latinLnBrk="0" hangingPunct="1">
                        <a:lnSpc>
                          <a:spcPct val="100000"/>
                        </a:lnSpc>
                        <a:spcBef>
                          <a:spcPts val="0"/>
                        </a:spcBef>
                        <a:spcAft>
                          <a:spcPts val="900"/>
                        </a:spcAft>
                        <a:buClrTx/>
                        <a:buSzTx/>
                        <a:buFont typeface="Wingdings" pitchFamily="2" charset="2"/>
                        <a:buChar char="§"/>
                        <a:tabLst/>
                        <a:defRPr/>
                      </a:pPr>
                      <a:r>
                        <a:rPr lang="en-US" sz="1600" u="sng" kern="1200" dirty="0">
                          <a:solidFill>
                            <a:schemeClr val="tx1"/>
                          </a:solidFill>
                          <a:latin typeface="+mn-lt"/>
                          <a:ea typeface="+mn-ea"/>
                          <a:cs typeface="+mn-cs"/>
                        </a:rPr>
                        <a:t>NOT CONSTRAINED</a:t>
                      </a:r>
                      <a:r>
                        <a:rPr lang="en-US" sz="1600" u="none" kern="1200" dirty="0">
                          <a:solidFill>
                            <a:schemeClr val="tx1"/>
                          </a:solidFill>
                          <a:latin typeface="+mn-lt"/>
                          <a:ea typeface="+mn-ea"/>
                          <a:cs typeface="+mn-cs"/>
                        </a:rPr>
                        <a:t>, it is unlimited from the customer’s perspective. From a generation stand-point higher demands can generally be satisfied by using more fuel.</a:t>
                      </a:r>
                    </a:p>
                  </a:txBody>
                  <a:tcPr anchor="ctr"/>
                </a:tc>
                <a:tc>
                  <a:txBody>
                    <a:bodyPr/>
                    <a:lstStyle/>
                    <a:p>
                      <a:pPr marL="400050" indent="-400050">
                        <a:spcAft>
                          <a:spcPts val="900"/>
                        </a:spcAft>
                        <a:buFont typeface="Wingdings" pitchFamily="2" charset="2"/>
                        <a:buChar char="§"/>
                      </a:pPr>
                      <a:r>
                        <a:rPr lang="en-US" sz="1600" u="sng" dirty="0"/>
                        <a:t>CONSTRAINED </a:t>
                      </a:r>
                      <a:r>
                        <a:rPr lang="en-US" sz="1600" dirty="0"/>
                        <a:t>by generation and storage capacities. From a generation perspective, there is no control over the renewable energy resource (e.g.: sun) so there is less flexibility to accommodate fluctuating demands.</a:t>
                      </a:r>
                      <a:endParaRPr lang="en-US" sz="1600" b="0" i="0" dirty="0"/>
                    </a:p>
                    <a:p>
                      <a:pPr marL="0" indent="0">
                        <a:spcAft>
                          <a:spcPts val="900"/>
                        </a:spcAft>
                        <a:buFont typeface="Wingdings" pitchFamily="2" charset="2"/>
                        <a:buNone/>
                      </a:pPr>
                      <a:r>
                        <a:rPr lang="en-US" sz="1600" b="1" i="1" u="none" dirty="0">
                          <a:latin typeface="Calibri" panose="020F0502020204030204" pitchFamily="34" charset="0"/>
                        </a:rPr>
                        <a:t>→</a:t>
                      </a:r>
                      <a:r>
                        <a:rPr lang="en-US" sz="1600" b="1" i="1" u="none" dirty="0"/>
                        <a:t> </a:t>
                      </a:r>
                      <a:r>
                        <a:rPr lang="en-US" sz="1600" b="1" i="1" dirty="0"/>
                        <a:t>Energy limiter would be suitable to ration available energy.</a:t>
                      </a:r>
                    </a:p>
                  </a:txBody>
                  <a:tcPr anchor="ctr"/>
                </a:tc>
                <a:extLst>
                  <a:ext uri="{0D108BD9-81ED-4DB2-BD59-A6C34878D82A}">
                    <a16:rowId xmlns:a16="http://schemas.microsoft.com/office/drawing/2014/main" val="2981892630"/>
                  </a:ext>
                </a:extLst>
              </a:tr>
            </a:tbl>
          </a:graphicData>
        </a:graphic>
      </p:graphicFrame>
    </p:spTree>
    <p:extLst>
      <p:ext uri="{BB962C8B-B14F-4D97-AF65-F5344CB8AC3E}">
        <p14:creationId xmlns:p14="http://schemas.microsoft.com/office/powerpoint/2010/main" val="460653090"/>
      </p:ext>
    </p:extLst>
  </p:cSld>
  <p:clrMapOvr>
    <a:masterClrMapping/>
  </p:clrMapOvr>
</p:sld>
</file>

<file path=ppt/theme/theme1.xml><?xml version="1.0" encoding="utf-8"?>
<a:theme xmlns:a="http://schemas.openxmlformats.org/drawingml/2006/main" name="TTA">
  <a:themeElements>
    <a:clrScheme name="Trama Tecnoambiental">
      <a:dk1>
        <a:srgbClr val="595959"/>
      </a:dk1>
      <a:lt1>
        <a:sysClr val="window" lastClr="FFFFFF"/>
      </a:lt1>
      <a:dk2>
        <a:srgbClr val="4B655A"/>
      </a:dk2>
      <a:lt2>
        <a:srgbClr val="FFFFFF"/>
      </a:lt2>
      <a:accent1>
        <a:srgbClr val="9EA159"/>
      </a:accent1>
      <a:accent2>
        <a:srgbClr val="F8F196"/>
      </a:accent2>
      <a:accent3>
        <a:srgbClr val="D9D9D9"/>
      </a:accent3>
      <a:accent4>
        <a:srgbClr val="5C4967"/>
      </a:accent4>
      <a:accent5>
        <a:srgbClr val="6E96A4"/>
      </a:accent5>
      <a:accent6>
        <a:srgbClr val="F79646"/>
      </a:accent6>
      <a:hlink>
        <a:srgbClr val="1F497D"/>
      </a:hlink>
      <a:folHlink>
        <a:srgbClr val="5F497A"/>
      </a:folHlink>
    </a:clrScheme>
    <a:fontScheme name="Trama Tecnoambiental">
      <a:majorFont>
        <a:latin typeface="Tw Cen MT"/>
        <a:ea typeface=""/>
        <a:cs typeface=""/>
      </a:majorFont>
      <a:minorFont>
        <a:latin typeface="Calibri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TA" id="{37417170-509D-4CF8-9ED9-60862D70C67B}" vid="{E8B40637-1994-4F64-A2A9-50F38C784615}"/>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BDCFA1EBAB7EF4D8C461AD259E6E05C" ma:contentTypeVersion="4" ma:contentTypeDescription="Create a new document." ma:contentTypeScope="" ma:versionID="d76ab4d85f3ec126655b939c0efc6fdb">
  <xsd:schema xmlns:xsd="http://www.w3.org/2001/XMLSchema" xmlns:xs="http://www.w3.org/2001/XMLSchema" xmlns:p="http://schemas.microsoft.com/office/2006/metadata/properties" xmlns:ns2="915b3f3d-3a68-4300-989b-8ece10152101" targetNamespace="http://schemas.microsoft.com/office/2006/metadata/properties" ma:root="true" ma:fieldsID="62b99639609934780d1cab07f3d80d8d" ns2:_="">
    <xsd:import namespace="915b3f3d-3a68-4300-989b-8ece1015210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15b3f3d-3a68-4300-989b-8ece1015210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AD2610B-B918-4F7F-AC2B-443B5B14EF61}">
  <ds:schemaRefs>
    <ds:schemaRef ds:uri="http://schemas.microsoft.com/sharepoint/v3/contenttype/forms"/>
  </ds:schemaRefs>
</ds:datastoreItem>
</file>

<file path=customXml/itemProps2.xml><?xml version="1.0" encoding="utf-8"?>
<ds:datastoreItem xmlns:ds="http://schemas.openxmlformats.org/officeDocument/2006/customXml" ds:itemID="{8687E9D0-E10A-4257-9C2C-8350D9D9C1A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15b3f3d-3a68-4300-989b-8ece1015210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4C27E79-A73B-44F9-A436-5879550C560F}">
  <ds:schemaRefs>
    <ds:schemaRef ds:uri="http://www.w3.org/XML/1998/namespace"/>
    <ds:schemaRef ds:uri="http://purl.org/dc/dcmitype/"/>
    <ds:schemaRef ds:uri="http://schemas.microsoft.com/office/2006/documentManagement/types"/>
    <ds:schemaRef ds:uri="http://schemas.microsoft.com/office/2006/metadata/properties"/>
    <ds:schemaRef ds:uri="http://purl.org/dc/terms/"/>
    <ds:schemaRef ds:uri="915b3f3d-3a68-4300-989b-8ece10152101"/>
    <ds:schemaRef ds:uri="http://schemas.microsoft.com/office/infopath/2007/PartnerControls"/>
    <ds:schemaRef ds:uri="http://schemas.openxmlformats.org/package/2006/metadata/core-propertie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
  <TotalTime>11744</TotalTime>
  <Words>1975</Words>
  <Application>Microsoft Office PowerPoint</Application>
  <PresentationFormat>Widescreen</PresentationFormat>
  <Paragraphs>181</Paragraphs>
  <Slides>22</Slides>
  <Notes>21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Arial</vt:lpstr>
      <vt:lpstr>Calibri</vt:lpstr>
      <vt:lpstr>Calibri Light</vt:lpstr>
      <vt:lpstr>Lucida Sans Unicode</vt:lpstr>
      <vt:lpstr>TheSansCorrespondence</vt:lpstr>
      <vt:lpstr>Tw Cen MT</vt:lpstr>
      <vt:lpstr>Wingdings</vt:lpstr>
      <vt:lpstr>TTA</vt:lpstr>
      <vt:lpstr>0.2 Mini-Grid Introduction </vt:lpstr>
      <vt:lpstr>CONTENTS</vt:lpstr>
      <vt:lpstr>PowerPoint Presentation</vt:lpstr>
      <vt:lpstr>SESSION OBJECTIVES</vt:lpstr>
      <vt:lpstr>PowerPoint Presentation</vt:lpstr>
      <vt:lpstr>GRID VS OFF-GRID</vt:lpstr>
      <vt:lpstr>GRID VS OFF-GRID. ELECTRIFICATION PLANNING</vt:lpstr>
      <vt:lpstr>GRID VS OFF-GRID. ELECTRIFICATION PLANNING</vt:lpstr>
      <vt:lpstr>GRID VS OFF-GRID. DEMAND CONSTRAINTS</vt:lpstr>
      <vt:lpstr>GRID VS OFF-GRID. COSTS &amp; TARIFFS</vt:lpstr>
      <vt:lpstr>GRID VS OFF-GRID. INDOOR WIRING AND APPLIANCES</vt:lpstr>
      <vt:lpstr>GRID VS OFF-GRID. INTEGRATION OF SERVICES</vt:lpstr>
      <vt:lpstr>GRID VS OFF-GRID. GRID STANDARDS</vt:lpstr>
      <vt:lpstr>GRID VS OFF-GRID. E-WASTE</vt:lpstr>
      <vt:lpstr>PowerPoint Presentation</vt:lpstr>
      <vt:lpstr>PowerPoint Presentation</vt:lpstr>
      <vt:lpstr>MINI-GRID DEFINITION</vt:lpstr>
      <vt:lpstr>PowerPoint Presentation</vt:lpstr>
      <vt:lpstr>ENERGY ACCESS WORLDWIDE. ACHIEVING SDG 7</vt:lpstr>
      <vt:lpstr>SDG7. THE ROLE O FMINIGRIDS</vt:lpstr>
      <vt:lpstr>MINI-GRID PROJECTS. WHY ARE THEY SO CHALLENGING (&amp; BEAUTIFUL)</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Trama TecnoAmbiental</dc:creator>
  <cp:lastModifiedBy>Trama Tecnoambiental 4</cp:lastModifiedBy>
  <cp:revision>883</cp:revision>
  <cp:lastPrinted>2017-06-01T11:36:15Z</cp:lastPrinted>
  <dcterms:created xsi:type="dcterms:W3CDTF">2017-04-06T14:13:24Z</dcterms:created>
  <dcterms:modified xsi:type="dcterms:W3CDTF">2023-06-25T18:47:49Z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0x0101001BDCFA1EBAB7EF4D8C461AD259E6E05C</vt:lpwstr>
  </property>
</Properties>
</file>