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4"/>
  </p:sldMasterIdLst>
  <p:notesMasterIdLst>
    <p:notesMasterId r:id="rId30"/>
  </p:notesMasterIdLst>
  <p:handoutMasterIdLst>
    <p:handoutMasterId r:id="rId31"/>
  </p:handoutMasterIdLst>
  <p:sldIdLst>
    <p:sldId id="701" r:id="rId5"/>
    <p:sldId id="320" r:id="rId6"/>
    <p:sldId id="918" r:id="rId7"/>
    <p:sldId id="645" r:id="rId8"/>
    <p:sldId id="644" r:id="rId9"/>
    <p:sldId id="642" r:id="rId10"/>
    <p:sldId id="647" r:id="rId11"/>
    <p:sldId id="920" r:id="rId12"/>
    <p:sldId id="646" r:id="rId13"/>
    <p:sldId id="651" r:id="rId14"/>
    <p:sldId id="648" r:id="rId15"/>
    <p:sldId id="649" r:id="rId16"/>
    <p:sldId id="650" r:id="rId17"/>
    <p:sldId id="919" r:id="rId18"/>
    <p:sldId id="921" r:id="rId19"/>
    <p:sldId id="927" r:id="rId20"/>
    <p:sldId id="922" r:id="rId21"/>
    <p:sldId id="708" r:id="rId22"/>
    <p:sldId id="704" r:id="rId23"/>
    <p:sldId id="923" r:id="rId24"/>
    <p:sldId id="926" r:id="rId25"/>
    <p:sldId id="924" r:id="rId26"/>
    <p:sldId id="929" r:id="rId27"/>
    <p:sldId id="928" r:id="rId28"/>
    <p:sldId id="641" r:id="rId29"/>
  </p:sldIdLst>
  <p:sldSz cx="12192000" cy="6858000"/>
  <p:notesSz cx="7104063" cy="10234613"/>
  <p:defaultTextStyle>
    <a:defPPr>
      <a:defRPr lang="es-ES"/>
    </a:defPPr>
    <a:lvl1pPr marL="0" algn="l" defTabSz="979631" rtl="0" eaLnBrk="1" latinLnBrk="0" hangingPunct="1">
      <a:defRPr sz="1900" kern="1200">
        <a:solidFill>
          <a:schemeClr val="tx1"/>
        </a:solidFill>
        <a:latin typeface="+mn-lt"/>
        <a:ea typeface="+mn-ea"/>
        <a:cs typeface="+mn-cs"/>
      </a:defRPr>
    </a:lvl1pPr>
    <a:lvl2pPr marL="489816" algn="l" defTabSz="979631" rtl="0" eaLnBrk="1" latinLnBrk="0" hangingPunct="1">
      <a:defRPr sz="1900" kern="1200">
        <a:solidFill>
          <a:schemeClr val="tx1"/>
        </a:solidFill>
        <a:latin typeface="+mn-lt"/>
        <a:ea typeface="+mn-ea"/>
        <a:cs typeface="+mn-cs"/>
      </a:defRPr>
    </a:lvl2pPr>
    <a:lvl3pPr marL="979631" algn="l" defTabSz="979631" rtl="0" eaLnBrk="1" latinLnBrk="0" hangingPunct="1">
      <a:defRPr sz="1900" kern="1200">
        <a:solidFill>
          <a:schemeClr val="tx1"/>
        </a:solidFill>
        <a:latin typeface="+mn-lt"/>
        <a:ea typeface="+mn-ea"/>
        <a:cs typeface="+mn-cs"/>
      </a:defRPr>
    </a:lvl3pPr>
    <a:lvl4pPr marL="1469447" algn="l" defTabSz="979631" rtl="0" eaLnBrk="1" latinLnBrk="0" hangingPunct="1">
      <a:defRPr sz="1900" kern="1200">
        <a:solidFill>
          <a:schemeClr val="tx1"/>
        </a:solidFill>
        <a:latin typeface="+mn-lt"/>
        <a:ea typeface="+mn-ea"/>
        <a:cs typeface="+mn-cs"/>
      </a:defRPr>
    </a:lvl4pPr>
    <a:lvl5pPr marL="1959262" algn="l" defTabSz="979631" rtl="0" eaLnBrk="1" latinLnBrk="0" hangingPunct="1">
      <a:defRPr sz="1900" kern="1200">
        <a:solidFill>
          <a:schemeClr val="tx1"/>
        </a:solidFill>
        <a:latin typeface="+mn-lt"/>
        <a:ea typeface="+mn-ea"/>
        <a:cs typeface="+mn-cs"/>
      </a:defRPr>
    </a:lvl5pPr>
    <a:lvl6pPr marL="2449078" algn="l" defTabSz="979631" rtl="0" eaLnBrk="1" latinLnBrk="0" hangingPunct="1">
      <a:defRPr sz="1900" kern="1200">
        <a:solidFill>
          <a:schemeClr val="tx1"/>
        </a:solidFill>
        <a:latin typeface="+mn-lt"/>
        <a:ea typeface="+mn-ea"/>
        <a:cs typeface="+mn-cs"/>
      </a:defRPr>
    </a:lvl6pPr>
    <a:lvl7pPr marL="2938893" algn="l" defTabSz="979631" rtl="0" eaLnBrk="1" latinLnBrk="0" hangingPunct="1">
      <a:defRPr sz="1900" kern="1200">
        <a:solidFill>
          <a:schemeClr val="tx1"/>
        </a:solidFill>
        <a:latin typeface="+mn-lt"/>
        <a:ea typeface="+mn-ea"/>
        <a:cs typeface="+mn-cs"/>
      </a:defRPr>
    </a:lvl7pPr>
    <a:lvl8pPr marL="3428709" algn="l" defTabSz="979631" rtl="0" eaLnBrk="1" latinLnBrk="0" hangingPunct="1">
      <a:defRPr sz="1900" kern="1200">
        <a:solidFill>
          <a:schemeClr val="tx1"/>
        </a:solidFill>
        <a:latin typeface="+mn-lt"/>
        <a:ea typeface="+mn-ea"/>
        <a:cs typeface="+mn-cs"/>
      </a:defRPr>
    </a:lvl8pPr>
    <a:lvl9pPr marL="3918524" algn="l" defTabSz="97963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D9671A-1347-36E9-DE6F-5C2760080BB2}" name="Trama Tecnoambiental 4" initials="TT4" userId="S::tta4@tramatecnoambiental.onmicrosoft.com::fa701be3-10b5-461a-88e6-f6954f18c74d" providerId="AD"/>
  <p188:author id="{6A94581E-93C1-6193-945B-702A5E540F71}" name="Trama Tecnoambiental 5" initials="TT5" userId="S::tta5@tramatecnoambiental.onmicrosoft.com::cc5ea49d-96f3-44b7-be37-990ba57149cd" providerId="AD"/>
  <p188:author id="{79EB5B49-F28D-9DE3-DA95-AC91841131F4}" name="Manu Rawali" initials="MR" userId="S::z3039873@ad.unsw.edu.au::68a384a6-f019-4103-b41b-82f6423dfd6d" providerId="AD"/>
  <p188:author id="{6525886E-D668-D6B1-BB9A-9998128EF454}" name="Elena Adamopoulou" initials="EA" userId="S::eleni.adamopoulou@eca-uk.com::a1cf3cc9-b064-4a6b-8253-7593484cd07e" providerId="AD"/>
  <p188:author id="{4A683299-DF65-E355-7F4B-49AADD48D216}" name="Tommaso Diani - TTA" initials="TDT" userId="Tommaso Diani - TT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55A"/>
    <a:srgbClr val="D9D9D9"/>
    <a:srgbClr val="000000"/>
    <a:srgbClr val="FFFFFF"/>
    <a:srgbClr val="679E2A"/>
    <a:srgbClr val="FF33CC"/>
    <a:srgbClr val="9EA159"/>
    <a:srgbClr val="F8F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E63D5-997A-4646-A377-4702673A728D}">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5033" autoAdjust="0"/>
  </p:normalViewPr>
  <p:slideViewPr>
    <p:cSldViewPr>
      <p:cViewPr varScale="1">
        <p:scale>
          <a:sx n="50" d="100"/>
          <a:sy n="50" d="100"/>
        </p:scale>
        <p:origin x="1410" y="5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7" d="100"/>
          <a:sy n="77" d="100"/>
        </p:scale>
        <p:origin x="4002" y="11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4B70E-8452-4A0F-8B59-43F23CF249B7}"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it-IT"/>
        </a:p>
      </dgm:t>
    </dgm:pt>
    <dgm:pt modelId="{3A0F1633-FBD4-44AD-8575-E938C27F28C1}">
      <dgm:prSet phldrT="[Text]" custT="1"/>
      <dgm:spPr>
        <a:solidFill>
          <a:srgbClr val="50695F"/>
        </a:solidFill>
      </dgm:spPr>
      <dgm:t>
        <a:bodyPr/>
        <a:lstStyle/>
        <a:p>
          <a:pPr algn="ctr"/>
          <a:r>
            <a:rPr lang="it-IT" sz="1800" b="1" u="none" dirty="0" err="1">
              <a:latin typeface="Tw Cen MT" panose="020B0602020104020603" pitchFamily="34" charset="0"/>
            </a:rPr>
            <a:t>Inception</a:t>
          </a:r>
          <a:endParaRPr lang="it-IT" sz="1800" b="1" u="none" dirty="0">
            <a:latin typeface="Tw Cen MT" panose="020B0602020104020603" pitchFamily="34" charset="0"/>
          </a:endParaRPr>
        </a:p>
      </dgm:t>
    </dgm:pt>
    <dgm:pt modelId="{81218743-EBE4-4382-9D11-CDE144AD1C26}" type="parTrans" cxnId="{63C8D4A4-8DE3-491C-B2E3-C05383988F96}">
      <dgm:prSet/>
      <dgm:spPr/>
      <dgm:t>
        <a:bodyPr/>
        <a:lstStyle/>
        <a:p>
          <a:pPr algn="ctr"/>
          <a:endParaRPr lang="it-IT"/>
        </a:p>
      </dgm:t>
    </dgm:pt>
    <dgm:pt modelId="{9C702A21-ECA2-4610-AE39-87A311D5BD88}" type="sibTrans" cxnId="{63C8D4A4-8DE3-491C-B2E3-C05383988F96}">
      <dgm:prSet/>
      <dgm:spPr/>
      <dgm:t>
        <a:bodyPr/>
        <a:lstStyle/>
        <a:p>
          <a:pPr algn="ctr"/>
          <a:endParaRPr lang="it-IT"/>
        </a:p>
      </dgm:t>
    </dgm:pt>
    <dgm:pt modelId="{5627B5B2-0FB2-4E03-A248-BB45624B0DC5}">
      <dgm:prSet phldrT="[Text]" custT="1"/>
      <dgm:spPr>
        <a:noFill/>
        <a:ln>
          <a:noFill/>
        </a:ln>
      </dgm:spPr>
      <dgm:t>
        <a:bodyPr/>
        <a:lstStyle/>
        <a:p>
          <a:pPr algn="ctr">
            <a:buNone/>
          </a:pPr>
          <a:r>
            <a:rPr lang="it-IT" sz="1400" i="1" dirty="0">
              <a:solidFill>
                <a:schemeClr val="tx1">
                  <a:lumMod val="65000"/>
                  <a:lumOff val="35000"/>
                </a:schemeClr>
              </a:solidFill>
              <a:latin typeface="Tw Cen MT" panose="020B0602020104020603" pitchFamily="34" charset="0"/>
            </a:rPr>
            <a:t>	Energy Audits, </a:t>
          </a:r>
          <a:r>
            <a:rPr lang="it-IT" sz="1400" i="1" dirty="0" err="1">
              <a:solidFill>
                <a:schemeClr val="tx1">
                  <a:lumMod val="65000"/>
                  <a:lumOff val="35000"/>
                </a:schemeClr>
              </a:solidFill>
              <a:latin typeface="Tw Cen MT" panose="020B0602020104020603" pitchFamily="34" charset="0"/>
            </a:rPr>
            <a:t>Situational</a:t>
          </a:r>
          <a:r>
            <a:rPr lang="it-IT" sz="1400" i="1" dirty="0">
              <a:solidFill>
                <a:schemeClr val="tx1">
                  <a:lumMod val="65000"/>
                  <a:lumOff val="35000"/>
                </a:schemeClr>
              </a:solidFill>
              <a:latin typeface="Tw Cen MT" panose="020B0602020104020603" pitchFamily="34" charset="0"/>
            </a:rPr>
            <a:t> </a:t>
          </a:r>
          <a:r>
            <a:rPr lang="it-IT" sz="1400" i="1" dirty="0" err="1">
              <a:solidFill>
                <a:schemeClr val="tx1">
                  <a:lumMod val="65000"/>
                  <a:lumOff val="35000"/>
                </a:schemeClr>
              </a:solidFill>
              <a:latin typeface="Tw Cen MT" panose="020B0602020104020603" pitchFamily="34" charset="0"/>
            </a:rPr>
            <a:t>analysis</a:t>
          </a:r>
          <a:r>
            <a:rPr lang="it-IT" sz="1400" i="1" dirty="0">
              <a:solidFill>
                <a:schemeClr val="tx1">
                  <a:lumMod val="65000"/>
                  <a:lumOff val="35000"/>
                </a:schemeClr>
              </a:solidFill>
              <a:latin typeface="Tw Cen MT" panose="020B0602020104020603" pitchFamily="34" charset="0"/>
            </a:rPr>
            <a:t>, </a:t>
          </a:r>
          <a:r>
            <a:rPr lang="it-IT" sz="1400" i="1" dirty="0" err="1">
              <a:solidFill>
                <a:schemeClr val="tx1">
                  <a:lumMod val="65000"/>
                  <a:lumOff val="35000"/>
                </a:schemeClr>
              </a:solidFill>
              <a:latin typeface="Tw Cen MT" panose="020B0602020104020603" pitchFamily="34" charset="0"/>
            </a:rPr>
            <a:t>strategic</a:t>
          </a:r>
          <a:r>
            <a:rPr lang="it-IT" sz="1400" i="1" dirty="0">
              <a:solidFill>
                <a:schemeClr val="tx1">
                  <a:lumMod val="65000"/>
                  <a:lumOff val="35000"/>
                </a:schemeClr>
              </a:solidFill>
              <a:latin typeface="Tw Cen MT" panose="020B0602020104020603" pitchFamily="34" charset="0"/>
            </a:rPr>
            <a:t> planning and </a:t>
          </a:r>
          <a:r>
            <a:rPr lang="it-IT" sz="1400" i="1" dirty="0" err="1">
              <a:solidFill>
                <a:schemeClr val="tx1">
                  <a:lumMod val="65000"/>
                  <a:lumOff val="35000"/>
                </a:schemeClr>
              </a:solidFill>
              <a:latin typeface="Tw Cen MT" panose="020B0602020104020603" pitchFamily="34" charset="0"/>
            </a:rPr>
            <a:t>least</a:t>
          </a:r>
          <a:r>
            <a:rPr lang="it-IT" sz="1400" i="1" dirty="0">
              <a:solidFill>
                <a:schemeClr val="tx1">
                  <a:lumMod val="65000"/>
                  <a:lumOff val="35000"/>
                </a:schemeClr>
              </a:solidFill>
              <a:latin typeface="Tw Cen MT" panose="020B0602020104020603" pitchFamily="34" charset="0"/>
            </a:rPr>
            <a:t>-cost </a:t>
          </a:r>
          <a:r>
            <a:rPr lang="it-IT" sz="1400" i="1" dirty="0" err="1">
              <a:solidFill>
                <a:schemeClr val="tx1">
                  <a:lumMod val="65000"/>
                  <a:lumOff val="35000"/>
                </a:schemeClr>
              </a:solidFill>
              <a:latin typeface="Tw Cen MT" panose="020B0602020104020603" pitchFamily="34" charset="0"/>
            </a:rPr>
            <a:t>analysis</a:t>
          </a:r>
          <a:endParaRPr lang="it-IT" sz="1400" i="1" dirty="0">
            <a:solidFill>
              <a:schemeClr val="tx1">
                <a:lumMod val="65000"/>
                <a:lumOff val="35000"/>
              </a:schemeClr>
            </a:solidFill>
            <a:latin typeface="Tw Cen MT" panose="020B0602020104020603" pitchFamily="34" charset="0"/>
          </a:endParaRPr>
        </a:p>
      </dgm:t>
    </dgm:pt>
    <dgm:pt modelId="{AD6F7C72-FE18-4C6A-A5C0-C5D84CBDBA0E}" type="parTrans" cxnId="{6B31E145-448B-4C4A-A201-15AAEBC5D60F}">
      <dgm:prSet/>
      <dgm:spPr/>
      <dgm:t>
        <a:bodyPr/>
        <a:lstStyle/>
        <a:p>
          <a:pPr algn="ctr"/>
          <a:endParaRPr lang="it-IT"/>
        </a:p>
      </dgm:t>
    </dgm:pt>
    <dgm:pt modelId="{FC5E368D-D882-44AA-92D4-3473785DB629}" type="sibTrans" cxnId="{6B31E145-448B-4C4A-A201-15AAEBC5D60F}">
      <dgm:prSet/>
      <dgm:spPr/>
      <dgm:t>
        <a:bodyPr/>
        <a:lstStyle/>
        <a:p>
          <a:pPr algn="ctr"/>
          <a:endParaRPr lang="it-IT"/>
        </a:p>
      </dgm:t>
    </dgm:pt>
    <dgm:pt modelId="{B8DB33CE-0860-47B9-8830-1DAC274624B9}">
      <dgm:prSet phldrT="[Text]" custT="1"/>
      <dgm:spPr>
        <a:solidFill>
          <a:srgbClr val="50695F"/>
        </a:solidFill>
      </dgm:spPr>
      <dgm:t>
        <a:bodyPr/>
        <a:lstStyle/>
        <a:p>
          <a:pPr algn="ctr"/>
          <a:r>
            <a:rPr lang="it-IT" sz="1800" b="1" u="none">
              <a:latin typeface="Tw Cen MT" panose="020B0602020104020603" pitchFamily="34" charset="0"/>
            </a:rPr>
            <a:t>Feasibility</a:t>
          </a:r>
          <a:endParaRPr lang="it-IT" sz="1800" b="1" u="none" dirty="0">
            <a:latin typeface="Tw Cen MT" panose="020B0602020104020603" pitchFamily="34" charset="0"/>
          </a:endParaRPr>
        </a:p>
      </dgm:t>
    </dgm:pt>
    <dgm:pt modelId="{02836795-D3F4-4C77-A854-8126AC58C70F}" type="parTrans" cxnId="{8839E55D-128D-4713-89FF-2D67C5336659}">
      <dgm:prSet/>
      <dgm:spPr/>
      <dgm:t>
        <a:bodyPr/>
        <a:lstStyle/>
        <a:p>
          <a:pPr algn="ctr"/>
          <a:endParaRPr lang="it-IT"/>
        </a:p>
      </dgm:t>
    </dgm:pt>
    <dgm:pt modelId="{557C0EE4-9A0A-4CB8-AB79-1033E737BF9B}" type="sibTrans" cxnId="{8839E55D-128D-4713-89FF-2D67C5336659}">
      <dgm:prSet/>
      <dgm:spPr/>
      <dgm:t>
        <a:bodyPr/>
        <a:lstStyle/>
        <a:p>
          <a:pPr algn="ctr"/>
          <a:endParaRPr lang="it-IT"/>
        </a:p>
      </dgm:t>
    </dgm:pt>
    <dgm:pt modelId="{87918FC2-6065-4C0E-AF6D-47AC1873FA2A}">
      <dgm:prSet phldrT="[Text]" custT="1"/>
      <dgm:spPr>
        <a:noFill/>
        <a:ln>
          <a:noFill/>
        </a:ln>
      </dgm:spPr>
      <dgm:t>
        <a:bodyPr/>
        <a:lstStyle/>
        <a:p>
          <a:pPr algn="ctr">
            <a:buNone/>
          </a:pPr>
          <a:r>
            <a:rPr lang="it-IT" sz="1400" i="1" dirty="0">
              <a:solidFill>
                <a:schemeClr val="tx1">
                  <a:lumMod val="65000"/>
                  <a:lumOff val="35000"/>
                </a:schemeClr>
              </a:solidFill>
              <a:latin typeface="Tw Cen MT" panose="020B0602020104020603" pitchFamily="34" charset="0"/>
            </a:rPr>
            <a:t>	Technical, </a:t>
          </a:r>
          <a:r>
            <a:rPr lang="it-IT" sz="1400" i="1" dirty="0" err="1">
              <a:solidFill>
                <a:schemeClr val="tx1">
                  <a:lumMod val="65000"/>
                  <a:lumOff val="35000"/>
                </a:schemeClr>
              </a:solidFill>
              <a:latin typeface="Tw Cen MT" panose="020B0602020104020603" pitchFamily="34" charset="0"/>
            </a:rPr>
            <a:t>economic</a:t>
          </a:r>
          <a:r>
            <a:rPr lang="it-IT" sz="1400" i="1" dirty="0">
              <a:solidFill>
                <a:schemeClr val="tx1">
                  <a:lumMod val="65000"/>
                  <a:lumOff val="35000"/>
                </a:schemeClr>
              </a:solidFill>
              <a:latin typeface="Tw Cen MT" panose="020B0602020104020603" pitchFamily="34" charset="0"/>
            </a:rPr>
            <a:t> and </a:t>
          </a:r>
          <a:r>
            <a:rPr lang="it-IT" sz="1400" i="1" dirty="0" err="1">
              <a:solidFill>
                <a:schemeClr val="tx1">
                  <a:lumMod val="65000"/>
                  <a:lumOff val="35000"/>
                </a:schemeClr>
              </a:solidFill>
              <a:latin typeface="Tw Cen MT" panose="020B0602020104020603" pitchFamily="34" charset="0"/>
            </a:rPr>
            <a:t>environmental</a:t>
          </a:r>
          <a:r>
            <a:rPr lang="it-IT" sz="1400" i="1" dirty="0">
              <a:solidFill>
                <a:schemeClr val="tx1">
                  <a:lumMod val="65000"/>
                  <a:lumOff val="35000"/>
                </a:schemeClr>
              </a:solidFill>
              <a:latin typeface="Tw Cen MT" panose="020B0602020104020603" pitchFamily="34" charset="0"/>
            </a:rPr>
            <a:t> </a:t>
          </a:r>
          <a:r>
            <a:rPr lang="it-IT" sz="1400" i="1" dirty="0" err="1">
              <a:solidFill>
                <a:schemeClr val="tx1">
                  <a:lumMod val="65000"/>
                  <a:lumOff val="35000"/>
                </a:schemeClr>
              </a:solidFill>
              <a:latin typeface="Tw Cen MT" panose="020B0602020104020603" pitchFamily="34" charset="0"/>
            </a:rPr>
            <a:t>feasibility</a:t>
          </a:r>
          <a:r>
            <a:rPr lang="it-IT" sz="1400" i="1" dirty="0">
              <a:solidFill>
                <a:schemeClr val="tx1">
                  <a:lumMod val="65000"/>
                  <a:lumOff val="35000"/>
                </a:schemeClr>
              </a:solidFill>
              <a:latin typeface="Tw Cen MT" panose="020B0602020104020603" pitchFamily="34" charset="0"/>
            </a:rPr>
            <a:t> study, </a:t>
          </a:r>
          <a:r>
            <a:rPr lang="it-IT" sz="1400" i="1" dirty="0" err="1">
              <a:solidFill>
                <a:schemeClr val="tx1">
                  <a:lumMod val="65000"/>
                  <a:lumOff val="35000"/>
                </a:schemeClr>
              </a:solidFill>
              <a:latin typeface="Tw Cen MT" panose="020B0602020104020603" pitchFamily="34" charset="0"/>
            </a:rPr>
            <a:t>preliminary</a:t>
          </a:r>
          <a:r>
            <a:rPr lang="it-IT" sz="1400" i="1" dirty="0">
              <a:solidFill>
                <a:schemeClr val="tx1">
                  <a:lumMod val="65000"/>
                  <a:lumOff val="35000"/>
                </a:schemeClr>
              </a:solidFill>
              <a:latin typeface="Tw Cen MT" panose="020B0602020104020603" pitchFamily="34" charset="0"/>
            </a:rPr>
            <a:t> design</a:t>
          </a:r>
        </a:p>
      </dgm:t>
    </dgm:pt>
    <dgm:pt modelId="{777C15B5-AF3A-4EBF-BB39-E9041F1906C1}" type="parTrans" cxnId="{E83C6E34-C3F3-4853-BD6F-D9426F93D159}">
      <dgm:prSet/>
      <dgm:spPr/>
      <dgm:t>
        <a:bodyPr/>
        <a:lstStyle/>
        <a:p>
          <a:pPr algn="ctr"/>
          <a:endParaRPr lang="it-IT"/>
        </a:p>
      </dgm:t>
    </dgm:pt>
    <dgm:pt modelId="{569C4FF2-F353-41B9-AA1B-F4B9A2F17FBF}" type="sibTrans" cxnId="{E83C6E34-C3F3-4853-BD6F-D9426F93D159}">
      <dgm:prSet/>
      <dgm:spPr/>
      <dgm:t>
        <a:bodyPr/>
        <a:lstStyle/>
        <a:p>
          <a:pPr algn="ctr"/>
          <a:endParaRPr lang="it-IT"/>
        </a:p>
      </dgm:t>
    </dgm:pt>
    <dgm:pt modelId="{C565BAEC-6921-4F6F-9B98-B8D24B2067D7}">
      <dgm:prSet phldrT="[Text]" custT="1"/>
      <dgm:spPr>
        <a:solidFill>
          <a:srgbClr val="50695F"/>
        </a:solidFill>
      </dgm:spPr>
      <dgm:t>
        <a:bodyPr/>
        <a:lstStyle/>
        <a:p>
          <a:pPr algn="ctr"/>
          <a:r>
            <a:rPr lang="it-IT" sz="1800" b="1" u="none">
              <a:latin typeface="Tw Cen MT" panose="020B0602020104020603" pitchFamily="34" charset="0"/>
            </a:rPr>
            <a:t>Engineering</a:t>
          </a:r>
          <a:endParaRPr lang="it-IT" sz="1800" b="1" u="none" dirty="0">
            <a:latin typeface="Tw Cen MT" panose="020B0602020104020603" pitchFamily="34" charset="0"/>
          </a:endParaRPr>
        </a:p>
      </dgm:t>
    </dgm:pt>
    <dgm:pt modelId="{0CAF8A71-404C-4147-82CC-5E32C7AEEA0F}" type="parTrans" cxnId="{69F628BE-C8F0-4E31-8AFE-10DA6DDC4B07}">
      <dgm:prSet/>
      <dgm:spPr/>
      <dgm:t>
        <a:bodyPr/>
        <a:lstStyle/>
        <a:p>
          <a:pPr algn="ctr"/>
          <a:endParaRPr lang="it-IT"/>
        </a:p>
      </dgm:t>
    </dgm:pt>
    <dgm:pt modelId="{7AF28D54-E3DA-400B-9972-70C298362627}" type="sibTrans" cxnId="{69F628BE-C8F0-4E31-8AFE-10DA6DDC4B07}">
      <dgm:prSet/>
      <dgm:spPr/>
      <dgm:t>
        <a:bodyPr/>
        <a:lstStyle/>
        <a:p>
          <a:pPr algn="ctr"/>
          <a:endParaRPr lang="it-IT"/>
        </a:p>
      </dgm:t>
    </dgm:pt>
    <dgm:pt modelId="{CB9F9FC3-C1C3-4EA0-BFF6-B1FFC714B30E}">
      <dgm:prSet phldrT="[Text]" custT="1"/>
      <dgm:spPr>
        <a:noFill/>
        <a:ln>
          <a:noFill/>
        </a:ln>
      </dgm:spPr>
      <dgm:t>
        <a:bodyPr/>
        <a:lstStyle/>
        <a:p>
          <a:pPr algn="ctr">
            <a:buNone/>
          </a:pPr>
          <a:r>
            <a:rPr lang="it-IT" sz="1400" i="1">
              <a:solidFill>
                <a:schemeClr val="tx1">
                  <a:lumMod val="65000"/>
                  <a:lumOff val="35000"/>
                </a:schemeClr>
              </a:solidFill>
              <a:latin typeface="Tw Cen MT" panose="020B0602020104020603" pitchFamily="34" charset="0"/>
            </a:rPr>
            <a:t>	Detailed engineering and technical specification for tenders</a:t>
          </a:r>
          <a:endParaRPr lang="it-IT" sz="1400" i="1" dirty="0">
            <a:solidFill>
              <a:schemeClr val="tx1">
                <a:lumMod val="65000"/>
                <a:lumOff val="35000"/>
              </a:schemeClr>
            </a:solidFill>
            <a:latin typeface="Tw Cen MT" panose="020B0602020104020603" pitchFamily="34" charset="0"/>
          </a:endParaRPr>
        </a:p>
      </dgm:t>
    </dgm:pt>
    <dgm:pt modelId="{C8E220D2-8623-44FD-95CF-CA67B5EA35B2}" type="parTrans" cxnId="{EFCD4CF9-27F7-433C-8719-DE82A009D32B}">
      <dgm:prSet/>
      <dgm:spPr/>
      <dgm:t>
        <a:bodyPr/>
        <a:lstStyle/>
        <a:p>
          <a:pPr algn="ctr"/>
          <a:endParaRPr lang="it-IT"/>
        </a:p>
      </dgm:t>
    </dgm:pt>
    <dgm:pt modelId="{786F114B-6F3F-419B-8273-08A931D62E32}" type="sibTrans" cxnId="{EFCD4CF9-27F7-433C-8719-DE82A009D32B}">
      <dgm:prSet/>
      <dgm:spPr/>
      <dgm:t>
        <a:bodyPr/>
        <a:lstStyle/>
        <a:p>
          <a:pPr algn="ctr"/>
          <a:endParaRPr lang="it-IT"/>
        </a:p>
      </dgm:t>
    </dgm:pt>
    <dgm:pt modelId="{C3A46E01-F265-4A9B-B4F1-95CCEC8BB540}">
      <dgm:prSet phldrT="[Text]" custT="1"/>
      <dgm:spPr>
        <a:solidFill>
          <a:srgbClr val="50695F"/>
        </a:solidFill>
      </dgm:spPr>
      <dgm:t>
        <a:bodyPr/>
        <a:lstStyle/>
        <a:p>
          <a:pPr algn="ctr"/>
          <a:r>
            <a:rPr lang="it-IT" sz="1800" b="1" u="none">
              <a:latin typeface="Tw Cen MT" panose="020B0602020104020603" pitchFamily="34" charset="0"/>
            </a:rPr>
            <a:t>Construction</a:t>
          </a:r>
          <a:endParaRPr lang="it-IT" sz="1800" b="1" u="none" dirty="0">
            <a:latin typeface="Tw Cen MT" panose="020B0602020104020603" pitchFamily="34" charset="0"/>
          </a:endParaRPr>
        </a:p>
      </dgm:t>
    </dgm:pt>
    <dgm:pt modelId="{F7CBBFFF-CC9D-4F16-801E-784B14C79E6D}" type="parTrans" cxnId="{A0C00117-A249-4EDB-BB74-9A6F67AB08C5}">
      <dgm:prSet/>
      <dgm:spPr/>
      <dgm:t>
        <a:bodyPr/>
        <a:lstStyle/>
        <a:p>
          <a:pPr algn="ctr"/>
          <a:endParaRPr lang="it-IT"/>
        </a:p>
      </dgm:t>
    </dgm:pt>
    <dgm:pt modelId="{C48731C3-A829-4D7C-84CB-E3D22E09094A}" type="sibTrans" cxnId="{A0C00117-A249-4EDB-BB74-9A6F67AB08C5}">
      <dgm:prSet/>
      <dgm:spPr/>
      <dgm:t>
        <a:bodyPr/>
        <a:lstStyle/>
        <a:p>
          <a:pPr algn="ctr"/>
          <a:endParaRPr lang="it-IT"/>
        </a:p>
      </dgm:t>
    </dgm:pt>
    <dgm:pt modelId="{84C42CF6-1F82-4256-B708-A342DB2B3B51}">
      <dgm:prSet phldrT="[Text]" custT="1"/>
      <dgm:spPr>
        <a:noFill/>
        <a:ln>
          <a:noFill/>
        </a:ln>
      </dgm:spPr>
      <dgm:t>
        <a:bodyPr/>
        <a:lstStyle/>
        <a:p>
          <a:pPr algn="ctr">
            <a:buNone/>
          </a:pPr>
          <a:r>
            <a:rPr lang="it-IT" sz="1400" i="1" dirty="0">
              <a:solidFill>
                <a:schemeClr val="tx1">
                  <a:lumMod val="65000"/>
                  <a:lumOff val="35000"/>
                </a:schemeClr>
              </a:solidFill>
              <a:latin typeface="Tw Cen MT" panose="020B0602020104020603" pitchFamily="34" charset="0"/>
            </a:rPr>
            <a:t>	Work and </a:t>
          </a:r>
          <a:r>
            <a:rPr lang="it-IT" sz="1400" i="1" dirty="0" err="1">
              <a:solidFill>
                <a:schemeClr val="tx1">
                  <a:lumMod val="65000"/>
                  <a:lumOff val="35000"/>
                </a:schemeClr>
              </a:solidFill>
              <a:latin typeface="Tw Cen MT" panose="020B0602020104020603" pitchFamily="34" charset="0"/>
            </a:rPr>
            <a:t>construction</a:t>
          </a:r>
          <a:r>
            <a:rPr lang="it-IT" sz="1400" i="1" dirty="0">
              <a:solidFill>
                <a:schemeClr val="tx1">
                  <a:lumMod val="65000"/>
                  <a:lumOff val="35000"/>
                </a:schemeClr>
              </a:solidFill>
              <a:latin typeface="Tw Cen MT" panose="020B0602020104020603" pitchFamily="34" charset="0"/>
            </a:rPr>
            <a:t> </a:t>
          </a:r>
          <a:r>
            <a:rPr lang="it-IT" sz="1400" i="1" dirty="0" err="1">
              <a:solidFill>
                <a:schemeClr val="tx1">
                  <a:lumMod val="65000"/>
                  <a:lumOff val="35000"/>
                </a:schemeClr>
              </a:solidFill>
              <a:latin typeface="Tw Cen MT" panose="020B0602020104020603" pitchFamily="34" charset="0"/>
            </a:rPr>
            <a:t>supervision</a:t>
          </a:r>
          <a:r>
            <a:rPr lang="it-IT" sz="1400" i="1" dirty="0">
              <a:solidFill>
                <a:schemeClr val="tx1">
                  <a:lumMod val="65000"/>
                  <a:lumOff val="35000"/>
                </a:schemeClr>
              </a:solidFill>
              <a:latin typeface="Tw Cen MT" panose="020B0602020104020603" pitchFamily="34" charset="0"/>
            </a:rPr>
            <a:t> or Turn-key</a:t>
          </a:r>
        </a:p>
      </dgm:t>
    </dgm:pt>
    <dgm:pt modelId="{E0CF9E06-D609-4CE3-9962-856185519320}" type="parTrans" cxnId="{2D4CA188-0206-4893-BF10-4E46355FA558}">
      <dgm:prSet/>
      <dgm:spPr/>
      <dgm:t>
        <a:bodyPr/>
        <a:lstStyle/>
        <a:p>
          <a:pPr algn="ctr"/>
          <a:endParaRPr lang="it-IT"/>
        </a:p>
      </dgm:t>
    </dgm:pt>
    <dgm:pt modelId="{6E60648A-B404-44F6-B31C-24F4F62DE2D0}" type="sibTrans" cxnId="{2D4CA188-0206-4893-BF10-4E46355FA558}">
      <dgm:prSet/>
      <dgm:spPr/>
      <dgm:t>
        <a:bodyPr/>
        <a:lstStyle/>
        <a:p>
          <a:pPr algn="ctr"/>
          <a:endParaRPr lang="it-IT"/>
        </a:p>
      </dgm:t>
    </dgm:pt>
    <dgm:pt modelId="{CBCC63A1-5A79-413E-A579-5055E40D9EF2}" type="pres">
      <dgm:prSet presAssocID="{F8A4B70E-8452-4A0F-8B59-43F23CF249B7}" presName="Name0" presStyleCnt="0">
        <dgm:presLayoutVars>
          <dgm:dir/>
          <dgm:animLvl val="lvl"/>
          <dgm:resizeHandles val="exact"/>
        </dgm:presLayoutVars>
      </dgm:prSet>
      <dgm:spPr/>
    </dgm:pt>
    <dgm:pt modelId="{13C3C35C-6F54-4139-B6A0-76C243509DFB}" type="pres">
      <dgm:prSet presAssocID="{3A0F1633-FBD4-44AD-8575-E938C27F28C1}" presName="composite" presStyleCnt="0"/>
      <dgm:spPr/>
    </dgm:pt>
    <dgm:pt modelId="{69E32342-FD4D-4A64-8F83-A127E5529872}" type="pres">
      <dgm:prSet presAssocID="{3A0F1633-FBD4-44AD-8575-E938C27F28C1}" presName="parTx" presStyleLbl="alignNode1" presStyleIdx="0" presStyleCnt="4">
        <dgm:presLayoutVars>
          <dgm:chMax val="0"/>
          <dgm:chPref val="0"/>
          <dgm:bulletEnabled val="1"/>
        </dgm:presLayoutVars>
      </dgm:prSet>
      <dgm:spPr/>
    </dgm:pt>
    <dgm:pt modelId="{0CF31AE3-C227-4DED-8A5D-953864CEAC2A}" type="pres">
      <dgm:prSet presAssocID="{3A0F1633-FBD4-44AD-8575-E938C27F28C1}" presName="desTx" presStyleLbl="alignAccFollowNode1" presStyleIdx="0" presStyleCnt="4">
        <dgm:presLayoutVars>
          <dgm:bulletEnabled val="1"/>
        </dgm:presLayoutVars>
      </dgm:prSet>
      <dgm:spPr/>
    </dgm:pt>
    <dgm:pt modelId="{07FC6543-C1B2-4D63-8366-553F9F9AB700}" type="pres">
      <dgm:prSet presAssocID="{9C702A21-ECA2-4610-AE39-87A311D5BD88}" presName="space" presStyleCnt="0"/>
      <dgm:spPr/>
    </dgm:pt>
    <dgm:pt modelId="{05CB2867-4381-43FB-B4D4-3B2975970EE1}" type="pres">
      <dgm:prSet presAssocID="{B8DB33CE-0860-47B9-8830-1DAC274624B9}" presName="composite" presStyleCnt="0"/>
      <dgm:spPr/>
    </dgm:pt>
    <dgm:pt modelId="{E1FC0343-F03C-4D0F-A3EF-79647F14FA2E}" type="pres">
      <dgm:prSet presAssocID="{B8DB33CE-0860-47B9-8830-1DAC274624B9}" presName="parTx" presStyleLbl="alignNode1" presStyleIdx="1" presStyleCnt="4">
        <dgm:presLayoutVars>
          <dgm:chMax val="0"/>
          <dgm:chPref val="0"/>
          <dgm:bulletEnabled val="1"/>
        </dgm:presLayoutVars>
      </dgm:prSet>
      <dgm:spPr/>
    </dgm:pt>
    <dgm:pt modelId="{CBEA50E8-3CA5-441D-969B-6ED00A38C0CF}" type="pres">
      <dgm:prSet presAssocID="{B8DB33CE-0860-47B9-8830-1DAC274624B9}" presName="desTx" presStyleLbl="alignAccFollowNode1" presStyleIdx="1" presStyleCnt="4">
        <dgm:presLayoutVars>
          <dgm:bulletEnabled val="1"/>
        </dgm:presLayoutVars>
      </dgm:prSet>
      <dgm:spPr/>
    </dgm:pt>
    <dgm:pt modelId="{60689941-286F-4D73-B581-3F51BAD90792}" type="pres">
      <dgm:prSet presAssocID="{557C0EE4-9A0A-4CB8-AB79-1033E737BF9B}" presName="space" presStyleCnt="0"/>
      <dgm:spPr/>
    </dgm:pt>
    <dgm:pt modelId="{272A87FA-D509-40E9-8B32-0D113B01A7C4}" type="pres">
      <dgm:prSet presAssocID="{C565BAEC-6921-4F6F-9B98-B8D24B2067D7}" presName="composite" presStyleCnt="0"/>
      <dgm:spPr/>
    </dgm:pt>
    <dgm:pt modelId="{86E86CBD-99BF-464D-A0CC-BB41EACE1B80}" type="pres">
      <dgm:prSet presAssocID="{C565BAEC-6921-4F6F-9B98-B8D24B2067D7}" presName="parTx" presStyleLbl="alignNode1" presStyleIdx="2" presStyleCnt="4">
        <dgm:presLayoutVars>
          <dgm:chMax val="0"/>
          <dgm:chPref val="0"/>
          <dgm:bulletEnabled val="1"/>
        </dgm:presLayoutVars>
      </dgm:prSet>
      <dgm:spPr/>
    </dgm:pt>
    <dgm:pt modelId="{1CBD1A24-50FB-4F0E-94EC-65EE776D3763}" type="pres">
      <dgm:prSet presAssocID="{C565BAEC-6921-4F6F-9B98-B8D24B2067D7}" presName="desTx" presStyleLbl="alignAccFollowNode1" presStyleIdx="2" presStyleCnt="4">
        <dgm:presLayoutVars>
          <dgm:bulletEnabled val="1"/>
        </dgm:presLayoutVars>
      </dgm:prSet>
      <dgm:spPr/>
    </dgm:pt>
    <dgm:pt modelId="{8C524571-853F-493E-9032-A0874F6FEA8A}" type="pres">
      <dgm:prSet presAssocID="{7AF28D54-E3DA-400B-9972-70C298362627}" presName="space" presStyleCnt="0"/>
      <dgm:spPr/>
    </dgm:pt>
    <dgm:pt modelId="{4C94B497-E6DB-4D3F-9765-773D8E2A7D1D}" type="pres">
      <dgm:prSet presAssocID="{C3A46E01-F265-4A9B-B4F1-95CCEC8BB540}" presName="composite" presStyleCnt="0"/>
      <dgm:spPr/>
    </dgm:pt>
    <dgm:pt modelId="{9FA161CF-92F6-494E-9F72-DEA27B0BE517}" type="pres">
      <dgm:prSet presAssocID="{C3A46E01-F265-4A9B-B4F1-95CCEC8BB540}" presName="parTx" presStyleLbl="alignNode1" presStyleIdx="3" presStyleCnt="4">
        <dgm:presLayoutVars>
          <dgm:chMax val="0"/>
          <dgm:chPref val="0"/>
          <dgm:bulletEnabled val="1"/>
        </dgm:presLayoutVars>
      </dgm:prSet>
      <dgm:spPr/>
    </dgm:pt>
    <dgm:pt modelId="{82268A18-1B95-4818-87E4-D95E8E158759}" type="pres">
      <dgm:prSet presAssocID="{C3A46E01-F265-4A9B-B4F1-95CCEC8BB540}" presName="desTx" presStyleLbl="alignAccFollowNode1" presStyleIdx="3" presStyleCnt="4" custScaleX="103522">
        <dgm:presLayoutVars>
          <dgm:bulletEnabled val="1"/>
        </dgm:presLayoutVars>
      </dgm:prSet>
      <dgm:spPr/>
    </dgm:pt>
  </dgm:ptLst>
  <dgm:cxnLst>
    <dgm:cxn modelId="{4C9DDC01-1E0E-49F0-97BD-EF32C0F023F5}" type="presOf" srcId="{C565BAEC-6921-4F6F-9B98-B8D24B2067D7}" destId="{86E86CBD-99BF-464D-A0CC-BB41EACE1B80}" srcOrd="0" destOrd="0" presId="urn:microsoft.com/office/officeart/2005/8/layout/hList1"/>
    <dgm:cxn modelId="{53C68913-E393-47EF-8DB6-D76B22C251E1}" type="presOf" srcId="{CB9F9FC3-C1C3-4EA0-BFF6-B1FFC714B30E}" destId="{1CBD1A24-50FB-4F0E-94EC-65EE776D3763}" srcOrd="0" destOrd="0" presId="urn:microsoft.com/office/officeart/2005/8/layout/hList1"/>
    <dgm:cxn modelId="{A0C00117-A249-4EDB-BB74-9A6F67AB08C5}" srcId="{F8A4B70E-8452-4A0F-8B59-43F23CF249B7}" destId="{C3A46E01-F265-4A9B-B4F1-95CCEC8BB540}" srcOrd="3" destOrd="0" parTransId="{F7CBBFFF-CC9D-4F16-801E-784B14C79E6D}" sibTransId="{C48731C3-A829-4D7C-84CB-E3D22E09094A}"/>
    <dgm:cxn modelId="{FEB2E81D-D6EA-4A02-8ABE-920A9DAD002F}" type="presOf" srcId="{C3A46E01-F265-4A9B-B4F1-95CCEC8BB540}" destId="{9FA161CF-92F6-494E-9F72-DEA27B0BE517}" srcOrd="0" destOrd="0" presId="urn:microsoft.com/office/officeart/2005/8/layout/hList1"/>
    <dgm:cxn modelId="{E83C6E34-C3F3-4853-BD6F-D9426F93D159}" srcId="{B8DB33CE-0860-47B9-8830-1DAC274624B9}" destId="{87918FC2-6065-4C0E-AF6D-47AC1873FA2A}" srcOrd="0" destOrd="0" parTransId="{777C15B5-AF3A-4EBF-BB39-E9041F1906C1}" sibTransId="{569C4FF2-F353-41B9-AA1B-F4B9A2F17FBF}"/>
    <dgm:cxn modelId="{ECB55B3E-F6DB-4739-A9BA-ED51324A66E8}" type="presOf" srcId="{87918FC2-6065-4C0E-AF6D-47AC1873FA2A}" destId="{CBEA50E8-3CA5-441D-969B-6ED00A38C0CF}" srcOrd="0" destOrd="0" presId="urn:microsoft.com/office/officeart/2005/8/layout/hList1"/>
    <dgm:cxn modelId="{8839E55D-128D-4713-89FF-2D67C5336659}" srcId="{F8A4B70E-8452-4A0F-8B59-43F23CF249B7}" destId="{B8DB33CE-0860-47B9-8830-1DAC274624B9}" srcOrd="1" destOrd="0" parTransId="{02836795-D3F4-4C77-A854-8126AC58C70F}" sibTransId="{557C0EE4-9A0A-4CB8-AB79-1033E737BF9B}"/>
    <dgm:cxn modelId="{E7F30E60-863F-4DEF-9B1E-1DDA0908C8CE}" type="presOf" srcId="{84C42CF6-1F82-4256-B708-A342DB2B3B51}" destId="{82268A18-1B95-4818-87E4-D95E8E158759}" srcOrd="0" destOrd="0" presId="urn:microsoft.com/office/officeart/2005/8/layout/hList1"/>
    <dgm:cxn modelId="{6B31E145-448B-4C4A-A201-15AAEBC5D60F}" srcId="{3A0F1633-FBD4-44AD-8575-E938C27F28C1}" destId="{5627B5B2-0FB2-4E03-A248-BB45624B0DC5}" srcOrd="0" destOrd="0" parTransId="{AD6F7C72-FE18-4C6A-A5C0-C5D84CBDBA0E}" sibTransId="{FC5E368D-D882-44AA-92D4-3473785DB629}"/>
    <dgm:cxn modelId="{4F07637C-9490-49BA-962C-5FCF8C52719E}" type="presOf" srcId="{F8A4B70E-8452-4A0F-8B59-43F23CF249B7}" destId="{CBCC63A1-5A79-413E-A579-5055E40D9EF2}" srcOrd="0" destOrd="0" presId="urn:microsoft.com/office/officeart/2005/8/layout/hList1"/>
    <dgm:cxn modelId="{2D4CA188-0206-4893-BF10-4E46355FA558}" srcId="{C3A46E01-F265-4A9B-B4F1-95CCEC8BB540}" destId="{84C42CF6-1F82-4256-B708-A342DB2B3B51}" srcOrd="0" destOrd="0" parTransId="{E0CF9E06-D609-4CE3-9962-856185519320}" sibTransId="{6E60648A-B404-44F6-B31C-24F4F62DE2D0}"/>
    <dgm:cxn modelId="{DBD39A95-FE6C-4478-9A3A-C3F35408C1CC}" type="presOf" srcId="{B8DB33CE-0860-47B9-8830-1DAC274624B9}" destId="{E1FC0343-F03C-4D0F-A3EF-79647F14FA2E}" srcOrd="0" destOrd="0" presId="urn:microsoft.com/office/officeart/2005/8/layout/hList1"/>
    <dgm:cxn modelId="{63C8D4A4-8DE3-491C-B2E3-C05383988F96}" srcId="{F8A4B70E-8452-4A0F-8B59-43F23CF249B7}" destId="{3A0F1633-FBD4-44AD-8575-E938C27F28C1}" srcOrd="0" destOrd="0" parTransId="{81218743-EBE4-4382-9D11-CDE144AD1C26}" sibTransId="{9C702A21-ECA2-4610-AE39-87A311D5BD88}"/>
    <dgm:cxn modelId="{9CF630A5-9A98-42DC-8709-30E84A3095DE}" type="presOf" srcId="{3A0F1633-FBD4-44AD-8575-E938C27F28C1}" destId="{69E32342-FD4D-4A64-8F83-A127E5529872}" srcOrd="0" destOrd="0" presId="urn:microsoft.com/office/officeart/2005/8/layout/hList1"/>
    <dgm:cxn modelId="{69F628BE-C8F0-4E31-8AFE-10DA6DDC4B07}" srcId="{F8A4B70E-8452-4A0F-8B59-43F23CF249B7}" destId="{C565BAEC-6921-4F6F-9B98-B8D24B2067D7}" srcOrd="2" destOrd="0" parTransId="{0CAF8A71-404C-4147-82CC-5E32C7AEEA0F}" sibTransId="{7AF28D54-E3DA-400B-9972-70C298362627}"/>
    <dgm:cxn modelId="{0FB5A6ED-2AF1-4E1C-839C-CA4E0C854706}" type="presOf" srcId="{5627B5B2-0FB2-4E03-A248-BB45624B0DC5}" destId="{0CF31AE3-C227-4DED-8A5D-953864CEAC2A}" srcOrd="0" destOrd="0" presId="urn:microsoft.com/office/officeart/2005/8/layout/hList1"/>
    <dgm:cxn modelId="{EFCD4CF9-27F7-433C-8719-DE82A009D32B}" srcId="{C565BAEC-6921-4F6F-9B98-B8D24B2067D7}" destId="{CB9F9FC3-C1C3-4EA0-BFF6-B1FFC714B30E}" srcOrd="0" destOrd="0" parTransId="{C8E220D2-8623-44FD-95CF-CA67B5EA35B2}" sibTransId="{786F114B-6F3F-419B-8273-08A931D62E32}"/>
    <dgm:cxn modelId="{13AD948A-9250-45FC-A5D3-FFFA836D7C1A}" type="presParOf" srcId="{CBCC63A1-5A79-413E-A579-5055E40D9EF2}" destId="{13C3C35C-6F54-4139-B6A0-76C243509DFB}" srcOrd="0" destOrd="0" presId="urn:microsoft.com/office/officeart/2005/8/layout/hList1"/>
    <dgm:cxn modelId="{BC346ED7-099B-4200-AAA1-F94979486F46}" type="presParOf" srcId="{13C3C35C-6F54-4139-B6A0-76C243509DFB}" destId="{69E32342-FD4D-4A64-8F83-A127E5529872}" srcOrd="0" destOrd="0" presId="urn:microsoft.com/office/officeart/2005/8/layout/hList1"/>
    <dgm:cxn modelId="{023D915D-9093-46D9-9554-0101E7EE8F93}" type="presParOf" srcId="{13C3C35C-6F54-4139-B6A0-76C243509DFB}" destId="{0CF31AE3-C227-4DED-8A5D-953864CEAC2A}" srcOrd="1" destOrd="0" presId="urn:microsoft.com/office/officeart/2005/8/layout/hList1"/>
    <dgm:cxn modelId="{4471AEDF-094C-4271-B125-93347FF5393C}" type="presParOf" srcId="{CBCC63A1-5A79-413E-A579-5055E40D9EF2}" destId="{07FC6543-C1B2-4D63-8366-553F9F9AB700}" srcOrd="1" destOrd="0" presId="urn:microsoft.com/office/officeart/2005/8/layout/hList1"/>
    <dgm:cxn modelId="{A50B7830-C114-4DF3-B2BA-E13F1DC46A66}" type="presParOf" srcId="{CBCC63A1-5A79-413E-A579-5055E40D9EF2}" destId="{05CB2867-4381-43FB-B4D4-3B2975970EE1}" srcOrd="2" destOrd="0" presId="urn:microsoft.com/office/officeart/2005/8/layout/hList1"/>
    <dgm:cxn modelId="{CBC0F583-EF45-4B6D-A609-2D4F00B690BB}" type="presParOf" srcId="{05CB2867-4381-43FB-B4D4-3B2975970EE1}" destId="{E1FC0343-F03C-4D0F-A3EF-79647F14FA2E}" srcOrd="0" destOrd="0" presId="urn:microsoft.com/office/officeart/2005/8/layout/hList1"/>
    <dgm:cxn modelId="{43F4D58B-B2AD-4399-BD64-223F6BF61750}" type="presParOf" srcId="{05CB2867-4381-43FB-B4D4-3B2975970EE1}" destId="{CBEA50E8-3CA5-441D-969B-6ED00A38C0CF}" srcOrd="1" destOrd="0" presId="urn:microsoft.com/office/officeart/2005/8/layout/hList1"/>
    <dgm:cxn modelId="{443DD50D-D262-4292-82F1-C77052C4FA85}" type="presParOf" srcId="{CBCC63A1-5A79-413E-A579-5055E40D9EF2}" destId="{60689941-286F-4D73-B581-3F51BAD90792}" srcOrd="3" destOrd="0" presId="urn:microsoft.com/office/officeart/2005/8/layout/hList1"/>
    <dgm:cxn modelId="{50A11315-D600-41F8-9BA8-2047FCFF7742}" type="presParOf" srcId="{CBCC63A1-5A79-413E-A579-5055E40D9EF2}" destId="{272A87FA-D509-40E9-8B32-0D113B01A7C4}" srcOrd="4" destOrd="0" presId="urn:microsoft.com/office/officeart/2005/8/layout/hList1"/>
    <dgm:cxn modelId="{433BDB52-3277-468D-B056-2297730E25B5}" type="presParOf" srcId="{272A87FA-D509-40E9-8B32-0D113B01A7C4}" destId="{86E86CBD-99BF-464D-A0CC-BB41EACE1B80}" srcOrd="0" destOrd="0" presId="urn:microsoft.com/office/officeart/2005/8/layout/hList1"/>
    <dgm:cxn modelId="{D85562FA-81D2-47A1-8307-79AF013578C7}" type="presParOf" srcId="{272A87FA-D509-40E9-8B32-0D113B01A7C4}" destId="{1CBD1A24-50FB-4F0E-94EC-65EE776D3763}" srcOrd="1" destOrd="0" presId="urn:microsoft.com/office/officeart/2005/8/layout/hList1"/>
    <dgm:cxn modelId="{B4942A08-D3AB-45CD-84C3-212DA30074D3}" type="presParOf" srcId="{CBCC63A1-5A79-413E-A579-5055E40D9EF2}" destId="{8C524571-853F-493E-9032-A0874F6FEA8A}" srcOrd="5" destOrd="0" presId="urn:microsoft.com/office/officeart/2005/8/layout/hList1"/>
    <dgm:cxn modelId="{AC43654B-3A81-44B8-9397-E8517E6DCE25}" type="presParOf" srcId="{CBCC63A1-5A79-413E-A579-5055E40D9EF2}" destId="{4C94B497-E6DB-4D3F-9765-773D8E2A7D1D}" srcOrd="6" destOrd="0" presId="urn:microsoft.com/office/officeart/2005/8/layout/hList1"/>
    <dgm:cxn modelId="{5E16D90F-F894-4173-A998-BB5A28DDD5CB}" type="presParOf" srcId="{4C94B497-E6DB-4D3F-9765-773D8E2A7D1D}" destId="{9FA161CF-92F6-494E-9F72-DEA27B0BE517}" srcOrd="0" destOrd="0" presId="urn:microsoft.com/office/officeart/2005/8/layout/hList1"/>
    <dgm:cxn modelId="{65236645-D7A8-4805-9A48-A2FDA2E5EA94}" type="presParOf" srcId="{4C94B497-E6DB-4D3F-9765-773D8E2A7D1D}" destId="{82268A18-1B95-4818-87E4-D95E8E158759}"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86FC8F-966B-4EEE-A1E1-7259324D5247}"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F1B3977F-5F48-478B-BA6F-3E1D02B23FD8}">
      <dgm:prSet phldrT="[Text]" custT="1"/>
      <dgm:spPr>
        <a:solidFill>
          <a:srgbClr val="D9D9D9"/>
        </a:solidFill>
      </dgm:spPr>
      <dgm:t>
        <a:bodyPr/>
        <a:lstStyle/>
        <a:p>
          <a:r>
            <a:rPr lang="en-US" sz="2400" dirty="0">
              <a:solidFill>
                <a:schemeClr val="tx1"/>
              </a:solidFill>
            </a:rPr>
            <a:t>Monday</a:t>
          </a:r>
        </a:p>
      </dgm:t>
    </dgm:pt>
    <dgm:pt modelId="{339968CF-2ED5-4EC9-B852-2D42057CAE52}" type="parTrans" cxnId="{E0A6CF1C-C6EF-4795-8F89-E495830C26E6}">
      <dgm:prSet/>
      <dgm:spPr/>
      <dgm:t>
        <a:bodyPr/>
        <a:lstStyle/>
        <a:p>
          <a:endParaRPr lang="en-US" sz="1800"/>
        </a:p>
      </dgm:t>
    </dgm:pt>
    <dgm:pt modelId="{E4F9A223-C48B-44B8-9B90-E63B559C720F}" type="sibTrans" cxnId="{E0A6CF1C-C6EF-4795-8F89-E495830C26E6}">
      <dgm:prSet/>
      <dgm:spPr/>
      <dgm:t>
        <a:bodyPr/>
        <a:lstStyle/>
        <a:p>
          <a:endParaRPr lang="en-US" sz="1800"/>
        </a:p>
      </dgm:t>
    </dgm:pt>
    <dgm:pt modelId="{A4D10D26-5487-4295-88F7-709E724CEEF9}">
      <dgm:prSet phldrT="[Text]" custT="1"/>
      <dgm:spPr/>
      <dgm:t>
        <a:bodyPr/>
        <a:lstStyle/>
        <a:p>
          <a:r>
            <a:rPr lang="en-GB" sz="2400" b="0" dirty="0">
              <a:solidFill>
                <a:schemeClr val="tx1"/>
              </a:solidFill>
            </a:rPr>
            <a:t>How to establish an </a:t>
          </a:r>
          <a:r>
            <a:rPr lang="en-GB" sz="2400" b="1" dirty="0">
              <a:solidFill>
                <a:schemeClr val="tx1"/>
              </a:solidFill>
            </a:rPr>
            <a:t>enabling framework </a:t>
          </a:r>
          <a:r>
            <a:rPr lang="en-GB" sz="2400" b="0" dirty="0">
              <a:solidFill>
                <a:schemeClr val="tx1"/>
              </a:solidFill>
            </a:rPr>
            <a:t>for the promotion of mini-grids</a:t>
          </a:r>
          <a:endParaRPr lang="en-US" sz="2400" b="0" dirty="0">
            <a:solidFill>
              <a:schemeClr val="tx1"/>
            </a:solidFill>
          </a:endParaRPr>
        </a:p>
      </dgm:t>
    </dgm:pt>
    <dgm:pt modelId="{58AFF4C0-3847-4AB8-A301-F3F4202A98CD}" type="parTrans" cxnId="{7AD49319-CE90-4979-89B8-4D4C3E9017BF}">
      <dgm:prSet/>
      <dgm:spPr/>
      <dgm:t>
        <a:bodyPr/>
        <a:lstStyle/>
        <a:p>
          <a:endParaRPr lang="en-US" sz="1800"/>
        </a:p>
      </dgm:t>
    </dgm:pt>
    <dgm:pt modelId="{A9FDD7C2-6873-405D-A8B2-BA2D6D367158}" type="sibTrans" cxnId="{7AD49319-CE90-4979-89B8-4D4C3E9017BF}">
      <dgm:prSet/>
      <dgm:spPr/>
      <dgm:t>
        <a:bodyPr/>
        <a:lstStyle/>
        <a:p>
          <a:endParaRPr lang="en-US" sz="1800"/>
        </a:p>
      </dgm:t>
    </dgm:pt>
    <dgm:pt modelId="{B0A80995-4D08-4384-9D5C-D4340300818B}">
      <dgm:prSet phldrT="[Text]" custT="1"/>
      <dgm:spPr>
        <a:solidFill>
          <a:srgbClr val="D9D9D9"/>
        </a:solidFill>
      </dgm:spPr>
      <dgm:t>
        <a:bodyPr/>
        <a:lstStyle/>
        <a:p>
          <a:r>
            <a:rPr lang="en-US" sz="2400" dirty="0">
              <a:solidFill>
                <a:schemeClr val="tx1"/>
              </a:solidFill>
            </a:rPr>
            <a:t>Tuesday</a:t>
          </a:r>
        </a:p>
      </dgm:t>
    </dgm:pt>
    <dgm:pt modelId="{70969CC3-7A28-4F6D-AFF1-D086B440080D}" type="parTrans" cxnId="{3D0972C4-9A84-42D7-BB4F-A67260912308}">
      <dgm:prSet/>
      <dgm:spPr/>
      <dgm:t>
        <a:bodyPr/>
        <a:lstStyle/>
        <a:p>
          <a:endParaRPr lang="en-US" sz="1800"/>
        </a:p>
      </dgm:t>
    </dgm:pt>
    <dgm:pt modelId="{C1C5C4B6-B3F0-4131-8440-083EC9278A41}" type="sibTrans" cxnId="{3D0972C4-9A84-42D7-BB4F-A67260912308}">
      <dgm:prSet/>
      <dgm:spPr/>
      <dgm:t>
        <a:bodyPr/>
        <a:lstStyle/>
        <a:p>
          <a:endParaRPr lang="en-US" sz="1800"/>
        </a:p>
      </dgm:t>
    </dgm:pt>
    <dgm:pt modelId="{98C6ACF9-8FA9-47CF-9DDA-558715FAD184}">
      <dgm:prSet phldrT="[Text]" custT="1"/>
      <dgm:spPr/>
      <dgm:t>
        <a:bodyPr/>
        <a:lstStyle/>
        <a:p>
          <a:r>
            <a:rPr lang="en-GB" sz="2400" b="0" dirty="0">
              <a:solidFill>
                <a:schemeClr val="tx1"/>
              </a:solidFill>
            </a:rPr>
            <a:t>Key technical aspects for </a:t>
          </a:r>
          <a:r>
            <a:rPr lang="en-GB" sz="2400" b="1" dirty="0">
              <a:solidFill>
                <a:schemeClr val="tx1"/>
              </a:solidFill>
            </a:rPr>
            <a:t>mini-grid design</a:t>
          </a:r>
          <a:endParaRPr lang="en-US" sz="2400" dirty="0">
            <a:solidFill>
              <a:schemeClr val="tx1"/>
            </a:solidFill>
          </a:endParaRPr>
        </a:p>
      </dgm:t>
    </dgm:pt>
    <dgm:pt modelId="{C94A8AD5-D882-483E-96BD-BAAEB949484E}" type="parTrans" cxnId="{8A92C756-D330-4381-801B-47B1189A41A3}">
      <dgm:prSet/>
      <dgm:spPr/>
      <dgm:t>
        <a:bodyPr/>
        <a:lstStyle/>
        <a:p>
          <a:endParaRPr lang="en-US" sz="1800"/>
        </a:p>
      </dgm:t>
    </dgm:pt>
    <dgm:pt modelId="{A11C0471-782E-4A59-9780-26B229C5FF09}" type="sibTrans" cxnId="{8A92C756-D330-4381-801B-47B1189A41A3}">
      <dgm:prSet/>
      <dgm:spPr/>
      <dgm:t>
        <a:bodyPr/>
        <a:lstStyle/>
        <a:p>
          <a:endParaRPr lang="en-US" sz="1800"/>
        </a:p>
      </dgm:t>
    </dgm:pt>
    <dgm:pt modelId="{DF9F3EBD-D156-4E00-A091-8BE00B6D427B}">
      <dgm:prSet phldrT="[Text]" custT="1"/>
      <dgm:spPr>
        <a:solidFill>
          <a:srgbClr val="D9D9D9"/>
        </a:solidFill>
      </dgm:spPr>
      <dgm:t>
        <a:bodyPr/>
        <a:lstStyle/>
        <a:p>
          <a:r>
            <a:rPr lang="en-US" sz="2400" dirty="0">
              <a:solidFill>
                <a:schemeClr val="tx1"/>
              </a:solidFill>
            </a:rPr>
            <a:t>Wednesday</a:t>
          </a:r>
        </a:p>
      </dgm:t>
    </dgm:pt>
    <dgm:pt modelId="{4FF3FA14-CEB0-4F4C-9689-664B92DF444B}" type="parTrans" cxnId="{B232CD49-160E-413F-AEC0-7FCC421FC159}">
      <dgm:prSet/>
      <dgm:spPr/>
      <dgm:t>
        <a:bodyPr/>
        <a:lstStyle/>
        <a:p>
          <a:endParaRPr lang="en-US" sz="1800"/>
        </a:p>
      </dgm:t>
    </dgm:pt>
    <dgm:pt modelId="{B1456B76-4BE0-40B7-9FCD-BF2B024717DD}" type="sibTrans" cxnId="{B232CD49-160E-413F-AEC0-7FCC421FC159}">
      <dgm:prSet/>
      <dgm:spPr/>
      <dgm:t>
        <a:bodyPr/>
        <a:lstStyle/>
        <a:p>
          <a:endParaRPr lang="en-US" sz="1800"/>
        </a:p>
      </dgm:t>
    </dgm:pt>
    <dgm:pt modelId="{16D4148A-A2B4-4C39-8D18-DA8B2976F160}">
      <dgm:prSet phldrT="[Text]" custT="1"/>
      <dgm:spPr/>
      <dgm:t>
        <a:bodyPr/>
        <a:lstStyle/>
        <a:p>
          <a:r>
            <a:rPr lang="en-GB" sz="2400" b="0" dirty="0">
              <a:solidFill>
                <a:schemeClr val="tx1"/>
              </a:solidFill>
            </a:rPr>
            <a:t>Mini-grid project </a:t>
          </a:r>
          <a:r>
            <a:rPr lang="en-GB" sz="2400" b="1" dirty="0">
              <a:solidFill>
                <a:schemeClr val="tx1"/>
              </a:solidFill>
            </a:rPr>
            <a:t>implementation and operation</a:t>
          </a:r>
          <a:endParaRPr lang="en-US" sz="2400" dirty="0">
            <a:solidFill>
              <a:schemeClr val="tx1"/>
            </a:solidFill>
          </a:endParaRPr>
        </a:p>
      </dgm:t>
    </dgm:pt>
    <dgm:pt modelId="{30A0031E-D297-4D50-B2D2-A88F4A98868E}" type="parTrans" cxnId="{AA1F4CE5-DEB0-4D80-9085-B9B8E7364425}">
      <dgm:prSet/>
      <dgm:spPr/>
      <dgm:t>
        <a:bodyPr/>
        <a:lstStyle/>
        <a:p>
          <a:endParaRPr lang="en-US" sz="1800"/>
        </a:p>
      </dgm:t>
    </dgm:pt>
    <dgm:pt modelId="{CF21DBB6-E082-4CFE-81B9-BAC9A8E5282B}" type="sibTrans" cxnId="{AA1F4CE5-DEB0-4D80-9085-B9B8E7364425}">
      <dgm:prSet/>
      <dgm:spPr/>
      <dgm:t>
        <a:bodyPr/>
        <a:lstStyle/>
        <a:p>
          <a:endParaRPr lang="en-US" sz="1800"/>
        </a:p>
      </dgm:t>
    </dgm:pt>
    <dgm:pt modelId="{1B5C6F72-D7C8-4DF2-A12F-E859B119081D}">
      <dgm:prSet phldrT="[Text]" custT="1"/>
      <dgm:spPr>
        <a:solidFill>
          <a:srgbClr val="D9D9D9"/>
        </a:solidFill>
      </dgm:spPr>
      <dgm:t>
        <a:bodyPr/>
        <a:lstStyle/>
        <a:p>
          <a:r>
            <a:rPr lang="en-US" sz="2400" dirty="0">
              <a:solidFill>
                <a:schemeClr val="tx1"/>
              </a:solidFill>
            </a:rPr>
            <a:t>Thursday</a:t>
          </a:r>
        </a:p>
      </dgm:t>
    </dgm:pt>
    <dgm:pt modelId="{6B56E3C4-AA29-4A37-A89F-9E35BECAA585}" type="parTrans" cxnId="{DD04424A-2A50-456A-A8B2-B4AE149F6C99}">
      <dgm:prSet/>
      <dgm:spPr/>
      <dgm:t>
        <a:bodyPr/>
        <a:lstStyle/>
        <a:p>
          <a:endParaRPr lang="en-US" sz="1800"/>
        </a:p>
      </dgm:t>
    </dgm:pt>
    <dgm:pt modelId="{EA042E59-183C-4752-B366-94E82E2273B7}" type="sibTrans" cxnId="{DD04424A-2A50-456A-A8B2-B4AE149F6C99}">
      <dgm:prSet/>
      <dgm:spPr/>
      <dgm:t>
        <a:bodyPr/>
        <a:lstStyle/>
        <a:p>
          <a:endParaRPr lang="en-US" sz="1800"/>
        </a:p>
      </dgm:t>
    </dgm:pt>
    <dgm:pt modelId="{AD439680-F5A0-4F7E-BBA1-43A5CC1AF9E3}">
      <dgm:prSet phldrT="[Text]" custT="1"/>
      <dgm:spPr/>
      <dgm:t>
        <a:bodyPr/>
        <a:lstStyle/>
        <a:p>
          <a:r>
            <a:rPr lang="en-US" sz="2400" b="1" dirty="0">
              <a:solidFill>
                <a:schemeClr val="tx1"/>
              </a:solidFill>
            </a:rPr>
            <a:t>PICs Case Studies and Site Visits </a:t>
          </a:r>
          <a:endParaRPr lang="en-US" sz="2400" dirty="0">
            <a:solidFill>
              <a:schemeClr val="tx1"/>
            </a:solidFill>
          </a:endParaRPr>
        </a:p>
      </dgm:t>
    </dgm:pt>
    <dgm:pt modelId="{8B0C5AF4-E092-4408-8A2F-5248B4359D75}" type="parTrans" cxnId="{DCCCCDB2-4D9F-4F50-92F0-E05752AC6E63}">
      <dgm:prSet/>
      <dgm:spPr/>
      <dgm:t>
        <a:bodyPr/>
        <a:lstStyle/>
        <a:p>
          <a:endParaRPr lang="en-US" sz="1800"/>
        </a:p>
      </dgm:t>
    </dgm:pt>
    <dgm:pt modelId="{3D1A0B9E-AA8A-4DCD-BCE2-1433770AD4B1}" type="sibTrans" cxnId="{DCCCCDB2-4D9F-4F50-92F0-E05752AC6E63}">
      <dgm:prSet/>
      <dgm:spPr/>
      <dgm:t>
        <a:bodyPr/>
        <a:lstStyle/>
        <a:p>
          <a:endParaRPr lang="en-US" sz="1800"/>
        </a:p>
      </dgm:t>
    </dgm:pt>
    <dgm:pt modelId="{804BBBB0-35AA-46C6-B651-8318847F231F}">
      <dgm:prSet phldrT="[Text]" custT="1"/>
      <dgm:spPr/>
      <dgm:t>
        <a:bodyPr/>
        <a:lstStyle/>
        <a:p>
          <a:r>
            <a:rPr lang="en-US" sz="2400" b="1" dirty="0">
              <a:solidFill>
                <a:schemeClr val="tx1"/>
              </a:solidFill>
            </a:rPr>
            <a:t>Energy Projects Briefing   &amp; Wrap Up</a:t>
          </a:r>
          <a:endParaRPr lang="en-US" sz="2400" dirty="0">
            <a:solidFill>
              <a:schemeClr val="tx1"/>
            </a:solidFill>
          </a:endParaRPr>
        </a:p>
      </dgm:t>
    </dgm:pt>
    <dgm:pt modelId="{2137BF44-871E-4046-9B75-4209659D0896}" type="parTrans" cxnId="{2FD41488-CCD1-4EF9-935C-A46B9F2E8FC5}">
      <dgm:prSet/>
      <dgm:spPr/>
      <dgm:t>
        <a:bodyPr/>
        <a:lstStyle/>
        <a:p>
          <a:endParaRPr lang="en-US" sz="1800"/>
        </a:p>
      </dgm:t>
    </dgm:pt>
    <dgm:pt modelId="{E1D1BF88-86CE-4D6E-BC9F-3648EAA89990}" type="sibTrans" cxnId="{2FD41488-CCD1-4EF9-935C-A46B9F2E8FC5}">
      <dgm:prSet/>
      <dgm:spPr/>
      <dgm:t>
        <a:bodyPr/>
        <a:lstStyle/>
        <a:p>
          <a:endParaRPr lang="en-US" sz="1800"/>
        </a:p>
      </dgm:t>
    </dgm:pt>
    <dgm:pt modelId="{51721932-AF07-4A60-B98D-FF5300AE7B71}">
      <dgm:prSet phldrT="[Text]" custT="1"/>
      <dgm:spPr>
        <a:solidFill>
          <a:srgbClr val="D9D9D9"/>
        </a:solidFill>
      </dgm:spPr>
      <dgm:t>
        <a:bodyPr/>
        <a:lstStyle/>
        <a:p>
          <a:r>
            <a:rPr lang="en-US" sz="2400" dirty="0">
              <a:solidFill>
                <a:schemeClr val="tx1"/>
              </a:solidFill>
            </a:rPr>
            <a:t>Friday</a:t>
          </a:r>
        </a:p>
      </dgm:t>
    </dgm:pt>
    <dgm:pt modelId="{F642413F-922D-4B47-93A1-5B81E7AE87E8}" type="parTrans" cxnId="{6491C410-2E7E-476C-9C7F-50C657A3C40B}">
      <dgm:prSet/>
      <dgm:spPr/>
      <dgm:t>
        <a:bodyPr/>
        <a:lstStyle/>
        <a:p>
          <a:endParaRPr lang="en-US" sz="1800"/>
        </a:p>
      </dgm:t>
    </dgm:pt>
    <dgm:pt modelId="{3073C3F9-C42D-4D78-8188-0ABF73753E3E}" type="sibTrans" cxnId="{6491C410-2E7E-476C-9C7F-50C657A3C40B}">
      <dgm:prSet/>
      <dgm:spPr/>
      <dgm:t>
        <a:bodyPr/>
        <a:lstStyle/>
        <a:p>
          <a:endParaRPr lang="en-US" sz="1800"/>
        </a:p>
      </dgm:t>
    </dgm:pt>
    <dgm:pt modelId="{13909876-B214-467C-A691-2D73AE7CBF15}" type="pres">
      <dgm:prSet presAssocID="{4B86FC8F-966B-4EEE-A1E1-7259324D5247}" presName="Name0" presStyleCnt="0">
        <dgm:presLayoutVars>
          <dgm:dir/>
          <dgm:animLvl val="lvl"/>
          <dgm:resizeHandles val="exact"/>
        </dgm:presLayoutVars>
      </dgm:prSet>
      <dgm:spPr/>
    </dgm:pt>
    <dgm:pt modelId="{2508E29A-D112-4383-AC68-50C593B8B9C3}" type="pres">
      <dgm:prSet presAssocID="{F1B3977F-5F48-478B-BA6F-3E1D02B23FD8}" presName="compositeNode" presStyleCnt="0">
        <dgm:presLayoutVars>
          <dgm:bulletEnabled val="1"/>
        </dgm:presLayoutVars>
      </dgm:prSet>
      <dgm:spPr/>
    </dgm:pt>
    <dgm:pt modelId="{31104207-FC99-44C9-B7BB-DAEC78007EE7}" type="pres">
      <dgm:prSet presAssocID="{F1B3977F-5F48-478B-BA6F-3E1D02B23FD8}" presName="bgRect" presStyleLbl="node1" presStyleIdx="0" presStyleCnt="5" custLinFactNeighborX="-1358"/>
      <dgm:spPr/>
    </dgm:pt>
    <dgm:pt modelId="{CF4CEC47-393B-4343-A3CF-ECE301F650BF}" type="pres">
      <dgm:prSet presAssocID="{F1B3977F-5F48-478B-BA6F-3E1D02B23FD8}" presName="parentNode" presStyleLbl="node1" presStyleIdx="0" presStyleCnt="5">
        <dgm:presLayoutVars>
          <dgm:chMax val="0"/>
          <dgm:bulletEnabled val="1"/>
        </dgm:presLayoutVars>
      </dgm:prSet>
      <dgm:spPr/>
    </dgm:pt>
    <dgm:pt modelId="{906A932D-56B9-458F-BBF7-635CA9642C7A}" type="pres">
      <dgm:prSet presAssocID="{F1B3977F-5F48-478B-BA6F-3E1D02B23FD8}" presName="childNode" presStyleLbl="node1" presStyleIdx="0" presStyleCnt="5">
        <dgm:presLayoutVars>
          <dgm:bulletEnabled val="1"/>
        </dgm:presLayoutVars>
      </dgm:prSet>
      <dgm:spPr/>
    </dgm:pt>
    <dgm:pt modelId="{312C8FED-19F1-4955-9187-EEA20471F701}" type="pres">
      <dgm:prSet presAssocID="{E4F9A223-C48B-44B8-9B90-E63B559C720F}" presName="hSp" presStyleCnt="0"/>
      <dgm:spPr/>
    </dgm:pt>
    <dgm:pt modelId="{EC14C483-D702-4D58-B576-6E1B490D5DBC}" type="pres">
      <dgm:prSet presAssocID="{E4F9A223-C48B-44B8-9B90-E63B559C720F}" presName="vProcSp" presStyleCnt="0"/>
      <dgm:spPr/>
    </dgm:pt>
    <dgm:pt modelId="{4B425034-63BF-465D-88BE-1AC02E199100}" type="pres">
      <dgm:prSet presAssocID="{E4F9A223-C48B-44B8-9B90-E63B559C720F}" presName="vSp1" presStyleCnt="0"/>
      <dgm:spPr/>
    </dgm:pt>
    <dgm:pt modelId="{915BF834-AB64-4665-9629-1E807FD3BBB9}" type="pres">
      <dgm:prSet presAssocID="{E4F9A223-C48B-44B8-9B90-E63B559C720F}" presName="simulatedConn" presStyleLbl="solidFgAcc1" presStyleIdx="0" presStyleCnt="4"/>
      <dgm:spPr/>
    </dgm:pt>
    <dgm:pt modelId="{FA582C13-1E26-467B-BE9E-BE027F0E04AB}" type="pres">
      <dgm:prSet presAssocID="{E4F9A223-C48B-44B8-9B90-E63B559C720F}" presName="vSp2" presStyleCnt="0"/>
      <dgm:spPr/>
    </dgm:pt>
    <dgm:pt modelId="{C25351A0-392F-400F-AD7F-5DE592C96798}" type="pres">
      <dgm:prSet presAssocID="{E4F9A223-C48B-44B8-9B90-E63B559C720F}" presName="sibTrans" presStyleCnt="0"/>
      <dgm:spPr/>
    </dgm:pt>
    <dgm:pt modelId="{F3737D91-201A-4958-883D-8E5D62A27013}" type="pres">
      <dgm:prSet presAssocID="{B0A80995-4D08-4384-9D5C-D4340300818B}" presName="compositeNode" presStyleCnt="0">
        <dgm:presLayoutVars>
          <dgm:bulletEnabled val="1"/>
        </dgm:presLayoutVars>
      </dgm:prSet>
      <dgm:spPr/>
    </dgm:pt>
    <dgm:pt modelId="{B124947B-77FC-4E56-8ABE-A04A51D01EDF}" type="pres">
      <dgm:prSet presAssocID="{B0A80995-4D08-4384-9D5C-D4340300818B}" presName="bgRect" presStyleLbl="node1" presStyleIdx="1" presStyleCnt="5" custLinFactNeighborX="-1358"/>
      <dgm:spPr/>
    </dgm:pt>
    <dgm:pt modelId="{D81B0A34-15BD-4054-B484-C20D50DCBE76}" type="pres">
      <dgm:prSet presAssocID="{B0A80995-4D08-4384-9D5C-D4340300818B}" presName="parentNode" presStyleLbl="node1" presStyleIdx="1" presStyleCnt="5">
        <dgm:presLayoutVars>
          <dgm:chMax val="0"/>
          <dgm:bulletEnabled val="1"/>
        </dgm:presLayoutVars>
      </dgm:prSet>
      <dgm:spPr/>
    </dgm:pt>
    <dgm:pt modelId="{4D489379-A8B6-41ED-91BD-27B6113FF37B}" type="pres">
      <dgm:prSet presAssocID="{B0A80995-4D08-4384-9D5C-D4340300818B}" presName="childNode" presStyleLbl="node1" presStyleIdx="1" presStyleCnt="5">
        <dgm:presLayoutVars>
          <dgm:bulletEnabled val="1"/>
        </dgm:presLayoutVars>
      </dgm:prSet>
      <dgm:spPr/>
    </dgm:pt>
    <dgm:pt modelId="{E0669A82-7139-4890-82EF-F74F115D9556}" type="pres">
      <dgm:prSet presAssocID="{C1C5C4B6-B3F0-4131-8440-083EC9278A41}" presName="hSp" presStyleCnt="0"/>
      <dgm:spPr/>
    </dgm:pt>
    <dgm:pt modelId="{5E10EAA8-6CDA-4ED3-B792-4BEDF5E8131A}" type="pres">
      <dgm:prSet presAssocID="{C1C5C4B6-B3F0-4131-8440-083EC9278A41}" presName="vProcSp" presStyleCnt="0"/>
      <dgm:spPr/>
    </dgm:pt>
    <dgm:pt modelId="{AC01125B-5962-4DB7-B205-0D6DC9D1B0A1}" type="pres">
      <dgm:prSet presAssocID="{C1C5C4B6-B3F0-4131-8440-083EC9278A41}" presName="vSp1" presStyleCnt="0"/>
      <dgm:spPr/>
    </dgm:pt>
    <dgm:pt modelId="{EA23F046-FA60-46B2-BF8C-BBBA7EC46AF4}" type="pres">
      <dgm:prSet presAssocID="{C1C5C4B6-B3F0-4131-8440-083EC9278A41}" presName="simulatedConn" presStyleLbl="solidFgAcc1" presStyleIdx="1" presStyleCnt="4"/>
      <dgm:spPr/>
    </dgm:pt>
    <dgm:pt modelId="{8768C2D2-880C-4A54-9528-407B1B5F0D11}" type="pres">
      <dgm:prSet presAssocID="{C1C5C4B6-B3F0-4131-8440-083EC9278A41}" presName="vSp2" presStyleCnt="0"/>
      <dgm:spPr/>
    </dgm:pt>
    <dgm:pt modelId="{5B8B3596-E6C3-433A-ADDD-2B16BBCCDBAF}" type="pres">
      <dgm:prSet presAssocID="{C1C5C4B6-B3F0-4131-8440-083EC9278A41}" presName="sibTrans" presStyleCnt="0"/>
      <dgm:spPr/>
    </dgm:pt>
    <dgm:pt modelId="{3F9D089D-D772-4DD6-B4DD-DFBECF8B43BE}" type="pres">
      <dgm:prSet presAssocID="{DF9F3EBD-D156-4E00-A091-8BE00B6D427B}" presName="compositeNode" presStyleCnt="0">
        <dgm:presLayoutVars>
          <dgm:bulletEnabled val="1"/>
        </dgm:presLayoutVars>
      </dgm:prSet>
      <dgm:spPr/>
    </dgm:pt>
    <dgm:pt modelId="{C41E9CE6-B282-4185-8E93-122F52CF355D}" type="pres">
      <dgm:prSet presAssocID="{DF9F3EBD-D156-4E00-A091-8BE00B6D427B}" presName="bgRect" presStyleLbl="node1" presStyleIdx="2" presStyleCnt="5" custLinFactNeighborX="-1358"/>
      <dgm:spPr/>
    </dgm:pt>
    <dgm:pt modelId="{0D78BFD3-BF79-4C26-8F74-40B48473D535}" type="pres">
      <dgm:prSet presAssocID="{DF9F3EBD-D156-4E00-A091-8BE00B6D427B}" presName="parentNode" presStyleLbl="node1" presStyleIdx="2" presStyleCnt="5">
        <dgm:presLayoutVars>
          <dgm:chMax val="0"/>
          <dgm:bulletEnabled val="1"/>
        </dgm:presLayoutVars>
      </dgm:prSet>
      <dgm:spPr/>
    </dgm:pt>
    <dgm:pt modelId="{DA8631CE-EC5E-4D20-8F8C-C146ED13315D}" type="pres">
      <dgm:prSet presAssocID="{DF9F3EBD-D156-4E00-A091-8BE00B6D427B}" presName="childNode" presStyleLbl="node1" presStyleIdx="2" presStyleCnt="5">
        <dgm:presLayoutVars>
          <dgm:bulletEnabled val="1"/>
        </dgm:presLayoutVars>
      </dgm:prSet>
      <dgm:spPr/>
    </dgm:pt>
    <dgm:pt modelId="{775B608C-B475-4043-A1E4-D4B3045825B5}" type="pres">
      <dgm:prSet presAssocID="{B1456B76-4BE0-40B7-9FCD-BF2B024717DD}" presName="hSp" presStyleCnt="0"/>
      <dgm:spPr/>
    </dgm:pt>
    <dgm:pt modelId="{B881E8F2-37B3-4E0C-BDA5-9AA870526DDD}" type="pres">
      <dgm:prSet presAssocID="{B1456B76-4BE0-40B7-9FCD-BF2B024717DD}" presName="vProcSp" presStyleCnt="0"/>
      <dgm:spPr/>
    </dgm:pt>
    <dgm:pt modelId="{CF2307E2-5680-4438-9A72-9F6B71D0AF60}" type="pres">
      <dgm:prSet presAssocID="{B1456B76-4BE0-40B7-9FCD-BF2B024717DD}" presName="vSp1" presStyleCnt="0"/>
      <dgm:spPr/>
    </dgm:pt>
    <dgm:pt modelId="{ECB53DE7-0685-4895-BA12-0A76E2F22EE8}" type="pres">
      <dgm:prSet presAssocID="{B1456B76-4BE0-40B7-9FCD-BF2B024717DD}" presName="simulatedConn" presStyleLbl="solidFgAcc1" presStyleIdx="2" presStyleCnt="4"/>
      <dgm:spPr/>
    </dgm:pt>
    <dgm:pt modelId="{D859C7FD-7B90-4A5D-BC9F-935C7E3CAE4B}" type="pres">
      <dgm:prSet presAssocID="{B1456B76-4BE0-40B7-9FCD-BF2B024717DD}" presName="vSp2" presStyleCnt="0"/>
      <dgm:spPr/>
    </dgm:pt>
    <dgm:pt modelId="{D0706805-8A59-4D61-B2D4-0B8B7DCD7EC3}" type="pres">
      <dgm:prSet presAssocID="{B1456B76-4BE0-40B7-9FCD-BF2B024717DD}" presName="sibTrans" presStyleCnt="0"/>
      <dgm:spPr/>
    </dgm:pt>
    <dgm:pt modelId="{CDC8054B-87E3-48D4-B7B7-EF1F1A95B8B1}" type="pres">
      <dgm:prSet presAssocID="{1B5C6F72-D7C8-4DF2-A12F-E859B119081D}" presName="compositeNode" presStyleCnt="0">
        <dgm:presLayoutVars>
          <dgm:bulletEnabled val="1"/>
        </dgm:presLayoutVars>
      </dgm:prSet>
      <dgm:spPr/>
    </dgm:pt>
    <dgm:pt modelId="{23715F05-EB8E-44A6-A38E-8F0623CEC697}" type="pres">
      <dgm:prSet presAssocID="{1B5C6F72-D7C8-4DF2-A12F-E859B119081D}" presName="bgRect" presStyleLbl="node1" presStyleIdx="3" presStyleCnt="5" custLinFactNeighborX="-1358"/>
      <dgm:spPr/>
    </dgm:pt>
    <dgm:pt modelId="{EC6C4F24-3299-4F8A-BC52-A59317AE981F}" type="pres">
      <dgm:prSet presAssocID="{1B5C6F72-D7C8-4DF2-A12F-E859B119081D}" presName="parentNode" presStyleLbl="node1" presStyleIdx="3" presStyleCnt="5">
        <dgm:presLayoutVars>
          <dgm:chMax val="0"/>
          <dgm:bulletEnabled val="1"/>
        </dgm:presLayoutVars>
      </dgm:prSet>
      <dgm:spPr/>
    </dgm:pt>
    <dgm:pt modelId="{120319B8-84AD-4F7C-B575-54DF9F998734}" type="pres">
      <dgm:prSet presAssocID="{1B5C6F72-D7C8-4DF2-A12F-E859B119081D}" presName="childNode" presStyleLbl="node1" presStyleIdx="3" presStyleCnt="5">
        <dgm:presLayoutVars>
          <dgm:bulletEnabled val="1"/>
        </dgm:presLayoutVars>
      </dgm:prSet>
      <dgm:spPr/>
    </dgm:pt>
    <dgm:pt modelId="{4AC7E62F-0EB9-40F9-B20F-E766D28A62CC}" type="pres">
      <dgm:prSet presAssocID="{EA042E59-183C-4752-B366-94E82E2273B7}" presName="hSp" presStyleCnt="0"/>
      <dgm:spPr/>
    </dgm:pt>
    <dgm:pt modelId="{5D36E27C-754E-461C-94F8-B5EE57D6D5B3}" type="pres">
      <dgm:prSet presAssocID="{EA042E59-183C-4752-B366-94E82E2273B7}" presName="vProcSp" presStyleCnt="0"/>
      <dgm:spPr/>
    </dgm:pt>
    <dgm:pt modelId="{4C34BCE1-F10A-434D-B9E3-5812E6A5FC14}" type="pres">
      <dgm:prSet presAssocID="{EA042E59-183C-4752-B366-94E82E2273B7}" presName="vSp1" presStyleCnt="0"/>
      <dgm:spPr/>
    </dgm:pt>
    <dgm:pt modelId="{B8B4565D-E50A-401F-B2C1-ED57EB9A1AAA}" type="pres">
      <dgm:prSet presAssocID="{EA042E59-183C-4752-B366-94E82E2273B7}" presName="simulatedConn" presStyleLbl="solidFgAcc1" presStyleIdx="3" presStyleCnt="4"/>
      <dgm:spPr/>
    </dgm:pt>
    <dgm:pt modelId="{AFFCF020-3AF3-40BD-9D77-6DA90A34BBB5}" type="pres">
      <dgm:prSet presAssocID="{EA042E59-183C-4752-B366-94E82E2273B7}" presName="vSp2" presStyleCnt="0"/>
      <dgm:spPr/>
    </dgm:pt>
    <dgm:pt modelId="{C39C6A67-4042-4F5A-AEC6-9E937B80381F}" type="pres">
      <dgm:prSet presAssocID="{EA042E59-183C-4752-B366-94E82E2273B7}" presName="sibTrans" presStyleCnt="0"/>
      <dgm:spPr/>
    </dgm:pt>
    <dgm:pt modelId="{4A2C4331-135A-467D-9698-B3D73B8B1EFF}" type="pres">
      <dgm:prSet presAssocID="{51721932-AF07-4A60-B98D-FF5300AE7B71}" presName="compositeNode" presStyleCnt="0">
        <dgm:presLayoutVars>
          <dgm:bulletEnabled val="1"/>
        </dgm:presLayoutVars>
      </dgm:prSet>
      <dgm:spPr/>
    </dgm:pt>
    <dgm:pt modelId="{BF219C86-0121-4162-B631-BC86FBD7E015}" type="pres">
      <dgm:prSet presAssocID="{51721932-AF07-4A60-B98D-FF5300AE7B71}" presName="bgRect" presStyleLbl="node1" presStyleIdx="4" presStyleCnt="5" custLinFactNeighborX="-1358"/>
      <dgm:spPr/>
    </dgm:pt>
    <dgm:pt modelId="{075368B9-1B81-4B85-ACEE-0ED24E437B33}" type="pres">
      <dgm:prSet presAssocID="{51721932-AF07-4A60-B98D-FF5300AE7B71}" presName="parentNode" presStyleLbl="node1" presStyleIdx="4" presStyleCnt="5">
        <dgm:presLayoutVars>
          <dgm:chMax val="0"/>
          <dgm:bulletEnabled val="1"/>
        </dgm:presLayoutVars>
      </dgm:prSet>
      <dgm:spPr/>
    </dgm:pt>
    <dgm:pt modelId="{BFED4CF8-96EB-4437-B9DD-E496BA2D7836}" type="pres">
      <dgm:prSet presAssocID="{51721932-AF07-4A60-B98D-FF5300AE7B71}" presName="childNode" presStyleLbl="node1" presStyleIdx="4" presStyleCnt="5">
        <dgm:presLayoutVars>
          <dgm:bulletEnabled val="1"/>
        </dgm:presLayoutVars>
      </dgm:prSet>
      <dgm:spPr/>
    </dgm:pt>
  </dgm:ptLst>
  <dgm:cxnLst>
    <dgm:cxn modelId="{74D20400-6802-4A47-B6F1-F0877C136FDF}" type="presOf" srcId="{1B5C6F72-D7C8-4DF2-A12F-E859B119081D}" destId="{23715F05-EB8E-44A6-A38E-8F0623CEC697}" srcOrd="0" destOrd="0" presId="urn:microsoft.com/office/officeart/2005/8/layout/hProcess7"/>
    <dgm:cxn modelId="{4DE07404-7F3A-4675-8019-614FAF027396}" type="presOf" srcId="{98C6ACF9-8FA9-47CF-9DDA-558715FAD184}" destId="{4D489379-A8B6-41ED-91BD-27B6113FF37B}" srcOrd="0" destOrd="0" presId="urn:microsoft.com/office/officeart/2005/8/layout/hProcess7"/>
    <dgm:cxn modelId="{0047D707-3C51-49E0-80CE-2E9DF41A7C6D}" type="presOf" srcId="{804BBBB0-35AA-46C6-B651-8318847F231F}" destId="{BFED4CF8-96EB-4437-B9DD-E496BA2D7836}" srcOrd="0" destOrd="0" presId="urn:microsoft.com/office/officeart/2005/8/layout/hProcess7"/>
    <dgm:cxn modelId="{6491C410-2E7E-476C-9C7F-50C657A3C40B}" srcId="{4B86FC8F-966B-4EEE-A1E1-7259324D5247}" destId="{51721932-AF07-4A60-B98D-FF5300AE7B71}" srcOrd="4" destOrd="0" parTransId="{F642413F-922D-4B47-93A1-5B81E7AE87E8}" sibTransId="{3073C3F9-C42D-4D78-8188-0ABF73753E3E}"/>
    <dgm:cxn modelId="{5DAF1F14-0627-4DC5-9A73-B0BBE55B2A6A}" type="presOf" srcId="{1B5C6F72-D7C8-4DF2-A12F-E859B119081D}" destId="{EC6C4F24-3299-4F8A-BC52-A59317AE981F}" srcOrd="1" destOrd="0" presId="urn:microsoft.com/office/officeart/2005/8/layout/hProcess7"/>
    <dgm:cxn modelId="{7AD49319-CE90-4979-89B8-4D4C3E9017BF}" srcId="{F1B3977F-5F48-478B-BA6F-3E1D02B23FD8}" destId="{A4D10D26-5487-4295-88F7-709E724CEEF9}" srcOrd="0" destOrd="0" parTransId="{58AFF4C0-3847-4AB8-A301-F3F4202A98CD}" sibTransId="{A9FDD7C2-6873-405D-A8B2-BA2D6D367158}"/>
    <dgm:cxn modelId="{E0A6CF1C-C6EF-4795-8F89-E495830C26E6}" srcId="{4B86FC8F-966B-4EEE-A1E1-7259324D5247}" destId="{F1B3977F-5F48-478B-BA6F-3E1D02B23FD8}" srcOrd="0" destOrd="0" parTransId="{339968CF-2ED5-4EC9-B852-2D42057CAE52}" sibTransId="{E4F9A223-C48B-44B8-9B90-E63B559C720F}"/>
    <dgm:cxn modelId="{B2C20338-72EA-4936-AB34-625835D8825E}" type="presOf" srcId="{AD439680-F5A0-4F7E-BBA1-43A5CC1AF9E3}" destId="{120319B8-84AD-4F7C-B575-54DF9F998734}" srcOrd="0" destOrd="0" presId="urn:microsoft.com/office/officeart/2005/8/layout/hProcess7"/>
    <dgm:cxn modelId="{B232CD49-160E-413F-AEC0-7FCC421FC159}" srcId="{4B86FC8F-966B-4EEE-A1E1-7259324D5247}" destId="{DF9F3EBD-D156-4E00-A091-8BE00B6D427B}" srcOrd="2" destOrd="0" parTransId="{4FF3FA14-CEB0-4F4C-9689-664B92DF444B}" sibTransId="{B1456B76-4BE0-40B7-9FCD-BF2B024717DD}"/>
    <dgm:cxn modelId="{DD04424A-2A50-456A-A8B2-B4AE149F6C99}" srcId="{4B86FC8F-966B-4EEE-A1E1-7259324D5247}" destId="{1B5C6F72-D7C8-4DF2-A12F-E859B119081D}" srcOrd="3" destOrd="0" parTransId="{6B56E3C4-AA29-4A37-A89F-9E35BECAA585}" sibTransId="{EA042E59-183C-4752-B366-94E82E2273B7}"/>
    <dgm:cxn modelId="{7BA6A76F-A669-434C-A97C-350B16D5444F}" type="presOf" srcId="{51721932-AF07-4A60-B98D-FF5300AE7B71}" destId="{075368B9-1B81-4B85-ACEE-0ED24E437B33}" srcOrd="1" destOrd="0" presId="urn:microsoft.com/office/officeart/2005/8/layout/hProcess7"/>
    <dgm:cxn modelId="{48D5A655-F44C-41A3-AD5C-1F19CDABDB17}" type="presOf" srcId="{16D4148A-A2B4-4C39-8D18-DA8B2976F160}" destId="{DA8631CE-EC5E-4D20-8F8C-C146ED13315D}" srcOrd="0" destOrd="0" presId="urn:microsoft.com/office/officeart/2005/8/layout/hProcess7"/>
    <dgm:cxn modelId="{8A92C756-D330-4381-801B-47B1189A41A3}" srcId="{B0A80995-4D08-4384-9D5C-D4340300818B}" destId="{98C6ACF9-8FA9-47CF-9DDA-558715FAD184}" srcOrd="0" destOrd="0" parTransId="{C94A8AD5-D882-483E-96BD-BAAEB949484E}" sibTransId="{A11C0471-782E-4A59-9780-26B229C5FF09}"/>
    <dgm:cxn modelId="{87CED757-6F95-4A49-82E7-2FC7299224B1}" type="presOf" srcId="{F1B3977F-5F48-478B-BA6F-3E1D02B23FD8}" destId="{31104207-FC99-44C9-B7BB-DAEC78007EE7}" srcOrd="0" destOrd="0" presId="urn:microsoft.com/office/officeart/2005/8/layout/hProcess7"/>
    <dgm:cxn modelId="{2FD41488-CCD1-4EF9-935C-A46B9F2E8FC5}" srcId="{51721932-AF07-4A60-B98D-FF5300AE7B71}" destId="{804BBBB0-35AA-46C6-B651-8318847F231F}" srcOrd="0" destOrd="0" parTransId="{2137BF44-871E-4046-9B75-4209659D0896}" sibTransId="{E1D1BF88-86CE-4D6E-BC9F-3648EAA89990}"/>
    <dgm:cxn modelId="{E46F399D-6AD4-44E8-A9C1-490CD1FC6B20}" type="presOf" srcId="{B0A80995-4D08-4384-9D5C-D4340300818B}" destId="{D81B0A34-15BD-4054-B484-C20D50DCBE76}" srcOrd="1" destOrd="0" presId="urn:microsoft.com/office/officeart/2005/8/layout/hProcess7"/>
    <dgm:cxn modelId="{DCCCCDB2-4D9F-4F50-92F0-E05752AC6E63}" srcId="{1B5C6F72-D7C8-4DF2-A12F-E859B119081D}" destId="{AD439680-F5A0-4F7E-BBA1-43A5CC1AF9E3}" srcOrd="0" destOrd="0" parTransId="{8B0C5AF4-E092-4408-8A2F-5248B4359D75}" sibTransId="{3D1A0B9E-AA8A-4DCD-BCE2-1433770AD4B1}"/>
    <dgm:cxn modelId="{12EC4CB7-8B6D-4621-9BCB-18F2A0B1CAF0}" type="presOf" srcId="{A4D10D26-5487-4295-88F7-709E724CEEF9}" destId="{906A932D-56B9-458F-BBF7-635CA9642C7A}" srcOrd="0" destOrd="0" presId="urn:microsoft.com/office/officeart/2005/8/layout/hProcess7"/>
    <dgm:cxn modelId="{9CCDF7C0-B15C-4726-856A-734AC9F1864F}" type="presOf" srcId="{DF9F3EBD-D156-4E00-A091-8BE00B6D427B}" destId="{C41E9CE6-B282-4185-8E93-122F52CF355D}" srcOrd="0" destOrd="0" presId="urn:microsoft.com/office/officeart/2005/8/layout/hProcess7"/>
    <dgm:cxn modelId="{3D0972C4-9A84-42D7-BB4F-A67260912308}" srcId="{4B86FC8F-966B-4EEE-A1E1-7259324D5247}" destId="{B0A80995-4D08-4384-9D5C-D4340300818B}" srcOrd="1" destOrd="0" parTransId="{70969CC3-7A28-4F6D-AFF1-D086B440080D}" sibTransId="{C1C5C4B6-B3F0-4131-8440-083EC9278A41}"/>
    <dgm:cxn modelId="{1E28FDCA-AD61-4032-8A2B-3E3AB306753C}" type="presOf" srcId="{DF9F3EBD-D156-4E00-A091-8BE00B6D427B}" destId="{0D78BFD3-BF79-4C26-8F74-40B48473D535}" srcOrd="1" destOrd="0" presId="urn:microsoft.com/office/officeart/2005/8/layout/hProcess7"/>
    <dgm:cxn modelId="{CD6218DE-AFBF-48BB-9035-6EA15E676646}" type="presOf" srcId="{4B86FC8F-966B-4EEE-A1E1-7259324D5247}" destId="{13909876-B214-467C-A691-2D73AE7CBF15}" srcOrd="0" destOrd="0" presId="urn:microsoft.com/office/officeart/2005/8/layout/hProcess7"/>
    <dgm:cxn modelId="{81CA12E1-9D38-4B31-AB42-3E0248699F83}" type="presOf" srcId="{B0A80995-4D08-4384-9D5C-D4340300818B}" destId="{B124947B-77FC-4E56-8ABE-A04A51D01EDF}" srcOrd="0" destOrd="0" presId="urn:microsoft.com/office/officeart/2005/8/layout/hProcess7"/>
    <dgm:cxn modelId="{AA1F4CE5-DEB0-4D80-9085-B9B8E7364425}" srcId="{DF9F3EBD-D156-4E00-A091-8BE00B6D427B}" destId="{16D4148A-A2B4-4C39-8D18-DA8B2976F160}" srcOrd="0" destOrd="0" parTransId="{30A0031E-D297-4D50-B2D2-A88F4A98868E}" sibTransId="{CF21DBB6-E082-4CFE-81B9-BAC9A8E5282B}"/>
    <dgm:cxn modelId="{559C10FB-F69E-4D71-856A-C591E7E44FF9}" type="presOf" srcId="{51721932-AF07-4A60-B98D-FF5300AE7B71}" destId="{BF219C86-0121-4162-B631-BC86FBD7E015}" srcOrd="0" destOrd="0" presId="urn:microsoft.com/office/officeart/2005/8/layout/hProcess7"/>
    <dgm:cxn modelId="{D7158CFE-61ED-4151-B23B-8C7AF7BBC71B}" type="presOf" srcId="{F1B3977F-5F48-478B-BA6F-3E1D02B23FD8}" destId="{CF4CEC47-393B-4343-A3CF-ECE301F650BF}" srcOrd="1" destOrd="0" presId="urn:microsoft.com/office/officeart/2005/8/layout/hProcess7"/>
    <dgm:cxn modelId="{2AB1E92F-5E1A-42FE-A92C-CB44CEE18BFC}" type="presParOf" srcId="{13909876-B214-467C-A691-2D73AE7CBF15}" destId="{2508E29A-D112-4383-AC68-50C593B8B9C3}" srcOrd="0" destOrd="0" presId="urn:microsoft.com/office/officeart/2005/8/layout/hProcess7"/>
    <dgm:cxn modelId="{BAEFBD4C-8BBD-4B91-A553-FDF8E4D21947}" type="presParOf" srcId="{2508E29A-D112-4383-AC68-50C593B8B9C3}" destId="{31104207-FC99-44C9-B7BB-DAEC78007EE7}" srcOrd="0" destOrd="0" presId="urn:microsoft.com/office/officeart/2005/8/layout/hProcess7"/>
    <dgm:cxn modelId="{028ACF24-89AC-47F3-942F-C60EB6F5AF06}" type="presParOf" srcId="{2508E29A-D112-4383-AC68-50C593B8B9C3}" destId="{CF4CEC47-393B-4343-A3CF-ECE301F650BF}" srcOrd="1" destOrd="0" presId="urn:microsoft.com/office/officeart/2005/8/layout/hProcess7"/>
    <dgm:cxn modelId="{72C85A96-0137-4934-A5DB-21274DE495AF}" type="presParOf" srcId="{2508E29A-D112-4383-AC68-50C593B8B9C3}" destId="{906A932D-56B9-458F-BBF7-635CA9642C7A}" srcOrd="2" destOrd="0" presId="urn:microsoft.com/office/officeart/2005/8/layout/hProcess7"/>
    <dgm:cxn modelId="{2100352B-0EF2-4559-9A5A-17C5F96BDBEF}" type="presParOf" srcId="{13909876-B214-467C-A691-2D73AE7CBF15}" destId="{312C8FED-19F1-4955-9187-EEA20471F701}" srcOrd="1" destOrd="0" presId="urn:microsoft.com/office/officeart/2005/8/layout/hProcess7"/>
    <dgm:cxn modelId="{60BA2A18-DD07-40D8-A44E-8F802C2C4225}" type="presParOf" srcId="{13909876-B214-467C-A691-2D73AE7CBF15}" destId="{EC14C483-D702-4D58-B576-6E1B490D5DBC}" srcOrd="2" destOrd="0" presId="urn:microsoft.com/office/officeart/2005/8/layout/hProcess7"/>
    <dgm:cxn modelId="{3623387A-190F-479D-96AC-8826169D1C9B}" type="presParOf" srcId="{EC14C483-D702-4D58-B576-6E1B490D5DBC}" destId="{4B425034-63BF-465D-88BE-1AC02E199100}" srcOrd="0" destOrd="0" presId="urn:microsoft.com/office/officeart/2005/8/layout/hProcess7"/>
    <dgm:cxn modelId="{2D40322D-8A1E-4A63-A067-E7E995C4D8BD}" type="presParOf" srcId="{EC14C483-D702-4D58-B576-6E1B490D5DBC}" destId="{915BF834-AB64-4665-9629-1E807FD3BBB9}" srcOrd="1" destOrd="0" presId="urn:microsoft.com/office/officeart/2005/8/layout/hProcess7"/>
    <dgm:cxn modelId="{D8F8F774-36A7-458F-AC0A-DB33451C7EE6}" type="presParOf" srcId="{EC14C483-D702-4D58-B576-6E1B490D5DBC}" destId="{FA582C13-1E26-467B-BE9E-BE027F0E04AB}" srcOrd="2" destOrd="0" presId="urn:microsoft.com/office/officeart/2005/8/layout/hProcess7"/>
    <dgm:cxn modelId="{8018B299-9697-4BE1-892C-D90289086594}" type="presParOf" srcId="{13909876-B214-467C-A691-2D73AE7CBF15}" destId="{C25351A0-392F-400F-AD7F-5DE592C96798}" srcOrd="3" destOrd="0" presId="urn:microsoft.com/office/officeart/2005/8/layout/hProcess7"/>
    <dgm:cxn modelId="{2226BCA1-EA0F-45C2-BCA2-BE61DB70A987}" type="presParOf" srcId="{13909876-B214-467C-A691-2D73AE7CBF15}" destId="{F3737D91-201A-4958-883D-8E5D62A27013}" srcOrd="4" destOrd="0" presId="urn:microsoft.com/office/officeart/2005/8/layout/hProcess7"/>
    <dgm:cxn modelId="{97D96A2F-1CDF-4307-9327-FA86EB21BB9A}" type="presParOf" srcId="{F3737D91-201A-4958-883D-8E5D62A27013}" destId="{B124947B-77FC-4E56-8ABE-A04A51D01EDF}" srcOrd="0" destOrd="0" presId="urn:microsoft.com/office/officeart/2005/8/layout/hProcess7"/>
    <dgm:cxn modelId="{8AC97E26-5590-47D9-BE1C-30A9A2458A55}" type="presParOf" srcId="{F3737D91-201A-4958-883D-8E5D62A27013}" destId="{D81B0A34-15BD-4054-B484-C20D50DCBE76}" srcOrd="1" destOrd="0" presId="urn:microsoft.com/office/officeart/2005/8/layout/hProcess7"/>
    <dgm:cxn modelId="{A91CFC66-59DB-471F-BA36-8EFE06DE86CF}" type="presParOf" srcId="{F3737D91-201A-4958-883D-8E5D62A27013}" destId="{4D489379-A8B6-41ED-91BD-27B6113FF37B}" srcOrd="2" destOrd="0" presId="urn:microsoft.com/office/officeart/2005/8/layout/hProcess7"/>
    <dgm:cxn modelId="{7D70B953-852D-4B4E-A298-EA197BFF8E81}" type="presParOf" srcId="{13909876-B214-467C-A691-2D73AE7CBF15}" destId="{E0669A82-7139-4890-82EF-F74F115D9556}" srcOrd="5" destOrd="0" presId="urn:microsoft.com/office/officeart/2005/8/layout/hProcess7"/>
    <dgm:cxn modelId="{90D3481E-ECC4-4207-8F99-91E3EC621A54}" type="presParOf" srcId="{13909876-B214-467C-A691-2D73AE7CBF15}" destId="{5E10EAA8-6CDA-4ED3-B792-4BEDF5E8131A}" srcOrd="6" destOrd="0" presId="urn:microsoft.com/office/officeart/2005/8/layout/hProcess7"/>
    <dgm:cxn modelId="{E9F24618-A463-43F9-A3C1-4EF210604A95}" type="presParOf" srcId="{5E10EAA8-6CDA-4ED3-B792-4BEDF5E8131A}" destId="{AC01125B-5962-4DB7-B205-0D6DC9D1B0A1}" srcOrd="0" destOrd="0" presId="urn:microsoft.com/office/officeart/2005/8/layout/hProcess7"/>
    <dgm:cxn modelId="{FA715A87-BB73-4790-9342-70C6D7824D4E}" type="presParOf" srcId="{5E10EAA8-6CDA-4ED3-B792-4BEDF5E8131A}" destId="{EA23F046-FA60-46B2-BF8C-BBBA7EC46AF4}" srcOrd="1" destOrd="0" presId="urn:microsoft.com/office/officeart/2005/8/layout/hProcess7"/>
    <dgm:cxn modelId="{A5DFA010-E95B-4A12-B5DF-671A1699BD86}" type="presParOf" srcId="{5E10EAA8-6CDA-4ED3-B792-4BEDF5E8131A}" destId="{8768C2D2-880C-4A54-9528-407B1B5F0D11}" srcOrd="2" destOrd="0" presId="urn:microsoft.com/office/officeart/2005/8/layout/hProcess7"/>
    <dgm:cxn modelId="{21C95E64-F6ED-4D25-BCE7-440E0B4D5D48}" type="presParOf" srcId="{13909876-B214-467C-A691-2D73AE7CBF15}" destId="{5B8B3596-E6C3-433A-ADDD-2B16BBCCDBAF}" srcOrd="7" destOrd="0" presId="urn:microsoft.com/office/officeart/2005/8/layout/hProcess7"/>
    <dgm:cxn modelId="{01AC1F40-4844-4B40-B066-8E1765B9D3C2}" type="presParOf" srcId="{13909876-B214-467C-A691-2D73AE7CBF15}" destId="{3F9D089D-D772-4DD6-B4DD-DFBECF8B43BE}" srcOrd="8" destOrd="0" presId="urn:microsoft.com/office/officeart/2005/8/layout/hProcess7"/>
    <dgm:cxn modelId="{39E2DB44-3D9F-4BB3-B4AC-88CEB18682F0}" type="presParOf" srcId="{3F9D089D-D772-4DD6-B4DD-DFBECF8B43BE}" destId="{C41E9CE6-B282-4185-8E93-122F52CF355D}" srcOrd="0" destOrd="0" presId="urn:microsoft.com/office/officeart/2005/8/layout/hProcess7"/>
    <dgm:cxn modelId="{7589D62D-B9F1-4562-B8C0-BBD4D2FE20F2}" type="presParOf" srcId="{3F9D089D-D772-4DD6-B4DD-DFBECF8B43BE}" destId="{0D78BFD3-BF79-4C26-8F74-40B48473D535}" srcOrd="1" destOrd="0" presId="urn:microsoft.com/office/officeart/2005/8/layout/hProcess7"/>
    <dgm:cxn modelId="{1129CBE8-7140-40A4-97E0-8500AB764B01}" type="presParOf" srcId="{3F9D089D-D772-4DD6-B4DD-DFBECF8B43BE}" destId="{DA8631CE-EC5E-4D20-8F8C-C146ED13315D}" srcOrd="2" destOrd="0" presId="urn:microsoft.com/office/officeart/2005/8/layout/hProcess7"/>
    <dgm:cxn modelId="{F1EB78A1-D02A-440F-84A2-22115D09DFBA}" type="presParOf" srcId="{13909876-B214-467C-A691-2D73AE7CBF15}" destId="{775B608C-B475-4043-A1E4-D4B3045825B5}" srcOrd="9" destOrd="0" presId="urn:microsoft.com/office/officeart/2005/8/layout/hProcess7"/>
    <dgm:cxn modelId="{0F4D3D2A-911A-48A6-A786-ED03A978769D}" type="presParOf" srcId="{13909876-B214-467C-A691-2D73AE7CBF15}" destId="{B881E8F2-37B3-4E0C-BDA5-9AA870526DDD}" srcOrd="10" destOrd="0" presId="urn:microsoft.com/office/officeart/2005/8/layout/hProcess7"/>
    <dgm:cxn modelId="{51D824C5-2050-42AB-8DC9-86C6321FD022}" type="presParOf" srcId="{B881E8F2-37B3-4E0C-BDA5-9AA870526DDD}" destId="{CF2307E2-5680-4438-9A72-9F6B71D0AF60}" srcOrd="0" destOrd="0" presId="urn:microsoft.com/office/officeart/2005/8/layout/hProcess7"/>
    <dgm:cxn modelId="{3DE5FDEF-EF1D-4D9D-AABD-3449A0595C5C}" type="presParOf" srcId="{B881E8F2-37B3-4E0C-BDA5-9AA870526DDD}" destId="{ECB53DE7-0685-4895-BA12-0A76E2F22EE8}" srcOrd="1" destOrd="0" presId="urn:microsoft.com/office/officeart/2005/8/layout/hProcess7"/>
    <dgm:cxn modelId="{710884A5-8FC0-45E0-AE0B-CEB262C39013}" type="presParOf" srcId="{B881E8F2-37B3-4E0C-BDA5-9AA870526DDD}" destId="{D859C7FD-7B90-4A5D-BC9F-935C7E3CAE4B}" srcOrd="2" destOrd="0" presId="urn:microsoft.com/office/officeart/2005/8/layout/hProcess7"/>
    <dgm:cxn modelId="{4F421814-561E-488D-8EF7-543E6C09C996}" type="presParOf" srcId="{13909876-B214-467C-A691-2D73AE7CBF15}" destId="{D0706805-8A59-4D61-B2D4-0B8B7DCD7EC3}" srcOrd="11" destOrd="0" presId="urn:microsoft.com/office/officeart/2005/8/layout/hProcess7"/>
    <dgm:cxn modelId="{7050E94E-85F2-4706-9139-18AA1D3DE692}" type="presParOf" srcId="{13909876-B214-467C-A691-2D73AE7CBF15}" destId="{CDC8054B-87E3-48D4-B7B7-EF1F1A95B8B1}" srcOrd="12" destOrd="0" presId="urn:microsoft.com/office/officeart/2005/8/layout/hProcess7"/>
    <dgm:cxn modelId="{9B5DB2A2-1E8B-4621-AE40-DCB1F960EE8D}" type="presParOf" srcId="{CDC8054B-87E3-48D4-B7B7-EF1F1A95B8B1}" destId="{23715F05-EB8E-44A6-A38E-8F0623CEC697}" srcOrd="0" destOrd="0" presId="urn:microsoft.com/office/officeart/2005/8/layout/hProcess7"/>
    <dgm:cxn modelId="{C6381D1D-9C04-4653-9D9A-7B4FC0DBFF1B}" type="presParOf" srcId="{CDC8054B-87E3-48D4-B7B7-EF1F1A95B8B1}" destId="{EC6C4F24-3299-4F8A-BC52-A59317AE981F}" srcOrd="1" destOrd="0" presId="urn:microsoft.com/office/officeart/2005/8/layout/hProcess7"/>
    <dgm:cxn modelId="{C017A7EB-F4A5-4A04-A8E8-594F8044FB6E}" type="presParOf" srcId="{CDC8054B-87E3-48D4-B7B7-EF1F1A95B8B1}" destId="{120319B8-84AD-4F7C-B575-54DF9F998734}" srcOrd="2" destOrd="0" presId="urn:microsoft.com/office/officeart/2005/8/layout/hProcess7"/>
    <dgm:cxn modelId="{CBFB1DE3-1E1E-4217-8296-65130B797E66}" type="presParOf" srcId="{13909876-B214-467C-A691-2D73AE7CBF15}" destId="{4AC7E62F-0EB9-40F9-B20F-E766D28A62CC}" srcOrd="13" destOrd="0" presId="urn:microsoft.com/office/officeart/2005/8/layout/hProcess7"/>
    <dgm:cxn modelId="{66B1F692-8DF6-4515-BFE3-3FC5553110B1}" type="presParOf" srcId="{13909876-B214-467C-A691-2D73AE7CBF15}" destId="{5D36E27C-754E-461C-94F8-B5EE57D6D5B3}" srcOrd="14" destOrd="0" presId="urn:microsoft.com/office/officeart/2005/8/layout/hProcess7"/>
    <dgm:cxn modelId="{6B36E0CD-1056-4DB9-BA55-797092A2CF7F}" type="presParOf" srcId="{5D36E27C-754E-461C-94F8-B5EE57D6D5B3}" destId="{4C34BCE1-F10A-434D-B9E3-5812E6A5FC14}" srcOrd="0" destOrd="0" presId="urn:microsoft.com/office/officeart/2005/8/layout/hProcess7"/>
    <dgm:cxn modelId="{7FF07FFF-EFC6-41B8-A3B0-B17924DD3EB1}" type="presParOf" srcId="{5D36E27C-754E-461C-94F8-B5EE57D6D5B3}" destId="{B8B4565D-E50A-401F-B2C1-ED57EB9A1AAA}" srcOrd="1" destOrd="0" presId="urn:microsoft.com/office/officeart/2005/8/layout/hProcess7"/>
    <dgm:cxn modelId="{307E1635-38FD-4CD0-B9BC-8C8B755E1521}" type="presParOf" srcId="{5D36E27C-754E-461C-94F8-B5EE57D6D5B3}" destId="{AFFCF020-3AF3-40BD-9D77-6DA90A34BBB5}" srcOrd="2" destOrd="0" presId="urn:microsoft.com/office/officeart/2005/8/layout/hProcess7"/>
    <dgm:cxn modelId="{82F155C0-93E8-49A9-B480-DFC54CEE8DF4}" type="presParOf" srcId="{13909876-B214-467C-A691-2D73AE7CBF15}" destId="{C39C6A67-4042-4F5A-AEC6-9E937B80381F}" srcOrd="15" destOrd="0" presId="urn:microsoft.com/office/officeart/2005/8/layout/hProcess7"/>
    <dgm:cxn modelId="{8FB1B213-9AD2-44D5-B3C2-E0A268BDFC7B}" type="presParOf" srcId="{13909876-B214-467C-A691-2D73AE7CBF15}" destId="{4A2C4331-135A-467D-9698-B3D73B8B1EFF}" srcOrd="16" destOrd="0" presId="urn:microsoft.com/office/officeart/2005/8/layout/hProcess7"/>
    <dgm:cxn modelId="{845A9D16-C734-4023-B70F-F1D4AF3F6F00}" type="presParOf" srcId="{4A2C4331-135A-467D-9698-B3D73B8B1EFF}" destId="{BF219C86-0121-4162-B631-BC86FBD7E015}" srcOrd="0" destOrd="0" presId="urn:microsoft.com/office/officeart/2005/8/layout/hProcess7"/>
    <dgm:cxn modelId="{F765C494-F0F4-4BB9-AC9A-9047A52025BD}" type="presParOf" srcId="{4A2C4331-135A-467D-9698-B3D73B8B1EFF}" destId="{075368B9-1B81-4B85-ACEE-0ED24E437B33}" srcOrd="1" destOrd="0" presId="urn:microsoft.com/office/officeart/2005/8/layout/hProcess7"/>
    <dgm:cxn modelId="{12F773DD-FA92-44E1-A777-83C7070C5B98}" type="presParOf" srcId="{4A2C4331-135A-467D-9698-B3D73B8B1EFF}" destId="{BFED4CF8-96EB-4437-B9DD-E496BA2D7836}"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86FC8F-966B-4EEE-A1E1-7259324D5247}"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F1B3977F-5F48-478B-BA6F-3E1D02B23FD8}">
      <dgm:prSet phldrT="[Text]" custT="1"/>
      <dgm:spPr>
        <a:solidFill>
          <a:srgbClr val="4B655A"/>
        </a:solidFill>
      </dgm:spPr>
      <dgm:t>
        <a:bodyPr/>
        <a:lstStyle/>
        <a:p>
          <a:r>
            <a:rPr lang="en-US" sz="2400" dirty="0">
              <a:solidFill>
                <a:schemeClr val="bg1"/>
              </a:solidFill>
            </a:rPr>
            <a:t>Monday</a:t>
          </a:r>
        </a:p>
      </dgm:t>
    </dgm:pt>
    <dgm:pt modelId="{339968CF-2ED5-4EC9-B852-2D42057CAE52}" type="parTrans" cxnId="{E0A6CF1C-C6EF-4795-8F89-E495830C26E6}">
      <dgm:prSet/>
      <dgm:spPr/>
      <dgm:t>
        <a:bodyPr/>
        <a:lstStyle/>
        <a:p>
          <a:endParaRPr lang="en-US" sz="1800"/>
        </a:p>
      </dgm:t>
    </dgm:pt>
    <dgm:pt modelId="{E4F9A223-C48B-44B8-9B90-E63B559C720F}" type="sibTrans" cxnId="{E0A6CF1C-C6EF-4795-8F89-E495830C26E6}">
      <dgm:prSet/>
      <dgm:spPr/>
      <dgm:t>
        <a:bodyPr/>
        <a:lstStyle/>
        <a:p>
          <a:endParaRPr lang="en-US" sz="1800"/>
        </a:p>
      </dgm:t>
    </dgm:pt>
    <dgm:pt modelId="{A4D10D26-5487-4295-88F7-709E724CEEF9}">
      <dgm:prSet phldrT="[Text]" custT="1"/>
      <dgm:spPr/>
      <dgm:t>
        <a:bodyPr/>
        <a:lstStyle/>
        <a:p>
          <a:r>
            <a:rPr lang="en-GB" sz="2400" b="0" dirty="0">
              <a:solidFill>
                <a:schemeClr val="bg1"/>
              </a:solidFill>
            </a:rPr>
            <a:t>How to establish an </a:t>
          </a:r>
          <a:r>
            <a:rPr lang="en-GB" sz="2400" b="1" dirty="0">
              <a:solidFill>
                <a:schemeClr val="bg1"/>
              </a:solidFill>
            </a:rPr>
            <a:t>enabling framework </a:t>
          </a:r>
          <a:r>
            <a:rPr lang="en-GB" sz="2400" b="0" dirty="0">
              <a:solidFill>
                <a:schemeClr val="bg1"/>
              </a:solidFill>
            </a:rPr>
            <a:t>for the promotion of mini-grids</a:t>
          </a:r>
          <a:endParaRPr lang="en-US" sz="2400" b="0" dirty="0">
            <a:solidFill>
              <a:schemeClr val="bg1"/>
            </a:solidFill>
          </a:endParaRPr>
        </a:p>
      </dgm:t>
    </dgm:pt>
    <dgm:pt modelId="{58AFF4C0-3847-4AB8-A301-F3F4202A98CD}" type="parTrans" cxnId="{7AD49319-CE90-4979-89B8-4D4C3E9017BF}">
      <dgm:prSet/>
      <dgm:spPr/>
      <dgm:t>
        <a:bodyPr/>
        <a:lstStyle/>
        <a:p>
          <a:endParaRPr lang="en-US" sz="1800"/>
        </a:p>
      </dgm:t>
    </dgm:pt>
    <dgm:pt modelId="{A9FDD7C2-6873-405D-A8B2-BA2D6D367158}" type="sibTrans" cxnId="{7AD49319-CE90-4979-89B8-4D4C3E9017BF}">
      <dgm:prSet/>
      <dgm:spPr/>
      <dgm:t>
        <a:bodyPr/>
        <a:lstStyle/>
        <a:p>
          <a:endParaRPr lang="en-US" sz="1800"/>
        </a:p>
      </dgm:t>
    </dgm:pt>
    <dgm:pt modelId="{13909876-B214-467C-A691-2D73AE7CBF15}" type="pres">
      <dgm:prSet presAssocID="{4B86FC8F-966B-4EEE-A1E1-7259324D5247}" presName="Name0" presStyleCnt="0">
        <dgm:presLayoutVars>
          <dgm:dir/>
          <dgm:animLvl val="lvl"/>
          <dgm:resizeHandles val="exact"/>
        </dgm:presLayoutVars>
      </dgm:prSet>
      <dgm:spPr/>
    </dgm:pt>
    <dgm:pt modelId="{2508E29A-D112-4383-AC68-50C593B8B9C3}" type="pres">
      <dgm:prSet presAssocID="{F1B3977F-5F48-478B-BA6F-3E1D02B23FD8}" presName="compositeNode" presStyleCnt="0">
        <dgm:presLayoutVars>
          <dgm:bulletEnabled val="1"/>
        </dgm:presLayoutVars>
      </dgm:prSet>
      <dgm:spPr/>
    </dgm:pt>
    <dgm:pt modelId="{31104207-FC99-44C9-B7BB-DAEC78007EE7}" type="pres">
      <dgm:prSet presAssocID="{F1B3977F-5F48-478B-BA6F-3E1D02B23FD8}" presName="bgRect" presStyleLbl="node1" presStyleIdx="0" presStyleCnt="1" custLinFactNeighborX="-1358"/>
      <dgm:spPr/>
    </dgm:pt>
    <dgm:pt modelId="{CF4CEC47-393B-4343-A3CF-ECE301F650BF}" type="pres">
      <dgm:prSet presAssocID="{F1B3977F-5F48-478B-BA6F-3E1D02B23FD8}" presName="parentNode" presStyleLbl="node1" presStyleIdx="0" presStyleCnt="1">
        <dgm:presLayoutVars>
          <dgm:chMax val="0"/>
          <dgm:bulletEnabled val="1"/>
        </dgm:presLayoutVars>
      </dgm:prSet>
      <dgm:spPr/>
    </dgm:pt>
    <dgm:pt modelId="{906A932D-56B9-458F-BBF7-635CA9642C7A}" type="pres">
      <dgm:prSet presAssocID="{F1B3977F-5F48-478B-BA6F-3E1D02B23FD8}" presName="childNode" presStyleLbl="node1" presStyleIdx="0" presStyleCnt="1">
        <dgm:presLayoutVars>
          <dgm:bulletEnabled val="1"/>
        </dgm:presLayoutVars>
      </dgm:prSet>
      <dgm:spPr/>
    </dgm:pt>
  </dgm:ptLst>
  <dgm:cxnLst>
    <dgm:cxn modelId="{7AD49319-CE90-4979-89B8-4D4C3E9017BF}" srcId="{F1B3977F-5F48-478B-BA6F-3E1D02B23FD8}" destId="{A4D10D26-5487-4295-88F7-709E724CEEF9}" srcOrd="0" destOrd="0" parTransId="{58AFF4C0-3847-4AB8-A301-F3F4202A98CD}" sibTransId="{A9FDD7C2-6873-405D-A8B2-BA2D6D367158}"/>
    <dgm:cxn modelId="{E0A6CF1C-C6EF-4795-8F89-E495830C26E6}" srcId="{4B86FC8F-966B-4EEE-A1E1-7259324D5247}" destId="{F1B3977F-5F48-478B-BA6F-3E1D02B23FD8}" srcOrd="0" destOrd="0" parTransId="{339968CF-2ED5-4EC9-B852-2D42057CAE52}" sibTransId="{E4F9A223-C48B-44B8-9B90-E63B559C720F}"/>
    <dgm:cxn modelId="{87CED757-6F95-4A49-82E7-2FC7299224B1}" type="presOf" srcId="{F1B3977F-5F48-478B-BA6F-3E1D02B23FD8}" destId="{31104207-FC99-44C9-B7BB-DAEC78007EE7}" srcOrd="0" destOrd="0" presId="urn:microsoft.com/office/officeart/2005/8/layout/hProcess7"/>
    <dgm:cxn modelId="{12EC4CB7-8B6D-4621-9BCB-18F2A0B1CAF0}" type="presOf" srcId="{A4D10D26-5487-4295-88F7-709E724CEEF9}" destId="{906A932D-56B9-458F-BBF7-635CA9642C7A}" srcOrd="0" destOrd="0" presId="urn:microsoft.com/office/officeart/2005/8/layout/hProcess7"/>
    <dgm:cxn modelId="{CD6218DE-AFBF-48BB-9035-6EA15E676646}" type="presOf" srcId="{4B86FC8F-966B-4EEE-A1E1-7259324D5247}" destId="{13909876-B214-467C-A691-2D73AE7CBF15}" srcOrd="0" destOrd="0" presId="urn:microsoft.com/office/officeart/2005/8/layout/hProcess7"/>
    <dgm:cxn modelId="{D7158CFE-61ED-4151-B23B-8C7AF7BBC71B}" type="presOf" srcId="{F1B3977F-5F48-478B-BA6F-3E1D02B23FD8}" destId="{CF4CEC47-393B-4343-A3CF-ECE301F650BF}" srcOrd="1" destOrd="0" presId="urn:microsoft.com/office/officeart/2005/8/layout/hProcess7"/>
    <dgm:cxn modelId="{2AB1E92F-5E1A-42FE-A92C-CB44CEE18BFC}" type="presParOf" srcId="{13909876-B214-467C-A691-2D73AE7CBF15}" destId="{2508E29A-D112-4383-AC68-50C593B8B9C3}" srcOrd="0" destOrd="0" presId="urn:microsoft.com/office/officeart/2005/8/layout/hProcess7"/>
    <dgm:cxn modelId="{BAEFBD4C-8BBD-4B91-A553-FDF8E4D21947}" type="presParOf" srcId="{2508E29A-D112-4383-AC68-50C593B8B9C3}" destId="{31104207-FC99-44C9-B7BB-DAEC78007EE7}" srcOrd="0" destOrd="0" presId="urn:microsoft.com/office/officeart/2005/8/layout/hProcess7"/>
    <dgm:cxn modelId="{028ACF24-89AC-47F3-942F-C60EB6F5AF06}" type="presParOf" srcId="{2508E29A-D112-4383-AC68-50C593B8B9C3}" destId="{CF4CEC47-393B-4343-A3CF-ECE301F650BF}" srcOrd="1" destOrd="0" presId="urn:microsoft.com/office/officeart/2005/8/layout/hProcess7"/>
    <dgm:cxn modelId="{72C85A96-0137-4934-A5DB-21274DE495AF}" type="presParOf" srcId="{2508E29A-D112-4383-AC68-50C593B8B9C3}" destId="{906A932D-56B9-458F-BBF7-635CA9642C7A}"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32342-FD4D-4A64-8F83-A127E5529872}">
      <dsp:nvSpPr>
        <dsp:cNvPr id="0" name=""/>
        <dsp:cNvSpPr/>
      </dsp:nvSpPr>
      <dsp:spPr>
        <a:xfrm>
          <a:off x="1633" y="10388"/>
          <a:ext cx="1816808" cy="691200"/>
        </a:xfrm>
        <a:prstGeom prst="rect">
          <a:avLst/>
        </a:prstGeom>
        <a:solidFill>
          <a:srgbClr val="50695F"/>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t-IT" sz="1800" b="1" u="none" kern="1200" dirty="0" err="1">
              <a:latin typeface="Tw Cen MT" panose="020B0602020104020603" pitchFamily="34" charset="0"/>
            </a:rPr>
            <a:t>Inception</a:t>
          </a:r>
          <a:endParaRPr lang="it-IT" sz="1800" b="1" u="none" kern="1200" dirty="0">
            <a:latin typeface="Tw Cen MT" panose="020B0602020104020603" pitchFamily="34" charset="0"/>
          </a:endParaRPr>
        </a:p>
      </dsp:txBody>
      <dsp:txXfrm>
        <a:off x="1633" y="10388"/>
        <a:ext cx="1816808" cy="691200"/>
      </dsp:txXfrm>
    </dsp:sp>
    <dsp:sp modelId="{0CF31AE3-C227-4DED-8A5D-953864CEAC2A}">
      <dsp:nvSpPr>
        <dsp:cNvPr id="0" name=""/>
        <dsp:cNvSpPr/>
      </dsp:nvSpPr>
      <dsp:spPr>
        <a:xfrm>
          <a:off x="1633" y="701589"/>
          <a:ext cx="1816808" cy="105408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it-IT" sz="1400" i="1" kern="1200" dirty="0">
              <a:solidFill>
                <a:schemeClr val="tx1">
                  <a:lumMod val="65000"/>
                  <a:lumOff val="35000"/>
                </a:schemeClr>
              </a:solidFill>
              <a:latin typeface="Tw Cen MT" panose="020B0602020104020603" pitchFamily="34" charset="0"/>
            </a:rPr>
            <a:t>	Energy Audits, </a:t>
          </a:r>
          <a:r>
            <a:rPr lang="it-IT" sz="1400" i="1" kern="1200" dirty="0" err="1">
              <a:solidFill>
                <a:schemeClr val="tx1">
                  <a:lumMod val="65000"/>
                  <a:lumOff val="35000"/>
                </a:schemeClr>
              </a:solidFill>
              <a:latin typeface="Tw Cen MT" panose="020B0602020104020603" pitchFamily="34" charset="0"/>
            </a:rPr>
            <a:t>Situational</a:t>
          </a:r>
          <a:r>
            <a:rPr lang="it-IT" sz="1400" i="1" kern="1200" dirty="0">
              <a:solidFill>
                <a:schemeClr val="tx1">
                  <a:lumMod val="65000"/>
                  <a:lumOff val="35000"/>
                </a:schemeClr>
              </a:solidFill>
              <a:latin typeface="Tw Cen MT" panose="020B0602020104020603" pitchFamily="34" charset="0"/>
            </a:rPr>
            <a:t> </a:t>
          </a:r>
          <a:r>
            <a:rPr lang="it-IT" sz="1400" i="1" kern="1200" dirty="0" err="1">
              <a:solidFill>
                <a:schemeClr val="tx1">
                  <a:lumMod val="65000"/>
                  <a:lumOff val="35000"/>
                </a:schemeClr>
              </a:solidFill>
              <a:latin typeface="Tw Cen MT" panose="020B0602020104020603" pitchFamily="34" charset="0"/>
            </a:rPr>
            <a:t>analysis</a:t>
          </a:r>
          <a:r>
            <a:rPr lang="it-IT" sz="1400" i="1" kern="1200" dirty="0">
              <a:solidFill>
                <a:schemeClr val="tx1">
                  <a:lumMod val="65000"/>
                  <a:lumOff val="35000"/>
                </a:schemeClr>
              </a:solidFill>
              <a:latin typeface="Tw Cen MT" panose="020B0602020104020603" pitchFamily="34" charset="0"/>
            </a:rPr>
            <a:t>, </a:t>
          </a:r>
          <a:r>
            <a:rPr lang="it-IT" sz="1400" i="1" kern="1200" dirty="0" err="1">
              <a:solidFill>
                <a:schemeClr val="tx1">
                  <a:lumMod val="65000"/>
                  <a:lumOff val="35000"/>
                </a:schemeClr>
              </a:solidFill>
              <a:latin typeface="Tw Cen MT" panose="020B0602020104020603" pitchFamily="34" charset="0"/>
            </a:rPr>
            <a:t>strategic</a:t>
          </a:r>
          <a:r>
            <a:rPr lang="it-IT" sz="1400" i="1" kern="1200" dirty="0">
              <a:solidFill>
                <a:schemeClr val="tx1">
                  <a:lumMod val="65000"/>
                  <a:lumOff val="35000"/>
                </a:schemeClr>
              </a:solidFill>
              <a:latin typeface="Tw Cen MT" panose="020B0602020104020603" pitchFamily="34" charset="0"/>
            </a:rPr>
            <a:t> planning and </a:t>
          </a:r>
          <a:r>
            <a:rPr lang="it-IT" sz="1400" i="1" kern="1200" dirty="0" err="1">
              <a:solidFill>
                <a:schemeClr val="tx1">
                  <a:lumMod val="65000"/>
                  <a:lumOff val="35000"/>
                </a:schemeClr>
              </a:solidFill>
              <a:latin typeface="Tw Cen MT" panose="020B0602020104020603" pitchFamily="34" charset="0"/>
            </a:rPr>
            <a:t>least</a:t>
          </a:r>
          <a:r>
            <a:rPr lang="it-IT" sz="1400" i="1" kern="1200" dirty="0">
              <a:solidFill>
                <a:schemeClr val="tx1">
                  <a:lumMod val="65000"/>
                  <a:lumOff val="35000"/>
                </a:schemeClr>
              </a:solidFill>
              <a:latin typeface="Tw Cen MT" panose="020B0602020104020603" pitchFamily="34" charset="0"/>
            </a:rPr>
            <a:t>-cost </a:t>
          </a:r>
          <a:r>
            <a:rPr lang="it-IT" sz="1400" i="1" kern="1200" dirty="0" err="1">
              <a:solidFill>
                <a:schemeClr val="tx1">
                  <a:lumMod val="65000"/>
                  <a:lumOff val="35000"/>
                </a:schemeClr>
              </a:solidFill>
              <a:latin typeface="Tw Cen MT" panose="020B0602020104020603" pitchFamily="34" charset="0"/>
            </a:rPr>
            <a:t>analysis</a:t>
          </a:r>
          <a:endParaRPr lang="it-IT" sz="1400" i="1" kern="1200" dirty="0">
            <a:solidFill>
              <a:schemeClr val="tx1">
                <a:lumMod val="65000"/>
                <a:lumOff val="35000"/>
              </a:schemeClr>
            </a:solidFill>
            <a:latin typeface="Tw Cen MT" panose="020B0602020104020603" pitchFamily="34" charset="0"/>
          </a:endParaRPr>
        </a:p>
      </dsp:txBody>
      <dsp:txXfrm>
        <a:off x="1633" y="701589"/>
        <a:ext cx="1816808" cy="1054080"/>
      </dsp:txXfrm>
    </dsp:sp>
    <dsp:sp modelId="{E1FC0343-F03C-4D0F-A3EF-79647F14FA2E}">
      <dsp:nvSpPr>
        <dsp:cNvPr id="0" name=""/>
        <dsp:cNvSpPr/>
      </dsp:nvSpPr>
      <dsp:spPr>
        <a:xfrm>
          <a:off x="2072794" y="10388"/>
          <a:ext cx="1816808" cy="691200"/>
        </a:xfrm>
        <a:prstGeom prst="rect">
          <a:avLst/>
        </a:prstGeom>
        <a:solidFill>
          <a:srgbClr val="50695F"/>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t-IT" sz="1800" b="1" u="none" kern="1200">
              <a:latin typeface="Tw Cen MT" panose="020B0602020104020603" pitchFamily="34" charset="0"/>
            </a:rPr>
            <a:t>Feasibility</a:t>
          </a:r>
          <a:endParaRPr lang="it-IT" sz="1800" b="1" u="none" kern="1200" dirty="0">
            <a:latin typeface="Tw Cen MT" panose="020B0602020104020603" pitchFamily="34" charset="0"/>
          </a:endParaRPr>
        </a:p>
      </dsp:txBody>
      <dsp:txXfrm>
        <a:off x="2072794" y="10388"/>
        <a:ext cx="1816808" cy="691200"/>
      </dsp:txXfrm>
    </dsp:sp>
    <dsp:sp modelId="{CBEA50E8-3CA5-441D-969B-6ED00A38C0CF}">
      <dsp:nvSpPr>
        <dsp:cNvPr id="0" name=""/>
        <dsp:cNvSpPr/>
      </dsp:nvSpPr>
      <dsp:spPr>
        <a:xfrm>
          <a:off x="2072794" y="701589"/>
          <a:ext cx="1816808" cy="105408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it-IT" sz="1400" i="1" kern="1200" dirty="0">
              <a:solidFill>
                <a:schemeClr val="tx1">
                  <a:lumMod val="65000"/>
                  <a:lumOff val="35000"/>
                </a:schemeClr>
              </a:solidFill>
              <a:latin typeface="Tw Cen MT" panose="020B0602020104020603" pitchFamily="34" charset="0"/>
            </a:rPr>
            <a:t>	Technical, </a:t>
          </a:r>
          <a:r>
            <a:rPr lang="it-IT" sz="1400" i="1" kern="1200" dirty="0" err="1">
              <a:solidFill>
                <a:schemeClr val="tx1">
                  <a:lumMod val="65000"/>
                  <a:lumOff val="35000"/>
                </a:schemeClr>
              </a:solidFill>
              <a:latin typeface="Tw Cen MT" panose="020B0602020104020603" pitchFamily="34" charset="0"/>
            </a:rPr>
            <a:t>economic</a:t>
          </a:r>
          <a:r>
            <a:rPr lang="it-IT" sz="1400" i="1" kern="1200" dirty="0">
              <a:solidFill>
                <a:schemeClr val="tx1">
                  <a:lumMod val="65000"/>
                  <a:lumOff val="35000"/>
                </a:schemeClr>
              </a:solidFill>
              <a:latin typeface="Tw Cen MT" panose="020B0602020104020603" pitchFamily="34" charset="0"/>
            </a:rPr>
            <a:t> and </a:t>
          </a:r>
          <a:r>
            <a:rPr lang="it-IT" sz="1400" i="1" kern="1200" dirty="0" err="1">
              <a:solidFill>
                <a:schemeClr val="tx1">
                  <a:lumMod val="65000"/>
                  <a:lumOff val="35000"/>
                </a:schemeClr>
              </a:solidFill>
              <a:latin typeface="Tw Cen MT" panose="020B0602020104020603" pitchFamily="34" charset="0"/>
            </a:rPr>
            <a:t>environmental</a:t>
          </a:r>
          <a:r>
            <a:rPr lang="it-IT" sz="1400" i="1" kern="1200" dirty="0">
              <a:solidFill>
                <a:schemeClr val="tx1">
                  <a:lumMod val="65000"/>
                  <a:lumOff val="35000"/>
                </a:schemeClr>
              </a:solidFill>
              <a:latin typeface="Tw Cen MT" panose="020B0602020104020603" pitchFamily="34" charset="0"/>
            </a:rPr>
            <a:t> </a:t>
          </a:r>
          <a:r>
            <a:rPr lang="it-IT" sz="1400" i="1" kern="1200" dirty="0" err="1">
              <a:solidFill>
                <a:schemeClr val="tx1">
                  <a:lumMod val="65000"/>
                  <a:lumOff val="35000"/>
                </a:schemeClr>
              </a:solidFill>
              <a:latin typeface="Tw Cen MT" panose="020B0602020104020603" pitchFamily="34" charset="0"/>
            </a:rPr>
            <a:t>feasibility</a:t>
          </a:r>
          <a:r>
            <a:rPr lang="it-IT" sz="1400" i="1" kern="1200" dirty="0">
              <a:solidFill>
                <a:schemeClr val="tx1">
                  <a:lumMod val="65000"/>
                  <a:lumOff val="35000"/>
                </a:schemeClr>
              </a:solidFill>
              <a:latin typeface="Tw Cen MT" panose="020B0602020104020603" pitchFamily="34" charset="0"/>
            </a:rPr>
            <a:t> study, </a:t>
          </a:r>
          <a:r>
            <a:rPr lang="it-IT" sz="1400" i="1" kern="1200" dirty="0" err="1">
              <a:solidFill>
                <a:schemeClr val="tx1">
                  <a:lumMod val="65000"/>
                  <a:lumOff val="35000"/>
                </a:schemeClr>
              </a:solidFill>
              <a:latin typeface="Tw Cen MT" panose="020B0602020104020603" pitchFamily="34" charset="0"/>
            </a:rPr>
            <a:t>preliminary</a:t>
          </a:r>
          <a:r>
            <a:rPr lang="it-IT" sz="1400" i="1" kern="1200" dirty="0">
              <a:solidFill>
                <a:schemeClr val="tx1">
                  <a:lumMod val="65000"/>
                  <a:lumOff val="35000"/>
                </a:schemeClr>
              </a:solidFill>
              <a:latin typeface="Tw Cen MT" panose="020B0602020104020603" pitchFamily="34" charset="0"/>
            </a:rPr>
            <a:t> design</a:t>
          </a:r>
        </a:p>
      </dsp:txBody>
      <dsp:txXfrm>
        <a:off x="2072794" y="701589"/>
        <a:ext cx="1816808" cy="1054080"/>
      </dsp:txXfrm>
    </dsp:sp>
    <dsp:sp modelId="{86E86CBD-99BF-464D-A0CC-BB41EACE1B80}">
      <dsp:nvSpPr>
        <dsp:cNvPr id="0" name=""/>
        <dsp:cNvSpPr/>
      </dsp:nvSpPr>
      <dsp:spPr>
        <a:xfrm>
          <a:off x="4143956" y="10388"/>
          <a:ext cx="1816808" cy="691200"/>
        </a:xfrm>
        <a:prstGeom prst="rect">
          <a:avLst/>
        </a:prstGeom>
        <a:solidFill>
          <a:srgbClr val="50695F"/>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t-IT" sz="1800" b="1" u="none" kern="1200">
              <a:latin typeface="Tw Cen MT" panose="020B0602020104020603" pitchFamily="34" charset="0"/>
            </a:rPr>
            <a:t>Engineering</a:t>
          </a:r>
          <a:endParaRPr lang="it-IT" sz="1800" b="1" u="none" kern="1200" dirty="0">
            <a:latin typeface="Tw Cen MT" panose="020B0602020104020603" pitchFamily="34" charset="0"/>
          </a:endParaRPr>
        </a:p>
      </dsp:txBody>
      <dsp:txXfrm>
        <a:off x="4143956" y="10388"/>
        <a:ext cx="1816808" cy="691200"/>
      </dsp:txXfrm>
    </dsp:sp>
    <dsp:sp modelId="{1CBD1A24-50FB-4F0E-94EC-65EE776D3763}">
      <dsp:nvSpPr>
        <dsp:cNvPr id="0" name=""/>
        <dsp:cNvSpPr/>
      </dsp:nvSpPr>
      <dsp:spPr>
        <a:xfrm>
          <a:off x="4143956" y="701589"/>
          <a:ext cx="1816808" cy="105408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it-IT" sz="1400" i="1" kern="1200">
              <a:solidFill>
                <a:schemeClr val="tx1">
                  <a:lumMod val="65000"/>
                  <a:lumOff val="35000"/>
                </a:schemeClr>
              </a:solidFill>
              <a:latin typeface="Tw Cen MT" panose="020B0602020104020603" pitchFamily="34" charset="0"/>
            </a:rPr>
            <a:t>	Detailed engineering and technical specification for tenders</a:t>
          </a:r>
          <a:endParaRPr lang="it-IT" sz="1400" i="1" kern="1200" dirty="0">
            <a:solidFill>
              <a:schemeClr val="tx1">
                <a:lumMod val="65000"/>
                <a:lumOff val="35000"/>
              </a:schemeClr>
            </a:solidFill>
            <a:latin typeface="Tw Cen MT" panose="020B0602020104020603" pitchFamily="34" charset="0"/>
          </a:endParaRPr>
        </a:p>
      </dsp:txBody>
      <dsp:txXfrm>
        <a:off x="4143956" y="701589"/>
        <a:ext cx="1816808" cy="1054080"/>
      </dsp:txXfrm>
    </dsp:sp>
    <dsp:sp modelId="{9FA161CF-92F6-494E-9F72-DEA27B0BE517}">
      <dsp:nvSpPr>
        <dsp:cNvPr id="0" name=""/>
        <dsp:cNvSpPr/>
      </dsp:nvSpPr>
      <dsp:spPr>
        <a:xfrm>
          <a:off x="6247111" y="10388"/>
          <a:ext cx="1816808" cy="691200"/>
        </a:xfrm>
        <a:prstGeom prst="rect">
          <a:avLst/>
        </a:prstGeom>
        <a:solidFill>
          <a:srgbClr val="50695F"/>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t-IT" sz="1800" b="1" u="none" kern="1200">
              <a:latin typeface="Tw Cen MT" panose="020B0602020104020603" pitchFamily="34" charset="0"/>
            </a:rPr>
            <a:t>Construction</a:t>
          </a:r>
          <a:endParaRPr lang="it-IT" sz="1800" b="1" u="none" kern="1200" dirty="0">
            <a:latin typeface="Tw Cen MT" panose="020B0602020104020603" pitchFamily="34" charset="0"/>
          </a:endParaRPr>
        </a:p>
      </dsp:txBody>
      <dsp:txXfrm>
        <a:off x="6247111" y="10388"/>
        <a:ext cx="1816808" cy="691200"/>
      </dsp:txXfrm>
    </dsp:sp>
    <dsp:sp modelId="{82268A18-1B95-4818-87E4-D95E8E158759}">
      <dsp:nvSpPr>
        <dsp:cNvPr id="0" name=""/>
        <dsp:cNvSpPr/>
      </dsp:nvSpPr>
      <dsp:spPr>
        <a:xfrm>
          <a:off x="6215117" y="701589"/>
          <a:ext cx="1880796" cy="105408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it-IT" sz="1400" i="1" kern="1200" dirty="0">
              <a:solidFill>
                <a:schemeClr val="tx1">
                  <a:lumMod val="65000"/>
                  <a:lumOff val="35000"/>
                </a:schemeClr>
              </a:solidFill>
              <a:latin typeface="Tw Cen MT" panose="020B0602020104020603" pitchFamily="34" charset="0"/>
            </a:rPr>
            <a:t>	Work and </a:t>
          </a:r>
          <a:r>
            <a:rPr lang="it-IT" sz="1400" i="1" kern="1200" dirty="0" err="1">
              <a:solidFill>
                <a:schemeClr val="tx1">
                  <a:lumMod val="65000"/>
                  <a:lumOff val="35000"/>
                </a:schemeClr>
              </a:solidFill>
              <a:latin typeface="Tw Cen MT" panose="020B0602020104020603" pitchFamily="34" charset="0"/>
            </a:rPr>
            <a:t>construction</a:t>
          </a:r>
          <a:r>
            <a:rPr lang="it-IT" sz="1400" i="1" kern="1200" dirty="0">
              <a:solidFill>
                <a:schemeClr val="tx1">
                  <a:lumMod val="65000"/>
                  <a:lumOff val="35000"/>
                </a:schemeClr>
              </a:solidFill>
              <a:latin typeface="Tw Cen MT" panose="020B0602020104020603" pitchFamily="34" charset="0"/>
            </a:rPr>
            <a:t> </a:t>
          </a:r>
          <a:r>
            <a:rPr lang="it-IT" sz="1400" i="1" kern="1200" dirty="0" err="1">
              <a:solidFill>
                <a:schemeClr val="tx1">
                  <a:lumMod val="65000"/>
                  <a:lumOff val="35000"/>
                </a:schemeClr>
              </a:solidFill>
              <a:latin typeface="Tw Cen MT" panose="020B0602020104020603" pitchFamily="34" charset="0"/>
            </a:rPr>
            <a:t>supervision</a:t>
          </a:r>
          <a:r>
            <a:rPr lang="it-IT" sz="1400" i="1" kern="1200" dirty="0">
              <a:solidFill>
                <a:schemeClr val="tx1">
                  <a:lumMod val="65000"/>
                  <a:lumOff val="35000"/>
                </a:schemeClr>
              </a:solidFill>
              <a:latin typeface="Tw Cen MT" panose="020B0602020104020603" pitchFamily="34" charset="0"/>
            </a:rPr>
            <a:t> or Turn-key</a:t>
          </a:r>
        </a:p>
      </dsp:txBody>
      <dsp:txXfrm>
        <a:off x="6215117" y="701589"/>
        <a:ext cx="1880796" cy="1054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04207-FC99-44C9-B7BB-DAEC78007EE7}">
      <dsp:nvSpPr>
        <dsp:cNvPr id="0" name=""/>
        <dsp:cNvSpPr/>
      </dsp:nvSpPr>
      <dsp:spPr>
        <a:xfrm>
          <a:off x="0" y="557053"/>
          <a:ext cx="2266986" cy="2720383"/>
        </a:xfrm>
        <a:prstGeom prst="roundRect">
          <a:avLst>
            <a:gd name="adj" fmla="val 5000"/>
          </a:avLst>
        </a:prstGeom>
        <a:solidFill>
          <a:srgbClr val="D9D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dirty="0">
              <a:solidFill>
                <a:schemeClr val="tx1"/>
              </a:solidFill>
            </a:rPr>
            <a:t>Monday</a:t>
          </a:r>
        </a:p>
      </dsp:txBody>
      <dsp:txXfrm rot="16200000">
        <a:off x="-888658" y="1445712"/>
        <a:ext cx="2230714" cy="453397"/>
      </dsp:txXfrm>
    </dsp:sp>
    <dsp:sp modelId="{906A932D-56B9-458F-BBF7-635CA9642C7A}">
      <dsp:nvSpPr>
        <dsp:cNvPr id="0" name=""/>
        <dsp:cNvSpPr/>
      </dsp:nvSpPr>
      <dsp:spPr>
        <a:xfrm>
          <a:off x="453397" y="557053"/>
          <a:ext cx="1688904" cy="27203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GB" sz="2400" b="0" kern="1200" dirty="0">
              <a:solidFill>
                <a:schemeClr val="tx1"/>
              </a:solidFill>
            </a:rPr>
            <a:t>How to establish an </a:t>
          </a:r>
          <a:r>
            <a:rPr lang="en-GB" sz="2400" b="1" kern="1200" dirty="0">
              <a:solidFill>
                <a:schemeClr val="tx1"/>
              </a:solidFill>
            </a:rPr>
            <a:t>enabling framework </a:t>
          </a:r>
          <a:r>
            <a:rPr lang="en-GB" sz="2400" b="0" kern="1200" dirty="0">
              <a:solidFill>
                <a:schemeClr val="tx1"/>
              </a:solidFill>
            </a:rPr>
            <a:t>for the promotion of mini-grids</a:t>
          </a:r>
          <a:endParaRPr lang="en-US" sz="2400" b="0" kern="1200" dirty="0">
            <a:solidFill>
              <a:schemeClr val="tx1"/>
            </a:solidFill>
          </a:endParaRPr>
        </a:p>
      </dsp:txBody>
      <dsp:txXfrm>
        <a:off x="453397" y="557053"/>
        <a:ext cx="1688904" cy="2720383"/>
      </dsp:txXfrm>
    </dsp:sp>
    <dsp:sp modelId="{B124947B-77FC-4E56-8ABE-A04A51D01EDF}">
      <dsp:nvSpPr>
        <dsp:cNvPr id="0" name=""/>
        <dsp:cNvSpPr/>
      </dsp:nvSpPr>
      <dsp:spPr>
        <a:xfrm>
          <a:off x="2322038" y="557053"/>
          <a:ext cx="2266986" cy="2720383"/>
        </a:xfrm>
        <a:prstGeom prst="roundRect">
          <a:avLst>
            <a:gd name="adj" fmla="val 5000"/>
          </a:avLst>
        </a:prstGeom>
        <a:solidFill>
          <a:srgbClr val="D9D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dirty="0">
              <a:solidFill>
                <a:schemeClr val="tx1"/>
              </a:solidFill>
            </a:rPr>
            <a:t>Tuesday</a:t>
          </a:r>
        </a:p>
      </dsp:txBody>
      <dsp:txXfrm rot="16200000">
        <a:off x="1433379" y="1445712"/>
        <a:ext cx="2230714" cy="453397"/>
      </dsp:txXfrm>
    </dsp:sp>
    <dsp:sp modelId="{915BF834-AB64-4665-9629-1E807FD3BBB9}">
      <dsp:nvSpPr>
        <dsp:cNvPr id="0" name=""/>
        <dsp:cNvSpPr/>
      </dsp:nvSpPr>
      <dsp:spPr>
        <a:xfrm rot="5400000">
          <a:off x="2164289" y="2718842"/>
          <a:ext cx="399739" cy="340047"/>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489379-A8B6-41ED-91BD-27B6113FF37B}">
      <dsp:nvSpPr>
        <dsp:cNvPr id="0" name=""/>
        <dsp:cNvSpPr/>
      </dsp:nvSpPr>
      <dsp:spPr>
        <a:xfrm>
          <a:off x="2775435" y="557053"/>
          <a:ext cx="1688904" cy="27203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GB" sz="2400" b="0" kern="1200" dirty="0">
              <a:solidFill>
                <a:schemeClr val="tx1"/>
              </a:solidFill>
            </a:rPr>
            <a:t>Key technical aspects for </a:t>
          </a:r>
          <a:r>
            <a:rPr lang="en-GB" sz="2400" b="1" kern="1200" dirty="0">
              <a:solidFill>
                <a:schemeClr val="tx1"/>
              </a:solidFill>
            </a:rPr>
            <a:t>mini-grid design</a:t>
          </a:r>
          <a:endParaRPr lang="en-US" sz="2400" kern="1200" dirty="0">
            <a:solidFill>
              <a:schemeClr val="tx1"/>
            </a:solidFill>
          </a:endParaRPr>
        </a:p>
      </dsp:txBody>
      <dsp:txXfrm>
        <a:off x="2775435" y="557053"/>
        <a:ext cx="1688904" cy="2720383"/>
      </dsp:txXfrm>
    </dsp:sp>
    <dsp:sp modelId="{C41E9CE6-B282-4185-8E93-122F52CF355D}">
      <dsp:nvSpPr>
        <dsp:cNvPr id="0" name=""/>
        <dsp:cNvSpPr/>
      </dsp:nvSpPr>
      <dsp:spPr>
        <a:xfrm>
          <a:off x="4668369" y="557053"/>
          <a:ext cx="2266986" cy="2720383"/>
        </a:xfrm>
        <a:prstGeom prst="roundRect">
          <a:avLst>
            <a:gd name="adj" fmla="val 5000"/>
          </a:avLst>
        </a:prstGeom>
        <a:solidFill>
          <a:srgbClr val="D9D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dirty="0">
              <a:solidFill>
                <a:schemeClr val="tx1"/>
              </a:solidFill>
            </a:rPr>
            <a:t>Wednesday</a:t>
          </a:r>
        </a:p>
      </dsp:txBody>
      <dsp:txXfrm rot="16200000">
        <a:off x="3779710" y="1445712"/>
        <a:ext cx="2230714" cy="453397"/>
      </dsp:txXfrm>
    </dsp:sp>
    <dsp:sp modelId="{EA23F046-FA60-46B2-BF8C-BBBA7EC46AF4}">
      <dsp:nvSpPr>
        <dsp:cNvPr id="0" name=""/>
        <dsp:cNvSpPr/>
      </dsp:nvSpPr>
      <dsp:spPr>
        <a:xfrm rot="5400000">
          <a:off x="4510620" y="2718842"/>
          <a:ext cx="399739" cy="340047"/>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8631CE-EC5E-4D20-8F8C-C146ED13315D}">
      <dsp:nvSpPr>
        <dsp:cNvPr id="0" name=""/>
        <dsp:cNvSpPr/>
      </dsp:nvSpPr>
      <dsp:spPr>
        <a:xfrm>
          <a:off x="5121766" y="557053"/>
          <a:ext cx="1688904" cy="27203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GB" sz="2400" b="0" kern="1200" dirty="0">
              <a:solidFill>
                <a:schemeClr val="tx1"/>
              </a:solidFill>
            </a:rPr>
            <a:t>Mini-grid project </a:t>
          </a:r>
          <a:r>
            <a:rPr lang="en-GB" sz="2400" b="1" kern="1200" dirty="0">
              <a:solidFill>
                <a:schemeClr val="tx1"/>
              </a:solidFill>
            </a:rPr>
            <a:t>implementation and operation</a:t>
          </a:r>
          <a:endParaRPr lang="en-US" sz="2400" kern="1200" dirty="0">
            <a:solidFill>
              <a:schemeClr val="tx1"/>
            </a:solidFill>
          </a:endParaRPr>
        </a:p>
      </dsp:txBody>
      <dsp:txXfrm>
        <a:off x="5121766" y="557053"/>
        <a:ext cx="1688904" cy="2720383"/>
      </dsp:txXfrm>
    </dsp:sp>
    <dsp:sp modelId="{23715F05-EB8E-44A6-A38E-8F0623CEC697}">
      <dsp:nvSpPr>
        <dsp:cNvPr id="0" name=""/>
        <dsp:cNvSpPr/>
      </dsp:nvSpPr>
      <dsp:spPr>
        <a:xfrm>
          <a:off x="7014699" y="557053"/>
          <a:ext cx="2266986" cy="2720383"/>
        </a:xfrm>
        <a:prstGeom prst="roundRect">
          <a:avLst>
            <a:gd name="adj" fmla="val 5000"/>
          </a:avLst>
        </a:prstGeom>
        <a:solidFill>
          <a:srgbClr val="D9D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dirty="0">
              <a:solidFill>
                <a:schemeClr val="tx1"/>
              </a:solidFill>
            </a:rPr>
            <a:t>Thursday</a:t>
          </a:r>
        </a:p>
      </dsp:txBody>
      <dsp:txXfrm rot="16200000">
        <a:off x="6126041" y="1445712"/>
        <a:ext cx="2230714" cy="453397"/>
      </dsp:txXfrm>
    </dsp:sp>
    <dsp:sp modelId="{ECB53DE7-0685-4895-BA12-0A76E2F22EE8}">
      <dsp:nvSpPr>
        <dsp:cNvPr id="0" name=""/>
        <dsp:cNvSpPr/>
      </dsp:nvSpPr>
      <dsp:spPr>
        <a:xfrm rot="5400000">
          <a:off x="6856950" y="2718842"/>
          <a:ext cx="399739" cy="340047"/>
        </a:xfrm>
        <a:prstGeom prst="flowChartExtra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0319B8-84AD-4F7C-B575-54DF9F998734}">
      <dsp:nvSpPr>
        <dsp:cNvPr id="0" name=""/>
        <dsp:cNvSpPr/>
      </dsp:nvSpPr>
      <dsp:spPr>
        <a:xfrm>
          <a:off x="7468097" y="557053"/>
          <a:ext cx="1688904" cy="27203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PICs Case Studies and Site Visits </a:t>
          </a:r>
          <a:endParaRPr lang="en-US" sz="2400" kern="1200" dirty="0">
            <a:solidFill>
              <a:schemeClr val="tx1"/>
            </a:solidFill>
          </a:endParaRPr>
        </a:p>
      </dsp:txBody>
      <dsp:txXfrm>
        <a:off x="7468097" y="557053"/>
        <a:ext cx="1688904" cy="2720383"/>
      </dsp:txXfrm>
    </dsp:sp>
    <dsp:sp modelId="{BF219C86-0121-4162-B631-BC86FBD7E015}">
      <dsp:nvSpPr>
        <dsp:cNvPr id="0" name=""/>
        <dsp:cNvSpPr/>
      </dsp:nvSpPr>
      <dsp:spPr>
        <a:xfrm>
          <a:off x="9361030" y="557053"/>
          <a:ext cx="2266986" cy="2720383"/>
        </a:xfrm>
        <a:prstGeom prst="roundRect">
          <a:avLst>
            <a:gd name="adj" fmla="val 5000"/>
          </a:avLst>
        </a:prstGeom>
        <a:solidFill>
          <a:srgbClr val="D9D9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dirty="0">
              <a:solidFill>
                <a:schemeClr val="tx1"/>
              </a:solidFill>
            </a:rPr>
            <a:t>Friday</a:t>
          </a:r>
        </a:p>
      </dsp:txBody>
      <dsp:txXfrm rot="16200000">
        <a:off x="8472372" y="1445712"/>
        <a:ext cx="2230714" cy="453397"/>
      </dsp:txXfrm>
    </dsp:sp>
    <dsp:sp modelId="{B8B4565D-E50A-401F-B2C1-ED57EB9A1AAA}">
      <dsp:nvSpPr>
        <dsp:cNvPr id="0" name=""/>
        <dsp:cNvSpPr/>
      </dsp:nvSpPr>
      <dsp:spPr>
        <a:xfrm rot="5400000">
          <a:off x="9203281" y="2718842"/>
          <a:ext cx="399739" cy="340047"/>
        </a:xfrm>
        <a:prstGeom prst="flowChartExtra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ED4CF8-96EB-4437-B9DD-E496BA2D7836}">
      <dsp:nvSpPr>
        <dsp:cNvPr id="0" name=""/>
        <dsp:cNvSpPr/>
      </dsp:nvSpPr>
      <dsp:spPr>
        <a:xfrm>
          <a:off x="9814427" y="557053"/>
          <a:ext cx="1688904" cy="27203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Energy Projects Briefing   &amp; Wrap Up</a:t>
          </a:r>
          <a:endParaRPr lang="en-US" sz="2400" kern="1200" dirty="0">
            <a:solidFill>
              <a:schemeClr val="tx1"/>
            </a:solidFill>
          </a:endParaRPr>
        </a:p>
      </dsp:txBody>
      <dsp:txXfrm>
        <a:off x="9814427" y="557053"/>
        <a:ext cx="1688904" cy="2720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04207-FC99-44C9-B7BB-DAEC78007EE7}">
      <dsp:nvSpPr>
        <dsp:cNvPr id="0" name=""/>
        <dsp:cNvSpPr/>
      </dsp:nvSpPr>
      <dsp:spPr>
        <a:xfrm>
          <a:off x="0" y="621101"/>
          <a:ext cx="2160240" cy="2592288"/>
        </a:xfrm>
        <a:prstGeom prst="roundRect">
          <a:avLst>
            <a:gd name="adj" fmla="val 5000"/>
          </a:avLst>
        </a:prstGeom>
        <a:solidFill>
          <a:srgbClr val="4B65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kern="1200" dirty="0">
              <a:solidFill>
                <a:schemeClr val="bg1"/>
              </a:solidFill>
            </a:rPr>
            <a:t>Monday</a:t>
          </a:r>
        </a:p>
      </dsp:txBody>
      <dsp:txXfrm rot="16200000">
        <a:off x="-846814" y="1467915"/>
        <a:ext cx="2125676" cy="432048"/>
      </dsp:txXfrm>
    </dsp:sp>
    <dsp:sp modelId="{906A932D-56B9-458F-BBF7-635CA9642C7A}">
      <dsp:nvSpPr>
        <dsp:cNvPr id="0" name=""/>
        <dsp:cNvSpPr/>
      </dsp:nvSpPr>
      <dsp:spPr>
        <a:xfrm>
          <a:off x="432048" y="621101"/>
          <a:ext cx="1609378" cy="259228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GB" sz="2400" b="0" kern="1200" dirty="0">
              <a:solidFill>
                <a:schemeClr val="bg1"/>
              </a:solidFill>
            </a:rPr>
            <a:t>How to establish an </a:t>
          </a:r>
          <a:r>
            <a:rPr lang="en-GB" sz="2400" b="1" kern="1200" dirty="0">
              <a:solidFill>
                <a:schemeClr val="bg1"/>
              </a:solidFill>
            </a:rPr>
            <a:t>enabling framework </a:t>
          </a:r>
          <a:r>
            <a:rPr lang="en-GB" sz="2400" b="0" kern="1200" dirty="0">
              <a:solidFill>
                <a:schemeClr val="bg1"/>
              </a:solidFill>
            </a:rPr>
            <a:t>for the promotion of mini-grids</a:t>
          </a:r>
          <a:endParaRPr lang="en-US" sz="2400" b="0" kern="1200" dirty="0">
            <a:solidFill>
              <a:schemeClr val="bg1"/>
            </a:solidFill>
          </a:endParaRPr>
        </a:p>
      </dsp:txBody>
      <dsp:txXfrm>
        <a:off x="432048" y="621101"/>
        <a:ext cx="1609378" cy="259228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s-ES"/>
          </a:p>
        </p:txBody>
      </p:sp>
      <p:sp>
        <p:nvSpPr>
          <p:cNvPr id="3" name="2 Marcador de fecha"/>
          <p:cNvSpPr>
            <a:spLocks noGrp="1"/>
          </p:cNvSpPr>
          <p:nvPr>
            <p:ph type="dt" sz="quarter" idx="1"/>
          </p:nvPr>
        </p:nvSpPr>
        <p:spPr>
          <a:xfrm>
            <a:off x="4023993" y="0"/>
            <a:ext cx="3078427" cy="511731"/>
          </a:xfrm>
          <a:prstGeom prst="rect">
            <a:avLst/>
          </a:prstGeom>
        </p:spPr>
        <p:txBody>
          <a:bodyPr vert="horz" lIns="94796" tIns="47398" rIns="94796" bIns="47398" rtlCol="0"/>
          <a:lstStyle>
            <a:lvl1pPr algn="r">
              <a:defRPr sz="1200"/>
            </a:lvl1pPr>
          </a:lstStyle>
          <a:p>
            <a:fld id="{EB0A3874-43F6-47D9-9BDA-46D4DBA2C754}" type="datetimeFigureOut">
              <a:rPr lang="es-ES" smtClean="0"/>
              <a:pPr/>
              <a:t>25/06/2023</a:t>
            </a:fld>
            <a:endParaRPr lang="es-ES"/>
          </a:p>
        </p:txBody>
      </p:sp>
      <p:sp>
        <p:nvSpPr>
          <p:cNvPr id="4" name="3 Marcador de pie de página"/>
          <p:cNvSpPr>
            <a:spLocks noGrp="1"/>
          </p:cNvSpPr>
          <p:nvPr>
            <p:ph type="ftr" sz="quarter" idx="2"/>
          </p:nvPr>
        </p:nvSpPr>
        <p:spPr>
          <a:xfrm>
            <a:off x="1" y="9721106"/>
            <a:ext cx="3078427" cy="511731"/>
          </a:xfrm>
          <a:prstGeom prst="rect">
            <a:avLst/>
          </a:prstGeom>
        </p:spPr>
        <p:txBody>
          <a:bodyPr vert="horz" lIns="94796" tIns="47398" rIns="94796" bIns="47398"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3993" y="9721106"/>
            <a:ext cx="3078427" cy="511731"/>
          </a:xfrm>
          <a:prstGeom prst="rect">
            <a:avLst/>
          </a:prstGeom>
        </p:spPr>
        <p:txBody>
          <a:bodyPr vert="horz" lIns="94796" tIns="47398" rIns="94796" bIns="47398" rtlCol="0" anchor="b"/>
          <a:lstStyle>
            <a:lvl1pPr algn="r">
              <a:defRPr sz="1200"/>
            </a:lvl1pPr>
          </a:lstStyle>
          <a:p>
            <a:fld id="{B8DBB0DE-90D2-417F-AF1F-9E447C3D42CE}" type="slidenum">
              <a:rPr lang="es-ES" smtClean="0"/>
              <a:pPr/>
              <a:t>‹#›</a:t>
            </a:fld>
            <a:endParaRPr lang="es-ES"/>
          </a:p>
        </p:txBody>
      </p:sp>
    </p:spTree>
    <p:extLst>
      <p:ext uri="{BB962C8B-B14F-4D97-AF65-F5344CB8AC3E}">
        <p14:creationId xmlns:p14="http://schemas.microsoft.com/office/powerpoint/2010/main" val="1493473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s-ES"/>
          </a:p>
        </p:txBody>
      </p:sp>
      <p:sp>
        <p:nvSpPr>
          <p:cNvPr id="3" name="2 Marcador de fecha"/>
          <p:cNvSpPr>
            <a:spLocks noGrp="1"/>
          </p:cNvSpPr>
          <p:nvPr>
            <p:ph type="dt" idx="1"/>
          </p:nvPr>
        </p:nvSpPr>
        <p:spPr>
          <a:xfrm>
            <a:off x="4023993" y="0"/>
            <a:ext cx="3078427" cy="511731"/>
          </a:xfrm>
          <a:prstGeom prst="rect">
            <a:avLst/>
          </a:prstGeom>
        </p:spPr>
        <p:txBody>
          <a:bodyPr vert="horz" lIns="94796" tIns="47398" rIns="94796" bIns="47398" rtlCol="0"/>
          <a:lstStyle>
            <a:lvl1pPr algn="r">
              <a:defRPr sz="1200"/>
            </a:lvl1pPr>
          </a:lstStyle>
          <a:p>
            <a:fld id="{1FC0D27F-FE40-4DD5-9988-0C53E0C72E88}" type="datetimeFigureOut">
              <a:rPr lang="es-ES" smtClean="0"/>
              <a:pPr/>
              <a:t>25/06/2023</a:t>
            </a:fld>
            <a:endParaRPr lang="es-ES"/>
          </a:p>
        </p:txBody>
      </p:sp>
      <p:sp>
        <p:nvSpPr>
          <p:cNvPr id="4" name="3 Marcador de imagen de diapositiva"/>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796" tIns="47398" rIns="94796" bIns="47398" rtlCol="0" anchor="ctr"/>
          <a:lstStyle/>
          <a:p>
            <a:endParaRPr lang="es-ES"/>
          </a:p>
        </p:txBody>
      </p:sp>
      <p:sp>
        <p:nvSpPr>
          <p:cNvPr id="5" name="4 Marcador de notas"/>
          <p:cNvSpPr>
            <a:spLocks noGrp="1"/>
          </p:cNvSpPr>
          <p:nvPr>
            <p:ph type="body" sz="quarter" idx="3"/>
          </p:nvPr>
        </p:nvSpPr>
        <p:spPr>
          <a:xfrm>
            <a:off x="710407" y="4861442"/>
            <a:ext cx="5683250" cy="4605576"/>
          </a:xfrm>
          <a:prstGeom prst="rect">
            <a:avLst/>
          </a:prstGeom>
        </p:spPr>
        <p:txBody>
          <a:bodyPr vert="horz" lIns="94796" tIns="47398" rIns="94796" bIns="47398"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9721106"/>
            <a:ext cx="3078427" cy="511731"/>
          </a:xfrm>
          <a:prstGeom prst="rect">
            <a:avLst/>
          </a:prstGeom>
        </p:spPr>
        <p:txBody>
          <a:bodyPr vert="horz" lIns="94796" tIns="47398" rIns="94796" bIns="47398"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4023993" y="9721106"/>
            <a:ext cx="3078427" cy="511731"/>
          </a:xfrm>
          <a:prstGeom prst="rect">
            <a:avLst/>
          </a:prstGeom>
        </p:spPr>
        <p:txBody>
          <a:bodyPr vert="horz" lIns="94796" tIns="47398" rIns="94796" bIns="47398" rtlCol="0" anchor="b"/>
          <a:lstStyle>
            <a:lvl1pPr algn="r">
              <a:defRPr sz="1200"/>
            </a:lvl1pPr>
          </a:lstStyle>
          <a:p>
            <a:fld id="{9A18623D-F42B-4D29-A988-8C055F070A94}" type="slidenum">
              <a:rPr lang="es-ES" smtClean="0"/>
              <a:pPr/>
              <a:t>‹#›</a:t>
            </a:fld>
            <a:endParaRPr lang="es-ES"/>
          </a:p>
        </p:txBody>
      </p:sp>
    </p:spTree>
    <p:extLst>
      <p:ext uri="{BB962C8B-B14F-4D97-AF65-F5344CB8AC3E}">
        <p14:creationId xmlns:p14="http://schemas.microsoft.com/office/powerpoint/2010/main" val="63131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8350"/>
            <a:ext cx="6821487"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dirty="0"/>
          </a:p>
        </p:txBody>
      </p:sp>
    </p:spTree>
    <p:extLst>
      <p:ext uri="{BB962C8B-B14F-4D97-AF65-F5344CB8AC3E}">
        <p14:creationId xmlns:p14="http://schemas.microsoft.com/office/powerpoint/2010/main" val="48737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19</a:t>
            </a:fld>
            <a:endParaRPr lang="es-ES"/>
          </a:p>
        </p:txBody>
      </p:sp>
    </p:spTree>
    <p:extLst>
      <p:ext uri="{BB962C8B-B14F-4D97-AF65-F5344CB8AC3E}">
        <p14:creationId xmlns:p14="http://schemas.microsoft.com/office/powerpoint/2010/main" val="116001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20</a:t>
            </a:fld>
            <a:endParaRPr lang="es-ES"/>
          </a:p>
        </p:txBody>
      </p:sp>
    </p:spTree>
    <p:extLst>
      <p:ext uri="{BB962C8B-B14F-4D97-AF65-F5344CB8AC3E}">
        <p14:creationId xmlns:p14="http://schemas.microsoft.com/office/powerpoint/2010/main" val="3356124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21</a:t>
            </a:fld>
            <a:endParaRPr lang="es-ES"/>
          </a:p>
        </p:txBody>
      </p:sp>
    </p:spTree>
    <p:extLst>
      <p:ext uri="{BB962C8B-B14F-4D97-AF65-F5344CB8AC3E}">
        <p14:creationId xmlns:p14="http://schemas.microsoft.com/office/powerpoint/2010/main" val="2778837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22</a:t>
            </a:fld>
            <a:endParaRPr lang="es-ES"/>
          </a:p>
        </p:txBody>
      </p:sp>
    </p:spTree>
    <p:extLst>
      <p:ext uri="{BB962C8B-B14F-4D97-AF65-F5344CB8AC3E}">
        <p14:creationId xmlns:p14="http://schemas.microsoft.com/office/powerpoint/2010/main" val="1093623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23</a:t>
            </a:fld>
            <a:endParaRPr lang="es-ES"/>
          </a:p>
        </p:txBody>
      </p:sp>
    </p:spTree>
    <p:extLst>
      <p:ext uri="{BB962C8B-B14F-4D97-AF65-F5344CB8AC3E}">
        <p14:creationId xmlns:p14="http://schemas.microsoft.com/office/powerpoint/2010/main" val="455389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24</a:t>
            </a:fld>
            <a:endParaRPr lang="es-ES"/>
          </a:p>
        </p:txBody>
      </p:sp>
    </p:spTree>
    <p:extLst>
      <p:ext uri="{BB962C8B-B14F-4D97-AF65-F5344CB8AC3E}">
        <p14:creationId xmlns:p14="http://schemas.microsoft.com/office/powerpoint/2010/main" val="1221689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25</a:t>
            </a:fld>
            <a:endParaRPr lang="es-ES"/>
          </a:p>
        </p:txBody>
      </p:sp>
    </p:spTree>
    <p:extLst>
      <p:ext uri="{BB962C8B-B14F-4D97-AF65-F5344CB8AC3E}">
        <p14:creationId xmlns:p14="http://schemas.microsoft.com/office/powerpoint/2010/main" val="195324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a:t>
            </a:fld>
            <a:endParaRPr lang="es-ES"/>
          </a:p>
        </p:txBody>
      </p:sp>
    </p:spTree>
    <p:extLst>
      <p:ext uri="{BB962C8B-B14F-4D97-AF65-F5344CB8AC3E}">
        <p14:creationId xmlns:p14="http://schemas.microsoft.com/office/powerpoint/2010/main" val="392287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a:t>
            </a:fld>
            <a:endParaRPr lang="es-ES"/>
          </a:p>
        </p:txBody>
      </p:sp>
    </p:spTree>
    <p:extLst>
      <p:ext uri="{BB962C8B-B14F-4D97-AF65-F5344CB8AC3E}">
        <p14:creationId xmlns:p14="http://schemas.microsoft.com/office/powerpoint/2010/main" val="61522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i="1" dirty="0">
                <a:solidFill>
                  <a:schemeClr val="tx1">
                    <a:lumMod val="65000"/>
                    <a:lumOff val="35000"/>
                  </a:schemeClr>
                </a:solidFill>
                <a:effectLst/>
                <a:latin typeface="Tw Cen MT" panose="020B0602020104020603" pitchFamily="34" charset="0"/>
                <a:ea typeface="Times New Roman" panose="02020603050405020304" pitchFamily="18" charset="0"/>
                <a:cs typeface="Times New Roman" panose="02020603050405020304" pitchFamily="18" charset="0"/>
              </a:rPr>
              <a:t>Project identification and evaluation; </a:t>
            </a:r>
          </a:p>
          <a:p>
            <a:pPr marL="285750" indent="-285750">
              <a:buFont typeface="Arial" panose="020B0604020202020204" pitchFamily="34" charset="0"/>
              <a:buChar char="•"/>
            </a:pPr>
            <a:r>
              <a:rPr lang="en-GB" sz="1200" i="1" dirty="0">
                <a:solidFill>
                  <a:schemeClr val="tx1">
                    <a:lumMod val="65000"/>
                    <a:lumOff val="35000"/>
                  </a:schemeClr>
                </a:solidFill>
                <a:effectLst/>
                <a:latin typeface="Tw Cen MT" panose="020B0602020104020603" pitchFamily="34" charset="0"/>
                <a:ea typeface="Times New Roman" panose="02020603050405020304" pitchFamily="18" charset="0"/>
                <a:cs typeface="Times New Roman" panose="02020603050405020304" pitchFamily="18" charset="0"/>
              </a:rPr>
              <a:t>Technical and Economic feasibility studies; </a:t>
            </a:r>
          </a:p>
          <a:p>
            <a:pPr marL="285750" indent="-285750">
              <a:buFont typeface="Arial" panose="020B0604020202020204" pitchFamily="34" charset="0"/>
              <a:buChar char="•"/>
            </a:pPr>
            <a:r>
              <a:rPr lang="en-GB" sz="1200" i="1" dirty="0">
                <a:solidFill>
                  <a:schemeClr val="tx1">
                    <a:lumMod val="65000"/>
                    <a:lumOff val="35000"/>
                  </a:schemeClr>
                </a:solidFill>
                <a:effectLst/>
                <a:latin typeface="Tw Cen MT" panose="020B0602020104020603" pitchFamily="34" charset="0"/>
                <a:ea typeface="Times New Roman" panose="02020603050405020304" pitchFamily="18" charset="0"/>
                <a:cs typeface="Times New Roman" panose="02020603050405020304" pitchFamily="18" charset="0"/>
              </a:rPr>
              <a:t>Assessment of renewable energy sources; </a:t>
            </a:r>
          </a:p>
          <a:p>
            <a:pPr marL="285750" indent="-285750">
              <a:buFont typeface="Arial" panose="020B0604020202020204" pitchFamily="34" charset="0"/>
              <a:buChar char="•"/>
            </a:pPr>
            <a:r>
              <a:rPr lang="en-GB" sz="1200" i="1" dirty="0">
                <a:solidFill>
                  <a:schemeClr val="tx1">
                    <a:lumMod val="65000"/>
                    <a:lumOff val="35000"/>
                  </a:schemeClr>
                </a:solidFill>
                <a:effectLst/>
                <a:latin typeface="Tw Cen MT" panose="020B0602020104020603" pitchFamily="34" charset="0"/>
                <a:ea typeface="Times New Roman" panose="02020603050405020304" pitchFamily="18" charset="0"/>
                <a:cs typeface="Times New Roman" panose="02020603050405020304" pitchFamily="18" charset="0"/>
              </a:rPr>
              <a:t>Engineering studies; </a:t>
            </a:r>
          </a:p>
          <a:p>
            <a:pPr marL="285750" indent="-285750">
              <a:buFont typeface="Arial" panose="020B0604020202020204" pitchFamily="34" charset="0"/>
              <a:buChar char="•"/>
            </a:pPr>
            <a:r>
              <a:rPr lang="en-GB" sz="1200" i="1" dirty="0">
                <a:solidFill>
                  <a:schemeClr val="tx1">
                    <a:lumMod val="65000"/>
                    <a:lumOff val="35000"/>
                  </a:schemeClr>
                </a:solidFill>
                <a:effectLst/>
                <a:latin typeface="Tw Cen MT" panose="020B0602020104020603" pitchFamily="34" charset="0"/>
                <a:ea typeface="Times New Roman" panose="02020603050405020304" pitchFamily="18" charset="0"/>
                <a:cs typeface="Times New Roman" panose="02020603050405020304" pitchFamily="18" charset="0"/>
              </a:rPr>
              <a:t>Social and environmental impact assessments;</a:t>
            </a:r>
            <a:r>
              <a:rPr lang="en-GB" sz="1200" b="1" i="1" dirty="0">
                <a:solidFill>
                  <a:schemeClr val="tx1">
                    <a:lumMod val="65000"/>
                    <a:lumOff val="35000"/>
                  </a:schemeClr>
                </a:solidFill>
                <a:effectLst/>
                <a:latin typeface="Tw Cen MT" panose="020B0602020104020603"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GB" sz="1200" i="1" dirty="0">
                <a:solidFill>
                  <a:schemeClr val="tx1">
                    <a:lumMod val="65000"/>
                    <a:lumOff val="35000"/>
                  </a:schemeClr>
                </a:solidFill>
                <a:effectLst/>
                <a:latin typeface="Tw Cen MT" panose="020B0602020104020603" pitchFamily="34" charset="0"/>
                <a:ea typeface="Times New Roman" panose="02020603050405020304" pitchFamily="18" charset="0"/>
                <a:cs typeface="Times New Roman" panose="02020603050405020304" pitchFamily="18" charset="0"/>
              </a:rPr>
              <a:t>Owners Engineering services; </a:t>
            </a:r>
          </a:p>
          <a:p>
            <a:pPr marL="285750" indent="-285750">
              <a:buFont typeface="Arial" panose="020B0604020202020204" pitchFamily="34" charset="0"/>
              <a:buChar char="•"/>
            </a:pPr>
            <a:r>
              <a:rPr lang="en-GB" sz="1200" i="1" dirty="0">
                <a:solidFill>
                  <a:schemeClr val="tx1">
                    <a:lumMod val="65000"/>
                    <a:lumOff val="35000"/>
                  </a:schemeClr>
                </a:solidFill>
                <a:effectLst/>
                <a:latin typeface="Tw Cen MT" panose="020B0602020104020603" pitchFamily="34" charset="0"/>
                <a:ea typeface="Times New Roman" panose="02020603050405020304" pitchFamily="18" charset="0"/>
                <a:cs typeface="Times New Roman" panose="02020603050405020304" pitchFamily="18" charset="0"/>
              </a:rPr>
              <a:t>Preparation of technical specifications and bidding documents;</a:t>
            </a:r>
          </a:p>
          <a:p>
            <a:pPr marL="285750" indent="-285750">
              <a:buFont typeface="Arial" panose="020B0604020202020204" pitchFamily="34" charset="0"/>
              <a:buChar char="•"/>
            </a:pPr>
            <a:r>
              <a:rPr lang="en-GB" sz="1200" i="1" dirty="0">
                <a:solidFill>
                  <a:schemeClr val="tx1">
                    <a:lumMod val="65000"/>
                    <a:lumOff val="35000"/>
                  </a:schemeClr>
                </a:solidFill>
                <a:effectLst/>
                <a:latin typeface="Tw Cen MT" panose="020B0602020104020603" pitchFamily="34" charset="0"/>
                <a:ea typeface="Times New Roman" panose="02020603050405020304" pitchFamily="18" charset="0"/>
                <a:cs typeface="Times New Roman" panose="02020603050405020304" pitchFamily="18" charset="0"/>
              </a:rPr>
              <a:t>Support during procurement; </a:t>
            </a:r>
          </a:p>
          <a:p>
            <a:pPr marL="285750" indent="-285750">
              <a:buFont typeface="Arial" panose="020B0604020202020204" pitchFamily="34" charset="0"/>
              <a:buChar char="•"/>
            </a:pPr>
            <a:r>
              <a:rPr lang="en-GB" sz="1200" i="1" dirty="0">
                <a:solidFill>
                  <a:schemeClr val="tx1">
                    <a:lumMod val="65000"/>
                    <a:lumOff val="35000"/>
                  </a:schemeClr>
                </a:solidFill>
                <a:effectLst/>
                <a:latin typeface="Tw Cen MT" panose="020B0602020104020603" pitchFamily="34" charset="0"/>
                <a:ea typeface="Times New Roman" panose="02020603050405020304" pitchFamily="18" charset="0"/>
                <a:cs typeface="Times New Roman" panose="02020603050405020304" pitchFamily="18" charset="0"/>
              </a:rPr>
              <a:t>Construction supervision; </a:t>
            </a:r>
          </a:p>
          <a:p>
            <a:pPr marL="285750" indent="-285750">
              <a:buFont typeface="Arial" panose="020B0604020202020204" pitchFamily="34" charset="0"/>
              <a:buChar char="•"/>
            </a:pPr>
            <a:r>
              <a:rPr lang="en-GB" sz="1200" i="1" dirty="0">
                <a:solidFill>
                  <a:schemeClr val="tx1">
                    <a:lumMod val="65000"/>
                    <a:lumOff val="35000"/>
                  </a:schemeClr>
                </a:solidFill>
                <a:effectLst/>
                <a:latin typeface="Tw Cen MT" panose="020B0602020104020603" pitchFamily="34" charset="0"/>
                <a:ea typeface="Times New Roman" panose="02020603050405020304" pitchFamily="18" charset="0"/>
                <a:cs typeface="Times New Roman" panose="02020603050405020304" pitchFamily="18" charset="0"/>
              </a:rPr>
              <a:t>Monitoring services; </a:t>
            </a:r>
          </a:p>
          <a:p>
            <a:pPr marL="285750" indent="-285750">
              <a:buFont typeface="Arial" panose="020B0604020202020204" pitchFamily="34" charset="0"/>
              <a:buChar char="•"/>
            </a:pPr>
            <a:r>
              <a:rPr lang="en-GB" sz="1200" i="1" dirty="0">
                <a:solidFill>
                  <a:schemeClr val="tx1">
                    <a:lumMod val="65000"/>
                    <a:lumOff val="35000"/>
                  </a:schemeClr>
                </a:solidFill>
                <a:effectLst/>
                <a:latin typeface="Tw Cen MT" panose="020B0602020104020603" pitchFamily="34" charset="0"/>
                <a:ea typeface="Times New Roman" panose="02020603050405020304" pitchFamily="18" charset="0"/>
                <a:cs typeface="Times New Roman" panose="02020603050405020304" pitchFamily="18" charset="0"/>
              </a:rPr>
              <a:t>Operation and Management services; </a:t>
            </a:r>
          </a:p>
          <a:p>
            <a:pPr marL="285750" indent="-285750">
              <a:buFont typeface="Arial" panose="020B0604020202020204" pitchFamily="34" charset="0"/>
              <a:buChar char="•"/>
            </a:pPr>
            <a:r>
              <a:rPr lang="en-GB" sz="1200" i="1" dirty="0">
                <a:solidFill>
                  <a:schemeClr val="tx1">
                    <a:lumMod val="65000"/>
                    <a:lumOff val="35000"/>
                  </a:schemeClr>
                </a:solidFill>
                <a:effectLst/>
                <a:latin typeface="Tw Cen MT" panose="020B0602020104020603" pitchFamily="34" charset="0"/>
                <a:ea typeface="Times New Roman" panose="02020603050405020304" pitchFamily="18" charset="0"/>
                <a:cs typeface="Times New Roman" panose="02020603050405020304" pitchFamily="18" charset="0"/>
              </a:rPr>
              <a:t>Project promotion and dissemination.</a:t>
            </a:r>
            <a:endParaRPr lang="it-IT" i="1" dirty="0">
              <a:solidFill>
                <a:schemeClr val="tx1">
                  <a:lumMod val="65000"/>
                  <a:lumOff val="35000"/>
                </a:schemeClr>
              </a:solidFill>
              <a:latin typeface="Tw Cen MT" panose="020B0602020104020603" pitchFamily="34" charset="0"/>
            </a:endParaRPr>
          </a:p>
          <a:p>
            <a:endParaRPr lang="it-IT" dirty="0"/>
          </a:p>
        </p:txBody>
      </p:sp>
      <p:sp>
        <p:nvSpPr>
          <p:cNvPr id="4" name="Slide Number Placeholder 3"/>
          <p:cNvSpPr>
            <a:spLocks noGrp="1"/>
          </p:cNvSpPr>
          <p:nvPr>
            <p:ph type="sldNum" sz="quarter" idx="5"/>
          </p:nvPr>
        </p:nvSpPr>
        <p:spPr/>
        <p:txBody>
          <a:bodyPr/>
          <a:lstStyle/>
          <a:p>
            <a:fld id="{9A18623D-F42B-4D29-A988-8C055F070A94}" type="slidenum">
              <a:rPr lang="es-ES" smtClean="0"/>
              <a:pPr/>
              <a:t>5</a:t>
            </a:fld>
            <a:endParaRPr lang="es-ES"/>
          </a:p>
        </p:txBody>
      </p:sp>
    </p:spTree>
    <p:extLst>
      <p:ext uri="{BB962C8B-B14F-4D97-AF65-F5344CB8AC3E}">
        <p14:creationId xmlns:p14="http://schemas.microsoft.com/office/powerpoint/2010/main" val="263399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14</a:t>
            </a:fld>
            <a:endParaRPr lang="es-ES"/>
          </a:p>
        </p:txBody>
      </p:sp>
    </p:spTree>
    <p:extLst>
      <p:ext uri="{BB962C8B-B14F-4D97-AF65-F5344CB8AC3E}">
        <p14:creationId xmlns:p14="http://schemas.microsoft.com/office/powerpoint/2010/main" val="424333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15</a:t>
            </a:fld>
            <a:endParaRPr lang="es-ES"/>
          </a:p>
        </p:txBody>
      </p:sp>
    </p:spTree>
    <p:extLst>
      <p:ext uri="{BB962C8B-B14F-4D97-AF65-F5344CB8AC3E}">
        <p14:creationId xmlns:p14="http://schemas.microsoft.com/office/powerpoint/2010/main" val="88053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16</a:t>
            </a:fld>
            <a:endParaRPr lang="es-ES"/>
          </a:p>
        </p:txBody>
      </p:sp>
    </p:spTree>
    <p:extLst>
      <p:ext uri="{BB962C8B-B14F-4D97-AF65-F5344CB8AC3E}">
        <p14:creationId xmlns:p14="http://schemas.microsoft.com/office/powerpoint/2010/main" val="235357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err="1"/>
              <a:t>To</a:t>
            </a:r>
            <a:r>
              <a:rPr lang="es-CL" dirty="0"/>
              <a:t> </a:t>
            </a:r>
            <a:r>
              <a:rPr lang="es-CL" dirty="0" err="1"/>
              <a:t>really</a:t>
            </a:r>
            <a:r>
              <a:rPr lang="es-CL" dirty="0"/>
              <a:t> </a:t>
            </a:r>
            <a:r>
              <a:rPr lang="es-CL" dirty="0" err="1"/>
              <a:t>understand</a:t>
            </a:r>
            <a:r>
              <a:rPr lang="es-CL" dirty="0"/>
              <a:t> </a:t>
            </a:r>
            <a:r>
              <a:rPr lang="es-CL" dirty="0" err="1"/>
              <a:t>how</a:t>
            </a:r>
            <a:r>
              <a:rPr lang="es-CL" dirty="0"/>
              <a:t> </a:t>
            </a:r>
            <a:r>
              <a:rPr lang="es-CL" dirty="0" err="1"/>
              <a:t>decisions</a:t>
            </a:r>
            <a:r>
              <a:rPr lang="es-CL" dirty="0"/>
              <a:t> are </a:t>
            </a:r>
            <a:r>
              <a:rPr lang="es-CL" dirty="0" err="1"/>
              <a:t>taken</a:t>
            </a:r>
            <a:r>
              <a:rPr lang="es-CL" dirty="0"/>
              <a:t> </a:t>
            </a:r>
            <a:r>
              <a:rPr lang="es-CL" dirty="0" err="1"/>
              <a:t>when</a:t>
            </a:r>
            <a:r>
              <a:rPr lang="es-CL" dirty="0"/>
              <a:t> </a:t>
            </a:r>
            <a:r>
              <a:rPr lang="es-CL" dirty="0" err="1"/>
              <a:t>designing</a:t>
            </a:r>
            <a:r>
              <a:rPr lang="es-CL" dirty="0"/>
              <a:t> a solar </a:t>
            </a:r>
            <a:r>
              <a:rPr lang="es-CL" dirty="0" err="1"/>
              <a:t>facility</a:t>
            </a:r>
            <a:r>
              <a:rPr lang="es-CL" dirty="0"/>
              <a:t>, </a:t>
            </a:r>
            <a:r>
              <a:rPr lang="es-CL" dirty="0" err="1"/>
              <a:t>we</a:t>
            </a:r>
            <a:r>
              <a:rPr lang="es-CL" dirty="0"/>
              <a:t> </a:t>
            </a:r>
            <a:r>
              <a:rPr lang="es-CL" dirty="0" err="1"/>
              <a:t>need</a:t>
            </a:r>
            <a:r>
              <a:rPr lang="es-CL" dirty="0"/>
              <a:t> </a:t>
            </a:r>
            <a:r>
              <a:rPr lang="es-CL" dirty="0" err="1"/>
              <a:t>to</a:t>
            </a:r>
            <a:r>
              <a:rPr lang="es-CL" dirty="0"/>
              <a:t> </a:t>
            </a:r>
            <a:r>
              <a:rPr lang="es-CL" dirty="0" err="1"/>
              <a:t>start</a:t>
            </a:r>
            <a:r>
              <a:rPr lang="es-CL" dirty="0"/>
              <a:t> </a:t>
            </a:r>
            <a:r>
              <a:rPr lang="es-CL" dirty="0" err="1"/>
              <a:t>from</a:t>
            </a:r>
            <a:r>
              <a:rPr lang="es-CL" dirty="0"/>
              <a:t> </a:t>
            </a:r>
            <a:r>
              <a:rPr lang="es-CL" dirty="0" err="1"/>
              <a:t>the</a:t>
            </a:r>
            <a:r>
              <a:rPr lang="es-CL" dirty="0"/>
              <a:t> </a:t>
            </a:r>
            <a:r>
              <a:rPr lang="es-CL" dirty="0" err="1"/>
              <a:t>basics</a:t>
            </a:r>
            <a:r>
              <a:rPr lang="es-CL" dirty="0"/>
              <a:t> </a:t>
            </a:r>
            <a:r>
              <a:rPr lang="es-CL" dirty="0" err="1"/>
              <a:t>of</a:t>
            </a:r>
            <a:r>
              <a:rPr lang="es-CL" dirty="0"/>
              <a:t> solar </a:t>
            </a:r>
            <a:r>
              <a:rPr lang="es-CL" dirty="0" err="1"/>
              <a:t>radiation</a:t>
            </a:r>
            <a:r>
              <a:rPr lang="es-CL" dirty="0"/>
              <a:t>.</a:t>
            </a:r>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17</a:t>
            </a:fld>
            <a:endParaRPr lang="es-ES"/>
          </a:p>
        </p:txBody>
      </p:sp>
    </p:spTree>
    <p:extLst>
      <p:ext uri="{BB962C8B-B14F-4D97-AF65-F5344CB8AC3E}">
        <p14:creationId xmlns:p14="http://schemas.microsoft.com/office/powerpoint/2010/main" val="3136154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18</a:t>
            </a:fld>
            <a:endParaRPr lang="es-ES"/>
          </a:p>
        </p:txBody>
      </p:sp>
    </p:spTree>
    <p:extLst>
      <p:ext uri="{BB962C8B-B14F-4D97-AF65-F5344CB8AC3E}">
        <p14:creationId xmlns:p14="http://schemas.microsoft.com/office/powerpoint/2010/main" val="2683355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Headline">
            <a:extLst>
              <a:ext uri="{FF2B5EF4-FFF2-40B4-BE49-F238E27FC236}">
                <a16:creationId xmlns:a16="http://schemas.microsoft.com/office/drawing/2014/main" id="{F8646EF2-FE73-41DC-B654-C5012A3720DD}"/>
              </a:ext>
            </a:extLst>
          </p:cNvPr>
          <p:cNvSpPr>
            <a:spLocks noGrp="1"/>
          </p:cNvSpPr>
          <p:nvPr>
            <p:ph type="title"/>
          </p:nvPr>
        </p:nvSpPr>
        <p:spPr bwMode="gray">
          <a:xfrm>
            <a:off x="-22955" y="761446"/>
            <a:ext cx="5974939" cy="2379522"/>
          </a:xfrm>
          <a:prstGeom prst="rect">
            <a:avLst/>
          </a:prstGeom>
          <a:noFill/>
        </p:spPr>
        <p:txBody>
          <a:bodyPr wrap="square" lIns="576000" bIns="1036800" anchor="b">
            <a:noAutofit/>
          </a:bodyPr>
          <a:lstStyle>
            <a:lvl1pPr algn="l" defTabSz="0">
              <a:defRPr sz="3600" b="1">
                <a:solidFill>
                  <a:srgbClr val="4B655A"/>
                </a:solidFill>
              </a:defRPr>
            </a:lvl1pPr>
          </a:lstStyle>
          <a:p>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463186" y="3671409"/>
            <a:ext cx="5519152" cy="1155620"/>
          </a:xfrm>
        </p:spPr>
        <p:txBody>
          <a:bodyPr wrap="square">
            <a:spAutoFit/>
          </a:bodyPr>
          <a:lstStyle>
            <a:lvl1pPr marL="0" indent="0">
              <a:lnSpc>
                <a:spcPct val="95000"/>
              </a:lnSpc>
              <a:spcBef>
                <a:spcPts val="1350"/>
              </a:spcBef>
              <a:spcAft>
                <a:spcPts val="0"/>
              </a:spcAft>
              <a:buNone/>
              <a:defRPr sz="1688">
                <a:solidFill>
                  <a:schemeClr val="tx1"/>
                </a:solidFill>
              </a:defRPr>
            </a:lvl1pPr>
          </a:lstStyle>
          <a:p>
            <a:r>
              <a:rPr lang="en-US" sz="2400" b="1" i="1" dirty="0">
                <a:solidFill>
                  <a:schemeClr val="tx1">
                    <a:lumMod val="65000"/>
                    <a:lumOff val="35000"/>
                  </a:schemeClr>
                </a:solidFill>
                <a:latin typeface="Tw Cen MT" panose="020B0602020104020603" pitchFamily="34" charset="0"/>
              </a:rPr>
              <a:t>Name</a:t>
            </a:r>
            <a:br>
              <a:rPr lang="en-US" sz="2000" i="1" dirty="0">
                <a:solidFill>
                  <a:schemeClr val="tx1">
                    <a:lumMod val="65000"/>
                    <a:lumOff val="35000"/>
                  </a:schemeClr>
                </a:solidFill>
                <a:latin typeface="Tw Cen MT" panose="020B0602020104020603" pitchFamily="34" charset="0"/>
              </a:rPr>
            </a:br>
            <a:r>
              <a:rPr lang="en-US" sz="1800" i="1" dirty="0">
                <a:solidFill>
                  <a:schemeClr val="tx1">
                    <a:lumMod val="65000"/>
                    <a:lumOff val="35000"/>
                  </a:schemeClr>
                </a:solidFill>
                <a:latin typeface="Tw Cen MT" panose="020B0602020104020603" pitchFamily="34" charset="0"/>
              </a:rPr>
              <a:t>Position</a:t>
            </a:r>
            <a:endParaRPr lang="en-US" sz="1800" dirty="0">
              <a:solidFill>
                <a:schemeClr val="tx1">
                  <a:lumMod val="65000"/>
                  <a:lumOff val="35000"/>
                </a:schemeClr>
              </a:solidFill>
              <a:latin typeface="Tw Cen MT" panose="020B0602020104020603" pitchFamily="34" charset="0"/>
            </a:endParaRPr>
          </a:p>
          <a:p>
            <a:r>
              <a:rPr lang="en-US" sz="1800" dirty="0">
                <a:solidFill>
                  <a:schemeClr val="tx1">
                    <a:lumMod val="65000"/>
                    <a:lumOff val="35000"/>
                  </a:schemeClr>
                </a:solidFill>
                <a:latin typeface="Tw Cen MT" panose="020B0602020104020603" pitchFamily="34" charset="0"/>
              </a:rPr>
              <a:t>email@email.com</a:t>
            </a:r>
            <a:endParaRPr lang="en-GB" dirty="0"/>
          </a:p>
        </p:txBody>
      </p:sp>
      <p:pic>
        <p:nvPicPr>
          <p:cNvPr id="24" name="6 Imagen" descr="2013-06-18_logo TTA HD transparente.png">
            <a:extLst>
              <a:ext uri="{FF2B5EF4-FFF2-40B4-BE49-F238E27FC236}">
                <a16:creationId xmlns:a16="http://schemas.microsoft.com/office/drawing/2014/main" id="{BEA18745-39DC-4214-8669-DA0C563C3BCF}"/>
              </a:ext>
            </a:extLst>
          </p:cNvPr>
          <p:cNvPicPr>
            <a:picLocks noChangeAspect="1"/>
          </p:cNvPicPr>
          <p:nvPr userDrawn="1"/>
        </p:nvPicPr>
        <p:blipFill>
          <a:blip r:embed="rId2" cstate="email"/>
          <a:stretch>
            <a:fillRect/>
          </a:stretch>
        </p:blipFill>
        <p:spPr>
          <a:xfrm>
            <a:off x="122003" y="5877273"/>
            <a:ext cx="1869414" cy="644515"/>
          </a:xfrm>
          <a:prstGeom prst="rect">
            <a:avLst/>
          </a:prstGeom>
        </p:spPr>
      </p:pic>
      <p:sp>
        <p:nvSpPr>
          <p:cNvPr id="27" name="12 Rectángulo">
            <a:extLst>
              <a:ext uri="{FF2B5EF4-FFF2-40B4-BE49-F238E27FC236}">
                <a16:creationId xmlns:a16="http://schemas.microsoft.com/office/drawing/2014/main" id="{8860D24D-61BF-47A6-B9A2-6C41C774A595}"/>
              </a:ext>
            </a:extLst>
          </p:cNvPr>
          <p:cNvSpPr/>
          <p:nvPr userDrawn="1"/>
        </p:nvSpPr>
        <p:spPr>
          <a:xfrm>
            <a:off x="0" y="6525344"/>
            <a:ext cx="5242572" cy="338554"/>
          </a:xfrm>
          <a:prstGeom prst="rect">
            <a:avLst/>
          </a:prstGeom>
          <a:solidFill>
            <a:schemeClr val="bg1">
              <a:alpha val="74000"/>
            </a:schemeClr>
          </a:solidFill>
        </p:spPr>
        <p:txBody>
          <a:bodyPr wrap="square">
            <a:spAutoFit/>
          </a:bodyPr>
          <a:lstStyle/>
          <a:p>
            <a:r>
              <a:rPr lang="en-US" sz="800" i="1" kern="1200" baseline="0" dirty="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dirty="0">
              <a:solidFill>
                <a:schemeClr val="bg1">
                  <a:lumMod val="65000"/>
                </a:schemeClr>
              </a:solidFill>
              <a:latin typeface="+mn-lt"/>
            </a:endParaRPr>
          </a:p>
        </p:txBody>
      </p:sp>
      <p:sp>
        <p:nvSpPr>
          <p:cNvPr id="16" name="Marcador de posición de imagen 15">
            <a:extLst>
              <a:ext uri="{FF2B5EF4-FFF2-40B4-BE49-F238E27FC236}">
                <a16:creationId xmlns:a16="http://schemas.microsoft.com/office/drawing/2014/main" id="{15ED1F75-A157-39C3-1AF7-2BD720A207F4}"/>
              </a:ext>
            </a:extLst>
          </p:cNvPr>
          <p:cNvSpPr>
            <a:spLocks noGrp="1"/>
          </p:cNvSpPr>
          <p:nvPr>
            <p:ph type="pic" sz="quarter" idx="12"/>
          </p:nvPr>
        </p:nvSpPr>
        <p:spPr>
          <a:xfrm>
            <a:off x="5974939" y="762000"/>
            <a:ext cx="5882099" cy="4406900"/>
          </a:xfrm>
        </p:spPr>
        <p:txBody>
          <a:bodyPr/>
          <a:lstStyle/>
          <a:p>
            <a:endParaRPr lang="es-ES"/>
          </a:p>
        </p:txBody>
      </p:sp>
      <p:sp>
        <p:nvSpPr>
          <p:cNvPr id="18" name="Marcador de posición de imagen 17">
            <a:extLst>
              <a:ext uri="{FF2B5EF4-FFF2-40B4-BE49-F238E27FC236}">
                <a16:creationId xmlns:a16="http://schemas.microsoft.com/office/drawing/2014/main" id="{DD06DB6D-B7E4-EDC5-5154-5DD869E01A69}"/>
              </a:ext>
            </a:extLst>
          </p:cNvPr>
          <p:cNvSpPr>
            <a:spLocks noGrp="1"/>
          </p:cNvSpPr>
          <p:nvPr>
            <p:ph type="pic" sz="quarter" idx="13"/>
          </p:nvPr>
        </p:nvSpPr>
        <p:spPr>
          <a:xfrm>
            <a:off x="7391400" y="5694363"/>
            <a:ext cx="1943100" cy="827087"/>
          </a:xfrm>
        </p:spPr>
        <p:txBody>
          <a:bodyPr/>
          <a:lstStyle/>
          <a:p>
            <a:endParaRPr lang="es-ES"/>
          </a:p>
        </p:txBody>
      </p:sp>
      <p:sp>
        <p:nvSpPr>
          <p:cNvPr id="21" name="Marcador de posición de imagen 20">
            <a:extLst>
              <a:ext uri="{FF2B5EF4-FFF2-40B4-BE49-F238E27FC236}">
                <a16:creationId xmlns:a16="http://schemas.microsoft.com/office/drawing/2014/main" id="{0C024348-102E-B366-C01B-B7B822E6ADEA}"/>
              </a:ext>
            </a:extLst>
          </p:cNvPr>
          <p:cNvSpPr>
            <a:spLocks noGrp="1"/>
          </p:cNvSpPr>
          <p:nvPr>
            <p:ph type="pic" sz="quarter" idx="14"/>
          </p:nvPr>
        </p:nvSpPr>
        <p:spPr>
          <a:xfrm>
            <a:off x="9628188" y="5694363"/>
            <a:ext cx="1943100" cy="827087"/>
          </a:xfrm>
        </p:spPr>
        <p:txBody>
          <a:bodyPr/>
          <a:lstStyle/>
          <a:p>
            <a:endParaRPr lang="es-ES"/>
          </a:p>
        </p:txBody>
      </p:sp>
      <p:sp>
        <p:nvSpPr>
          <p:cNvPr id="29" name="Marcador de texto 28">
            <a:extLst>
              <a:ext uri="{FF2B5EF4-FFF2-40B4-BE49-F238E27FC236}">
                <a16:creationId xmlns:a16="http://schemas.microsoft.com/office/drawing/2014/main" id="{CE4E62B4-AEF3-F433-9AFA-32092906A36D}"/>
              </a:ext>
            </a:extLst>
          </p:cNvPr>
          <p:cNvSpPr>
            <a:spLocks noGrp="1"/>
          </p:cNvSpPr>
          <p:nvPr>
            <p:ph type="body" sz="quarter" idx="15"/>
          </p:nvPr>
        </p:nvSpPr>
        <p:spPr>
          <a:xfrm>
            <a:off x="463186" y="2271209"/>
            <a:ext cx="5500276" cy="871537"/>
          </a:xfrm>
        </p:spPr>
        <p:txBody>
          <a:bodyPr>
            <a:normAutofit/>
          </a:bodyPr>
          <a:lstStyle>
            <a:lvl1pPr marL="0" indent="0">
              <a:buNone/>
              <a:defRPr sz="2800" b="1" i="1">
                <a:solidFill>
                  <a:srgbClr val="9EA159"/>
                </a:solidFill>
              </a:defRPr>
            </a:lvl1pPr>
          </a:lstStyle>
          <a:p>
            <a:pPr lvl="0"/>
            <a:endParaRPr lang="es-ES" dirty="0"/>
          </a:p>
        </p:txBody>
      </p:sp>
    </p:spTree>
    <p:extLst>
      <p:ext uri="{BB962C8B-B14F-4D97-AF65-F5344CB8AC3E}">
        <p14:creationId xmlns:p14="http://schemas.microsoft.com/office/powerpoint/2010/main" val="28780355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slide">
    <p:bg>
      <p:bgPr>
        <a:solidFill>
          <a:srgbClr val="4B655A"/>
        </a:solid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95400" y="2852936"/>
            <a:ext cx="8534400" cy="1752600"/>
          </a:xfrm>
        </p:spPr>
        <p:txBody>
          <a:bodyPr>
            <a:noAutofit/>
          </a:bodyPr>
          <a:lstStyle>
            <a:lvl1pPr marL="0" indent="0" algn="l" defTabSz="979631" rtl="0" eaLnBrk="1" latinLnBrk="0" hangingPunct="1">
              <a:spcBef>
                <a:spcPct val="0"/>
              </a:spcBef>
              <a:buNone/>
              <a:defRPr lang="es-ES" sz="4000" b="0" kern="1200" cap="all" baseline="0" dirty="0">
                <a:solidFill>
                  <a:srgbClr val="FFFFFF"/>
                </a:solidFill>
                <a:latin typeface="+mj-lt"/>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spTree>
    <p:extLst>
      <p:ext uri="{BB962C8B-B14F-4D97-AF65-F5344CB8AC3E}">
        <p14:creationId xmlns:p14="http://schemas.microsoft.com/office/powerpoint/2010/main" val="251111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7" name="26 Rectángulo"/>
          <p:cNvSpPr/>
          <p:nvPr/>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28" name="27 Rectángulo"/>
          <p:cNvSpPr/>
          <p:nvPr/>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4" name="Content Placeholder 3">
            <a:extLst>
              <a:ext uri="{FF2B5EF4-FFF2-40B4-BE49-F238E27FC236}">
                <a16:creationId xmlns:a16="http://schemas.microsoft.com/office/drawing/2014/main" id="{2A5C5566-AB23-45F4-80BD-DFA81FD81F35}"/>
              </a:ext>
            </a:extLst>
          </p:cNvPr>
          <p:cNvSpPr>
            <a:spLocks noGrp="1"/>
          </p:cNvSpPr>
          <p:nvPr>
            <p:ph sz="quarter" idx="10"/>
          </p:nvPr>
        </p:nvSpPr>
        <p:spPr>
          <a:xfrm>
            <a:off x="609599" y="1268414"/>
            <a:ext cx="10972800" cy="5041844"/>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pic>
        <p:nvPicPr>
          <p:cNvPr id="2" name="22 Imagen" descr="2013-06-18_logo TTA HD transparente.png">
            <a:extLst>
              <a:ext uri="{FF2B5EF4-FFF2-40B4-BE49-F238E27FC236}">
                <a16:creationId xmlns:a16="http://schemas.microsoft.com/office/drawing/2014/main" id="{F54BC868-6472-4036-27B8-92CA32892173}"/>
              </a:ext>
            </a:extLst>
          </p:cNvPr>
          <p:cNvPicPr>
            <a:picLocks noChangeAspect="1"/>
          </p:cNvPicPr>
          <p:nvPr userDrawn="1"/>
        </p:nvPicPr>
        <p:blipFill>
          <a:blip r:embed="rId2" cstate="email"/>
          <a:stretch>
            <a:fillRect/>
          </a:stretch>
        </p:blipFill>
        <p:spPr>
          <a:xfrm>
            <a:off x="119336" y="5877273"/>
            <a:ext cx="1869414" cy="644515"/>
          </a:xfrm>
          <a:prstGeom prst="rect">
            <a:avLst/>
          </a:prstGeom>
        </p:spPr>
      </p:pic>
      <p:sp>
        <p:nvSpPr>
          <p:cNvPr id="3" name="26 Rectángulo">
            <a:extLst>
              <a:ext uri="{FF2B5EF4-FFF2-40B4-BE49-F238E27FC236}">
                <a16:creationId xmlns:a16="http://schemas.microsoft.com/office/drawing/2014/main" id="{BBB9428A-3117-0A2A-13E5-6B133316F5E1}"/>
              </a:ext>
            </a:extLst>
          </p:cNvPr>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5" name="27 Rectángulo">
            <a:extLst>
              <a:ext uri="{FF2B5EF4-FFF2-40B4-BE49-F238E27FC236}">
                <a16:creationId xmlns:a16="http://schemas.microsoft.com/office/drawing/2014/main" id="{997B7467-9727-80CB-F33B-607B8EC82874}"/>
              </a:ext>
            </a:extLst>
          </p:cNvPr>
          <p:cNvSpPr/>
          <p:nvPr userDrawn="1"/>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6" name="Título 5">
            <a:extLst>
              <a:ext uri="{FF2B5EF4-FFF2-40B4-BE49-F238E27FC236}">
                <a16:creationId xmlns:a16="http://schemas.microsoft.com/office/drawing/2014/main" id="{9C31BF89-5683-D485-3D0F-0C4B66E5F4E6}"/>
              </a:ext>
            </a:extLst>
          </p:cNvPr>
          <p:cNvSpPr>
            <a:spLocks noGrp="1"/>
          </p:cNvSpPr>
          <p:nvPr>
            <p:ph type="title" hasCustomPrompt="1"/>
          </p:nvPr>
        </p:nvSpPr>
        <p:spPr>
          <a:xfrm>
            <a:off x="609601" y="274638"/>
            <a:ext cx="10972800" cy="706090"/>
          </a:xfrm>
        </p:spPr>
        <p:txBody>
          <a:bodyPr>
            <a:noAutofit/>
          </a:bodyPr>
          <a:lstStyle>
            <a:lvl1pPr algn="l">
              <a:defRPr sz="2800" b="1">
                <a:solidFill>
                  <a:schemeClr val="tx2"/>
                </a:solidFill>
              </a:defRPr>
            </a:lvl1pPr>
          </a:lstStyle>
          <a:p>
            <a:r>
              <a:rPr lang="es-ES" dirty="0"/>
              <a:t>HAGA CLIC PARA MODIFICAR EL ESTILO DE TÍTULO DEL PATRÓN</a:t>
            </a:r>
          </a:p>
        </p:txBody>
      </p:sp>
    </p:spTree>
    <p:extLst>
      <p:ext uri="{BB962C8B-B14F-4D97-AF65-F5344CB8AC3E}">
        <p14:creationId xmlns:p14="http://schemas.microsoft.com/office/powerpoint/2010/main" val="60045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libre">
    <p:spTree>
      <p:nvGrpSpPr>
        <p:cNvPr id="1" name=""/>
        <p:cNvGrpSpPr/>
        <p:nvPr/>
      </p:nvGrpSpPr>
      <p:grpSpPr>
        <a:xfrm>
          <a:off x="0" y="0"/>
          <a:ext cx="0" cy="0"/>
          <a:chOff x="0" y="0"/>
          <a:chExt cx="0" cy="0"/>
        </a:xfrm>
      </p:grpSpPr>
      <p:sp>
        <p:nvSpPr>
          <p:cNvPr id="27" name="26 Rectángulo"/>
          <p:cNvSpPr/>
          <p:nvPr/>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28" name="27 Rectángulo"/>
          <p:cNvSpPr/>
          <p:nvPr/>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pic>
        <p:nvPicPr>
          <p:cNvPr id="2" name="22 Imagen" descr="2013-06-18_logo TTA HD transparente.png">
            <a:extLst>
              <a:ext uri="{FF2B5EF4-FFF2-40B4-BE49-F238E27FC236}">
                <a16:creationId xmlns:a16="http://schemas.microsoft.com/office/drawing/2014/main" id="{F54BC868-6472-4036-27B8-92CA32892173}"/>
              </a:ext>
            </a:extLst>
          </p:cNvPr>
          <p:cNvPicPr>
            <a:picLocks noChangeAspect="1"/>
          </p:cNvPicPr>
          <p:nvPr userDrawn="1"/>
        </p:nvPicPr>
        <p:blipFill>
          <a:blip r:embed="rId2" cstate="email"/>
          <a:stretch>
            <a:fillRect/>
          </a:stretch>
        </p:blipFill>
        <p:spPr>
          <a:xfrm>
            <a:off x="119336" y="5877273"/>
            <a:ext cx="1869414" cy="644515"/>
          </a:xfrm>
          <a:prstGeom prst="rect">
            <a:avLst/>
          </a:prstGeom>
        </p:spPr>
      </p:pic>
      <p:sp>
        <p:nvSpPr>
          <p:cNvPr id="3" name="26 Rectángulo">
            <a:extLst>
              <a:ext uri="{FF2B5EF4-FFF2-40B4-BE49-F238E27FC236}">
                <a16:creationId xmlns:a16="http://schemas.microsoft.com/office/drawing/2014/main" id="{BBB9428A-3117-0A2A-13E5-6B133316F5E1}"/>
              </a:ext>
            </a:extLst>
          </p:cNvPr>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5" name="27 Rectángulo">
            <a:extLst>
              <a:ext uri="{FF2B5EF4-FFF2-40B4-BE49-F238E27FC236}">
                <a16:creationId xmlns:a16="http://schemas.microsoft.com/office/drawing/2014/main" id="{997B7467-9727-80CB-F33B-607B8EC82874}"/>
              </a:ext>
            </a:extLst>
          </p:cNvPr>
          <p:cNvSpPr/>
          <p:nvPr userDrawn="1"/>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6" name="Título 5">
            <a:extLst>
              <a:ext uri="{FF2B5EF4-FFF2-40B4-BE49-F238E27FC236}">
                <a16:creationId xmlns:a16="http://schemas.microsoft.com/office/drawing/2014/main" id="{9C31BF89-5683-D485-3D0F-0C4B66E5F4E6}"/>
              </a:ext>
            </a:extLst>
          </p:cNvPr>
          <p:cNvSpPr>
            <a:spLocks noGrp="1"/>
          </p:cNvSpPr>
          <p:nvPr>
            <p:ph type="title" hasCustomPrompt="1"/>
          </p:nvPr>
        </p:nvSpPr>
        <p:spPr>
          <a:xfrm>
            <a:off x="609601" y="274638"/>
            <a:ext cx="10972800" cy="706090"/>
          </a:xfrm>
        </p:spPr>
        <p:txBody>
          <a:bodyPr>
            <a:noAutofit/>
          </a:bodyPr>
          <a:lstStyle>
            <a:lvl1pPr algn="l">
              <a:defRPr sz="2800" b="1">
                <a:solidFill>
                  <a:schemeClr val="tx2"/>
                </a:solidFill>
              </a:defRPr>
            </a:lvl1pPr>
          </a:lstStyle>
          <a:p>
            <a:r>
              <a:rPr lang="es-ES" dirty="0"/>
              <a:t>HAGA CLIC PARA MODIFICAR EL ESTILO DE TÍTULO DEL PATRÓN</a:t>
            </a:r>
          </a:p>
        </p:txBody>
      </p:sp>
    </p:spTree>
    <p:extLst>
      <p:ext uri="{BB962C8B-B14F-4D97-AF65-F5344CB8AC3E}">
        <p14:creationId xmlns:p14="http://schemas.microsoft.com/office/powerpoint/2010/main" val="370670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pic>
        <p:nvPicPr>
          <p:cNvPr id="2050" name="Picture 2" descr="C:\Users\Laura.Monteagudo\Downloads\TTA_logo_EN(1).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8669" y="197633"/>
            <a:ext cx="5829339" cy="550918"/>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apositiva de título">
    <p:bg>
      <p:bgPr>
        <a:blipFill dpi="0" rotWithShape="1">
          <a:blip r:embed="rId2" cstate="screen">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1" y="3357562"/>
            <a:ext cx="8534400" cy="1752600"/>
          </a:xfrm>
        </p:spPr>
        <p:txBody>
          <a:bodyPr>
            <a:noAutofit/>
          </a:bodyPr>
          <a:lstStyle>
            <a:lvl1pPr marL="0" indent="0" algn="ctr" defTabSz="979631" rtl="0" eaLnBrk="1" latinLnBrk="0" hangingPunct="1">
              <a:spcBef>
                <a:spcPct val="0"/>
              </a:spcBef>
              <a:buNone/>
              <a:defRPr lang="es-ES" sz="4800" b="1" kern="1200" cap="all" baseline="0" dirty="0">
                <a:solidFill>
                  <a:schemeClr val="tx1"/>
                </a:solidFill>
                <a:latin typeface="Lucida Sans Unicode" pitchFamily="34" charset="0"/>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apositiva de título">
    <p:bg>
      <p:bgPr>
        <a:blipFill dpi="0" rotWithShape="1">
          <a:blip r:embed="rId2"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1" y="3357562"/>
            <a:ext cx="8534400" cy="1752600"/>
          </a:xfrm>
        </p:spPr>
        <p:txBody>
          <a:bodyPr>
            <a:noAutofit/>
          </a:bodyPr>
          <a:lstStyle>
            <a:lvl1pPr marL="0" indent="0" algn="ctr" defTabSz="979631" rtl="0" eaLnBrk="1" latinLnBrk="0" hangingPunct="1">
              <a:spcBef>
                <a:spcPct val="0"/>
              </a:spcBef>
              <a:buNone/>
              <a:defRPr lang="es-ES" sz="4800" b="1" kern="1200" cap="all" baseline="0" dirty="0">
                <a:solidFill>
                  <a:schemeClr val="tx1"/>
                </a:solidFill>
                <a:latin typeface="Lucida Sans Unicode" pitchFamily="34" charset="0"/>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pic>
        <p:nvPicPr>
          <p:cNvPr id="5" name="Picture 2" descr="C:\Users\Laura.Monteagudo\Downloads\TTA_logo_EN(1).png"/>
          <p:cNvPicPr>
            <a:picLocks noChangeAspect="1" noChangeArrowheads="1"/>
          </p:cNvPicPr>
          <p:nvPr userDrawn="1"/>
        </p:nvPicPr>
        <p:blipFill>
          <a:blip r:embed="rId3" cstate="print"/>
          <a:srcRect/>
          <a:stretch>
            <a:fillRect/>
          </a:stretch>
        </p:blipFill>
        <p:spPr bwMode="auto">
          <a:xfrm>
            <a:off x="338669" y="197632"/>
            <a:ext cx="11514705" cy="108822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n blanco">
    <p:spTree>
      <p:nvGrpSpPr>
        <p:cNvPr id="1" name=""/>
        <p:cNvGrpSpPr/>
        <p:nvPr/>
      </p:nvGrpSpPr>
      <p:grpSpPr>
        <a:xfrm>
          <a:off x="0" y="0"/>
          <a:ext cx="0" cy="0"/>
          <a:chOff x="0" y="0"/>
          <a:chExt cx="0" cy="0"/>
        </a:xfrm>
      </p:grpSpPr>
      <p:sp>
        <p:nvSpPr>
          <p:cNvPr id="5" name="Text Box 2"/>
          <p:cNvSpPr txBox="1">
            <a:spLocks noChangeArrowheads="1"/>
          </p:cNvSpPr>
          <p:nvPr userDrawn="1"/>
        </p:nvSpPr>
        <p:spPr bwMode="auto">
          <a:xfrm>
            <a:off x="5047739" y="1437836"/>
            <a:ext cx="7789333" cy="4100286"/>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870783" rtl="0" eaLnBrk="1" fontAlgn="base" latinLnBrk="0" hangingPunct="1">
              <a:lnSpc>
                <a:spcPct val="100000"/>
              </a:lnSpc>
              <a:spcBef>
                <a:spcPct val="0"/>
              </a:spcBef>
              <a:spcAft>
                <a:spcPts val="952"/>
              </a:spcAft>
              <a:buClrTx/>
              <a:buSzTx/>
              <a:buFontTx/>
              <a:buNone/>
              <a:tabLst/>
            </a:pPr>
            <a:r>
              <a:rPr kumimoji="0" lang="es-ES" sz="800" b="1" i="0" u="none" strike="noStrike" cap="none" normalizeH="0" baseline="0">
                <a:ln>
                  <a:noFill/>
                </a:ln>
                <a:solidFill>
                  <a:srgbClr val="F8F8F8"/>
                </a:solidFill>
                <a:effectLst/>
                <a:latin typeface="TheSansCorrespondence" pitchFamily="34" charset="0"/>
              </a:rPr>
              <a:t>tta</a:t>
            </a:r>
            <a:endParaRPr kumimoji="0" lang="es-ES" sz="800" b="0" i="0" u="none" strike="noStrike" cap="none" normalizeH="0" baseline="0">
              <a:ln>
                <a:noFill/>
              </a:ln>
              <a:solidFill>
                <a:srgbClr val="F8F8F8"/>
              </a:solidFill>
              <a:effectLst/>
              <a:latin typeface="Arial" pitchFamily="34" charset="0"/>
            </a:endParaRPr>
          </a:p>
        </p:txBody>
      </p:sp>
      <p:pic>
        <p:nvPicPr>
          <p:cNvPr id="7" name="6 Imagen" descr="2013-06-18_logo TTA HD transparente.png"/>
          <p:cNvPicPr>
            <a:picLocks noChangeAspect="1"/>
          </p:cNvPicPr>
          <p:nvPr userDrawn="1"/>
        </p:nvPicPr>
        <p:blipFill>
          <a:blip r:embed="rId2" cstate="email"/>
          <a:stretch>
            <a:fillRect/>
          </a:stretch>
        </p:blipFill>
        <p:spPr>
          <a:xfrm>
            <a:off x="9912424" y="62122"/>
            <a:ext cx="1869414" cy="644515"/>
          </a:xfrm>
          <a:prstGeom prst="rect">
            <a:avLst/>
          </a:prstGeom>
        </p:spPr>
      </p:pic>
      <p:sp>
        <p:nvSpPr>
          <p:cNvPr id="9" name="1 Título"/>
          <p:cNvSpPr>
            <a:spLocks noGrp="1"/>
          </p:cNvSpPr>
          <p:nvPr>
            <p:ph type="title"/>
          </p:nvPr>
        </p:nvSpPr>
        <p:spPr>
          <a:xfrm>
            <a:off x="434610" y="246273"/>
            <a:ext cx="8389276" cy="544290"/>
          </a:xfrm>
        </p:spPr>
        <p:txBody>
          <a:bodyPr>
            <a:noAutofit/>
          </a:bodyPr>
          <a:lstStyle>
            <a:lvl1pPr algn="l">
              <a:defRPr sz="2400" b="1" cap="all" baseline="0">
                <a:solidFill>
                  <a:srgbClr val="50695F"/>
                </a:solidFill>
                <a:latin typeface="Tw Cen MT" panose="020B0602020104020603" pitchFamily="34" charset="0"/>
                <a:cs typeface="Lucida Sans Unicode" pitchFamily="34" charset="0"/>
              </a:defRPr>
            </a:lvl1pPr>
          </a:lstStyle>
          <a:p>
            <a:r>
              <a:rPr lang="es-ES" dirty="0"/>
              <a:t>Haga clic para modificar el estilo de título del patrón</a:t>
            </a:r>
          </a:p>
        </p:txBody>
      </p:sp>
      <p:sp>
        <p:nvSpPr>
          <p:cNvPr id="13" name="12 Rectángulo"/>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3" name="Footer Placeholder 2">
            <a:extLst>
              <a:ext uri="{FF2B5EF4-FFF2-40B4-BE49-F238E27FC236}">
                <a16:creationId xmlns:a16="http://schemas.microsoft.com/office/drawing/2014/main" id="{DB5E14E7-0C4F-4B85-AB65-043B5B93ACFA}"/>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25A82EFB-B1EA-4E21-A678-490D24F7CD20}"/>
              </a:ext>
            </a:extLst>
          </p:cNvPr>
          <p:cNvSpPr>
            <a:spLocks noGrp="1"/>
          </p:cNvSpPr>
          <p:nvPr>
            <p:ph type="sldNum" sz="quarter" idx="12"/>
          </p:nvPr>
        </p:nvSpPr>
        <p:spPr/>
        <p:txBody>
          <a:bodyPr/>
          <a:lstStyle/>
          <a:p>
            <a:fld id="{D537B128-84B6-4F1E-8E5B-83802323B4DC}" type="slidenum">
              <a:rPr lang="es-ES" smtClean="0"/>
              <a:pPr/>
              <a:t>‹#›</a:t>
            </a:fld>
            <a:endParaRPr lang="es-ES" dirty="0"/>
          </a:p>
        </p:txBody>
      </p:sp>
      <p:sp>
        <p:nvSpPr>
          <p:cNvPr id="14" name="Table Placeholder 13">
            <a:extLst>
              <a:ext uri="{FF2B5EF4-FFF2-40B4-BE49-F238E27FC236}">
                <a16:creationId xmlns:a16="http://schemas.microsoft.com/office/drawing/2014/main" id="{273B869C-9055-4598-BFF8-6E5B9A782E48}"/>
              </a:ext>
            </a:extLst>
          </p:cNvPr>
          <p:cNvSpPr>
            <a:spLocks noGrp="1"/>
          </p:cNvSpPr>
          <p:nvPr>
            <p:ph type="tbl" sz="quarter" idx="13"/>
          </p:nvPr>
        </p:nvSpPr>
        <p:spPr>
          <a:xfrm>
            <a:off x="974608" y="1557338"/>
            <a:ext cx="8705615" cy="3311822"/>
          </a:xfrm>
        </p:spPr>
        <p:txBody>
          <a:bodyPr/>
          <a:lstStyle/>
          <a:p>
            <a:endParaRPr lang="en-GB"/>
          </a:p>
        </p:txBody>
      </p:sp>
      <p:cxnSp>
        <p:nvCxnSpPr>
          <p:cNvPr id="8" name="Straight Connector 7">
            <a:extLst>
              <a:ext uri="{FF2B5EF4-FFF2-40B4-BE49-F238E27FC236}">
                <a16:creationId xmlns:a16="http://schemas.microsoft.com/office/drawing/2014/main" id="{801ADBA7-D6A3-8648-D9C1-227706B7FF46}"/>
              </a:ext>
            </a:extLst>
          </p:cNvPr>
          <p:cNvCxnSpPr/>
          <p:nvPr userDrawn="1"/>
        </p:nvCxnSpPr>
        <p:spPr>
          <a:xfrm flipH="1">
            <a:off x="263680" y="836712"/>
            <a:ext cx="11737304" cy="0"/>
          </a:xfrm>
          <a:prstGeom prst="line">
            <a:avLst/>
          </a:prstGeom>
          <a:ln w="28575">
            <a:solidFill>
              <a:srgbClr val="A5A6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61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1" y="274638"/>
            <a:ext cx="10972800" cy="1143000"/>
          </a:xfrm>
          <a:prstGeom prst="rect">
            <a:avLst/>
          </a:prstGeom>
        </p:spPr>
        <p:txBody>
          <a:bodyPr vert="horz" lIns="97963" tIns="48982" rIns="97963" bIns="48982" rtlCol="0" anchor="ctr">
            <a:normAutofit/>
          </a:bodyPr>
          <a:lstStyle/>
          <a:p>
            <a:r>
              <a:rPr lang="en-GB" noProof="0" dirty="0" err="1"/>
              <a:t>Haga</a:t>
            </a:r>
            <a:r>
              <a:rPr lang="en-GB" noProof="0" dirty="0"/>
              <a:t> </a:t>
            </a:r>
            <a:r>
              <a:rPr lang="en-GB" noProof="0" dirty="0" err="1"/>
              <a:t>clic</a:t>
            </a:r>
            <a:r>
              <a:rPr lang="en-GB" noProof="0" dirty="0"/>
              <a:t> para </a:t>
            </a:r>
            <a:r>
              <a:rPr lang="en-GB" noProof="0" dirty="0" err="1"/>
              <a:t>modificar</a:t>
            </a:r>
            <a:r>
              <a:rPr lang="en-GB" noProof="0" dirty="0"/>
              <a:t> </a:t>
            </a:r>
            <a:r>
              <a:rPr lang="en-GB" noProof="0" dirty="0" err="1"/>
              <a:t>el</a:t>
            </a:r>
            <a:r>
              <a:rPr lang="en-GB" noProof="0" dirty="0"/>
              <a:t> </a:t>
            </a:r>
            <a:r>
              <a:rPr lang="en-GB" noProof="0" dirty="0" err="1"/>
              <a:t>estilo</a:t>
            </a:r>
            <a:r>
              <a:rPr lang="en-GB" noProof="0" dirty="0"/>
              <a:t> de </a:t>
            </a:r>
            <a:r>
              <a:rPr lang="en-GB" noProof="0" dirty="0" err="1"/>
              <a:t>título</a:t>
            </a:r>
            <a:r>
              <a:rPr lang="en-GB" noProof="0" dirty="0"/>
              <a:t> del </a:t>
            </a:r>
            <a:r>
              <a:rPr lang="en-GB" noProof="0" dirty="0" err="1"/>
              <a:t>patrón</a:t>
            </a:r>
            <a:endParaRPr lang="en-GB" noProof="0" dirty="0"/>
          </a:p>
        </p:txBody>
      </p:sp>
      <p:sp>
        <p:nvSpPr>
          <p:cNvPr id="3" name="2 Marcador de texto"/>
          <p:cNvSpPr>
            <a:spLocks noGrp="1"/>
          </p:cNvSpPr>
          <p:nvPr>
            <p:ph type="body" idx="1"/>
          </p:nvPr>
        </p:nvSpPr>
        <p:spPr>
          <a:xfrm>
            <a:off x="609601" y="1600202"/>
            <a:ext cx="10972800" cy="4525963"/>
          </a:xfrm>
          <a:prstGeom prst="rect">
            <a:avLst/>
          </a:prstGeom>
        </p:spPr>
        <p:txBody>
          <a:bodyPr vert="horz" lIns="97963" tIns="48982" rIns="97963" bIns="48982"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1" y="6356352"/>
            <a:ext cx="2844800" cy="365125"/>
          </a:xfrm>
          <a:prstGeom prst="rect">
            <a:avLst/>
          </a:prstGeom>
        </p:spPr>
        <p:txBody>
          <a:bodyPr vert="horz" lIns="97963" tIns="48982" rIns="97963" bIns="48982" rtlCol="0" anchor="ctr"/>
          <a:lstStyle>
            <a:lvl1pPr algn="l">
              <a:defRPr sz="1300">
                <a:solidFill>
                  <a:schemeClr val="tx1">
                    <a:tint val="75000"/>
                  </a:schemeClr>
                </a:solidFill>
              </a:defRPr>
            </a:lvl1pPr>
          </a:lstStyle>
          <a:p>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7963" tIns="48982" rIns="97963" bIns="48982" rtlCol="0" anchor="ctr"/>
          <a:lstStyle>
            <a:lvl1pPr algn="ctr">
              <a:defRPr sz="13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1" y="6356352"/>
            <a:ext cx="2844800" cy="365125"/>
          </a:xfrm>
          <a:prstGeom prst="rect">
            <a:avLst/>
          </a:prstGeom>
        </p:spPr>
        <p:txBody>
          <a:bodyPr vert="horz" lIns="97963" tIns="48982" rIns="97963" bIns="48982" rtlCol="0" anchor="ctr"/>
          <a:lstStyle>
            <a:lvl1pPr algn="r">
              <a:defRPr sz="1300">
                <a:solidFill>
                  <a:schemeClr val="tx1">
                    <a:tint val="75000"/>
                  </a:schemeClr>
                </a:solidFill>
              </a:defRPr>
            </a:lvl1p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2707677000"/>
      </p:ext>
    </p:extLst>
  </p:cSld>
  <p:clrMap bg1="lt1" tx1="dk1" bg2="lt2" tx2="dk2" accent1="accent1" accent2="accent2" accent3="accent3" accent4="accent4" accent5="accent5" accent6="accent6" hlink="hlink" folHlink="folHlink"/>
  <p:sldLayoutIdLst>
    <p:sldLayoutId id="2147483673" r:id="rId1"/>
    <p:sldLayoutId id="2147483669" r:id="rId2"/>
    <p:sldLayoutId id="2147483670" r:id="rId3"/>
    <p:sldLayoutId id="2147483674" r:id="rId4"/>
    <p:sldLayoutId id="2147483649" r:id="rId5"/>
    <p:sldLayoutId id="2147483661" r:id="rId6"/>
    <p:sldLayoutId id="2147483662" r:id="rId7"/>
    <p:sldLayoutId id="2147483675" r:id="rId8"/>
  </p:sldLayoutIdLst>
  <p:hf hdr="0" dt="0"/>
  <p:txStyles>
    <p:titleStyle>
      <a:lvl1pPr algn="ctr" defTabSz="979631" rtl="0" eaLnBrk="1" latinLnBrk="0" hangingPunct="1">
        <a:spcBef>
          <a:spcPct val="0"/>
        </a:spcBef>
        <a:buNone/>
        <a:defRPr sz="4800" kern="1200">
          <a:solidFill>
            <a:schemeClr val="tx1"/>
          </a:solidFill>
          <a:latin typeface="+mj-lt"/>
          <a:ea typeface="+mj-ea"/>
          <a:cs typeface="+mj-cs"/>
        </a:defRPr>
      </a:lvl1pPr>
    </p:titleStyle>
    <p:body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s-ES"/>
      </a:defPPr>
      <a:lvl1pPr marL="0" algn="l" defTabSz="979631" rtl="0" eaLnBrk="1" latinLnBrk="0" hangingPunct="1">
        <a:defRPr sz="1900" kern="1200">
          <a:solidFill>
            <a:schemeClr val="tx1"/>
          </a:solidFill>
          <a:latin typeface="+mn-lt"/>
          <a:ea typeface="+mn-ea"/>
          <a:cs typeface="+mn-cs"/>
        </a:defRPr>
      </a:lvl1pPr>
      <a:lvl2pPr marL="489816" algn="l" defTabSz="979631" rtl="0" eaLnBrk="1" latinLnBrk="0" hangingPunct="1">
        <a:defRPr sz="1900" kern="1200">
          <a:solidFill>
            <a:schemeClr val="tx1"/>
          </a:solidFill>
          <a:latin typeface="+mn-lt"/>
          <a:ea typeface="+mn-ea"/>
          <a:cs typeface="+mn-cs"/>
        </a:defRPr>
      </a:lvl2pPr>
      <a:lvl3pPr marL="979631" algn="l" defTabSz="979631" rtl="0" eaLnBrk="1" latinLnBrk="0" hangingPunct="1">
        <a:defRPr sz="1900" kern="1200">
          <a:solidFill>
            <a:schemeClr val="tx1"/>
          </a:solidFill>
          <a:latin typeface="+mn-lt"/>
          <a:ea typeface="+mn-ea"/>
          <a:cs typeface="+mn-cs"/>
        </a:defRPr>
      </a:lvl3pPr>
      <a:lvl4pPr marL="1469447" algn="l" defTabSz="979631" rtl="0" eaLnBrk="1" latinLnBrk="0" hangingPunct="1">
        <a:defRPr sz="1900" kern="1200">
          <a:solidFill>
            <a:schemeClr val="tx1"/>
          </a:solidFill>
          <a:latin typeface="+mn-lt"/>
          <a:ea typeface="+mn-ea"/>
          <a:cs typeface="+mn-cs"/>
        </a:defRPr>
      </a:lvl4pPr>
      <a:lvl5pPr marL="1959262" algn="l" defTabSz="979631" rtl="0" eaLnBrk="1" latinLnBrk="0" hangingPunct="1">
        <a:defRPr sz="1900" kern="1200">
          <a:solidFill>
            <a:schemeClr val="tx1"/>
          </a:solidFill>
          <a:latin typeface="+mn-lt"/>
          <a:ea typeface="+mn-ea"/>
          <a:cs typeface="+mn-cs"/>
        </a:defRPr>
      </a:lvl5pPr>
      <a:lvl6pPr marL="2449078" algn="l" defTabSz="979631" rtl="0" eaLnBrk="1" latinLnBrk="0" hangingPunct="1">
        <a:defRPr sz="1900" kern="1200">
          <a:solidFill>
            <a:schemeClr val="tx1"/>
          </a:solidFill>
          <a:latin typeface="+mn-lt"/>
          <a:ea typeface="+mn-ea"/>
          <a:cs typeface="+mn-cs"/>
        </a:defRPr>
      </a:lvl6pPr>
      <a:lvl7pPr marL="2938893" algn="l" defTabSz="979631" rtl="0" eaLnBrk="1" latinLnBrk="0" hangingPunct="1">
        <a:defRPr sz="1900" kern="1200">
          <a:solidFill>
            <a:schemeClr val="tx1"/>
          </a:solidFill>
          <a:latin typeface="+mn-lt"/>
          <a:ea typeface="+mn-ea"/>
          <a:cs typeface="+mn-cs"/>
        </a:defRPr>
      </a:lvl7pPr>
      <a:lvl8pPr marL="3428709" algn="l" defTabSz="979631" rtl="0" eaLnBrk="1" latinLnBrk="0" hangingPunct="1">
        <a:defRPr sz="1900" kern="1200">
          <a:solidFill>
            <a:schemeClr val="tx1"/>
          </a:solidFill>
          <a:latin typeface="+mn-lt"/>
          <a:ea typeface="+mn-ea"/>
          <a:cs typeface="+mn-cs"/>
        </a:defRPr>
      </a:lvl8pPr>
      <a:lvl9pPr marL="3918524" algn="l" defTabSz="97963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roger.sallent@tta.com.es"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roger.sallent@tta.com.e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tiff"/><Relationship Id="rId1" Type="http://schemas.openxmlformats.org/officeDocument/2006/relationships/slideLayout" Target="../slideLayouts/slideLayout8.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3.jpe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Data" Target="../diagrams/data1.xml"/><Relationship Id="rId5" Type="http://schemas.openxmlformats.org/officeDocument/2006/relationships/image" Target="../media/image25.jpeg"/><Relationship Id="rId10" Type="http://schemas.microsoft.com/office/2007/relationships/diagramDrawing" Target="../diagrams/drawing1.xml"/><Relationship Id="rId4" Type="http://schemas.openxmlformats.org/officeDocument/2006/relationships/image" Target="../media/image24.jpe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youtu.be/Pd3NCphnOs0" TargetMode="External"/><Relationship Id="rId7"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hyperlink" Target="https://youtu.be/EOkjXVC2Q0c" TargetMode="External"/><Relationship Id="rId5" Type="http://schemas.openxmlformats.org/officeDocument/2006/relationships/hyperlink" Target="https://youtu.be/NIbFpRHK8YU" TargetMode="External"/><Relationship Id="rId4" Type="http://schemas.openxmlformats.org/officeDocument/2006/relationships/hyperlink" Target="https://youtu.be/J0YmR0fRMuc"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hyperlink" Target="http://www.renewableenergy.go.ke/asset_uplds/files/ERC%20IFC%20mini-grids%20-%20final%20report%20-%20Final(1).pdf" TargetMode="External"/><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32">
            <a:extLst>
              <a:ext uri="{FF2B5EF4-FFF2-40B4-BE49-F238E27FC236}">
                <a16:creationId xmlns:a16="http://schemas.microsoft.com/office/drawing/2014/main" id="{5DC1239C-6BBB-48A1-88E4-ACF7052EA4C4}"/>
              </a:ext>
            </a:extLst>
          </p:cNvPr>
          <p:cNvSpPr>
            <a:spLocks noGrp="1"/>
          </p:cNvSpPr>
          <p:nvPr>
            <p:ph type="title"/>
          </p:nvPr>
        </p:nvSpPr>
        <p:spPr>
          <a:xfrm>
            <a:off x="271784" y="2298585"/>
            <a:ext cx="6400280" cy="1199253"/>
          </a:xfrm>
          <a:solidFill>
            <a:schemeClr val="bg1">
              <a:alpha val="48000"/>
            </a:schemeClr>
          </a:solidFill>
        </p:spPr>
        <p:txBody>
          <a:bodyPr anchor="t"/>
          <a:lstStyle/>
          <a:p>
            <a:pPr algn="l"/>
            <a:r>
              <a:rPr lang="en-US" sz="4000" dirty="0">
                <a:solidFill>
                  <a:srgbClr val="4B655A"/>
                </a:solidFill>
                <a:latin typeface="Tw Cen MT" panose="020B0602020104020603" pitchFamily="34" charset="0"/>
              </a:rPr>
              <a:t>0.1 Workshop Introduction</a:t>
            </a:r>
            <a:br>
              <a:rPr lang="en-GB" sz="4000" dirty="0">
                <a:highlight>
                  <a:srgbClr val="FFFF00"/>
                </a:highlight>
              </a:rPr>
            </a:br>
            <a:endParaRPr lang="en-GB" sz="2000" i="1" dirty="0">
              <a:highlight>
                <a:srgbClr val="FFFF00"/>
              </a:highlight>
            </a:endParaRPr>
          </a:p>
        </p:txBody>
      </p:sp>
      <p:sp>
        <p:nvSpPr>
          <p:cNvPr id="17" name="Marcador de texto 16">
            <a:extLst>
              <a:ext uri="{FF2B5EF4-FFF2-40B4-BE49-F238E27FC236}">
                <a16:creationId xmlns:a16="http://schemas.microsoft.com/office/drawing/2014/main" id="{3B9C861F-3E62-4673-9120-5C202535A956}"/>
              </a:ext>
            </a:extLst>
          </p:cNvPr>
          <p:cNvSpPr>
            <a:spLocks noGrp="1"/>
          </p:cNvSpPr>
          <p:nvPr>
            <p:ph type="body" sz="quarter" idx="10"/>
          </p:nvPr>
        </p:nvSpPr>
        <p:spPr>
          <a:xfrm>
            <a:off x="623475" y="4283974"/>
            <a:ext cx="5519152" cy="1418769"/>
          </a:xfrm>
        </p:spPr>
        <p:txBody>
          <a:bodyPr/>
          <a:lstStyle/>
          <a:p>
            <a:pPr algn="ctr"/>
            <a:r>
              <a:rPr lang="en-US" sz="2400" b="1" i="1" dirty="0">
                <a:solidFill>
                  <a:schemeClr val="tx1">
                    <a:lumMod val="65000"/>
                    <a:lumOff val="35000"/>
                  </a:schemeClr>
                </a:solidFill>
                <a:latin typeface="Tw Cen MT" panose="020B0602020104020603" pitchFamily="34" charset="0"/>
              </a:rPr>
              <a:t>Roger SALLENT</a:t>
            </a:r>
            <a:br>
              <a:rPr lang="en-US" sz="2400" b="1" i="1" dirty="0">
                <a:solidFill>
                  <a:schemeClr val="tx1">
                    <a:lumMod val="65000"/>
                    <a:lumOff val="35000"/>
                  </a:schemeClr>
                </a:solidFill>
                <a:latin typeface="Tw Cen MT" panose="020B0602020104020603" pitchFamily="34" charset="0"/>
              </a:rPr>
            </a:br>
            <a:r>
              <a:rPr lang="en-US" sz="1800" dirty="0">
                <a:solidFill>
                  <a:schemeClr val="tx1">
                    <a:lumMod val="65000"/>
                    <a:lumOff val="35000"/>
                  </a:schemeClr>
                </a:solidFill>
                <a:latin typeface="Tw Cen MT" panose="020B0602020104020603" pitchFamily="34" charset="0"/>
              </a:rPr>
              <a:t>Regional Team Leader for Asia – Pacific </a:t>
            </a:r>
            <a:br>
              <a:rPr lang="en-US" sz="1800" dirty="0">
                <a:solidFill>
                  <a:schemeClr val="tx1">
                    <a:lumMod val="65000"/>
                    <a:lumOff val="35000"/>
                  </a:schemeClr>
                </a:solidFill>
                <a:latin typeface="Tw Cen MT" panose="020B0602020104020603" pitchFamily="34" charset="0"/>
              </a:rPr>
            </a:br>
            <a:r>
              <a:rPr lang="en-US" sz="1800" dirty="0" err="1">
                <a:solidFill>
                  <a:schemeClr val="tx1">
                    <a:lumMod val="65000"/>
                    <a:lumOff val="35000"/>
                  </a:schemeClr>
                </a:solidFill>
                <a:latin typeface="Tw Cen MT" panose="020B0602020104020603" pitchFamily="34" charset="0"/>
              </a:rPr>
              <a:t>Trama</a:t>
            </a:r>
            <a:r>
              <a:rPr lang="en-US" sz="1800" dirty="0">
                <a:solidFill>
                  <a:schemeClr val="tx1">
                    <a:lumMod val="65000"/>
                    <a:lumOff val="35000"/>
                  </a:schemeClr>
                </a:solidFill>
                <a:latin typeface="Tw Cen MT" panose="020B0602020104020603" pitchFamily="34" charset="0"/>
              </a:rPr>
              <a:t> </a:t>
            </a:r>
            <a:r>
              <a:rPr lang="en-US" sz="1800" dirty="0" err="1">
                <a:solidFill>
                  <a:schemeClr val="tx1">
                    <a:lumMod val="65000"/>
                    <a:lumOff val="35000"/>
                  </a:schemeClr>
                </a:solidFill>
                <a:latin typeface="Tw Cen MT" panose="020B0602020104020603" pitchFamily="34" charset="0"/>
              </a:rPr>
              <a:t>TecnoAmbiental</a:t>
            </a:r>
            <a:r>
              <a:rPr lang="en-US" sz="1800" dirty="0">
                <a:solidFill>
                  <a:schemeClr val="tx1">
                    <a:lumMod val="65000"/>
                    <a:lumOff val="35000"/>
                  </a:schemeClr>
                </a:solidFill>
                <a:latin typeface="Tw Cen MT" panose="020B0602020104020603" pitchFamily="34" charset="0"/>
              </a:rPr>
              <a:t>, S.L.</a:t>
            </a:r>
          </a:p>
          <a:p>
            <a:pPr algn="ctr"/>
            <a:r>
              <a:rPr lang="en-US" sz="1800" dirty="0">
                <a:solidFill>
                  <a:schemeClr val="tx1">
                    <a:lumMod val="65000"/>
                    <a:lumOff val="35000"/>
                  </a:schemeClr>
                </a:solidFill>
                <a:latin typeface="Tw Cen MT" panose="020B0602020104020603" pitchFamily="34" charset="0"/>
                <a:hlinkClick r:id="rId3"/>
              </a:rPr>
              <a:t>roger.sallent@tta.com.es</a:t>
            </a:r>
            <a:r>
              <a:rPr lang="en-US" sz="1800" dirty="0">
                <a:solidFill>
                  <a:schemeClr val="tx1">
                    <a:lumMod val="65000"/>
                    <a:lumOff val="35000"/>
                  </a:schemeClr>
                </a:solidFill>
                <a:latin typeface="Tw Cen MT" panose="020B0602020104020603" pitchFamily="34" charset="0"/>
              </a:rPr>
              <a:t> </a:t>
            </a:r>
          </a:p>
        </p:txBody>
      </p:sp>
      <p:sp>
        <p:nvSpPr>
          <p:cNvPr id="10" name="Marcador de texto 9">
            <a:extLst>
              <a:ext uri="{FF2B5EF4-FFF2-40B4-BE49-F238E27FC236}">
                <a16:creationId xmlns:a16="http://schemas.microsoft.com/office/drawing/2014/main" id="{F7F9E894-520A-597B-DA76-A004C1E58806}"/>
              </a:ext>
            </a:extLst>
          </p:cNvPr>
          <p:cNvSpPr>
            <a:spLocks noGrp="1"/>
          </p:cNvSpPr>
          <p:nvPr>
            <p:ph type="body" sz="quarter" idx="15"/>
          </p:nvPr>
        </p:nvSpPr>
        <p:spPr>
          <a:xfrm>
            <a:off x="746446" y="1878392"/>
            <a:ext cx="5853609" cy="871537"/>
          </a:xfrm>
        </p:spPr>
        <p:txBody>
          <a:bodyPr>
            <a:normAutofit/>
          </a:bodyPr>
          <a:lstStyle/>
          <a:p>
            <a:pPr algn="ctr"/>
            <a:r>
              <a:rPr lang="en-US" sz="2400" dirty="0"/>
              <a:t>Unlocking MG for sustainable development</a:t>
            </a:r>
          </a:p>
        </p:txBody>
      </p:sp>
      <p:pic>
        <p:nvPicPr>
          <p:cNvPr id="6" name="Picture 12">
            <a:extLst>
              <a:ext uri="{FF2B5EF4-FFF2-40B4-BE49-F238E27FC236}">
                <a16:creationId xmlns:a16="http://schemas.microsoft.com/office/drawing/2014/main" id="{2BCEA4B1-DB5B-E953-4ABC-27DACC666A6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84217" y="502462"/>
            <a:ext cx="4379058" cy="318584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13" descr="A solar panels on a roof&#10;&#10;Description automatically generated with low confidence">
            <a:extLst>
              <a:ext uri="{FF2B5EF4-FFF2-40B4-BE49-F238E27FC236}">
                <a16:creationId xmlns:a16="http://schemas.microsoft.com/office/drawing/2014/main" id="{A8AE21BE-950F-ADA3-BF8A-FFC557337B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8312" y="4126359"/>
            <a:ext cx="4390213" cy="1975595"/>
          </a:xfrm>
          <a:prstGeom prst="rect">
            <a:avLst/>
          </a:prstGeom>
        </p:spPr>
      </p:pic>
      <p:sp>
        <p:nvSpPr>
          <p:cNvPr id="9" name="TextBox 3">
            <a:extLst>
              <a:ext uri="{FF2B5EF4-FFF2-40B4-BE49-F238E27FC236}">
                <a16:creationId xmlns:a16="http://schemas.microsoft.com/office/drawing/2014/main" id="{D9E7E2FB-5064-AA5E-DDDE-D61B56640A3A}"/>
              </a:ext>
            </a:extLst>
          </p:cNvPr>
          <p:cNvSpPr txBox="1"/>
          <p:nvPr/>
        </p:nvSpPr>
        <p:spPr>
          <a:xfrm>
            <a:off x="7178312" y="559600"/>
            <a:ext cx="1418017" cy="276999"/>
          </a:xfrm>
          <a:prstGeom prst="rect">
            <a:avLst/>
          </a:prstGeom>
          <a:solidFill>
            <a:schemeClr val="accent3"/>
          </a:solidFill>
        </p:spPr>
        <p:txBody>
          <a:bodyPr wrap="none" rtlCol="0">
            <a:spAutoFit/>
          </a:bodyPr>
          <a:lstStyle/>
          <a:p>
            <a:r>
              <a:rPr lang="es-ES" sz="1200" b="1" dirty="0"/>
              <a:t>MG in Bolivia </a:t>
            </a:r>
            <a:r>
              <a:rPr lang="es-ES" sz="1200" b="1" dirty="0" err="1"/>
              <a:t>by</a:t>
            </a:r>
            <a:r>
              <a:rPr lang="es-ES" sz="1200" b="1" dirty="0"/>
              <a:t> TTA</a:t>
            </a:r>
            <a:endParaRPr lang="en-GB" sz="1200" b="1" dirty="0"/>
          </a:p>
        </p:txBody>
      </p:sp>
      <p:sp>
        <p:nvSpPr>
          <p:cNvPr id="11" name="TextBox 4">
            <a:extLst>
              <a:ext uri="{FF2B5EF4-FFF2-40B4-BE49-F238E27FC236}">
                <a16:creationId xmlns:a16="http://schemas.microsoft.com/office/drawing/2014/main" id="{619CAA4C-32FF-FB55-EEFE-5DB910A60658}"/>
              </a:ext>
            </a:extLst>
          </p:cNvPr>
          <p:cNvSpPr txBox="1"/>
          <p:nvPr/>
        </p:nvSpPr>
        <p:spPr>
          <a:xfrm>
            <a:off x="7169710" y="4145475"/>
            <a:ext cx="1517531" cy="276999"/>
          </a:xfrm>
          <a:prstGeom prst="rect">
            <a:avLst/>
          </a:prstGeom>
          <a:solidFill>
            <a:schemeClr val="accent3"/>
          </a:solidFill>
        </p:spPr>
        <p:txBody>
          <a:bodyPr wrap="none" rtlCol="0">
            <a:spAutoFit/>
          </a:bodyPr>
          <a:lstStyle>
            <a:defPPr>
              <a:defRPr lang="es-ES"/>
            </a:defPPr>
            <a:lvl1pPr>
              <a:defRPr sz="1200" b="1"/>
            </a:lvl1pPr>
          </a:lstStyle>
          <a:p>
            <a:r>
              <a:rPr lang="es-ES" dirty="0"/>
              <a:t>MG </a:t>
            </a:r>
            <a:r>
              <a:rPr lang="es-ES"/>
              <a:t>in Ethiopia by TTA</a:t>
            </a:r>
            <a:endParaRPr lang="en-GB" dirty="0"/>
          </a:p>
        </p:txBody>
      </p:sp>
      <p:sp>
        <p:nvSpPr>
          <p:cNvPr id="13" name="CuadroTexto 12">
            <a:extLst>
              <a:ext uri="{FF2B5EF4-FFF2-40B4-BE49-F238E27FC236}">
                <a16:creationId xmlns:a16="http://schemas.microsoft.com/office/drawing/2014/main" id="{9AC2E404-EE08-3E81-A81F-A2712A664B2C}"/>
              </a:ext>
            </a:extLst>
          </p:cNvPr>
          <p:cNvSpPr txBox="1"/>
          <p:nvPr/>
        </p:nvSpPr>
        <p:spPr>
          <a:xfrm>
            <a:off x="604664" y="2980418"/>
            <a:ext cx="6096000" cy="707886"/>
          </a:xfrm>
          <a:prstGeom prst="rect">
            <a:avLst/>
          </a:prstGeom>
          <a:noFill/>
        </p:spPr>
        <p:txBody>
          <a:bodyPr wrap="square">
            <a:spAutoFit/>
          </a:bodyPr>
          <a:lstStyle/>
          <a:p>
            <a:pPr algn="ctr"/>
            <a:r>
              <a:rPr lang="en-US" sz="2000" b="1" dirty="0">
                <a:solidFill>
                  <a:schemeClr val="tx1">
                    <a:lumMod val="50000"/>
                    <a:lumOff val="50000"/>
                  </a:schemeClr>
                </a:solidFill>
                <a:latin typeface="Calibri" panose="020F0502020204030204" pitchFamily="34" charset="0"/>
                <a:cs typeface="Times New Roman" panose="02020603050405020304" pitchFamily="18" charset="0"/>
              </a:rPr>
              <a:t>Suva, Fiji</a:t>
            </a:r>
          </a:p>
          <a:p>
            <a:pPr algn="ctr"/>
            <a:r>
              <a:rPr lang="en-US" sz="2000" dirty="0">
                <a:solidFill>
                  <a:schemeClr val="tx1">
                    <a:lumMod val="50000"/>
                    <a:lumOff val="50000"/>
                  </a:schemeClr>
                </a:solidFill>
                <a:latin typeface="Calibri" panose="020F0502020204030204" pitchFamily="34" charset="0"/>
                <a:cs typeface="Times New Roman" panose="02020603050405020304" pitchFamily="18" charset="0"/>
              </a:rPr>
              <a:t>June 26</a:t>
            </a:r>
            <a:r>
              <a:rPr lang="en-US" sz="2000" baseline="30000" dirty="0">
                <a:solidFill>
                  <a:schemeClr val="tx1">
                    <a:lumMod val="50000"/>
                    <a:lumOff val="50000"/>
                  </a:schemeClr>
                </a:solidFill>
                <a:latin typeface="Calibri" panose="020F0502020204030204" pitchFamily="34" charset="0"/>
                <a:cs typeface="Times New Roman" panose="02020603050405020304" pitchFamily="18" charset="0"/>
              </a:rPr>
              <a:t>th</a:t>
            </a:r>
            <a:r>
              <a:rPr lang="en-US" sz="2000" dirty="0">
                <a:solidFill>
                  <a:schemeClr val="tx1">
                    <a:lumMod val="50000"/>
                    <a:lumOff val="50000"/>
                  </a:schemeClr>
                </a:solidFill>
                <a:latin typeface="Calibri" panose="020F0502020204030204" pitchFamily="34" charset="0"/>
                <a:cs typeface="Times New Roman" panose="02020603050405020304" pitchFamily="18" charset="0"/>
              </a:rPr>
              <a:t>-30</a:t>
            </a:r>
            <a:r>
              <a:rPr lang="en-US" sz="2000" baseline="30000" dirty="0">
                <a:solidFill>
                  <a:schemeClr val="tx1">
                    <a:lumMod val="50000"/>
                    <a:lumOff val="50000"/>
                  </a:schemeClr>
                </a:solidFill>
                <a:latin typeface="Calibri" panose="020F0502020204030204" pitchFamily="34" charset="0"/>
                <a:cs typeface="Times New Roman" panose="02020603050405020304" pitchFamily="18" charset="0"/>
              </a:rPr>
              <a:t>th</a:t>
            </a:r>
            <a:r>
              <a:rPr lang="en-US" sz="2000" dirty="0">
                <a:solidFill>
                  <a:schemeClr val="tx1">
                    <a:lumMod val="50000"/>
                    <a:lumOff val="50000"/>
                  </a:schemeClr>
                </a:solidFill>
                <a:latin typeface="Calibri" panose="020F0502020204030204" pitchFamily="34" charset="0"/>
                <a:cs typeface="Times New Roman" panose="02020603050405020304" pitchFamily="18" charset="0"/>
              </a:rPr>
              <a:t>, 2023</a:t>
            </a:r>
            <a:endParaRPr lang="it-IT" sz="2000" dirty="0">
              <a:solidFill>
                <a:schemeClr val="tx1">
                  <a:lumMod val="50000"/>
                  <a:lumOff val="50000"/>
                </a:schemeClr>
              </a:solidFill>
            </a:endParaRPr>
          </a:p>
        </p:txBody>
      </p:sp>
      <p:pic>
        <p:nvPicPr>
          <p:cNvPr id="3" name="Picture 2">
            <a:extLst>
              <a:ext uri="{FF2B5EF4-FFF2-40B4-BE49-F238E27FC236}">
                <a16:creationId xmlns:a16="http://schemas.microsoft.com/office/drawing/2014/main" id="{15101FB5-6CD4-638B-1D62-4D22C37889A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9376" y="440263"/>
            <a:ext cx="1864801" cy="54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UNIDO - UN Industrial Development Organization - BPW and United Nations">
            <a:extLst>
              <a:ext uri="{FF2B5EF4-FFF2-40B4-BE49-F238E27FC236}">
                <a16:creationId xmlns:a16="http://schemas.microsoft.com/office/drawing/2014/main" id="{60D3FFCD-AABB-6ED3-C6DF-B75D870BAD67}"/>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29505" b="32103"/>
          <a:stretch/>
        </p:blipFill>
        <p:spPr bwMode="auto">
          <a:xfrm>
            <a:off x="2562393" y="404263"/>
            <a:ext cx="2869377" cy="61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picture containing silhouette, blur, night sky&#10;&#10;Description automatically generated">
            <a:extLst>
              <a:ext uri="{FF2B5EF4-FFF2-40B4-BE49-F238E27FC236}">
                <a16:creationId xmlns:a16="http://schemas.microsoft.com/office/drawing/2014/main" id="{A7E89E08-439C-C876-8439-59FEF57AF4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60536" y="368263"/>
            <a:ext cx="1128989" cy="684000"/>
          </a:xfrm>
          <a:prstGeom prst="rect">
            <a:avLst/>
          </a:prstGeom>
        </p:spPr>
      </p:pic>
    </p:spTree>
    <p:extLst>
      <p:ext uri="{BB962C8B-B14F-4D97-AF65-F5344CB8AC3E}">
        <p14:creationId xmlns:p14="http://schemas.microsoft.com/office/powerpoint/2010/main" val="819012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048E-BFA0-C741-25D9-1E6533C0D1A0}"/>
              </a:ext>
            </a:extLst>
          </p:cNvPr>
          <p:cNvSpPr>
            <a:spLocks noGrp="1"/>
          </p:cNvSpPr>
          <p:nvPr>
            <p:ph type="title"/>
          </p:nvPr>
        </p:nvSpPr>
        <p:spPr/>
        <p:txBody>
          <a:bodyPr/>
          <a:lstStyle/>
          <a:p>
            <a:r>
              <a:rPr lang="it-IT" dirty="0"/>
              <a:t>Project </a:t>
            </a:r>
            <a:r>
              <a:rPr lang="it-IT" dirty="0" err="1"/>
              <a:t>references</a:t>
            </a:r>
            <a:r>
              <a:rPr lang="it-IT" dirty="0"/>
              <a:t> APAC</a:t>
            </a:r>
          </a:p>
        </p:txBody>
      </p:sp>
      <p:sp>
        <p:nvSpPr>
          <p:cNvPr id="4" name="Slide Number Placeholder 3">
            <a:extLst>
              <a:ext uri="{FF2B5EF4-FFF2-40B4-BE49-F238E27FC236}">
                <a16:creationId xmlns:a16="http://schemas.microsoft.com/office/drawing/2014/main" id="{2CE8DA83-42AD-4B89-B3DF-D0E145175CA4}"/>
              </a:ext>
            </a:extLst>
          </p:cNvPr>
          <p:cNvSpPr>
            <a:spLocks noGrp="1"/>
          </p:cNvSpPr>
          <p:nvPr>
            <p:ph type="sldNum" sz="quarter" idx="12"/>
          </p:nvPr>
        </p:nvSpPr>
        <p:spPr/>
        <p:txBody>
          <a:bodyPr/>
          <a:lstStyle/>
          <a:p>
            <a:fld id="{D537B128-84B6-4F1E-8E5B-83802323B4DC}" type="slidenum">
              <a:rPr lang="es-ES" smtClean="0"/>
              <a:pPr/>
              <a:t>10</a:t>
            </a:fld>
            <a:endParaRPr lang="es-ES" dirty="0"/>
          </a:p>
        </p:txBody>
      </p:sp>
      <p:graphicFrame>
        <p:nvGraphicFramePr>
          <p:cNvPr id="7" name="Table 6">
            <a:extLst>
              <a:ext uri="{FF2B5EF4-FFF2-40B4-BE49-F238E27FC236}">
                <a16:creationId xmlns:a16="http://schemas.microsoft.com/office/drawing/2014/main" id="{0796F60B-4D32-41B1-35D9-FBD56CE98B90}"/>
              </a:ext>
            </a:extLst>
          </p:cNvPr>
          <p:cNvGraphicFramePr>
            <a:graphicFrameLocks noGrp="1"/>
          </p:cNvGraphicFramePr>
          <p:nvPr/>
        </p:nvGraphicFramePr>
        <p:xfrm>
          <a:off x="263352" y="1196752"/>
          <a:ext cx="11737304" cy="3527739"/>
        </p:xfrm>
        <a:graphic>
          <a:graphicData uri="http://schemas.openxmlformats.org/drawingml/2006/table">
            <a:tbl>
              <a:tblPr firstRow="1" bandRow="1">
                <a:tableStyleId>{1FECB4D8-DB02-4DC6-A0A2-4F2EBAE1DC90}</a:tableStyleId>
              </a:tblPr>
              <a:tblGrid>
                <a:gridCol w="2157592">
                  <a:extLst>
                    <a:ext uri="{9D8B030D-6E8A-4147-A177-3AD203B41FA5}">
                      <a16:colId xmlns:a16="http://schemas.microsoft.com/office/drawing/2014/main" val="4105062293"/>
                    </a:ext>
                  </a:extLst>
                </a:gridCol>
                <a:gridCol w="1380860">
                  <a:extLst>
                    <a:ext uri="{9D8B030D-6E8A-4147-A177-3AD203B41FA5}">
                      <a16:colId xmlns:a16="http://schemas.microsoft.com/office/drawing/2014/main" val="2519406832"/>
                    </a:ext>
                  </a:extLst>
                </a:gridCol>
                <a:gridCol w="1355625">
                  <a:extLst>
                    <a:ext uri="{9D8B030D-6E8A-4147-A177-3AD203B41FA5}">
                      <a16:colId xmlns:a16="http://schemas.microsoft.com/office/drawing/2014/main" val="1869070623"/>
                    </a:ext>
                  </a:extLst>
                </a:gridCol>
                <a:gridCol w="6843227">
                  <a:extLst>
                    <a:ext uri="{9D8B030D-6E8A-4147-A177-3AD203B41FA5}">
                      <a16:colId xmlns:a16="http://schemas.microsoft.com/office/drawing/2014/main" val="3397182219"/>
                    </a:ext>
                  </a:extLst>
                </a:gridCol>
              </a:tblGrid>
              <a:tr h="327330">
                <a:tc>
                  <a:txBody>
                    <a:bodyPr/>
                    <a:lstStyle/>
                    <a:p>
                      <a:pPr algn="ctr" fontAlgn="ctr"/>
                      <a:r>
                        <a:rPr lang="en-GB" sz="1000" b="1" u="none" strike="noStrike" dirty="0">
                          <a:solidFill>
                            <a:schemeClr val="bg1"/>
                          </a:solidFill>
                          <a:effectLst/>
                        </a:rPr>
                        <a:t>Title of Project</a:t>
                      </a:r>
                      <a:endParaRPr lang="en-GB" sz="1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n-GB" sz="1000" b="1" u="none" strike="noStrike" dirty="0">
                          <a:solidFill>
                            <a:schemeClr val="bg1"/>
                          </a:solidFill>
                          <a:effectLst/>
                        </a:rPr>
                        <a:t>Client</a:t>
                      </a:r>
                      <a:endParaRPr lang="en-GB" sz="1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n-GB" sz="1000" b="1" u="none" strike="noStrike" dirty="0">
                          <a:solidFill>
                            <a:schemeClr val="bg1"/>
                          </a:solidFill>
                          <a:effectLst/>
                        </a:rPr>
                        <a:t>Country</a:t>
                      </a:r>
                      <a:endParaRPr lang="en-GB" sz="1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n-GB" sz="1000" b="1" u="none" strike="noStrike" dirty="0">
                          <a:solidFill>
                            <a:schemeClr val="bg1"/>
                          </a:solidFill>
                          <a:effectLst/>
                        </a:rPr>
                        <a:t>Major Activities</a:t>
                      </a:r>
                      <a:endParaRPr lang="en-GB" sz="1000" b="1" i="0" u="none" strike="noStrike" dirty="0">
                        <a:solidFill>
                          <a:schemeClr val="bg1"/>
                        </a:solidFill>
                        <a:effectLst/>
                        <a:latin typeface="Calibri" panose="020F0502020204030204" pitchFamily="34" charset="0"/>
                      </a:endParaRPr>
                    </a:p>
                  </a:txBody>
                  <a:tcPr marL="0" marR="0" marT="0" marB="0" anchor="ctr"/>
                </a:tc>
                <a:extLst>
                  <a:ext uri="{0D108BD9-81ED-4DB2-BD59-A6C34878D82A}">
                    <a16:rowId xmlns:a16="http://schemas.microsoft.com/office/drawing/2014/main" val="4263371568"/>
                  </a:ext>
                </a:extLst>
              </a:tr>
              <a:tr h="434341">
                <a:tc>
                  <a:txBody>
                    <a:bodyPr/>
                    <a:lstStyle/>
                    <a:p>
                      <a:pPr algn="l" fontAlgn="ctr"/>
                      <a:r>
                        <a:rPr lang="en-GB" sz="1000" b="1" u="none" strike="noStrike" dirty="0">
                          <a:solidFill>
                            <a:srgbClr val="000000"/>
                          </a:solidFill>
                          <a:effectLst/>
                        </a:rPr>
                        <a:t>Homer Pro Training to URA Staff</a:t>
                      </a:r>
                      <a:endParaRPr lang="en-GB"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00" b="0" u="none" strike="noStrike">
                          <a:solidFill>
                            <a:srgbClr val="000000"/>
                          </a:solidFill>
                          <a:effectLst/>
                        </a:rPr>
                        <a:t>Utilities Regulatory Authority (URA)</a:t>
                      </a:r>
                      <a:endParaRPr lang="en-GB"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000" b="0" u="none" strike="noStrike">
                          <a:solidFill>
                            <a:srgbClr val="000000"/>
                          </a:solidFill>
                          <a:effectLst/>
                        </a:rPr>
                        <a:t>Vanuatu</a:t>
                      </a:r>
                      <a:endParaRPr lang="en-GB" sz="10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000" b="0" u="none" strike="noStrike">
                          <a:solidFill>
                            <a:srgbClr val="000000"/>
                          </a:solidFill>
                          <a:effectLst/>
                        </a:rPr>
                        <a:t>Three HOMER Pro® Training Sessions were provided for 14 URA and DoE staff. Build in-house capacity in the Vanuatu's regulator team to assess technical and financial feasibilty of project, informed through system simulations.</a:t>
                      </a:r>
                      <a:endParaRPr lang="en-GB"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43316179"/>
                  </a:ext>
                </a:extLst>
              </a:tr>
              <a:tr h="579122">
                <a:tc>
                  <a:txBody>
                    <a:bodyPr/>
                    <a:lstStyle/>
                    <a:p>
                      <a:pPr algn="l" fontAlgn="ctr"/>
                      <a:r>
                        <a:rPr lang="en-GB" sz="1000" b="1" u="none" strike="noStrike" dirty="0">
                          <a:solidFill>
                            <a:srgbClr val="000000"/>
                          </a:solidFill>
                          <a:effectLst/>
                        </a:rPr>
                        <a:t>PNG Small Grid - Technical Consultant</a:t>
                      </a:r>
                      <a:endParaRPr lang="en-GB"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00" b="0" u="none" strike="noStrike">
                          <a:solidFill>
                            <a:srgbClr val="000000"/>
                          </a:solidFill>
                          <a:effectLst/>
                        </a:rPr>
                        <a:t>IFC/WB</a:t>
                      </a:r>
                      <a:endParaRPr lang="en-GB"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000" b="0" u="none" strike="noStrike">
                          <a:solidFill>
                            <a:srgbClr val="000000"/>
                          </a:solidFill>
                          <a:effectLst/>
                        </a:rPr>
                        <a:t>Papua New Guinea</a:t>
                      </a:r>
                      <a:endParaRPr lang="en-GB" sz="10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000" b="0" u="none" strike="noStrike">
                          <a:solidFill>
                            <a:srgbClr val="000000"/>
                          </a:solidFill>
                          <a:effectLst/>
                        </a:rPr>
                        <a:t>IFC is manded by PPL to explore what it can do to attract the private sector for power generation in remote centers, to improve the reliability and the quality of power supply and reduce financial losses. IFC has contracted TTA to provide technical support during due diligence, transaction structuring and tender process implementation.</a:t>
                      </a:r>
                      <a:endParaRPr lang="en-GB"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09581359"/>
                  </a:ext>
                </a:extLst>
              </a:tr>
              <a:tr h="289561">
                <a:tc>
                  <a:txBody>
                    <a:bodyPr/>
                    <a:lstStyle/>
                    <a:p>
                      <a:pPr algn="l" fontAlgn="ctr"/>
                      <a:r>
                        <a:rPr lang="en-GB" sz="1000" b="1" u="none" strike="noStrike" dirty="0">
                          <a:solidFill>
                            <a:srgbClr val="000000"/>
                          </a:solidFill>
                          <a:effectLst/>
                        </a:rPr>
                        <a:t>BPA General Energy Transition Consultancy Services (INA)</a:t>
                      </a:r>
                      <a:endParaRPr lang="en-GB"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00" b="0" u="none" strike="noStrike">
                          <a:solidFill>
                            <a:srgbClr val="000000"/>
                          </a:solidFill>
                          <a:effectLst/>
                        </a:rPr>
                        <a:t>UNOPS</a:t>
                      </a:r>
                      <a:endParaRPr lang="en-GB"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000" b="0" u="none" strike="noStrike">
                          <a:solidFill>
                            <a:srgbClr val="000000"/>
                          </a:solidFill>
                          <a:effectLst/>
                        </a:rPr>
                        <a:t>Indonesia</a:t>
                      </a:r>
                      <a:endParaRPr lang="en-GB" sz="10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000" b="0" u="none" strike="noStrike" dirty="0">
                          <a:solidFill>
                            <a:srgbClr val="000000"/>
                          </a:solidFill>
                          <a:effectLst/>
                        </a:rPr>
                        <a:t> Prioritization of projects and development of Concept Notes to get funding from the Energy Transition Partnership (ETP)</a:t>
                      </a:r>
                      <a:endParaRPr lang="en-GB"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69476927"/>
                  </a:ext>
                </a:extLst>
              </a:tr>
              <a:tr h="579122">
                <a:tc>
                  <a:txBody>
                    <a:bodyPr/>
                    <a:lstStyle/>
                    <a:p>
                      <a:pPr algn="l" fontAlgn="ctr"/>
                      <a:r>
                        <a:rPr lang="fr-FR" sz="1000" b="1" u="none" strike="noStrike" dirty="0">
                          <a:solidFill>
                            <a:srgbClr val="000000"/>
                          </a:solidFill>
                          <a:effectLst/>
                        </a:rPr>
                        <a:t>International RE&amp;EE Project </a:t>
                      </a:r>
                      <a:r>
                        <a:rPr lang="fr-FR" sz="1000" b="1" u="none" strike="noStrike" dirty="0" err="1">
                          <a:solidFill>
                            <a:srgbClr val="000000"/>
                          </a:solidFill>
                          <a:effectLst/>
                        </a:rPr>
                        <a:t>Implementation</a:t>
                      </a:r>
                      <a:r>
                        <a:rPr lang="fr-FR" sz="1000" b="1" u="none" strike="noStrike" dirty="0">
                          <a:solidFill>
                            <a:srgbClr val="000000"/>
                          </a:solidFill>
                          <a:effectLst/>
                        </a:rPr>
                        <a:t> Expert</a:t>
                      </a:r>
                      <a:endParaRPr lang="fr-FR"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00" b="0" u="none" strike="noStrike">
                          <a:solidFill>
                            <a:srgbClr val="000000"/>
                          </a:solidFill>
                          <a:effectLst/>
                        </a:rPr>
                        <a:t>Department of Climate Change and National Resilience (DCCNR)</a:t>
                      </a:r>
                      <a:endParaRPr lang="en-GB"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000" b="0" u="none" strike="noStrike" dirty="0">
                          <a:solidFill>
                            <a:srgbClr val="000000"/>
                          </a:solidFill>
                          <a:effectLst/>
                        </a:rPr>
                        <a:t>Nauru</a:t>
                      </a:r>
                      <a:endParaRPr lang="en-GB" sz="1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GB" sz="1000" b="0" i="0" u="none" strike="noStrike" dirty="0">
                          <a:solidFill>
                            <a:srgbClr val="000000"/>
                          </a:solidFill>
                          <a:effectLst/>
                          <a:latin typeface="Calibri" panose="020F0502020204030204" pitchFamily="34" charset="0"/>
                        </a:rPr>
                        <a:t>Support in the identification and implementation of pilot projects related to Renewable Energies and Energy Efficiency.</a:t>
                      </a:r>
                    </a:p>
                  </a:txBody>
                  <a:tcPr marL="0" marR="0" marT="0" marB="0" anchor="ctr"/>
                </a:tc>
                <a:extLst>
                  <a:ext uri="{0D108BD9-81ED-4DB2-BD59-A6C34878D82A}">
                    <a16:rowId xmlns:a16="http://schemas.microsoft.com/office/drawing/2014/main" val="946855676"/>
                  </a:ext>
                </a:extLst>
              </a:tr>
              <a:tr h="434341">
                <a:tc>
                  <a:txBody>
                    <a:bodyPr/>
                    <a:lstStyle/>
                    <a:p>
                      <a:pPr algn="l" fontAlgn="ctr"/>
                      <a:r>
                        <a:rPr lang="en-GB" sz="1000" b="1" u="none" strike="noStrike" dirty="0">
                          <a:solidFill>
                            <a:srgbClr val="000000"/>
                          </a:solidFill>
                          <a:effectLst/>
                        </a:rPr>
                        <a:t>Sustainable Energy Financing in the Pacific</a:t>
                      </a:r>
                      <a:endParaRPr lang="en-GB"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00" b="0" u="none" strike="noStrike">
                          <a:solidFill>
                            <a:srgbClr val="000000"/>
                          </a:solidFill>
                          <a:effectLst/>
                        </a:rPr>
                        <a:t>Economic Consulting Associates Ltd (ECA)</a:t>
                      </a:r>
                      <a:endParaRPr lang="en-GB"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i-FI" sz="1000" b="0" u="none" strike="noStrike">
                          <a:solidFill>
                            <a:srgbClr val="000000"/>
                          </a:solidFill>
                          <a:effectLst/>
                        </a:rPr>
                        <a:t>Fiji, Papua New Guinea, Vanuatu</a:t>
                      </a:r>
                      <a:endParaRPr lang="fi-FI" sz="10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000" b="0" u="none" strike="noStrike">
                          <a:solidFill>
                            <a:srgbClr val="000000"/>
                          </a:solidFill>
                          <a:effectLst/>
                        </a:rPr>
                        <a:t>Developing a concrete pipeline of projects and exploring how specific financing instruments can be used to support these projects. This will be supported by a comprehensive market and enabling environment assessment.</a:t>
                      </a:r>
                      <a:endParaRPr lang="en-GB"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95462483"/>
                  </a:ext>
                </a:extLst>
              </a:tr>
              <a:tr h="868683">
                <a:tc>
                  <a:txBody>
                    <a:bodyPr/>
                    <a:lstStyle/>
                    <a:p>
                      <a:pPr algn="l" fontAlgn="ctr"/>
                      <a:r>
                        <a:rPr lang="en-GB" sz="1000" b="1" u="none" strike="noStrike" dirty="0">
                          <a:solidFill>
                            <a:srgbClr val="000000"/>
                          </a:solidFill>
                          <a:effectLst/>
                        </a:rPr>
                        <a:t>Design regional e-mobility policy framework and technical guidelines in the Pacific Island Countries (PICs)</a:t>
                      </a:r>
                      <a:endParaRPr lang="en-GB"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00" b="0" u="none" strike="noStrike" dirty="0">
                          <a:solidFill>
                            <a:srgbClr val="000000"/>
                          </a:solidFill>
                          <a:effectLst/>
                        </a:rPr>
                        <a:t>ECA - Economic Consulting Associates</a:t>
                      </a:r>
                      <a:endParaRPr lang="en-GB"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00" b="0" u="none" strike="noStrike">
                          <a:solidFill>
                            <a:srgbClr val="000000"/>
                          </a:solidFill>
                          <a:effectLst/>
                        </a:rPr>
                        <a:t>Pacific Islands Countries (PICs)</a:t>
                      </a:r>
                      <a:endParaRPr lang="en-GB" sz="10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000" b="0" u="none" strike="noStrike" dirty="0">
                          <a:solidFill>
                            <a:srgbClr val="000000"/>
                          </a:solidFill>
                          <a:effectLst/>
                        </a:rPr>
                        <a:t>The key objective of this assignment is to assess the potential costs and benefits of more widespread e-mobility uptake across the PICs and develop concrete recommendations on how the key barriers can be overcome. By producing specific assessments and guidelines to support stakeholders to overcome key barriers such as managing the impact on renewable-heavy grid systems and the rollout of charging facilities, there is the potential to develop a range of bankable investments in the sector and develop a coherent policy which will ultimately reduce total greenhouse emissions from the transport sector.</a:t>
                      </a:r>
                      <a:endParaRPr lang="en-GB"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54845528"/>
                  </a:ext>
                </a:extLst>
              </a:tr>
            </a:tbl>
          </a:graphicData>
        </a:graphic>
      </p:graphicFrame>
    </p:spTree>
    <p:extLst>
      <p:ext uri="{BB962C8B-B14F-4D97-AF65-F5344CB8AC3E}">
        <p14:creationId xmlns:p14="http://schemas.microsoft.com/office/powerpoint/2010/main" val="390298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048E-BFA0-C741-25D9-1E6533C0D1A0}"/>
              </a:ext>
            </a:extLst>
          </p:cNvPr>
          <p:cNvSpPr>
            <a:spLocks noGrp="1"/>
          </p:cNvSpPr>
          <p:nvPr>
            <p:ph type="title"/>
          </p:nvPr>
        </p:nvSpPr>
        <p:spPr/>
        <p:txBody>
          <a:bodyPr/>
          <a:lstStyle/>
          <a:p>
            <a:r>
              <a:rPr lang="it-IT" dirty="0"/>
              <a:t>Project </a:t>
            </a:r>
            <a:r>
              <a:rPr lang="it-IT" dirty="0" err="1"/>
              <a:t>references</a:t>
            </a:r>
            <a:r>
              <a:rPr lang="it-IT" dirty="0"/>
              <a:t> APAC</a:t>
            </a:r>
          </a:p>
        </p:txBody>
      </p:sp>
      <p:sp>
        <p:nvSpPr>
          <p:cNvPr id="4" name="Slide Number Placeholder 3">
            <a:extLst>
              <a:ext uri="{FF2B5EF4-FFF2-40B4-BE49-F238E27FC236}">
                <a16:creationId xmlns:a16="http://schemas.microsoft.com/office/drawing/2014/main" id="{2CE8DA83-42AD-4B89-B3DF-D0E145175CA4}"/>
              </a:ext>
            </a:extLst>
          </p:cNvPr>
          <p:cNvSpPr>
            <a:spLocks noGrp="1"/>
          </p:cNvSpPr>
          <p:nvPr>
            <p:ph type="sldNum" sz="quarter" idx="12"/>
          </p:nvPr>
        </p:nvSpPr>
        <p:spPr/>
        <p:txBody>
          <a:bodyPr/>
          <a:lstStyle/>
          <a:p>
            <a:fld id="{D537B128-84B6-4F1E-8E5B-83802323B4DC}" type="slidenum">
              <a:rPr lang="es-ES" smtClean="0"/>
              <a:pPr/>
              <a:t>11</a:t>
            </a:fld>
            <a:endParaRPr lang="es-ES" dirty="0"/>
          </a:p>
        </p:txBody>
      </p:sp>
      <p:graphicFrame>
        <p:nvGraphicFramePr>
          <p:cNvPr id="7" name="Table 6">
            <a:extLst>
              <a:ext uri="{FF2B5EF4-FFF2-40B4-BE49-F238E27FC236}">
                <a16:creationId xmlns:a16="http://schemas.microsoft.com/office/drawing/2014/main" id="{0796F60B-4D32-41B1-35D9-FBD56CE98B90}"/>
              </a:ext>
            </a:extLst>
          </p:cNvPr>
          <p:cNvGraphicFramePr>
            <a:graphicFrameLocks noGrp="1"/>
          </p:cNvGraphicFramePr>
          <p:nvPr/>
        </p:nvGraphicFramePr>
        <p:xfrm>
          <a:off x="263352" y="1085690"/>
          <a:ext cx="11737304" cy="4823135"/>
        </p:xfrm>
        <a:graphic>
          <a:graphicData uri="http://schemas.openxmlformats.org/drawingml/2006/table">
            <a:tbl>
              <a:tblPr firstRow="1" bandRow="1">
                <a:tableStyleId>{1FECB4D8-DB02-4DC6-A0A2-4F2EBAE1DC90}</a:tableStyleId>
              </a:tblPr>
              <a:tblGrid>
                <a:gridCol w="2157592">
                  <a:extLst>
                    <a:ext uri="{9D8B030D-6E8A-4147-A177-3AD203B41FA5}">
                      <a16:colId xmlns:a16="http://schemas.microsoft.com/office/drawing/2014/main" val="4105062293"/>
                    </a:ext>
                  </a:extLst>
                </a:gridCol>
                <a:gridCol w="1380860">
                  <a:extLst>
                    <a:ext uri="{9D8B030D-6E8A-4147-A177-3AD203B41FA5}">
                      <a16:colId xmlns:a16="http://schemas.microsoft.com/office/drawing/2014/main" val="2519406832"/>
                    </a:ext>
                  </a:extLst>
                </a:gridCol>
                <a:gridCol w="1138759">
                  <a:extLst>
                    <a:ext uri="{9D8B030D-6E8A-4147-A177-3AD203B41FA5}">
                      <a16:colId xmlns:a16="http://schemas.microsoft.com/office/drawing/2014/main" val="1869070623"/>
                    </a:ext>
                  </a:extLst>
                </a:gridCol>
                <a:gridCol w="7060093">
                  <a:extLst>
                    <a:ext uri="{9D8B030D-6E8A-4147-A177-3AD203B41FA5}">
                      <a16:colId xmlns:a16="http://schemas.microsoft.com/office/drawing/2014/main" val="3397182219"/>
                    </a:ext>
                  </a:extLst>
                </a:gridCol>
              </a:tblGrid>
              <a:tr h="327330">
                <a:tc>
                  <a:txBody>
                    <a:bodyPr/>
                    <a:lstStyle/>
                    <a:p>
                      <a:pPr algn="ctr" fontAlgn="ctr"/>
                      <a:r>
                        <a:rPr lang="en-GB" sz="1000" b="1" u="none" strike="noStrike" dirty="0">
                          <a:solidFill>
                            <a:schemeClr val="bg1"/>
                          </a:solidFill>
                          <a:effectLst/>
                        </a:rPr>
                        <a:t>Title of Project</a:t>
                      </a:r>
                      <a:endParaRPr lang="en-GB" sz="1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n-GB" sz="1000" b="1" u="none" strike="noStrike" dirty="0">
                          <a:solidFill>
                            <a:schemeClr val="bg1"/>
                          </a:solidFill>
                          <a:effectLst/>
                        </a:rPr>
                        <a:t>Client</a:t>
                      </a:r>
                      <a:endParaRPr lang="en-GB" sz="1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n-GB" sz="1000" b="1" u="none" strike="noStrike" dirty="0">
                          <a:solidFill>
                            <a:schemeClr val="bg1"/>
                          </a:solidFill>
                          <a:effectLst/>
                        </a:rPr>
                        <a:t>Country</a:t>
                      </a:r>
                      <a:endParaRPr lang="en-GB" sz="1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n-GB" sz="1000" b="1" u="none" strike="noStrike" dirty="0">
                          <a:solidFill>
                            <a:schemeClr val="bg1"/>
                          </a:solidFill>
                          <a:effectLst/>
                        </a:rPr>
                        <a:t>Major Activities</a:t>
                      </a:r>
                      <a:endParaRPr lang="en-GB" sz="1000" b="1" i="0" u="none" strike="noStrike" dirty="0">
                        <a:solidFill>
                          <a:schemeClr val="bg1"/>
                        </a:solidFill>
                        <a:effectLst/>
                        <a:latin typeface="Calibri" panose="020F0502020204030204" pitchFamily="34" charset="0"/>
                      </a:endParaRPr>
                    </a:p>
                  </a:txBody>
                  <a:tcPr marL="0" marR="0" marT="0" marB="0" anchor="ctr"/>
                </a:tc>
                <a:extLst>
                  <a:ext uri="{0D108BD9-81ED-4DB2-BD59-A6C34878D82A}">
                    <a16:rowId xmlns:a16="http://schemas.microsoft.com/office/drawing/2014/main" val="4263371568"/>
                  </a:ext>
                </a:extLst>
              </a:tr>
              <a:tr h="434341">
                <a:tc>
                  <a:txBody>
                    <a:bodyPr/>
                    <a:lstStyle/>
                    <a:p>
                      <a:pPr algn="l" fontAlgn="ctr"/>
                      <a:r>
                        <a:rPr lang="en-GB" sz="1000" b="1" i="0" u="none" strike="noStrike" dirty="0">
                          <a:solidFill>
                            <a:srgbClr val="000000"/>
                          </a:solidFill>
                          <a:effectLst/>
                          <a:latin typeface="Calibri" panose="020F0502020204030204" pitchFamily="34" charset="0"/>
                        </a:rPr>
                        <a:t>Sustainable Energy for </a:t>
                      </a:r>
                      <a:r>
                        <a:rPr lang="en-GB" sz="1000" b="1" i="0" u="none" strike="noStrike" dirty="0" err="1">
                          <a:solidFill>
                            <a:srgbClr val="000000"/>
                          </a:solidFill>
                          <a:effectLst/>
                          <a:latin typeface="Calibri" panose="020F0502020204030204" pitchFamily="34" charset="0"/>
                        </a:rPr>
                        <a:t>Telefomin</a:t>
                      </a:r>
                      <a:r>
                        <a:rPr lang="en-GB" sz="1000" b="1" i="0" u="none" strike="noStrike" dirty="0">
                          <a:solidFill>
                            <a:srgbClr val="000000"/>
                          </a:solidFill>
                          <a:effectLst/>
                          <a:latin typeface="Calibri" panose="020F0502020204030204" pitchFamily="34" charset="0"/>
                        </a:rPr>
                        <a:t>, Papua New Guinea : Scoping Mission</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UNOPS</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Papua New Guinea (PNG)</a:t>
                      </a:r>
                    </a:p>
                  </a:txBody>
                  <a:tcPr marL="0" marR="0" marT="0" marB="0" anchor="ctr"/>
                </a:tc>
                <a:tc>
                  <a:txBody>
                    <a:bodyPr/>
                    <a:lstStyle/>
                    <a:p>
                      <a:pPr algn="l" fontAlgn="ctr"/>
                      <a:r>
                        <a:rPr lang="en-GB" sz="1000" b="0" i="0" u="none" strike="noStrike">
                          <a:solidFill>
                            <a:srgbClr val="000000"/>
                          </a:solidFill>
                          <a:effectLst/>
                          <a:latin typeface="Calibri" panose="020F0502020204030204" pitchFamily="34" charset="0"/>
                        </a:rPr>
                        <a:t>The project’s main objectives were to develop practical and sustainable solutions to the provision of energy access in Telefomin, one of PNG's most remote and inaccessible districts, thereby introducing pathways between reliable electricity and development outcomes such as better incomes, health and increased education. The services consisted of providing a framework for introducing an optimal set of technologies for the local mini-grid using a solar PV/hydropower hybrid system. The existing electricity distribution network was not operating due to the malfunction of the primary transformer at the hydropower station. Public services, businesses and residents were relying on stand-alone diesel generators and solar PV arrays.</a:t>
                      </a:r>
                    </a:p>
                  </a:txBody>
                  <a:tcPr marL="0" marR="0" marT="0" marB="0" anchor="ctr"/>
                </a:tc>
                <a:extLst>
                  <a:ext uri="{0D108BD9-81ED-4DB2-BD59-A6C34878D82A}">
                    <a16:rowId xmlns:a16="http://schemas.microsoft.com/office/drawing/2014/main" val="3543316179"/>
                  </a:ext>
                </a:extLst>
              </a:tr>
              <a:tr h="579122">
                <a:tc>
                  <a:txBody>
                    <a:bodyPr/>
                    <a:lstStyle/>
                    <a:p>
                      <a:pPr algn="l" fontAlgn="ctr"/>
                      <a:r>
                        <a:rPr lang="en-GB" sz="1000" b="1" i="0" u="none" strike="noStrike" dirty="0">
                          <a:solidFill>
                            <a:srgbClr val="000000"/>
                          </a:solidFill>
                          <a:effectLst/>
                          <a:latin typeface="Calibri" panose="020F0502020204030204" pitchFamily="34" charset="0"/>
                        </a:rPr>
                        <a:t>Updated Feasibility Study &amp; Detailed Design of a Hybrid Power System, at </a:t>
                      </a:r>
                      <a:r>
                        <a:rPr lang="en-GB" sz="1000" b="1" i="0" u="none" strike="noStrike" dirty="0" err="1">
                          <a:solidFill>
                            <a:srgbClr val="000000"/>
                          </a:solidFill>
                          <a:effectLst/>
                          <a:latin typeface="Calibri" panose="020F0502020204030204" pitchFamily="34" charset="0"/>
                        </a:rPr>
                        <a:t>Mirwais</a:t>
                      </a:r>
                      <a:r>
                        <a:rPr lang="en-GB" sz="1000" b="1" i="0" u="none" strike="noStrike" dirty="0">
                          <a:solidFill>
                            <a:srgbClr val="000000"/>
                          </a:solidFill>
                          <a:effectLst/>
                          <a:latin typeface="Calibri" panose="020F0502020204030204" pitchFamily="34" charset="0"/>
                        </a:rPr>
                        <a:t> Regional Hospital in Kandahar</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International Committee of the Red Cross (ICRC)</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Afghanistan</a:t>
                      </a:r>
                    </a:p>
                  </a:txBody>
                  <a:tcPr marL="0" marR="0" marT="0" marB="0" anchor="ctr"/>
                </a:tc>
                <a:tc>
                  <a:txBody>
                    <a:bodyPr/>
                    <a:lstStyle/>
                    <a:p>
                      <a:pPr algn="l" fontAlgn="ctr"/>
                      <a:r>
                        <a:rPr lang="en-GB" sz="1000" b="0" i="0" u="none" strike="noStrike">
                          <a:solidFill>
                            <a:srgbClr val="000000"/>
                          </a:solidFill>
                          <a:effectLst/>
                          <a:latin typeface="Calibri" panose="020F0502020204030204" pitchFamily="34" charset="0"/>
                        </a:rPr>
                        <a:t>Feasibility study and design of a Photovoltaic solar system adapted to the existing site conditions and to be able to operate in the most efficient way depending on the load and the availability of the existing power sources.</a:t>
                      </a:r>
                    </a:p>
                  </a:txBody>
                  <a:tcPr marL="0" marR="0" marT="0" marB="0" anchor="ctr"/>
                </a:tc>
                <a:extLst>
                  <a:ext uri="{0D108BD9-81ED-4DB2-BD59-A6C34878D82A}">
                    <a16:rowId xmlns:a16="http://schemas.microsoft.com/office/drawing/2014/main" val="4109581359"/>
                  </a:ext>
                </a:extLst>
              </a:tr>
              <a:tr h="289561">
                <a:tc>
                  <a:txBody>
                    <a:bodyPr/>
                    <a:lstStyle/>
                    <a:p>
                      <a:pPr algn="l" fontAlgn="ctr"/>
                      <a:r>
                        <a:rPr lang="en-GB" sz="1000" b="1" i="0" u="none" strike="noStrike" dirty="0">
                          <a:solidFill>
                            <a:srgbClr val="000000"/>
                          </a:solidFill>
                          <a:effectLst/>
                          <a:latin typeface="Calibri" panose="020F0502020204030204" pitchFamily="34" charset="0"/>
                        </a:rPr>
                        <a:t>Least-Cost Electrification Study &amp; Mini-grid Portfolio Readiness Assessment for Pakistan</a:t>
                      </a:r>
                    </a:p>
                  </a:txBody>
                  <a:tcPr marL="0" marR="0" marT="0" marB="0" anchor="ctr"/>
                </a:tc>
                <a:tc>
                  <a:txBody>
                    <a:bodyPr/>
                    <a:lstStyle/>
                    <a:p>
                      <a:pPr algn="ctr" fontAlgn="ctr"/>
                      <a:r>
                        <a:rPr lang="es-ES" sz="1000" b="0" i="0" u="none" strike="noStrike">
                          <a:solidFill>
                            <a:srgbClr val="000000"/>
                          </a:solidFill>
                          <a:effectLst/>
                          <a:latin typeface="Calibri" panose="020F0502020204030204" pitchFamily="34" charset="0"/>
                        </a:rPr>
                        <a:t>Instituto de Investigación y Tecnologia (IIT) / World Bank</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Pakistan</a:t>
                      </a:r>
                    </a:p>
                  </a:txBody>
                  <a:tcPr marL="0" marR="0" marT="0" marB="0" anchor="ctr"/>
                </a:tc>
                <a:tc>
                  <a:txBody>
                    <a:bodyPr/>
                    <a:lstStyle/>
                    <a:p>
                      <a:pPr algn="l" fontAlgn="ctr"/>
                      <a:r>
                        <a:rPr lang="en-GB" sz="1000" b="0" i="0" u="none" strike="noStrike">
                          <a:solidFill>
                            <a:srgbClr val="000000"/>
                          </a:solidFill>
                          <a:effectLst/>
                          <a:latin typeface="Calibri" panose="020F0502020204030204" pitchFamily="34" charset="0"/>
                        </a:rPr>
                        <a:t>The objective is the execution of a Geospatial-based least-cost electrification study that identifies the optimal route for electrification through grid expansion and off-grid services in Pakistan, as well as recommendations for implementation of policies, actions and investments to achieve universal electricity access. The work also includes detailed analysis on potential mini-grid clusters to support future development of identified mini-grid potential.</a:t>
                      </a:r>
                    </a:p>
                  </a:txBody>
                  <a:tcPr marL="0" marR="0" marT="0" marB="0" anchor="ctr"/>
                </a:tc>
                <a:extLst>
                  <a:ext uri="{0D108BD9-81ED-4DB2-BD59-A6C34878D82A}">
                    <a16:rowId xmlns:a16="http://schemas.microsoft.com/office/drawing/2014/main" val="1869476927"/>
                  </a:ext>
                </a:extLst>
              </a:tr>
              <a:tr h="579122">
                <a:tc>
                  <a:txBody>
                    <a:bodyPr/>
                    <a:lstStyle/>
                    <a:p>
                      <a:pPr algn="l" fontAlgn="ctr"/>
                      <a:r>
                        <a:rPr lang="en-GB" sz="1000" b="1" i="0" u="none" strike="noStrike" dirty="0">
                          <a:solidFill>
                            <a:srgbClr val="000000"/>
                          </a:solidFill>
                          <a:effectLst/>
                          <a:latin typeface="Calibri" panose="020F0502020204030204" pitchFamily="34" charset="0"/>
                        </a:rPr>
                        <a:t>Owners Engineer (OE) for demo Pico Hydro PV solar Hybrid mini-grid at </a:t>
                      </a:r>
                      <a:r>
                        <a:rPr lang="en-GB" sz="1000" b="1" i="0" u="none" strike="noStrike" dirty="0" err="1">
                          <a:solidFill>
                            <a:srgbClr val="000000"/>
                          </a:solidFill>
                          <a:effectLst/>
                          <a:latin typeface="Calibri" panose="020F0502020204030204" pitchFamily="34" charset="0"/>
                        </a:rPr>
                        <a:t>Loltong</a:t>
                      </a:r>
                      <a:r>
                        <a:rPr lang="en-GB" sz="1000" b="1" i="0" u="none" strike="noStrike" dirty="0">
                          <a:solidFill>
                            <a:srgbClr val="000000"/>
                          </a:solidFill>
                          <a:effectLst/>
                          <a:latin typeface="Calibri" panose="020F0502020204030204" pitchFamily="34" charset="0"/>
                        </a:rPr>
                        <a:t> on Pentecost</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Department of Energy (DoE) Vanuatu </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Vanuatu</a:t>
                      </a:r>
                    </a:p>
                  </a:txBody>
                  <a:tcPr marL="0" marR="0" marT="0" marB="0" anchor="ctr"/>
                </a:tc>
                <a:tc>
                  <a:txBody>
                    <a:bodyPr/>
                    <a:lstStyle/>
                    <a:p>
                      <a:pPr algn="l" fontAlgn="ctr"/>
                      <a:r>
                        <a:rPr lang="en-GB" sz="1000" b="0" i="0" u="none" strike="noStrike">
                          <a:solidFill>
                            <a:srgbClr val="000000"/>
                          </a:solidFill>
                          <a:effectLst/>
                          <a:latin typeface="Calibri" panose="020F0502020204030204" pitchFamily="34" charset="0"/>
                        </a:rPr>
                        <a:t>Within the context of the UNDP implemented and GEF funded “Support to the Government of Vanuatu on Barrier Removal for Achieving National Energy Road Map Target of Vanuatu (BRANTV)” project, the overall objective of this specific assignment consisted of assisting DoE with the implementation of a Pico Hydro PV solar Hybrid mini-grid to electrify 107 users in Loltong, North Pentecost. As Owner’s Engineer, the services of this mandate included the required supervision and support to ensure the implementation of the project with a high standard of design and workmanship, on schedule and within budget. The project has been envisioned as a demonstration to provide the DoE with the required tools to develop a total of 12 additional similar projects in other regions of the country.</a:t>
                      </a:r>
                    </a:p>
                  </a:txBody>
                  <a:tcPr marL="0" marR="0" marT="0" marB="0" anchor="ctr"/>
                </a:tc>
                <a:extLst>
                  <a:ext uri="{0D108BD9-81ED-4DB2-BD59-A6C34878D82A}">
                    <a16:rowId xmlns:a16="http://schemas.microsoft.com/office/drawing/2014/main" val="946855676"/>
                  </a:ext>
                </a:extLst>
              </a:tr>
              <a:tr h="434341">
                <a:tc>
                  <a:txBody>
                    <a:bodyPr/>
                    <a:lstStyle/>
                    <a:p>
                      <a:pPr algn="l" fontAlgn="ctr"/>
                      <a:r>
                        <a:rPr lang="en-GB" sz="1000" b="1" i="0" u="none" strike="noStrike" dirty="0">
                          <a:solidFill>
                            <a:srgbClr val="000000"/>
                          </a:solidFill>
                          <a:effectLst/>
                          <a:latin typeface="Calibri" panose="020F0502020204030204" pitchFamily="34" charset="0"/>
                        </a:rPr>
                        <a:t>Consultancy Services for the Design of Mini-grids in </a:t>
                      </a:r>
                      <a:r>
                        <a:rPr lang="en-GB" sz="1000" b="1" i="0" u="none" strike="noStrike" dirty="0" err="1">
                          <a:solidFill>
                            <a:srgbClr val="000000"/>
                          </a:solidFill>
                          <a:effectLst/>
                          <a:latin typeface="Calibri" panose="020F0502020204030204" pitchFamily="34" charset="0"/>
                        </a:rPr>
                        <a:t>Udot</a:t>
                      </a:r>
                      <a:endParaRPr lang="en-GB"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Department of Resources and Development (National Government of the FSM)</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Federated States of Micronesia (FSM)</a:t>
                      </a:r>
                    </a:p>
                  </a:txBody>
                  <a:tcPr marL="0" marR="0" marT="0" marB="0" anchor="ctr"/>
                </a:tc>
                <a:tc>
                  <a:txBody>
                    <a:bodyPr/>
                    <a:lstStyle/>
                    <a:p>
                      <a:pPr algn="l" fontAlgn="ctr"/>
                      <a:r>
                        <a:rPr lang="en-GB" sz="1000" b="0" i="0" u="none" strike="noStrike">
                          <a:solidFill>
                            <a:srgbClr val="000000"/>
                          </a:solidFill>
                          <a:effectLst/>
                          <a:latin typeface="Calibri" panose="020F0502020204030204" pitchFamily="34" charset="0"/>
                        </a:rPr>
                        <a:t>The general objective was to provide technical support, as Owner’s Engineer, to the FSM’s Department of Resources &amp; Development (DRD) and the Chuuk Public Utility Corporation (CPUC) to validate field data for the design of the microgrids and provide technical information for the bidding documents for installation of microgrids in Udot, Chuuk State.</a:t>
                      </a:r>
                    </a:p>
                  </a:txBody>
                  <a:tcPr marL="0" marR="0" marT="0" marB="0" anchor="ctr"/>
                </a:tc>
                <a:extLst>
                  <a:ext uri="{0D108BD9-81ED-4DB2-BD59-A6C34878D82A}">
                    <a16:rowId xmlns:a16="http://schemas.microsoft.com/office/drawing/2014/main" val="3495462483"/>
                  </a:ext>
                </a:extLst>
              </a:tr>
              <a:tr h="868683">
                <a:tc>
                  <a:txBody>
                    <a:bodyPr/>
                    <a:lstStyle/>
                    <a:p>
                      <a:pPr algn="l" fontAlgn="ctr"/>
                      <a:r>
                        <a:rPr lang="en-GB" sz="1000" b="1" i="0" u="none" strike="noStrike" dirty="0">
                          <a:solidFill>
                            <a:srgbClr val="000000"/>
                          </a:solidFill>
                          <a:effectLst/>
                          <a:latin typeface="Calibri" panose="020F0502020204030204" pitchFamily="34" charset="0"/>
                        </a:rPr>
                        <a:t>Site Assessment Services for Design of Solar Panel Systems in Three Hospitals in Papua New Guinea</a:t>
                      </a:r>
                    </a:p>
                  </a:txBody>
                  <a:tcPr marL="0" marR="0" marT="0" marB="0" anchor="ctr"/>
                </a:tc>
                <a:tc>
                  <a:txBody>
                    <a:bodyPr/>
                    <a:lstStyle/>
                    <a:p>
                      <a:pPr algn="ctr" fontAlgn="ctr"/>
                      <a:r>
                        <a:rPr lang="en-GB" sz="1000" b="0" i="0" u="none" strike="noStrike" dirty="0">
                          <a:solidFill>
                            <a:srgbClr val="000000"/>
                          </a:solidFill>
                          <a:effectLst/>
                          <a:latin typeface="Calibri" panose="020F0502020204030204" pitchFamily="34" charset="0"/>
                        </a:rPr>
                        <a:t>United Nations Office for Project Services (UNOPS)</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Papua New Guinea</a:t>
                      </a:r>
                    </a:p>
                  </a:txBody>
                  <a:tcPr marL="0" marR="0" marT="0" marB="0" anchor="ctr"/>
                </a:tc>
                <a:tc>
                  <a:txBody>
                    <a:bodyPr/>
                    <a:lstStyle/>
                    <a:p>
                      <a:pPr algn="l" fontAlgn="ctr"/>
                      <a:r>
                        <a:rPr lang="en-GB" sz="1000" b="0" i="0" u="none" strike="noStrike" dirty="0">
                          <a:solidFill>
                            <a:srgbClr val="000000"/>
                          </a:solidFill>
                          <a:effectLst/>
                          <a:latin typeface="Calibri" panose="020F0502020204030204" pitchFamily="34" charset="0"/>
                        </a:rPr>
                        <a:t>Support UNOPS with the gathering of specific site-related information including through field visits, and presenting site assessment reports, to be used for the system design and sizing of anticipated battery-backup solar photovoltaic (PV) systems, at three hospitals in Papua New Guinea: Daru Hospital (Western Province), </a:t>
                      </a:r>
                      <a:r>
                        <a:rPr lang="en-GB" sz="1000" b="0" i="0" u="none" strike="noStrike" dirty="0" err="1">
                          <a:solidFill>
                            <a:srgbClr val="000000"/>
                          </a:solidFill>
                          <a:effectLst/>
                          <a:latin typeface="Calibri" panose="020F0502020204030204" pitchFamily="34" charset="0"/>
                        </a:rPr>
                        <a:t>Kerema</a:t>
                      </a:r>
                      <a:r>
                        <a:rPr lang="en-GB" sz="1000" b="0" i="0" u="none" strike="noStrike" dirty="0">
                          <a:solidFill>
                            <a:srgbClr val="000000"/>
                          </a:solidFill>
                          <a:effectLst/>
                          <a:latin typeface="Calibri" panose="020F0502020204030204" pitchFamily="34" charset="0"/>
                        </a:rPr>
                        <a:t> Hospital (Gulf Province), </a:t>
                      </a:r>
                      <a:r>
                        <a:rPr lang="en-GB" sz="1000" b="0" i="0" u="none" strike="noStrike" dirty="0" err="1">
                          <a:solidFill>
                            <a:srgbClr val="000000"/>
                          </a:solidFill>
                          <a:effectLst/>
                          <a:latin typeface="Calibri" panose="020F0502020204030204" pitchFamily="34" charset="0"/>
                        </a:rPr>
                        <a:t>Popondetta</a:t>
                      </a:r>
                      <a:r>
                        <a:rPr lang="en-GB" sz="1000" b="0" i="0" u="none" strike="noStrike" dirty="0">
                          <a:solidFill>
                            <a:srgbClr val="000000"/>
                          </a:solidFill>
                          <a:effectLst/>
                          <a:latin typeface="Calibri" panose="020F0502020204030204" pitchFamily="34" charset="0"/>
                        </a:rPr>
                        <a:t> Hospital (Oro Province).</a:t>
                      </a:r>
                    </a:p>
                  </a:txBody>
                  <a:tcPr marL="0" marR="0" marT="0" marB="0" anchor="ctr"/>
                </a:tc>
                <a:extLst>
                  <a:ext uri="{0D108BD9-81ED-4DB2-BD59-A6C34878D82A}">
                    <a16:rowId xmlns:a16="http://schemas.microsoft.com/office/drawing/2014/main" val="3354845528"/>
                  </a:ext>
                </a:extLst>
              </a:tr>
            </a:tbl>
          </a:graphicData>
        </a:graphic>
      </p:graphicFrame>
    </p:spTree>
    <p:extLst>
      <p:ext uri="{BB962C8B-B14F-4D97-AF65-F5344CB8AC3E}">
        <p14:creationId xmlns:p14="http://schemas.microsoft.com/office/powerpoint/2010/main" val="262658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048E-BFA0-C741-25D9-1E6533C0D1A0}"/>
              </a:ext>
            </a:extLst>
          </p:cNvPr>
          <p:cNvSpPr>
            <a:spLocks noGrp="1"/>
          </p:cNvSpPr>
          <p:nvPr>
            <p:ph type="title"/>
          </p:nvPr>
        </p:nvSpPr>
        <p:spPr/>
        <p:txBody>
          <a:bodyPr/>
          <a:lstStyle/>
          <a:p>
            <a:r>
              <a:rPr lang="it-IT" dirty="0"/>
              <a:t>Project </a:t>
            </a:r>
            <a:r>
              <a:rPr lang="it-IT" dirty="0" err="1"/>
              <a:t>references</a:t>
            </a:r>
            <a:r>
              <a:rPr lang="it-IT" dirty="0"/>
              <a:t> APAC</a:t>
            </a:r>
          </a:p>
        </p:txBody>
      </p:sp>
      <p:sp>
        <p:nvSpPr>
          <p:cNvPr id="4" name="Slide Number Placeholder 3">
            <a:extLst>
              <a:ext uri="{FF2B5EF4-FFF2-40B4-BE49-F238E27FC236}">
                <a16:creationId xmlns:a16="http://schemas.microsoft.com/office/drawing/2014/main" id="{2CE8DA83-42AD-4B89-B3DF-D0E145175CA4}"/>
              </a:ext>
            </a:extLst>
          </p:cNvPr>
          <p:cNvSpPr>
            <a:spLocks noGrp="1"/>
          </p:cNvSpPr>
          <p:nvPr>
            <p:ph type="sldNum" sz="quarter" idx="12"/>
          </p:nvPr>
        </p:nvSpPr>
        <p:spPr/>
        <p:txBody>
          <a:bodyPr/>
          <a:lstStyle/>
          <a:p>
            <a:fld id="{D537B128-84B6-4F1E-8E5B-83802323B4DC}" type="slidenum">
              <a:rPr lang="es-ES" smtClean="0"/>
              <a:pPr/>
              <a:t>12</a:t>
            </a:fld>
            <a:endParaRPr lang="es-ES" dirty="0"/>
          </a:p>
        </p:txBody>
      </p:sp>
      <p:graphicFrame>
        <p:nvGraphicFramePr>
          <p:cNvPr id="7" name="Table 6">
            <a:extLst>
              <a:ext uri="{FF2B5EF4-FFF2-40B4-BE49-F238E27FC236}">
                <a16:creationId xmlns:a16="http://schemas.microsoft.com/office/drawing/2014/main" id="{0796F60B-4D32-41B1-35D9-FBD56CE98B90}"/>
              </a:ext>
            </a:extLst>
          </p:cNvPr>
          <p:cNvGraphicFramePr>
            <a:graphicFrameLocks noGrp="1"/>
          </p:cNvGraphicFramePr>
          <p:nvPr/>
        </p:nvGraphicFramePr>
        <p:xfrm>
          <a:off x="263352" y="912370"/>
          <a:ext cx="11737303" cy="5809107"/>
        </p:xfrm>
        <a:graphic>
          <a:graphicData uri="http://schemas.openxmlformats.org/drawingml/2006/table">
            <a:tbl>
              <a:tblPr firstRow="1" bandRow="1">
                <a:tableStyleId>{1FECB4D8-DB02-4DC6-A0A2-4F2EBAE1DC90}</a:tableStyleId>
              </a:tblPr>
              <a:tblGrid>
                <a:gridCol w="2157592">
                  <a:extLst>
                    <a:ext uri="{9D8B030D-6E8A-4147-A177-3AD203B41FA5}">
                      <a16:colId xmlns:a16="http://schemas.microsoft.com/office/drawing/2014/main" val="4105062293"/>
                    </a:ext>
                  </a:extLst>
                </a:gridCol>
                <a:gridCol w="1179248">
                  <a:extLst>
                    <a:ext uri="{9D8B030D-6E8A-4147-A177-3AD203B41FA5}">
                      <a16:colId xmlns:a16="http://schemas.microsoft.com/office/drawing/2014/main" val="2519406832"/>
                    </a:ext>
                  </a:extLst>
                </a:gridCol>
                <a:gridCol w="1116975">
                  <a:extLst>
                    <a:ext uri="{9D8B030D-6E8A-4147-A177-3AD203B41FA5}">
                      <a16:colId xmlns:a16="http://schemas.microsoft.com/office/drawing/2014/main" val="1869070623"/>
                    </a:ext>
                  </a:extLst>
                </a:gridCol>
                <a:gridCol w="7283488">
                  <a:extLst>
                    <a:ext uri="{9D8B030D-6E8A-4147-A177-3AD203B41FA5}">
                      <a16:colId xmlns:a16="http://schemas.microsoft.com/office/drawing/2014/main" val="3397182219"/>
                    </a:ext>
                  </a:extLst>
                </a:gridCol>
              </a:tblGrid>
              <a:tr h="216024">
                <a:tc>
                  <a:txBody>
                    <a:bodyPr/>
                    <a:lstStyle/>
                    <a:p>
                      <a:pPr algn="ctr" fontAlgn="ctr"/>
                      <a:r>
                        <a:rPr lang="en-GB" sz="1000" b="1" u="none" strike="noStrike" dirty="0">
                          <a:solidFill>
                            <a:schemeClr val="bg1"/>
                          </a:solidFill>
                          <a:effectLst/>
                        </a:rPr>
                        <a:t>Title of Project</a:t>
                      </a:r>
                      <a:endParaRPr lang="en-GB" sz="1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n-GB" sz="1000" b="1" u="none" strike="noStrike" dirty="0">
                          <a:solidFill>
                            <a:schemeClr val="bg1"/>
                          </a:solidFill>
                          <a:effectLst/>
                        </a:rPr>
                        <a:t>Client</a:t>
                      </a:r>
                      <a:endParaRPr lang="en-GB" sz="1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n-GB" sz="1000" b="1" u="none" strike="noStrike" dirty="0">
                          <a:solidFill>
                            <a:schemeClr val="bg1"/>
                          </a:solidFill>
                          <a:effectLst/>
                        </a:rPr>
                        <a:t>Country</a:t>
                      </a:r>
                      <a:endParaRPr lang="en-GB" sz="1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n-GB" sz="1000" b="1" u="none" strike="noStrike" dirty="0">
                          <a:solidFill>
                            <a:schemeClr val="bg1"/>
                          </a:solidFill>
                          <a:effectLst/>
                        </a:rPr>
                        <a:t>Major Activities</a:t>
                      </a:r>
                      <a:endParaRPr lang="en-GB" sz="1000" b="1" i="0" u="none" strike="noStrike" dirty="0">
                        <a:solidFill>
                          <a:schemeClr val="bg1"/>
                        </a:solidFill>
                        <a:effectLst/>
                        <a:latin typeface="Calibri" panose="020F0502020204030204" pitchFamily="34" charset="0"/>
                      </a:endParaRPr>
                    </a:p>
                  </a:txBody>
                  <a:tcPr marL="0" marR="0" marT="0" marB="0" anchor="ctr"/>
                </a:tc>
                <a:extLst>
                  <a:ext uri="{0D108BD9-81ED-4DB2-BD59-A6C34878D82A}">
                    <a16:rowId xmlns:a16="http://schemas.microsoft.com/office/drawing/2014/main" val="4263371568"/>
                  </a:ext>
                </a:extLst>
              </a:tr>
              <a:tr h="434341">
                <a:tc>
                  <a:txBody>
                    <a:bodyPr/>
                    <a:lstStyle/>
                    <a:p>
                      <a:pPr algn="l" fontAlgn="ctr"/>
                      <a:r>
                        <a:rPr lang="en-GB" sz="1000" b="1" i="0" u="none" strike="noStrike" dirty="0">
                          <a:solidFill>
                            <a:srgbClr val="000000"/>
                          </a:solidFill>
                          <a:effectLst/>
                          <a:latin typeface="Calibri" panose="020F0502020204030204" pitchFamily="34" charset="0"/>
                        </a:rPr>
                        <a:t>Engineering Services for Renewable Energy Projects in Funafuti</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Tuvalu Electricity Corporation (TEC)</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Tuvalu</a:t>
                      </a:r>
                    </a:p>
                  </a:txBody>
                  <a:tcPr marL="0" marR="0" marT="0" marB="0" anchor="ctr"/>
                </a:tc>
                <a:tc>
                  <a:txBody>
                    <a:bodyPr/>
                    <a:lstStyle/>
                    <a:p>
                      <a:pPr algn="l" fontAlgn="ctr"/>
                      <a:r>
                        <a:rPr lang="en-GB" sz="1000" b="0" i="0" u="none" strike="noStrike">
                          <a:solidFill>
                            <a:srgbClr val="000000"/>
                          </a:solidFill>
                          <a:effectLst/>
                          <a:latin typeface="Calibri" panose="020F0502020204030204" pitchFamily="34" charset="0"/>
                        </a:rPr>
                        <a:t>The Energy Sector Development Project (ESDP) aims at enhancing Tuvalu’s energy security by reducing its dependence on imported fuel for power generation and by improving the efficiency and sustainability of its electricity system. Under ESDP, the Tuvalu Electricity Corporation (TEC) has implemented with the support of TTA: (i) the supply and installation of 768kW solar PVs and 1MWh battery storage in Fogafale, (ii) evaluation of an electric motorbike pilot, (iii) feasibility study for floating large solar PV, (iv) preparation of supporting scheme for solar PV rooftop, and (v) diagnosis of existing PV plants in the main island and preparation of an O&amp;M Plan for TEC; a workshop to disseminate results providing an opportunity to stakeholders to discuss next steps.</a:t>
                      </a:r>
                    </a:p>
                  </a:txBody>
                  <a:tcPr marL="0" marR="0" marT="0" marB="0" anchor="ctr"/>
                </a:tc>
                <a:extLst>
                  <a:ext uri="{0D108BD9-81ED-4DB2-BD59-A6C34878D82A}">
                    <a16:rowId xmlns:a16="http://schemas.microsoft.com/office/drawing/2014/main" val="3543316179"/>
                  </a:ext>
                </a:extLst>
              </a:tr>
              <a:tr h="579122">
                <a:tc>
                  <a:txBody>
                    <a:bodyPr/>
                    <a:lstStyle/>
                    <a:p>
                      <a:pPr algn="l" fontAlgn="ctr"/>
                      <a:r>
                        <a:rPr lang="en-GB" sz="1000" b="1" i="0" u="none" strike="noStrike">
                          <a:solidFill>
                            <a:srgbClr val="000000"/>
                          </a:solidFill>
                          <a:effectLst/>
                          <a:latin typeface="Calibri" panose="020F0502020204030204" pitchFamily="34" charset="0"/>
                        </a:rPr>
                        <a:t>Provision of consultancy services to deliver Papua New Guinea Off-Grid Code and Associated Regulations (Phase I and Phase II)</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United Nations Development Programme (UNDP)</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Papua New Guinea</a:t>
                      </a:r>
                    </a:p>
                  </a:txBody>
                  <a:tcPr marL="0" marR="0" marT="0" marB="0" anchor="ctr"/>
                </a:tc>
                <a:tc>
                  <a:txBody>
                    <a:bodyPr/>
                    <a:lstStyle/>
                    <a:p>
                      <a:pPr algn="l" fontAlgn="ctr"/>
                      <a:r>
                        <a:rPr lang="en-GB" sz="1000" b="0" i="0" u="none" strike="noStrike">
                          <a:solidFill>
                            <a:srgbClr val="000000"/>
                          </a:solidFill>
                          <a:effectLst/>
                          <a:latin typeface="Calibri" panose="020F0502020204030204" pitchFamily="34" charset="0"/>
                        </a:rPr>
                        <a:t>UNDP has supported the strengthening of the regulatory framework governing the use of off-grid renewable energy systems in Papua New Guinea. It is envisaged that the Papua New Guinea off-grid electricity code will promote commercially renewable energy applications in off-grid areas which will attract and stimulate growth in non-grid connected areas.  TTA’s mandate, undertaken in 2 phases, included:</a:t>
                      </a:r>
                      <a:br>
                        <a:rPr lang="en-GB" sz="1000" b="0" i="0" u="none" strike="noStrike">
                          <a:solidFill>
                            <a:srgbClr val="000000"/>
                          </a:solidFill>
                          <a:effectLst/>
                          <a:latin typeface="Calibri" panose="020F0502020204030204" pitchFamily="34" charset="0"/>
                        </a:rPr>
                      </a:br>
                      <a:r>
                        <a:rPr lang="en-GB" sz="1000" b="0" i="0" u="sng" strike="noStrike">
                          <a:solidFill>
                            <a:srgbClr val="000000"/>
                          </a:solidFill>
                          <a:effectLst/>
                          <a:latin typeface="Calibri" panose="020F0502020204030204" pitchFamily="34" charset="0"/>
                        </a:rPr>
                        <a:t>Phase 1</a:t>
                      </a:r>
                      <a:r>
                        <a:rPr lang="en-GB" sz="1000" b="0" i="0" u="none" strike="noStrike">
                          <a:solidFill>
                            <a:srgbClr val="000000"/>
                          </a:solidFill>
                          <a:effectLst/>
                          <a:latin typeface="Calibri" panose="020F0502020204030204" pitchFamily="34" charset="0"/>
                        </a:rPr>
                        <a:t>:  i) Definition of tariff guidelines for off-grid operators; ii) Grid interconnection regulations and procedures; iii) Quality-of-service regulations.</a:t>
                      </a:r>
                      <a:br>
                        <a:rPr lang="en-GB" sz="1000" b="0" i="0" u="none" strike="noStrike">
                          <a:solidFill>
                            <a:srgbClr val="000000"/>
                          </a:solidFill>
                          <a:effectLst/>
                          <a:latin typeface="Calibri" panose="020F0502020204030204" pitchFamily="34" charset="0"/>
                        </a:rPr>
                      </a:br>
                      <a:r>
                        <a:rPr lang="en-GB" sz="1000" b="0" i="0" u="sng" strike="noStrike">
                          <a:solidFill>
                            <a:srgbClr val="000000"/>
                          </a:solidFill>
                          <a:effectLst/>
                          <a:latin typeface="Calibri" panose="020F0502020204030204" pitchFamily="34" charset="0"/>
                        </a:rPr>
                        <a:t>Phase 2</a:t>
                      </a:r>
                      <a:r>
                        <a:rPr lang="en-GB" sz="1000" b="0" i="0" u="none" strike="noStrike">
                          <a:solidFill>
                            <a:srgbClr val="000000"/>
                          </a:solidFill>
                          <a:effectLst/>
                          <a:latin typeface="Calibri" panose="020F0502020204030204" pitchFamily="34" charset="0"/>
                        </a:rPr>
                        <a:t>: i) Draft of regulations governing tariff for off-grid, feed-in tariff and power purchase agreements; ii) Complete off-grid (mini-grid) code; iii) Capacity Building for Key Officials.</a:t>
                      </a:r>
                    </a:p>
                  </a:txBody>
                  <a:tcPr marL="0" marR="0" marT="0" marB="0" anchor="ctr"/>
                </a:tc>
                <a:extLst>
                  <a:ext uri="{0D108BD9-81ED-4DB2-BD59-A6C34878D82A}">
                    <a16:rowId xmlns:a16="http://schemas.microsoft.com/office/drawing/2014/main" val="4109581359"/>
                  </a:ext>
                </a:extLst>
              </a:tr>
              <a:tr h="289561">
                <a:tc>
                  <a:txBody>
                    <a:bodyPr/>
                    <a:lstStyle/>
                    <a:p>
                      <a:pPr algn="l" fontAlgn="ctr"/>
                      <a:r>
                        <a:rPr lang="en-GB" sz="1000" b="1" i="0" u="none" strike="noStrike">
                          <a:solidFill>
                            <a:srgbClr val="000000"/>
                          </a:solidFill>
                          <a:effectLst/>
                          <a:latin typeface="Calibri" panose="020F0502020204030204" pitchFamily="34" charset="0"/>
                        </a:rPr>
                        <a:t>Technical Backstopping Services to provide the necessary technical support for the effective design, implementation and validation of energy efficiency and renewable energy activities</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UNDP - CEDRO</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Lebanon</a:t>
                      </a:r>
                    </a:p>
                  </a:txBody>
                  <a:tcPr marL="0" marR="0" marT="0" marB="0" anchor="ctr"/>
                </a:tc>
                <a:tc>
                  <a:txBody>
                    <a:bodyPr/>
                    <a:lstStyle/>
                    <a:p>
                      <a:pPr algn="l" fontAlgn="ctr"/>
                      <a:r>
                        <a:rPr lang="en-GB" sz="1000" b="0" i="0" u="none" strike="noStrike" dirty="0">
                          <a:solidFill>
                            <a:srgbClr val="000000"/>
                          </a:solidFill>
                          <a:effectLst/>
                          <a:latin typeface="Calibri" panose="020F0502020204030204" pitchFamily="34" charset="0"/>
                        </a:rPr>
                        <a:t>The aim of the project was the provision of sustainable energy solutions that, first and foremost, increase the Lebanese Armed Forces-LAF’s energy autonomy in the region through energy efficiency (EE) and renewable energy (RE) projects.  This sought to enhance the general energy services that contribute to achieve a higher ability to observe and carry out the respective security-based operations.  TTA’s services consisted of:</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  Task 1:  Support in the implementation, design or validation of end-use EE and RE projects LAF’s buildings and facilities on the north-eastern border, including elaboration of technical specifications for various technologies, such as PV and Wind with storage, pellet boilers, building envelope retrofit etc. </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 Task 2: Support the process of technology transfer for specific EE and RE applications for Lebanon, including preparation and delivery of capacity building program.</a:t>
                      </a:r>
                    </a:p>
                  </a:txBody>
                  <a:tcPr marL="0" marR="0" marT="0" marB="0" anchor="ctr"/>
                </a:tc>
                <a:extLst>
                  <a:ext uri="{0D108BD9-81ED-4DB2-BD59-A6C34878D82A}">
                    <a16:rowId xmlns:a16="http://schemas.microsoft.com/office/drawing/2014/main" val="1869476927"/>
                  </a:ext>
                </a:extLst>
              </a:tr>
              <a:tr h="579122">
                <a:tc>
                  <a:txBody>
                    <a:bodyPr/>
                    <a:lstStyle/>
                    <a:p>
                      <a:pPr algn="l" fontAlgn="ctr"/>
                      <a:r>
                        <a:rPr lang="en-GB" sz="1000" b="1" i="0" u="none" strike="noStrike">
                          <a:solidFill>
                            <a:srgbClr val="000000"/>
                          </a:solidFill>
                          <a:effectLst/>
                          <a:latin typeface="Calibri" panose="020F0502020204030204" pitchFamily="34" charset="0"/>
                        </a:rPr>
                        <a:t>Assessment and Recommendations for the Design of a Hybrid Mini-Grid on Udot, Chuuk State</a:t>
                      </a:r>
                    </a:p>
                  </a:txBody>
                  <a:tcPr marL="0" marR="0" marT="0" marB="0" anchor="ctr"/>
                </a:tc>
                <a:tc>
                  <a:txBody>
                    <a:bodyPr/>
                    <a:lstStyle/>
                    <a:p>
                      <a:pPr algn="ctr" fontAlgn="ctr"/>
                      <a:r>
                        <a:rPr lang="en-GB" sz="1000" b="0" i="0" u="none" strike="noStrike" dirty="0">
                          <a:solidFill>
                            <a:srgbClr val="000000"/>
                          </a:solidFill>
                          <a:effectLst/>
                          <a:latin typeface="Calibri" panose="020F0502020204030204" pitchFamily="34" charset="0"/>
                        </a:rPr>
                        <a:t>Department of Resources and Development (DRD),</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Government of the FSM</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Federated States of Micronesia (FSM)</a:t>
                      </a:r>
                    </a:p>
                  </a:txBody>
                  <a:tcPr marL="0" marR="0" marT="0" marB="0" anchor="ctr"/>
                </a:tc>
                <a:tc>
                  <a:txBody>
                    <a:bodyPr/>
                    <a:lstStyle/>
                    <a:p>
                      <a:pPr algn="l" fontAlgn="ctr"/>
                      <a:r>
                        <a:rPr lang="en-GB" sz="1000" b="0" i="0" u="none" strike="noStrike">
                          <a:solidFill>
                            <a:srgbClr val="000000"/>
                          </a:solidFill>
                          <a:effectLst/>
                          <a:latin typeface="Calibri" panose="020F0502020204030204" pitchFamily="34" charset="0"/>
                        </a:rPr>
                        <a:t>The objective of this assignment was to provide consultancy assessment services to DRD and the Chuuk Public Utility Corporation (CPUC) to review the design and the tender documents for the supply, installation and commissioning of a hybrid solar PV/diesel mini-grid in Udot island. This project was included as part of the WB Sustainable Energy Development and Access Project (SEDAP), which supports efforts to increase access to electricity, while improving quality of delivery and reducing the reliance on fossil fuels for generation in the FSM.</a:t>
                      </a:r>
                    </a:p>
                  </a:txBody>
                  <a:tcPr marL="0" marR="0" marT="0" marB="0" anchor="ctr"/>
                </a:tc>
                <a:extLst>
                  <a:ext uri="{0D108BD9-81ED-4DB2-BD59-A6C34878D82A}">
                    <a16:rowId xmlns:a16="http://schemas.microsoft.com/office/drawing/2014/main" val="946855676"/>
                  </a:ext>
                </a:extLst>
              </a:tr>
              <a:tr h="434341">
                <a:tc>
                  <a:txBody>
                    <a:bodyPr/>
                    <a:lstStyle/>
                    <a:p>
                      <a:pPr algn="l" fontAlgn="ctr"/>
                      <a:r>
                        <a:rPr lang="en-GB" sz="1000" b="1" i="0" u="none" strike="noStrike">
                          <a:solidFill>
                            <a:srgbClr val="000000"/>
                          </a:solidFill>
                          <a:effectLst/>
                          <a:latin typeface="Calibri" panose="020F0502020204030204" pitchFamily="34" charset="0"/>
                        </a:rPr>
                        <a:t>Assessment of off-grid electrification Cambodia</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Investing in Infrastructure (3i) / The Palladium group</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Cambodia</a:t>
                      </a:r>
                    </a:p>
                  </a:txBody>
                  <a:tcPr marL="0" marR="0" marT="0" marB="0" anchor="ctr"/>
                </a:tc>
                <a:tc>
                  <a:txBody>
                    <a:bodyPr/>
                    <a:lstStyle/>
                    <a:p>
                      <a:pPr algn="l" fontAlgn="ctr"/>
                      <a:r>
                        <a:rPr lang="en-GB" sz="1000" b="0" i="0" u="none" strike="noStrike">
                          <a:solidFill>
                            <a:srgbClr val="000000"/>
                          </a:solidFill>
                          <a:effectLst/>
                          <a:latin typeface="Calibri" panose="020F0502020204030204" pitchFamily="34" charset="0"/>
                        </a:rPr>
                        <a:t>The objective of this assignment was to assess the least-cost electrification options for providing grid or near grid quality electricity to population clusters not covered by the existing and planned electricity transmission and distribution grid. The results will also assist the Ministry of Mines and Energy with the update of the National Power Development Plan 2019-2030 and the Renewable Energy Master Plan 2019-2030.</a:t>
                      </a:r>
                    </a:p>
                  </a:txBody>
                  <a:tcPr marL="0" marR="0" marT="0" marB="0" anchor="ctr"/>
                </a:tc>
                <a:extLst>
                  <a:ext uri="{0D108BD9-81ED-4DB2-BD59-A6C34878D82A}">
                    <a16:rowId xmlns:a16="http://schemas.microsoft.com/office/drawing/2014/main" val="3495462483"/>
                  </a:ext>
                </a:extLst>
              </a:tr>
              <a:tr h="868683">
                <a:tc>
                  <a:txBody>
                    <a:bodyPr/>
                    <a:lstStyle/>
                    <a:p>
                      <a:pPr algn="l" fontAlgn="ctr"/>
                      <a:r>
                        <a:rPr lang="en-GB" sz="1000" b="1" i="0" u="none" strike="noStrike">
                          <a:solidFill>
                            <a:srgbClr val="000000"/>
                          </a:solidFill>
                          <a:effectLst/>
                          <a:latin typeface="Calibri" panose="020F0502020204030204" pitchFamily="34" charset="0"/>
                        </a:rPr>
                        <a:t>Assistance to the Development of the Strategic Plan for the Pacific Centre for Renewable Energy and Energy Efficiency (PCREEE) covering the period 2020–2030</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UNIDO - PCREEE</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Pacific Region</a:t>
                      </a:r>
                    </a:p>
                  </a:txBody>
                  <a:tcPr marL="0" marR="0" marT="0" marB="0" anchor="ctr"/>
                </a:tc>
                <a:tc>
                  <a:txBody>
                    <a:bodyPr/>
                    <a:lstStyle/>
                    <a:p>
                      <a:pPr algn="l" fontAlgn="ctr"/>
                      <a:r>
                        <a:rPr lang="en-GB" sz="1000" b="0" i="0" u="none" strike="noStrike" dirty="0">
                          <a:solidFill>
                            <a:srgbClr val="000000"/>
                          </a:solidFill>
                          <a:effectLst/>
                          <a:latin typeface="Calibri" panose="020F0502020204030204" pitchFamily="34" charset="0"/>
                        </a:rPr>
                        <a:t>Development of PCREEE’s Strategic Plan 2020 to 2030, which establishes its vision and mission, scope of mandate, long-term planning and resource framework and sustainability scenario.</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This Plan aims at contributing to the cross-cutting objectives of Sustainable Development Goals, SDG 7 on Sustainable Energy, SDG 9 on inclusive and sustainable industrial development, SDG-13 on climate change mitigation and adaptation, SDG-12 on responsible consumption and SDG-17 on multi-stakeholder partnerships.</a:t>
                      </a:r>
                    </a:p>
                  </a:txBody>
                  <a:tcPr marL="0" marR="0" marT="0" marB="0" anchor="ctr"/>
                </a:tc>
                <a:extLst>
                  <a:ext uri="{0D108BD9-81ED-4DB2-BD59-A6C34878D82A}">
                    <a16:rowId xmlns:a16="http://schemas.microsoft.com/office/drawing/2014/main" val="3354845528"/>
                  </a:ext>
                </a:extLst>
              </a:tr>
            </a:tbl>
          </a:graphicData>
        </a:graphic>
      </p:graphicFrame>
    </p:spTree>
    <p:extLst>
      <p:ext uri="{BB962C8B-B14F-4D97-AF65-F5344CB8AC3E}">
        <p14:creationId xmlns:p14="http://schemas.microsoft.com/office/powerpoint/2010/main" val="273521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048E-BFA0-C741-25D9-1E6533C0D1A0}"/>
              </a:ext>
            </a:extLst>
          </p:cNvPr>
          <p:cNvSpPr>
            <a:spLocks noGrp="1"/>
          </p:cNvSpPr>
          <p:nvPr>
            <p:ph type="title"/>
          </p:nvPr>
        </p:nvSpPr>
        <p:spPr/>
        <p:txBody>
          <a:bodyPr/>
          <a:lstStyle/>
          <a:p>
            <a:r>
              <a:rPr lang="it-IT" dirty="0"/>
              <a:t>Project </a:t>
            </a:r>
            <a:r>
              <a:rPr lang="it-IT" dirty="0" err="1"/>
              <a:t>references</a:t>
            </a:r>
            <a:r>
              <a:rPr lang="it-IT" dirty="0"/>
              <a:t> APAC</a:t>
            </a:r>
          </a:p>
        </p:txBody>
      </p:sp>
      <p:sp>
        <p:nvSpPr>
          <p:cNvPr id="4" name="Slide Number Placeholder 3">
            <a:extLst>
              <a:ext uri="{FF2B5EF4-FFF2-40B4-BE49-F238E27FC236}">
                <a16:creationId xmlns:a16="http://schemas.microsoft.com/office/drawing/2014/main" id="{2CE8DA83-42AD-4B89-B3DF-D0E145175CA4}"/>
              </a:ext>
            </a:extLst>
          </p:cNvPr>
          <p:cNvSpPr>
            <a:spLocks noGrp="1"/>
          </p:cNvSpPr>
          <p:nvPr>
            <p:ph type="sldNum" sz="quarter" idx="12"/>
          </p:nvPr>
        </p:nvSpPr>
        <p:spPr/>
        <p:txBody>
          <a:bodyPr/>
          <a:lstStyle/>
          <a:p>
            <a:fld id="{D537B128-84B6-4F1E-8E5B-83802323B4DC}" type="slidenum">
              <a:rPr lang="es-ES" smtClean="0"/>
              <a:pPr/>
              <a:t>13</a:t>
            </a:fld>
            <a:endParaRPr lang="es-ES" dirty="0"/>
          </a:p>
        </p:txBody>
      </p:sp>
      <p:graphicFrame>
        <p:nvGraphicFramePr>
          <p:cNvPr id="7" name="Table 6">
            <a:extLst>
              <a:ext uri="{FF2B5EF4-FFF2-40B4-BE49-F238E27FC236}">
                <a16:creationId xmlns:a16="http://schemas.microsoft.com/office/drawing/2014/main" id="{0796F60B-4D32-41B1-35D9-FBD56CE98B90}"/>
              </a:ext>
            </a:extLst>
          </p:cNvPr>
          <p:cNvGraphicFramePr>
            <a:graphicFrameLocks noGrp="1"/>
          </p:cNvGraphicFramePr>
          <p:nvPr/>
        </p:nvGraphicFramePr>
        <p:xfrm>
          <a:off x="263352" y="908720"/>
          <a:ext cx="11737303" cy="5741478"/>
        </p:xfrm>
        <a:graphic>
          <a:graphicData uri="http://schemas.openxmlformats.org/drawingml/2006/table">
            <a:tbl>
              <a:tblPr firstRow="1" bandRow="1">
                <a:tableStyleId>{1FECB4D8-DB02-4DC6-A0A2-4F2EBAE1DC90}</a:tableStyleId>
              </a:tblPr>
              <a:tblGrid>
                <a:gridCol w="2157592">
                  <a:extLst>
                    <a:ext uri="{9D8B030D-6E8A-4147-A177-3AD203B41FA5}">
                      <a16:colId xmlns:a16="http://schemas.microsoft.com/office/drawing/2014/main" val="4105062293"/>
                    </a:ext>
                  </a:extLst>
                </a:gridCol>
                <a:gridCol w="1380860">
                  <a:extLst>
                    <a:ext uri="{9D8B030D-6E8A-4147-A177-3AD203B41FA5}">
                      <a16:colId xmlns:a16="http://schemas.microsoft.com/office/drawing/2014/main" val="2519406832"/>
                    </a:ext>
                  </a:extLst>
                </a:gridCol>
                <a:gridCol w="854036">
                  <a:extLst>
                    <a:ext uri="{9D8B030D-6E8A-4147-A177-3AD203B41FA5}">
                      <a16:colId xmlns:a16="http://schemas.microsoft.com/office/drawing/2014/main" val="1869070623"/>
                    </a:ext>
                  </a:extLst>
                </a:gridCol>
                <a:gridCol w="7344815">
                  <a:extLst>
                    <a:ext uri="{9D8B030D-6E8A-4147-A177-3AD203B41FA5}">
                      <a16:colId xmlns:a16="http://schemas.microsoft.com/office/drawing/2014/main" val="3397182219"/>
                    </a:ext>
                  </a:extLst>
                </a:gridCol>
              </a:tblGrid>
              <a:tr h="255078">
                <a:tc>
                  <a:txBody>
                    <a:bodyPr/>
                    <a:lstStyle/>
                    <a:p>
                      <a:pPr algn="ctr" fontAlgn="ctr"/>
                      <a:r>
                        <a:rPr lang="en-GB" sz="1000" b="1" u="none" strike="noStrike" dirty="0">
                          <a:solidFill>
                            <a:schemeClr val="bg1"/>
                          </a:solidFill>
                          <a:effectLst/>
                        </a:rPr>
                        <a:t>Title of Project</a:t>
                      </a:r>
                      <a:endParaRPr lang="en-GB" sz="1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n-GB" sz="1000" b="1" u="none" strike="noStrike" dirty="0">
                          <a:solidFill>
                            <a:schemeClr val="bg1"/>
                          </a:solidFill>
                          <a:effectLst/>
                        </a:rPr>
                        <a:t>Client</a:t>
                      </a:r>
                      <a:endParaRPr lang="en-GB" sz="1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n-GB" sz="1000" b="1" u="none" strike="noStrike" dirty="0">
                          <a:solidFill>
                            <a:schemeClr val="bg1"/>
                          </a:solidFill>
                          <a:effectLst/>
                        </a:rPr>
                        <a:t>Country</a:t>
                      </a:r>
                      <a:endParaRPr lang="en-GB" sz="1000" b="1" i="0" u="none" strike="noStrike" dirty="0">
                        <a:solidFill>
                          <a:schemeClr val="bg1"/>
                        </a:solidFill>
                        <a:effectLst/>
                        <a:latin typeface="Calibri" panose="020F0502020204030204" pitchFamily="34" charset="0"/>
                      </a:endParaRPr>
                    </a:p>
                  </a:txBody>
                  <a:tcPr marL="0" marR="0" marT="0" marB="0" anchor="ctr"/>
                </a:tc>
                <a:tc>
                  <a:txBody>
                    <a:bodyPr/>
                    <a:lstStyle/>
                    <a:p>
                      <a:pPr algn="ctr" fontAlgn="ctr"/>
                      <a:r>
                        <a:rPr lang="en-GB" sz="1000" b="1" u="none" strike="noStrike" dirty="0">
                          <a:solidFill>
                            <a:schemeClr val="bg1"/>
                          </a:solidFill>
                          <a:effectLst/>
                        </a:rPr>
                        <a:t>Major Activities</a:t>
                      </a:r>
                      <a:endParaRPr lang="en-GB" sz="1000" b="1" i="0" u="none" strike="noStrike" dirty="0">
                        <a:solidFill>
                          <a:schemeClr val="bg1"/>
                        </a:solidFill>
                        <a:effectLst/>
                        <a:latin typeface="Calibri" panose="020F0502020204030204" pitchFamily="34" charset="0"/>
                      </a:endParaRPr>
                    </a:p>
                  </a:txBody>
                  <a:tcPr marL="0" marR="0" marT="0" marB="0" anchor="ctr"/>
                </a:tc>
                <a:extLst>
                  <a:ext uri="{0D108BD9-81ED-4DB2-BD59-A6C34878D82A}">
                    <a16:rowId xmlns:a16="http://schemas.microsoft.com/office/drawing/2014/main" val="4263371568"/>
                  </a:ext>
                </a:extLst>
              </a:tr>
              <a:tr h="434341">
                <a:tc>
                  <a:txBody>
                    <a:bodyPr/>
                    <a:lstStyle/>
                    <a:p>
                      <a:pPr algn="l" fontAlgn="ctr"/>
                      <a:r>
                        <a:rPr lang="en-GB" sz="1000" b="1" i="0" u="none" strike="noStrike" dirty="0">
                          <a:solidFill>
                            <a:srgbClr val="000000"/>
                          </a:solidFill>
                          <a:effectLst/>
                          <a:latin typeface="Calibri" panose="020F0502020204030204" pitchFamily="34" charset="0"/>
                        </a:rPr>
                        <a:t>Owner’s Engineer for mini grids under Vanuatu Rural Electrification Project Stage II (VREP II)</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Department of Energy, Ministry of Climate Change, Government of the Republic of Vanuatu</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Vanuatu</a:t>
                      </a:r>
                    </a:p>
                  </a:txBody>
                  <a:tcPr marL="0" marR="0" marT="0" marB="0" anchor="ctr"/>
                </a:tc>
                <a:tc>
                  <a:txBody>
                    <a:bodyPr/>
                    <a:lstStyle/>
                    <a:p>
                      <a:pPr algn="l" fontAlgn="ctr"/>
                      <a:r>
                        <a:rPr lang="en-GB" sz="1000" b="0" i="0" u="none" strike="noStrike">
                          <a:solidFill>
                            <a:srgbClr val="000000"/>
                          </a:solidFill>
                          <a:effectLst/>
                          <a:latin typeface="Calibri" panose="020F0502020204030204" pitchFamily="34" charset="0"/>
                        </a:rPr>
                        <a:t>The Vanuatu Rural Electrification Project (VREP) is a key initiative to increase energy access in the rural communities of Vanuatu through the deployment of renewable energy systems. The VREP is being undertaken in two stages.  The first stage (VREP I) involved subsidizing ‘plug and play’ solar home systems (SHS) for remote dispersed rural households.  The second stage (VREP II) involves extending the subsidies to larger technician-installed SHS and micro grids together with the development of up to five (5) mini grids in rural communities of Vanuatu.  Under VREP II, TTA’s assignment consists of providing full owner’s engineering services for the end-to-end delivery of up to 5 mini grids. The scope of work includes activities related to: identification and selection of locations/sites, conceptual design and functional specifications, environmental &amp; social safeguards arrangement, regulatory aspects, bid documents and supervision of construction and commissioning, among others.</a:t>
                      </a:r>
                    </a:p>
                  </a:txBody>
                  <a:tcPr marL="0" marR="0" marT="0" marB="0" anchor="ctr"/>
                </a:tc>
                <a:extLst>
                  <a:ext uri="{0D108BD9-81ED-4DB2-BD59-A6C34878D82A}">
                    <a16:rowId xmlns:a16="http://schemas.microsoft.com/office/drawing/2014/main" val="3543316179"/>
                  </a:ext>
                </a:extLst>
              </a:tr>
              <a:tr h="579122">
                <a:tc>
                  <a:txBody>
                    <a:bodyPr/>
                    <a:lstStyle/>
                    <a:p>
                      <a:pPr algn="l" fontAlgn="ctr"/>
                      <a:r>
                        <a:rPr lang="en-GB" sz="1000" b="1" i="0" u="none" strike="noStrike">
                          <a:solidFill>
                            <a:srgbClr val="000000"/>
                          </a:solidFill>
                          <a:effectLst/>
                          <a:latin typeface="Calibri" panose="020F0502020204030204" pitchFamily="34" charset="0"/>
                        </a:rPr>
                        <a:t>Technical Screening and Institutional Structuring of Off-Grid Areas Electrification</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World Bank</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Indonesia</a:t>
                      </a:r>
                    </a:p>
                  </a:txBody>
                  <a:tcPr marL="0" marR="0" marT="0" marB="0" anchor="ctr"/>
                </a:tc>
                <a:tc>
                  <a:txBody>
                    <a:bodyPr/>
                    <a:lstStyle/>
                    <a:p>
                      <a:pPr algn="l" fontAlgn="ctr"/>
                      <a:r>
                        <a:rPr lang="en-GB" sz="1000" b="0" i="0" u="none" strike="noStrike">
                          <a:solidFill>
                            <a:srgbClr val="000000"/>
                          </a:solidFill>
                          <a:effectLst/>
                          <a:latin typeface="Calibri" panose="020F0502020204030204" pitchFamily="34" charset="0"/>
                        </a:rPr>
                        <a:t>The overall objective of this specific assignment consisted of proposing cost-competitive technical and financial solutions to electrify the off-grid areas in the pre-identified islands and develop sustainable business models involving private sector and the key stakeholders in Indonesia. The assignment focused on 10 islands within the Eastern Islands. The services involved:  mapping and technical assessment of off-grid areas, including data collection and characterization of the islands, as well as the technical and financial assessment and least-cost technical solution; business models and structuring for mini-grids and solar home systems (SHS), which entails regulatory framework review among other aspects.</a:t>
                      </a:r>
                    </a:p>
                  </a:txBody>
                  <a:tcPr marL="0" marR="0" marT="0" marB="0" anchor="ctr"/>
                </a:tc>
                <a:extLst>
                  <a:ext uri="{0D108BD9-81ED-4DB2-BD59-A6C34878D82A}">
                    <a16:rowId xmlns:a16="http://schemas.microsoft.com/office/drawing/2014/main" val="4109581359"/>
                  </a:ext>
                </a:extLst>
              </a:tr>
              <a:tr h="289561">
                <a:tc>
                  <a:txBody>
                    <a:bodyPr/>
                    <a:lstStyle/>
                    <a:p>
                      <a:pPr algn="l" fontAlgn="ctr"/>
                      <a:r>
                        <a:rPr lang="en-GB" sz="1000" b="1" i="0" u="none" strike="noStrike">
                          <a:solidFill>
                            <a:srgbClr val="000000"/>
                          </a:solidFill>
                          <a:effectLst/>
                          <a:latin typeface="Calibri" panose="020F0502020204030204" pitchFamily="34" charset="0"/>
                        </a:rPr>
                        <a:t>Consultancy Services for Owners Engineer for CPUC Solar</a:t>
                      </a:r>
                    </a:p>
                  </a:txBody>
                  <a:tcPr marL="0" marR="0" marT="0" marB="0" anchor="ctr"/>
                </a:tc>
                <a:tc>
                  <a:txBody>
                    <a:bodyPr/>
                    <a:lstStyle/>
                    <a:p>
                      <a:pPr algn="ctr" fontAlgn="ctr"/>
                      <a:r>
                        <a:rPr lang="en-GB" sz="1000" b="0" i="0" u="none" strike="noStrike" dirty="0">
                          <a:solidFill>
                            <a:srgbClr val="000000"/>
                          </a:solidFill>
                          <a:effectLst/>
                          <a:latin typeface="Calibri" panose="020F0502020204030204" pitchFamily="34" charset="0"/>
                        </a:rPr>
                        <a:t>Government of the FSM, Department of Resources and Development (DRD) and Chuuk Power Utility Corporation (CPUC)</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Federated States of Micronesia (FSM)</a:t>
                      </a:r>
                    </a:p>
                  </a:txBody>
                  <a:tcPr marL="0" marR="0" marT="0" marB="0" anchor="ctr"/>
                </a:tc>
                <a:tc>
                  <a:txBody>
                    <a:bodyPr/>
                    <a:lstStyle/>
                    <a:p>
                      <a:pPr algn="l" fontAlgn="ctr"/>
                      <a:r>
                        <a:rPr lang="en-GB" sz="1000" b="0" i="0" u="none" strike="noStrike">
                          <a:solidFill>
                            <a:srgbClr val="000000"/>
                          </a:solidFill>
                          <a:effectLst/>
                          <a:latin typeface="Calibri" panose="020F0502020204030204" pitchFamily="34" charset="0"/>
                        </a:rPr>
                        <a:t>Provision of Owner’s Engineer services to support CPUC in the overall activities related to the implementation of this state’s first utility-scale solar plant of 2 MW in Weno island, through the Sustainable Energy Development and Access Project (SEDAP), a US$30 million World Bank’s financed project.  The services included: site visits, assessment on the various aspects such suitability of site locations, soil studies, accessibility, etc., design and engineering phase, bidding phase including preparation of tender documents, technical specifications and support in proposals evaluation and contract negotiations. </a:t>
                      </a:r>
                    </a:p>
                  </a:txBody>
                  <a:tcPr marL="0" marR="0" marT="0" marB="0" anchor="ctr"/>
                </a:tc>
                <a:extLst>
                  <a:ext uri="{0D108BD9-81ED-4DB2-BD59-A6C34878D82A}">
                    <a16:rowId xmlns:a16="http://schemas.microsoft.com/office/drawing/2014/main" val="1869476927"/>
                  </a:ext>
                </a:extLst>
              </a:tr>
              <a:tr h="579122">
                <a:tc>
                  <a:txBody>
                    <a:bodyPr/>
                    <a:lstStyle/>
                    <a:p>
                      <a:pPr algn="l" fontAlgn="ctr"/>
                      <a:r>
                        <a:rPr lang="en-GB" sz="1000" b="1" i="0" u="none" strike="noStrike">
                          <a:solidFill>
                            <a:srgbClr val="000000"/>
                          </a:solidFill>
                          <a:effectLst/>
                          <a:latin typeface="Calibri" panose="020F0502020204030204" pitchFamily="34" charset="0"/>
                        </a:rPr>
                        <a:t>Technical and Financial Training for Mini-Grid Developers</a:t>
                      </a:r>
                    </a:p>
                  </a:txBody>
                  <a:tcPr marL="0" marR="0" marT="0" marB="0" anchor="ctr"/>
                </a:tc>
                <a:tc>
                  <a:txBody>
                    <a:bodyPr/>
                    <a:lstStyle/>
                    <a:p>
                      <a:pPr algn="ctr" fontAlgn="ctr"/>
                      <a:r>
                        <a:rPr lang="de-DE" sz="1000" b="0" i="0" u="none" strike="noStrike">
                          <a:solidFill>
                            <a:srgbClr val="000000"/>
                          </a:solidFill>
                          <a:effectLst/>
                          <a:latin typeface="Calibri" panose="020F0502020204030204" pitchFamily="34" charset="0"/>
                        </a:rPr>
                        <a:t>Deutsche Gesellschaft für Internationale Zusammenarbeit (GIZ)</a:t>
                      </a:r>
                    </a:p>
                  </a:txBody>
                  <a:tcPr marL="0" marR="0" marT="0" marB="0" anchor="ctr"/>
                </a:tc>
                <a:tc>
                  <a:txBody>
                    <a:bodyPr/>
                    <a:lstStyle/>
                    <a:p>
                      <a:pPr algn="ctr" fontAlgn="ctr"/>
                      <a:r>
                        <a:rPr lang="en-GB" sz="1000" b="0" i="0" u="none" strike="noStrike" dirty="0">
                          <a:solidFill>
                            <a:srgbClr val="000000"/>
                          </a:solidFill>
                          <a:effectLst/>
                          <a:latin typeface="Calibri" panose="020F0502020204030204" pitchFamily="34" charset="0"/>
                        </a:rPr>
                        <a:t>Myanmar</a:t>
                      </a:r>
                    </a:p>
                  </a:txBody>
                  <a:tcPr marL="0" marR="0" marT="0" marB="0" anchor="ctr"/>
                </a:tc>
                <a:tc>
                  <a:txBody>
                    <a:bodyPr/>
                    <a:lstStyle/>
                    <a:p>
                      <a:pPr algn="just" fontAlgn="ctr"/>
                      <a:r>
                        <a:rPr lang="en-GB" sz="1000" b="0" i="0" u="none" strike="noStrike" dirty="0">
                          <a:solidFill>
                            <a:srgbClr val="000000"/>
                          </a:solidFill>
                          <a:effectLst/>
                          <a:latin typeface="Calibri" panose="020F0502020204030204" pitchFamily="34" charset="0"/>
                        </a:rPr>
                        <a:t>The overall objective of this assignment was to support local project developers and, secondarily, the Department of Rural Development (DRD) NEP Project Management Office (PMO) in planning and implementing successful mini-grid proposals over the course of Call for Proposals 3. Specifically, this assignment aimed to enhance the capacity of prospective mini-grid developers and operators on the technical, financial and community aspects of engineering, procurement, construction and operation of mini-grid systems. TTA’s services consisted of planning, developing materials and conducting a series of training sessions spread out throughout the contract period, January 2019 to December 2019; TTA conducted one 10-days training and two 6-days trainings during this period aiming to strengthen the capacity of mini-grid developers (local companies entering or interested in the mini-grid sector), in the design and implementation of successful projects, covering several key subjects.</a:t>
                      </a:r>
                    </a:p>
                  </a:txBody>
                  <a:tcPr marL="0" marR="0" marT="0" marB="0" anchor="ctr"/>
                </a:tc>
                <a:extLst>
                  <a:ext uri="{0D108BD9-81ED-4DB2-BD59-A6C34878D82A}">
                    <a16:rowId xmlns:a16="http://schemas.microsoft.com/office/drawing/2014/main" val="946855676"/>
                  </a:ext>
                </a:extLst>
              </a:tr>
              <a:tr h="434341">
                <a:tc>
                  <a:txBody>
                    <a:bodyPr/>
                    <a:lstStyle/>
                    <a:p>
                      <a:pPr algn="l" fontAlgn="ctr"/>
                      <a:r>
                        <a:rPr lang="en-GB" sz="1000" b="1" i="0" u="none" strike="noStrike">
                          <a:solidFill>
                            <a:srgbClr val="000000"/>
                          </a:solidFill>
                          <a:effectLst/>
                          <a:latin typeface="Calibri" panose="020F0502020204030204" pitchFamily="34" charset="0"/>
                        </a:rPr>
                        <a:t>Technical Assistance for the preparation of PPAs for solar PV distributed generation</a:t>
                      </a: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Sustainable Energy Unit (SEU), Minister of Electricity and Water Affairs of the Kingdom of Bahrain.</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United Nations Development Program (UNDP)</a:t>
                      </a:r>
                      <a:br>
                        <a:rPr lang="en-GB" sz="1000" b="0" i="0" u="none" strike="noStrike">
                          <a:solidFill>
                            <a:srgbClr val="000000"/>
                          </a:solidFill>
                          <a:effectLst/>
                          <a:latin typeface="Calibri" panose="020F0502020204030204" pitchFamily="34" charset="0"/>
                        </a:rPr>
                      </a:br>
                      <a:endParaRPr lang="en-GB"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000" b="0" i="0" u="none" strike="noStrike">
                          <a:solidFill>
                            <a:srgbClr val="000000"/>
                          </a:solidFill>
                          <a:effectLst/>
                          <a:latin typeface="Calibri" panose="020F0502020204030204" pitchFamily="34" charset="0"/>
                        </a:rPr>
                        <a:t>Bahrain</a:t>
                      </a:r>
                    </a:p>
                  </a:txBody>
                  <a:tcPr marL="0" marR="0" marT="0" marB="0" anchor="ctr"/>
                </a:tc>
                <a:tc>
                  <a:txBody>
                    <a:bodyPr/>
                    <a:lstStyle/>
                    <a:p>
                      <a:pPr algn="l" fontAlgn="ctr"/>
                      <a:r>
                        <a:rPr lang="en-GB" sz="1000" b="0" i="0" u="none" strike="noStrike" dirty="0">
                          <a:solidFill>
                            <a:srgbClr val="000000"/>
                          </a:solidFill>
                          <a:effectLst/>
                          <a:latin typeface="Calibri" panose="020F0502020204030204" pitchFamily="34" charset="0"/>
                        </a:rPr>
                        <a:t>The objective within the National Renewable Energy Action Plan (NREAP) has been to establish Tender-based Feed-in Tariffs (</a:t>
                      </a:r>
                      <a:r>
                        <a:rPr lang="en-GB" sz="1000" b="0" i="0" u="none" strike="noStrike" dirty="0" err="1">
                          <a:solidFill>
                            <a:srgbClr val="000000"/>
                          </a:solidFill>
                          <a:effectLst/>
                          <a:latin typeface="Calibri" panose="020F0502020204030204" pitchFamily="34" charset="0"/>
                        </a:rPr>
                        <a:t>FiT</a:t>
                      </a:r>
                      <a:r>
                        <a:rPr lang="en-GB" sz="1000" b="0" i="0" u="none" strike="noStrike" dirty="0">
                          <a:solidFill>
                            <a:srgbClr val="000000"/>
                          </a:solidFill>
                          <a:effectLst/>
                          <a:latin typeface="Calibri" panose="020F0502020204030204" pitchFamily="34" charset="0"/>
                        </a:rPr>
                        <a:t>), as Bahrain focuses on distributed renewable energy rather than large solar PV power plants and intends to attract private sector investment to reach its targets.  UNDP’s aim was to implement a pilot project in 40 government buildings (8 different compounds), to install a total of 3 MWp of PV capacity. These buildings are to offer their available space to install distributed solar PV plants (either roof or ground mounted). Such space will be offered to potential independent Power Producers (IPP) under a lease agreement. The selected IPPs will build, own and operate the PV plant and will sell the electricity at a specified </a:t>
                      </a:r>
                      <a:r>
                        <a:rPr lang="en-GB" sz="1000" b="0" i="0" u="none" strike="noStrike" dirty="0" err="1">
                          <a:solidFill>
                            <a:srgbClr val="000000"/>
                          </a:solidFill>
                          <a:effectLst/>
                          <a:latin typeface="Calibri" panose="020F0502020204030204" pitchFamily="34" charset="0"/>
                        </a:rPr>
                        <a:t>FiT</a:t>
                      </a:r>
                      <a:r>
                        <a:rPr lang="en-GB" sz="1000" b="0" i="0" u="none" strike="noStrike" dirty="0">
                          <a:solidFill>
                            <a:srgbClr val="000000"/>
                          </a:solidFill>
                          <a:effectLst/>
                          <a:latin typeface="Calibri" panose="020F0502020204030204" pitchFamily="34" charset="0"/>
                        </a:rPr>
                        <a:t> to the building owners under a Power Purchase Agreement (PPA). The main objectives of the services provided by TTA were (</a:t>
                      </a:r>
                      <a:r>
                        <a:rPr lang="en-GB" sz="1000" b="0" i="0" u="none" strike="noStrike" dirty="0" err="1">
                          <a:solidFill>
                            <a:srgbClr val="000000"/>
                          </a:solidFill>
                          <a:effectLst/>
                          <a:latin typeface="Calibri" panose="020F0502020204030204" pitchFamily="34" charset="0"/>
                        </a:rPr>
                        <a:t>i</a:t>
                      </a:r>
                      <a:r>
                        <a:rPr lang="en-GB" sz="1000" b="0" i="0" u="none" strike="noStrike" dirty="0">
                          <a:solidFill>
                            <a:srgbClr val="000000"/>
                          </a:solidFill>
                          <a:effectLst/>
                          <a:latin typeface="Calibri" panose="020F0502020204030204" pitchFamily="34" charset="0"/>
                        </a:rPr>
                        <a:t>) to prepare the tender documents and associated contracts for the implementation of the pilot project, (ii) to review and evaluate the received bids and (iii) to extrapolate the results to provide recommendations on the level of Feed-in Tariffs needed in Bahrain.</a:t>
                      </a:r>
                    </a:p>
                  </a:txBody>
                  <a:tcPr marL="0" marR="0" marT="0" marB="0" anchor="ctr"/>
                </a:tc>
                <a:extLst>
                  <a:ext uri="{0D108BD9-81ED-4DB2-BD59-A6C34878D82A}">
                    <a16:rowId xmlns:a16="http://schemas.microsoft.com/office/drawing/2014/main" val="3495462483"/>
                  </a:ext>
                </a:extLst>
              </a:tr>
            </a:tbl>
          </a:graphicData>
        </a:graphic>
      </p:graphicFrame>
    </p:spTree>
    <p:extLst>
      <p:ext uri="{BB962C8B-B14F-4D97-AF65-F5344CB8AC3E}">
        <p14:creationId xmlns:p14="http://schemas.microsoft.com/office/powerpoint/2010/main" val="300665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C2C3B-FDA8-E2A2-FF4A-CB6FEFEF9831}"/>
              </a:ext>
            </a:extLst>
          </p:cNvPr>
          <p:cNvSpPr>
            <a:spLocks noGrp="1"/>
          </p:cNvSpPr>
          <p:nvPr>
            <p:ph type="title"/>
          </p:nvPr>
        </p:nvSpPr>
        <p:spPr/>
        <p:txBody>
          <a:bodyPr/>
          <a:lstStyle/>
          <a:p>
            <a:r>
              <a:rPr lang="es-CL" dirty="0"/>
              <a:t>ABOUT ROGER</a:t>
            </a:r>
            <a:endParaRPr lang="es-ES" dirty="0"/>
          </a:p>
        </p:txBody>
      </p:sp>
      <p:sp>
        <p:nvSpPr>
          <p:cNvPr id="14" name="AutoShape 6">
            <a:extLst>
              <a:ext uri="{FF2B5EF4-FFF2-40B4-BE49-F238E27FC236}">
                <a16:creationId xmlns:a16="http://schemas.microsoft.com/office/drawing/2014/main" id="{CA481FDA-6791-FADE-7EB6-C0CCF697B41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TextBox 3">
            <a:extLst>
              <a:ext uri="{FF2B5EF4-FFF2-40B4-BE49-F238E27FC236}">
                <a16:creationId xmlns:a16="http://schemas.microsoft.com/office/drawing/2014/main" id="{16B1652E-B21B-E538-F589-148D7B68720A}"/>
              </a:ext>
            </a:extLst>
          </p:cNvPr>
          <p:cNvSpPr txBox="1"/>
          <p:nvPr/>
        </p:nvSpPr>
        <p:spPr>
          <a:xfrm>
            <a:off x="3215680" y="1268760"/>
            <a:ext cx="8640960" cy="4401205"/>
          </a:xfrm>
          <a:prstGeom prst="rect">
            <a:avLst/>
          </a:prstGeom>
          <a:noFill/>
        </p:spPr>
        <p:txBody>
          <a:bodyPr wrap="square" rtlCol="0">
            <a:spAutoFit/>
          </a:bodyPr>
          <a:lstStyle/>
          <a:p>
            <a:r>
              <a:rPr lang="es-ES" sz="2000" b="1" dirty="0">
                <a:solidFill>
                  <a:schemeClr val="tx2"/>
                </a:solidFill>
              </a:rPr>
              <a:t>ROGER SALLENT</a:t>
            </a:r>
            <a:r>
              <a:rPr lang="es-ES" sz="2000" dirty="0">
                <a:solidFill>
                  <a:schemeClr val="tx2"/>
                </a:solidFill>
              </a:rPr>
              <a:t>. </a:t>
            </a:r>
            <a:r>
              <a:rPr lang="es-ES" sz="2000" i="1" dirty="0">
                <a:solidFill>
                  <a:schemeClr val="tx2"/>
                </a:solidFill>
              </a:rPr>
              <a:t>TTA Regional Team Leader </a:t>
            </a:r>
            <a:r>
              <a:rPr lang="es-ES" sz="2000" i="1" dirty="0" err="1">
                <a:solidFill>
                  <a:schemeClr val="tx2"/>
                </a:solidFill>
              </a:rPr>
              <a:t>for</a:t>
            </a:r>
            <a:r>
              <a:rPr lang="es-ES" sz="2000" i="1" dirty="0">
                <a:solidFill>
                  <a:schemeClr val="tx2"/>
                </a:solidFill>
              </a:rPr>
              <a:t> Asia-</a:t>
            </a:r>
            <a:r>
              <a:rPr lang="es-ES" sz="2000" i="1" dirty="0" err="1">
                <a:solidFill>
                  <a:schemeClr val="tx2"/>
                </a:solidFill>
              </a:rPr>
              <a:t>Pacific</a:t>
            </a:r>
            <a:r>
              <a:rPr lang="es-ES" sz="2000" i="1" dirty="0">
                <a:solidFill>
                  <a:schemeClr val="tx2"/>
                </a:solidFill>
              </a:rPr>
              <a:t> (</a:t>
            </a:r>
            <a:r>
              <a:rPr lang="es-ES" sz="2000" i="1" dirty="0" err="1">
                <a:solidFill>
                  <a:schemeClr val="tx2"/>
                </a:solidFill>
              </a:rPr>
              <a:t>based</a:t>
            </a:r>
            <a:r>
              <a:rPr lang="es-ES" sz="2000" i="1" dirty="0">
                <a:solidFill>
                  <a:schemeClr val="tx2"/>
                </a:solidFill>
              </a:rPr>
              <a:t> in Barcelona, </a:t>
            </a:r>
            <a:r>
              <a:rPr lang="es-ES" sz="2000" i="1" dirty="0" err="1">
                <a:solidFill>
                  <a:schemeClr val="tx2"/>
                </a:solidFill>
              </a:rPr>
              <a:t>Spain</a:t>
            </a:r>
            <a:r>
              <a:rPr lang="es-ES" sz="2000" i="1" dirty="0">
                <a:solidFill>
                  <a:schemeClr val="tx2"/>
                </a:solidFill>
              </a:rPr>
              <a:t>)</a:t>
            </a:r>
          </a:p>
          <a:p>
            <a:endParaRPr lang="en-GB" sz="2000" i="1" dirty="0"/>
          </a:p>
          <a:p>
            <a:pPr marL="342900" indent="-342900">
              <a:buFont typeface="Arial" panose="020B0604020202020204" pitchFamily="34" charset="0"/>
              <a:buChar char="•"/>
            </a:pPr>
            <a:r>
              <a:rPr lang="en-GB" sz="2000" b="1" dirty="0"/>
              <a:t>Industrial Engineer with +15 years of experience </a:t>
            </a:r>
            <a:r>
              <a:rPr lang="en-GB" sz="2000" dirty="0"/>
              <a:t>in renewable energies, energy efficiency and green building.</a:t>
            </a:r>
          </a:p>
          <a:p>
            <a:pPr marL="342900" indent="-342900">
              <a:buFont typeface="Arial" panose="020B0604020202020204" pitchFamily="34" charset="0"/>
              <a:buChar char="•"/>
            </a:pPr>
            <a:r>
              <a:rPr lang="en-GB" sz="2000" b="1" dirty="0"/>
              <a:t>International Experience </a:t>
            </a:r>
            <a:r>
              <a:rPr lang="en-GB" sz="2000" dirty="0"/>
              <a:t>: Afghanistan, Bahrain, Cambodia, Cameroon, China, Equatorial Guinea, </a:t>
            </a:r>
            <a:r>
              <a:rPr lang="en-GB" sz="2000" b="1" dirty="0"/>
              <a:t>FSM, </a:t>
            </a:r>
            <a:r>
              <a:rPr lang="en-GB" sz="2000" dirty="0"/>
              <a:t>Indonesia, Lebanon, Laos, Myanmar, </a:t>
            </a:r>
            <a:r>
              <a:rPr lang="en-GB" sz="2000" b="1" dirty="0"/>
              <a:t>Nauru, </a:t>
            </a:r>
            <a:r>
              <a:rPr lang="en-GB" sz="2000" dirty="0"/>
              <a:t>Nigeria, Palestine, Pakistan, </a:t>
            </a:r>
            <a:r>
              <a:rPr lang="en-GB" sz="2000" b="1" dirty="0"/>
              <a:t>PNG, </a:t>
            </a:r>
            <a:r>
              <a:rPr lang="en-GB" sz="2000" dirty="0"/>
              <a:t>Suriname, </a:t>
            </a:r>
            <a:r>
              <a:rPr lang="en-GB" sz="2000" b="1" dirty="0"/>
              <a:t>Tuvalu, </a:t>
            </a:r>
            <a:r>
              <a:rPr lang="en-GB" sz="2000" dirty="0"/>
              <a:t>Ukraine, </a:t>
            </a:r>
            <a:r>
              <a:rPr lang="en-GB" sz="2000" b="1" dirty="0"/>
              <a:t>Vanuatu.</a:t>
            </a:r>
          </a:p>
          <a:p>
            <a:pPr marL="342900" indent="-342900">
              <a:buFont typeface="Arial" panose="020B0604020202020204" pitchFamily="34" charset="0"/>
              <a:buChar char="•"/>
            </a:pPr>
            <a:r>
              <a:rPr lang="en-GB" sz="2000" b="1" dirty="0"/>
              <a:t>Project Manager of multiple projects in Asia and Pacific</a:t>
            </a:r>
            <a:r>
              <a:rPr lang="en-GB" sz="2000" dirty="0"/>
              <a:t>, including regulation, energy access planning, feasibility studies and engineering designs, construction supervision, electric mobility, water-energy integration, etc.</a:t>
            </a:r>
            <a:endParaRPr lang="en-GB" sz="2000" b="1" dirty="0"/>
          </a:p>
          <a:p>
            <a:pPr marL="342900" indent="-342900">
              <a:buFont typeface="Arial" panose="020B0604020202020204" pitchFamily="34" charset="0"/>
              <a:buChar char="•"/>
            </a:pPr>
            <a:r>
              <a:rPr lang="en-GB" sz="2000" b="1" dirty="0"/>
              <a:t>Relevant previous work (before TTA)</a:t>
            </a:r>
          </a:p>
          <a:p>
            <a:pPr marL="832716" lvl="1" indent="-342900">
              <a:buFont typeface="Arial" panose="020B0604020202020204" pitchFamily="34" charset="0"/>
              <a:buChar char="•"/>
            </a:pPr>
            <a:r>
              <a:rPr lang="en-GB" sz="2000" dirty="0"/>
              <a:t>Inter-American Development Bank (IDB). Energy specialist in Suriname</a:t>
            </a:r>
          </a:p>
          <a:p>
            <a:pPr marL="342900" indent="-342900">
              <a:buFont typeface="Arial" panose="020B0604020202020204" pitchFamily="34" charset="0"/>
              <a:buChar char="•"/>
            </a:pPr>
            <a:endParaRPr lang="en-GB" sz="2000" dirty="0"/>
          </a:p>
        </p:txBody>
      </p:sp>
      <p:pic>
        <p:nvPicPr>
          <p:cNvPr id="6" name="Picture 5" descr="A person wearing glasses and smiling&#10;&#10;Description automatically generated with low confidence">
            <a:extLst>
              <a:ext uri="{FF2B5EF4-FFF2-40B4-BE49-F238E27FC236}">
                <a16:creationId xmlns:a16="http://schemas.microsoft.com/office/drawing/2014/main" id="{EECBD0FB-FA9A-2C4C-B489-CFFFCA713A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416" y="1239525"/>
            <a:ext cx="1808584" cy="1808584"/>
          </a:xfrm>
          <a:prstGeom prst="ellipse">
            <a:avLst/>
          </a:prstGeom>
        </p:spPr>
      </p:pic>
    </p:spTree>
    <p:extLst>
      <p:ext uri="{BB962C8B-B14F-4D97-AF65-F5344CB8AC3E}">
        <p14:creationId xmlns:p14="http://schemas.microsoft.com/office/powerpoint/2010/main" val="4040246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C2C3B-FDA8-E2A2-FF4A-CB6FEFEF9831}"/>
              </a:ext>
            </a:extLst>
          </p:cNvPr>
          <p:cNvSpPr>
            <a:spLocks noGrp="1"/>
          </p:cNvSpPr>
          <p:nvPr>
            <p:ph type="title"/>
          </p:nvPr>
        </p:nvSpPr>
        <p:spPr/>
        <p:txBody>
          <a:bodyPr/>
          <a:lstStyle/>
          <a:p>
            <a:r>
              <a:rPr lang="es-CL" dirty="0"/>
              <a:t>ABOUT ALBERTO</a:t>
            </a:r>
            <a:endParaRPr lang="es-ES" dirty="0"/>
          </a:p>
        </p:txBody>
      </p:sp>
      <p:sp>
        <p:nvSpPr>
          <p:cNvPr id="14" name="AutoShape 6">
            <a:extLst>
              <a:ext uri="{FF2B5EF4-FFF2-40B4-BE49-F238E27FC236}">
                <a16:creationId xmlns:a16="http://schemas.microsoft.com/office/drawing/2014/main" id="{CA481FDA-6791-FADE-7EB6-C0CCF697B41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 name="Picture 2">
            <a:extLst>
              <a:ext uri="{FF2B5EF4-FFF2-40B4-BE49-F238E27FC236}">
                <a16:creationId xmlns:a16="http://schemas.microsoft.com/office/drawing/2014/main" id="{4F2E2A03-1003-15A3-E7C6-F0C2CAA7C21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400" y="1465602"/>
            <a:ext cx="1808584" cy="1808584"/>
          </a:xfrm>
          <a:prstGeom prst="ellipse">
            <a:avLst/>
          </a:prstGeom>
          <a:noFill/>
          <a:ln>
            <a:noFill/>
          </a:ln>
        </p:spPr>
      </p:pic>
      <p:sp>
        <p:nvSpPr>
          <p:cNvPr id="4" name="TextBox 3">
            <a:extLst>
              <a:ext uri="{FF2B5EF4-FFF2-40B4-BE49-F238E27FC236}">
                <a16:creationId xmlns:a16="http://schemas.microsoft.com/office/drawing/2014/main" id="{16B1652E-B21B-E538-F589-148D7B68720A}"/>
              </a:ext>
            </a:extLst>
          </p:cNvPr>
          <p:cNvSpPr txBox="1"/>
          <p:nvPr/>
        </p:nvSpPr>
        <p:spPr>
          <a:xfrm>
            <a:off x="3215680" y="1268760"/>
            <a:ext cx="8424936" cy="4385816"/>
          </a:xfrm>
          <a:prstGeom prst="rect">
            <a:avLst/>
          </a:prstGeom>
          <a:noFill/>
        </p:spPr>
        <p:txBody>
          <a:bodyPr wrap="square" rtlCol="0">
            <a:spAutoFit/>
          </a:bodyPr>
          <a:lstStyle/>
          <a:p>
            <a:r>
              <a:rPr lang="es-ES" sz="2000" b="1" dirty="0">
                <a:solidFill>
                  <a:schemeClr val="tx2"/>
                </a:solidFill>
              </a:rPr>
              <a:t>ALBERTO JERÓNIMO</a:t>
            </a:r>
            <a:r>
              <a:rPr lang="es-ES" sz="2000" dirty="0">
                <a:solidFill>
                  <a:schemeClr val="tx2"/>
                </a:solidFill>
              </a:rPr>
              <a:t>. </a:t>
            </a:r>
            <a:r>
              <a:rPr lang="es-ES" sz="2000" i="1" dirty="0">
                <a:solidFill>
                  <a:schemeClr val="tx2"/>
                </a:solidFill>
              </a:rPr>
              <a:t>TTA </a:t>
            </a:r>
            <a:r>
              <a:rPr lang="es-ES" sz="2000" i="1" dirty="0" err="1">
                <a:solidFill>
                  <a:schemeClr val="tx2"/>
                </a:solidFill>
              </a:rPr>
              <a:t>Resident</a:t>
            </a:r>
            <a:r>
              <a:rPr lang="es-ES" sz="2000" i="1" dirty="0">
                <a:solidFill>
                  <a:schemeClr val="tx2"/>
                </a:solidFill>
              </a:rPr>
              <a:t> </a:t>
            </a:r>
            <a:r>
              <a:rPr lang="es-ES" sz="2000" i="1" dirty="0" err="1">
                <a:solidFill>
                  <a:schemeClr val="tx2"/>
                </a:solidFill>
              </a:rPr>
              <a:t>coordinator</a:t>
            </a:r>
            <a:r>
              <a:rPr lang="es-ES" sz="2000" i="1" dirty="0">
                <a:solidFill>
                  <a:schemeClr val="tx2"/>
                </a:solidFill>
              </a:rPr>
              <a:t> in </a:t>
            </a:r>
            <a:r>
              <a:rPr lang="es-ES" sz="2000" i="1" dirty="0" err="1">
                <a:solidFill>
                  <a:schemeClr val="tx2"/>
                </a:solidFill>
              </a:rPr>
              <a:t>the</a:t>
            </a:r>
            <a:r>
              <a:rPr lang="es-ES" sz="2000" i="1" dirty="0">
                <a:solidFill>
                  <a:schemeClr val="tx2"/>
                </a:solidFill>
              </a:rPr>
              <a:t> </a:t>
            </a:r>
            <a:r>
              <a:rPr lang="es-ES" sz="2000" i="1" dirty="0" err="1">
                <a:solidFill>
                  <a:schemeClr val="tx2"/>
                </a:solidFill>
              </a:rPr>
              <a:t>Pacific</a:t>
            </a:r>
            <a:r>
              <a:rPr lang="es-ES" sz="2000" i="1" dirty="0">
                <a:solidFill>
                  <a:schemeClr val="tx2"/>
                </a:solidFill>
              </a:rPr>
              <a:t> (</a:t>
            </a:r>
            <a:r>
              <a:rPr lang="es-ES" sz="2000" i="1" dirty="0" err="1">
                <a:solidFill>
                  <a:schemeClr val="tx2"/>
                </a:solidFill>
              </a:rPr>
              <a:t>based</a:t>
            </a:r>
            <a:r>
              <a:rPr lang="es-ES" sz="2000" i="1" dirty="0">
                <a:solidFill>
                  <a:schemeClr val="tx2"/>
                </a:solidFill>
              </a:rPr>
              <a:t> in Vanuatu)</a:t>
            </a:r>
          </a:p>
          <a:p>
            <a:endParaRPr lang="en-GB" sz="2000" i="1" dirty="0"/>
          </a:p>
          <a:p>
            <a:pPr marL="342900" indent="-342900">
              <a:buFont typeface="Arial" panose="020B0604020202020204" pitchFamily="34" charset="0"/>
              <a:buChar char="•"/>
            </a:pPr>
            <a:r>
              <a:rPr lang="en-GB" sz="2000" b="1" dirty="0"/>
              <a:t>Electrical Engineer with +15 years of experience </a:t>
            </a:r>
            <a:r>
              <a:rPr lang="en-GB" sz="2000" dirty="0"/>
              <a:t>in the renewable energies sector.</a:t>
            </a:r>
          </a:p>
          <a:p>
            <a:pPr marL="342900" indent="-342900">
              <a:buFont typeface="Arial" panose="020B0604020202020204" pitchFamily="34" charset="0"/>
              <a:buChar char="•"/>
            </a:pPr>
            <a:r>
              <a:rPr lang="en-GB" sz="2000" b="1" dirty="0"/>
              <a:t>International Experience </a:t>
            </a:r>
            <a:r>
              <a:rPr lang="en-GB" sz="2000" dirty="0"/>
              <a:t>: Afghanistan, China Laos, Liberia, </a:t>
            </a:r>
            <a:r>
              <a:rPr lang="en-GB" sz="2000" b="1" dirty="0"/>
              <a:t>FSM, </a:t>
            </a:r>
            <a:r>
              <a:rPr lang="en-GB" sz="2000" dirty="0"/>
              <a:t>Cambodia, </a:t>
            </a:r>
            <a:r>
              <a:rPr lang="en-GB" sz="2000" b="1" dirty="0"/>
              <a:t>Fiji, Kiribati, </a:t>
            </a:r>
            <a:r>
              <a:rPr lang="en-GB" sz="2000" dirty="0"/>
              <a:t>Myanmar, </a:t>
            </a:r>
            <a:r>
              <a:rPr lang="en-GB" sz="2000" b="1" dirty="0"/>
              <a:t>PNG, Solomon Island, Tuvalu, Vanuatu</a:t>
            </a:r>
            <a:r>
              <a:rPr lang="en-GB" sz="2000" dirty="0"/>
              <a:t>.</a:t>
            </a:r>
          </a:p>
          <a:p>
            <a:pPr marL="342900" indent="-342900">
              <a:buFont typeface="Arial" panose="020B0604020202020204" pitchFamily="34" charset="0"/>
              <a:buChar char="•"/>
            </a:pPr>
            <a:r>
              <a:rPr lang="en-GB" sz="2000" b="1" dirty="0"/>
              <a:t>Project Manager of multiple projects from in the Pacific</a:t>
            </a:r>
            <a:r>
              <a:rPr lang="en-GB" sz="2000" dirty="0"/>
              <a:t>, including regional studies, feasibility studies and engineering designs for solar and hydro mini-grids, solar PV rooftop, utility scale solar and BESS, construction supervision, etc.</a:t>
            </a:r>
            <a:endParaRPr lang="en-GB" sz="2000" b="1" dirty="0"/>
          </a:p>
          <a:p>
            <a:pPr marL="342900" indent="-342900">
              <a:buFont typeface="Arial" panose="020B0604020202020204" pitchFamily="34" charset="0"/>
              <a:buChar char="•"/>
            </a:pPr>
            <a:r>
              <a:rPr lang="en-GB" sz="2000" b="1" dirty="0"/>
              <a:t>Relevant Previous work (before TTA)</a:t>
            </a:r>
          </a:p>
          <a:p>
            <a:pPr marL="832716" lvl="1" indent="-342900">
              <a:buFont typeface="Arial" panose="020B0604020202020204" pitchFamily="34" charset="0"/>
              <a:buChar char="•"/>
            </a:pPr>
            <a:r>
              <a:rPr lang="en-GB" sz="2000" dirty="0"/>
              <a:t>Myanmar</a:t>
            </a:r>
          </a:p>
          <a:p>
            <a:pPr marL="832716" lvl="1" indent="-342900">
              <a:buFont typeface="Arial" panose="020B0604020202020204" pitchFamily="34" charset="0"/>
              <a:buChar char="•"/>
            </a:pPr>
            <a:r>
              <a:rPr lang="en-GB" sz="2000" dirty="0"/>
              <a:t>Laos</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76505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C2C3B-FDA8-E2A2-FF4A-CB6FEFEF9831}"/>
              </a:ext>
            </a:extLst>
          </p:cNvPr>
          <p:cNvSpPr>
            <a:spLocks noGrp="1"/>
          </p:cNvSpPr>
          <p:nvPr>
            <p:ph type="title"/>
          </p:nvPr>
        </p:nvSpPr>
        <p:spPr/>
        <p:txBody>
          <a:bodyPr/>
          <a:lstStyle/>
          <a:p>
            <a:r>
              <a:rPr lang="es-CL" dirty="0"/>
              <a:t>RE HYBRID MINI-GRID WORKSHOP IN WEST AFRICA</a:t>
            </a:r>
            <a:endParaRPr lang="es-ES" dirty="0"/>
          </a:p>
        </p:txBody>
      </p:sp>
      <p:sp>
        <p:nvSpPr>
          <p:cNvPr id="14" name="AutoShape 6">
            <a:extLst>
              <a:ext uri="{FF2B5EF4-FFF2-40B4-BE49-F238E27FC236}">
                <a16:creationId xmlns:a16="http://schemas.microsoft.com/office/drawing/2014/main" id="{CA481FDA-6791-FADE-7EB6-C0CCF697B41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TextBox 3">
            <a:extLst>
              <a:ext uri="{FF2B5EF4-FFF2-40B4-BE49-F238E27FC236}">
                <a16:creationId xmlns:a16="http://schemas.microsoft.com/office/drawing/2014/main" id="{16B1652E-B21B-E538-F589-148D7B68720A}"/>
              </a:ext>
            </a:extLst>
          </p:cNvPr>
          <p:cNvSpPr txBox="1"/>
          <p:nvPr/>
        </p:nvSpPr>
        <p:spPr>
          <a:xfrm>
            <a:off x="703784" y="836712"/>
            <a:ext cx="6472336" cy="2139047"/>
          </a:xfrm>
          <a:prstGeom prst="rect">
            <a:avLst/>
          </a:prstGeom>
          <a:noFill/>
        </p:spPr>
        <p:txBody>
          <a:bodyPr wrap="square" rtlCol="0">
            <a:spAutoFit/>
          </a:bodyPr>
          <a:lstStyle/>
          <a:p>
            <a:endParaRPr lang="en-GB" i="1" dirty="0"/>
          </a:p>
          <a:p>
            <a:pPr marL="342900" indent="-342900">
              <a:buFont typeface="Arial" panose="020B0604020202020204" pitchFamily="34" charset="0"/>
              <a:buChar char="•"/>
            </a:pPr>
            <a:r>
              <a:rPr lang="en-GB" i="1" dirty="0"/>
              <a:t>“Renewable </a:t>
            </a:r>
            <a:r>
              <a:rPr lang="en-GB" i="1" dirty="0" err="1"/>
              <a:t>Eenrgy</a:t>
            </a:r>
            <a:r>
              <a:rPr lang="en-GB" i="1" dirty="0"/>
              <a:t> Hybrid Mini-Grid Systems for Rural Electrification in West Africa”</a:t>
            </a:r>
          </a:p>
          <a:p>
            <a:pPr marL="342900" indent="-342900">
              <a:buFont typeface="Arial" panose="020B0604020202020204" pitchFamily="34" charset="0"/>
              <a:buChar char="•"/>
            </a:pPr>
            <a:r>
              <a:rPr lang="en-GB" dirty="0"/>
              <a:t>Organized by ECOWAS Centre for Renewable Energy and Energy Efficiency (ECREEEE)</a:t>
            </a:r>
          </a:p>
          <a:p>
            <a:pPr marL="342900" indent="-342900">
              <a:buFont typeface="Arial" panose="020B0604020202020204" pitchFamily="34" charset="0"/>
              <a:buChar char="•"/>
            </a:pPr>
            <a:r>
              <a:rPr lang="en-GB" dirty="0"/>
              <a:t>Guinea Bissau, March 2015</a:t>
            </a:r>
          </a:p>
          <a:p>
            <a:pPr marL="342900" indent="-342900">
              <a:buFont typeface="Arial" panose="020B0604020202020204" pitchFamily="34" charset="0"/>
              <a:buChar char="•"/>
            </a:pPr>
            <a:endParaRPr lang="en-GB" dirty="0"/>
          </a:p>
        </p:txBody>
      </p:sp>
      <p:pic>
        <p:nvPicPr>
          <p:cNvPr id="1026" name="Picture 2" descr="About - ECREEE - Organizations - ENERGYDATA.INFO">
            <a:extLst>
              <a:ext uri="{FF2B5EF4-FFF2-40B4-BE49-F238E27FC236}">
                <a16:creationId xmlns:a16="http://schemas.microsoft.com/office/drawing/2014/main" id="{55E99BDA-19A7-6C6E-1633-5C6A902C19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23792" y="3204266"/>
            <a:ext cx="3021541" cy="10281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people posing for a photo&#10;&#10;Description automatically generated">
            <a:extLst>
              <a:ext uri="{FF2B5EF4-FFF2-40B4-BE49-F238E27FC236}">
                <a16:creationId xmlns:a16="http://schemas.microsoft.com/office/drawing/2014/main" id="{53EE493E-0FEC-D882-99D9-0F068A0C9B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06735" y="3811586"/>
            <a:ext cx="4186281" cy="2771776"/>
          </a:xfrm>
          <a:prstGeom prst="rect">
            <a:avLst/>
          </a:prstGeom>
        </p:spPr>
      </p:pic>
      <p:pic>
        <p:nvPicPr>
          <p:cNvPr id="8" name="Picture 7" descr="A group of people standing together&#10;&#10;Description automatically generated with medium confidence">
            <a:extLst>
              <a:ext uri="{FF2B5EF4-FFF2-40B4-BE49-F238E27FC236}">
                <a16:creationId xmlns:a16="http://schemas.microsoft.com/office/drawing/2014/main" id="{CCD40E9C-7D4F-96E8-A4E2-B4C227742F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06734" y="836712"/>
            <a:ext cx="4186282" cy="2771776"/>
          </a:xfrm>
          <a:prstGeom prst="rect">
            <a:avLst/>
          </a:prstGeom>
        </p:spPr>
      </p:pic>
      <p:pic>
        <p:nvPicPr>
          <p:cNvPr id="10" name="Picture 9" descr="A person holding a microphone&#10;&#10;Description automatically generated with medium confidence">
            <a:extLst>
              <a:ext uri="{FF2B5EF4-FFF2-40B4-BE49-F238E27FC236}">
                <a16:creationId xmlns:a16="http://schemas.microsoft.com/office/drawing/2014/main" id="{67755080-5E3E-51C7-A612-1269C82F07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89803" y="4599129"/>
            <a:ext cx="2886317" cy="1911057"/>
          </a:xfrm>
          <a:prstGeom prst="rect">
            <a:avLst/>
          </a:prstGeom>
        </p:spPr>
      </p:pic>
      <p:pic>
        <p:nvPicPr>
          <p:cNvPr id="12" name="Picture 11" descr="A group of people sitting at a table&#10;&#10;Description automatically generated">
            <a:extLst>
              <a:ext uri="{FF2B5EF4-FFF2-40B4-BE49-F238E27FC236}">
                <a16:creationId xmlns:a16="http://schemas.microsoft.com/office/drawing/2014/main" id="{846456F9-F517-6E3A-81B0-32C6698C5D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0514" y="3701459"/>
            <a:ext cx="2932584" cy="1941691"/>
          </a:xfrm>
          <a:prstGeom prst="rect">
            <a:avLst/>
          </a:prstGeom>
        </p:spPr>
      </p:pic>
    </p:spTree>
    <p:extLst>
      <p:ext uri="{BB962C8B-B14F-4D97-AF65-F5344CB8AC3E}">
        <p14:creationId xmlns:p14="http://schemas.microsoft.com/office/powerpoint/2010/main" val="123896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s-CL" dirty="0"/>
              <a:t>2. </a:t>
            </a:r>
            <a:r>
              <a:rPr lang="es-CL" dirty="0" err="1"/>
              <a:t>About</a:t>
            </a:r>
            <a:r>
              <a:rPr lang="es-CL" dirty="0"/>
              <a:t> </a:t>
            </a:r>
            <a:r>
              <a:rPr lang="es-CL" dirty="0" err="1"/>
              <a:t>the</a:t>
            </a:r>
            <a:r>
              <a:rPr lang="es-CL" dirty="0"/>
              <a:t> </a:t>
            </a:r>
            <a:r>
              <a:rPr lang="es-CL" dirty="0" err="1"/>
              <a:t>audience</a:t>
            </a:r>
            <a:endParaRPr lang="es-ES" dirty="0"/>
          </a:p>
        </p:txBody>
      </p:sp>
    </p:spTree>
    <p:extLst>
      <p:ext uri="{BB962C8B-B14F-4D97-AF65-F5344CB8AC3E}">
        <p14:creationId xmlns:p14="http://schemas.microsoft.com/office/powerpoint/2010/main" val="1915407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S</a:t>
            </a:r>
            <a:r>
              <a:rPr lang="en-GB" dirty="0">
                <a:solidFill>
                  <a:srgbClr val="4B655A"/>
                </a:solidFill>
                <a:latin typeface="Tw Cen MT" panose="020B0602020104020603" pitchFamily="34" charset="0"/>
              </a:rPr>
              <a:t>HORT INTRODUCTION</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500742" y="1062893"/>
            <a:ext cx="11211882" cy="3123932"/>
          </a:xfrm>
          <a:prstGeom prst="rect">
            <a:avLst/>
          </a:prstGeom>
          <a:noFill/>
        </p:spPr>
        <p:txBody>
          <a:bodyPr wrap="square">
            <a:spAutoFit/>
          </a:bodyPr>
          <a:lstStyle/>
          <a:p>
            <a:pPr algn="l">
              <a:spcBef>
                <a:spcPts val="600"/>
              </a:spcBef>
            </a:pPr>
            <a:endParaRPr lang="en-US" sz="1800" b="1" i="0" dirty="0">
              <a:effectLst/>
            </a:endParaRPr>
          </a:p>
          <a:p>
            <a:pPr algn="l">
              <a:spcBef>
                <a:spcPts val="600"/>
              </a:spcBef>
            </a:pPr>
            <a:r>
              <a:rPr lang="en-US" sz="1800" b="1" i="0" dirty="0">
                <a:effectLst/>
              </a:rPr>
              <a:t>Please kindly introduce yourself in 3-5 min indicating, at least:</a:t>
            </a:r>
          </a:p>
          <a:p>
            <a:pPr algn="l">
              <a:spcBef>
                <a:spcPts val="600"/>
              </a:spcBef>
            </a:pPr>
            <a:endParaRPr lang="en-US" sz="1800" b="1" i="0" dirty="0">
              <a:effectLst/>
            </a:endParaRPr>
          </a:p>
          <a:p>
            <a:pPr marL="342900" indent="-342900" algn="l">
              <a:spcBef>
                <a:spcPts val="600"/>
              </a:spcBef>
              <a:buFont typeface="+mj-lt"/>
              <a:buAutoNum type="arabicPeriod"/>
            </a:pPr>
            <a:r>
              <a:rPr lang="en-US" sz="1800" b="1" i="0" dirty="0">
                <a:effectLst/>
              </a:rPr>
              <a:t>Your role</a:t>
            </a:r>
            <a:r>
              <a:rPr lang="en-US" sz="1800" dirty="0"/>
              <a:t>:</a:t>
            </a:r>
            <a:r>
              <a:rPr lang="en-US" sz="1800" b="0" i="0" dirty="0">
                <a:effectLst/>
              </a:rPr>
              <a:t> Organization,</a:t>
            </a:r>
            <a:r>
              <a:rPr lang="en-US" sz="1800" dirty="0"/>
              <a:t> position.</a:t>
            </a:r>
          </a:p>
          <a:p>
            <a:pPr marL="342900" indent="-342900" algn="l">
              <a:spcBef>
                <a:spcPts val="600"/>
              </a:spcBef>
              <a:buFont typeface="+mj-lt"/>
              <a:buAutoNum type="arabicPeriod"/>
            </a:pPr>
            <a:endParaRPr lang="en-US" sz="1800" b="1" dirty="0"/>
          </a:p>
          <a:p>
            <a:pPr marL="342900" indent="-342900" algn="l">
              <a:spcBef>
                <a:spcPts val="600"/>
              </a:spcBef>
              <a:buFont typeface="+mj-lt"/>
              <a:buAutoNum type="arabicPeriod"/>
            </a:pPr>
            <a:r>
              <a:rPr lang="en-US" sz="1800" b="1" dirty="0"/>
              <a:t>Previous experience in off-grid</a:t>
            </a:r>
            <a:r>
              <a:rPr lang="en-US" sz="1800" dirty="0"/>
              <a:t>. Share briefly if you had any exposure to mini-grid projects or energy access projects in general.</a:t>
            </a:r>
          </a:p>
          <a:p>
            <a:pPr marL="342900" indent="-342900" algn="l">
              <a:spcBef>
                <a:spcPts val="600"/>
              </a:spcBef>
              <a:buFont typeface="+mj-lt"/>
              <a:buAutoNum type="arabicPeriod"/>
            </a:pPr>
            <a:endParaRPr lang="en-US" sz="1800" b="1" dirty="0"/>
          </a:p>
          <a:p>
            <a:pPr marL="342900" indent="-342900" algn="l">
              <a:spcBef>
                <a:spcPts val="600"/>
              </a:spcBef>
              <a:buFont typeface="+mj-lt"/>
              <a:buAutoNum type="arabicPeriod"/>
            </a:pPr>
            <a:r>
              <a:rPr lang="en-US" sz="1800" b="1" dirty="0"/>
              <a:t>Training expectations</a:t>
            </a:r>
            <a:r>
              <a:rPr lang="en-US" sz="1800" dirty="0"/>
              <a:t>. What brings you to this training, what would you like to learn</a:t>
            </a:r>
          </a:p>
        </p:txBody>
      </p:sp>
      <p:pic>
        <p:nvPicPr>
          <p:cNvPr id="1028" name="Picture 4" descr="Importance Of Group Discussion In Teaching - Classplus Growth Blog">
            <a:extLst>
              <a:ext uri="{FF2B5EF4-FFF2-40B4-BE49-F238E27FC236}">
                <a16:creationId xmlns:a16="http://schemas.microsoft.com/office/drawing/2014/main" id="{7D034E21-A755-7C94-42E9-70A0F26D0ED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84863" y="116632"/>
            <a:ext cx="4907138"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244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s-CL" dirty="0"/>
              <a:t>3. </a:t>
            </a:r>
            <a:r>
              <a:rPr lang="es-CL" dirty="0" err="1"/>
              <a:t>About</a:t>
            </a:r>
            <a:r>
              <a:rPr lang="es-CL" dirty="0"/>
              <a:t> THIS WORKSHOP</a:t>
            </a:r>
            <a:endParaRPr lang="es-ES" dirty="0"/>
          </a:p>
        </p:txBody>
      </p:sp>
    </p:spTree>
    <p:extLst>
      <p:ext uri="{BB962C8B-B14F-4D97-AF65-F5344CB8AC3E}">
        <p14:creationId xmlns:p14="http://schemas.microsoft.com/office/powerpoint/2010/main" val="426457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B39176BF-8126-9458-5E8F-428ABD13AFB0}"/>
              </a:ext>
            </a:extLst>
          </p:cNvPr>
          <p:cNvSpPr>
            <a:spLocks noGrp="1"/>
          </p:cNvSpPr>
          <p:nvPr>
            <p:ph sz="quarter" idx="10"/>
          </p:nvPr>
        </p:nvSpPr>
        <p:spPr>
          <a:xfrm>
            <a:off x="609599" y="1268414"/>
            <a:ext cx="10972800" cy="4536850"/>
          </a:xfrm>
        </p:spPr>
        <p:txBody>
          <a:bodyPr>
            <a:normAutofit/>
          </a:bodyPr>
          <a:lstStyle/>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About TTA</a:t>
            </a:r>
          </a:p>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About the Audience</a:t>
            </a:r>
          </a:p>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About this Workshop</a:t>
            </a:r>
          </a:p>
        </p:txBody>
      </p:sp>
      <p:sp>
        <p:nvSpPr>
          <p:cNvPr id="12" name="Título 11">
            <a:extLst>
              <a:ext uri="{FF2B5EF4-FFF2-40B4-BE49-F238E27FC236}">
                <a16:creationId xmlns:a16="http://schemas.microsoft.com/office/drawing/2014/main" id="{68617709-103D-B6DD-2299-38CD5AE40CA7}"/>
              </a:ext>
            </a:extLst>
          </p:cNvPr>
          <p:cNvSpPr>
            <a:spLocks noGrp="1"/>
          </p:cNvSpPr>
          <p:nvPr>
            <p:ph type="title"/>
          </p:nvPr>
        </p:nvSpPr>
        <p:spPr/>
        <p:txBody>
          <a:bodyPr/>
          <a:lstStyle/>
          <a:p>
            <a:r>
              <a:rPr lang="es-CL" dirty="0"/>
              <a:t>CONTENTS</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WORKSHOP OBJECTIVES</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2495600" y="1268760"/>
            <a:ext cx="9433048" cy="5217326"/>
          </a:xfrm>
          <a:prstGeom prst="rect">
            <a:avLst/>
          </a:prstGeom>
          <a:noFill/>
        </p:spPr>
        <p:txBody>
          <a:bodyPr wrap="square">
            <a:spAutoFit/>
          </a:bodyPr>
          <a:lstStyle/>
          <a:p>
            <a:pPr marL="342900" lvl="0" indent="-342900">
              <a:spcAft>
                <a:spcPts val="600"/>
              </a:spcAft>
              <a:buClr>
                <a:srgbClr val="000000"/>
              </a:buClr>
              <a:buFont typeface="+mj-lt"/>
              <a:buAutoNum type="romanLcParenR"/>
            </a:pPr>
            <a:r>
              <a:rPr lang="en-US" sz="1800" u="none" strike="noStrike" dirty="0">
                <a:effectLst/>
                <a:ea typeface="Calibri" panose="020F0502020204030204" pitchFamily="34" charset="0"/>
              </a:rPr>
              <a:t>To support the capacity of government officials and the private sector in the </a:t>
            </a:r>
            <a:r>
              <a:rPr lang="en-US" sz="1800" b="1" u="none" strike="noStrike" dirty="0">
                <a:effectLst/>
                <a:ea typeface="Calibri" panose="020F0502020204030204" pitchFamily="34" charset="0"/>
              </a:rPr>
              <a:t>design, installation and maintenance of solar mini-grids </a:t>
            </a:r>
            <a:r>
              <a:rPr lang="en-US" sz="1800" u="none" strike="noStrike" dirty="0">
                <a:effectLst/>
                <a:ea typeface="Calibri" panose="020F0502020204030204" pitchFamily="34" charset="0"/>
              </a:rPr>
              <a:t>systems.</a:t>
            </a:r>
            <a:endParaRPr lang="en-GB" sz="1800" u="none" strike="noStrike" dirty="0">
              <a:effectLst/>
              <a:ea typeface="Calibri" panose="020F0502020204030204" pitchFamily="34" charset="0"/>
            </a:endParaRPr>
          </a:p>
          <a:p>
            <a:pPr marL="342900" lvl="0" indent="-342900">
              <a:spcAft>
                <a:spcPts val="600"/>
              </a:spcAft>
              <a:buClr>
                <a:srgbClr val="000000"/>
              </a:buClr>
              <a:buFont typeface="+mj-lt"/>
              <a:buAutoNum type="romanLcParenR"/>
            </a:pPr>
            <a:r>
              <a:rPr lang="en-US" sz="1800" u="none" strike="noStrike" dirty="0">
                <a:effectLst/>
                <a:ea typeface="Calibri" panose="020F0502020204030204" pitchFamily="34" charset="0"/>
              </a:rPr>
              <a:t>To support the capacity of government officials to develop </a:t>
            </a:r>
            <a:r>
              <a:rPr lang="en-US" sz="1800" b="1" u="none" strike="noStrike" dirty="0">
                <a:effectLst/>
                <a:ea typeface="Calibri" panose="020F0502020204030204" pitchFamily="34" charset="0"/>
              </a:rPr>
              <a:t>effective policies, legislation, business and operational models</a:t>
            </a:r>
            <a:r>
              <a:rPr lang="en-US" sz="1800" u="none" strike="noStrike" dirty="0">
                <a:effectLst/>
                <a:ea typeface="Calibri" panose="020F0502020204030204" pitchFamily="34" charset="0"/>
              </a:rPr>
              <a:t>, as well as incentives for sustainable mini-grid market uptake. </a:t>
            </a:r>
            <a:endParaRPr lang="en-GB" sz="1800" u="none" strike="noStrike" dirty="0">
              <a:effectLst/>
              <a:ea typeface="Calibri" panose="020F0502020204030204" pitchFamily="34" charset="0"/>
            </a:endParaRPr>
          </a:p>
          <a:p>
            <a:pPr marL="342900" lvl="0" indent="-342900">
              <a:spcAft>
                <a:spcPts val="600"/>
              </a:spcAft>
              <a:buClr>
                <a:srgbClr val="000000"/>
              </a:buClr>
              <a:buFont typeface="+mj-lt"/>
              <a:buAutoNum type="romanLcParenR"/>
            </a:pPr>
            <a:r>
              <a:rPr lang="en-US" sz="1800" u="none" strike="noStrike" dirty="0">
                <a:effectLst/>
                <a:ea typeface="Calibri" panose="020F0502020204030204" pitchFamily="34" charset="0"/>
              </a:rPr>
              <a:t>To strengthen the capacity of the Energy Regulators to effectively </a:t>
            </a:r>
            <a:r>
              <a:rPr lang="en-US" sz="1800" b="1" u="none" strike="noStrike" dirty="0">
                <a:effectLst/>
                <a:ea typeface="Calibri" panose="020F0502020204030204" pitchFamily="34" charset="0"/>
              </a:rPr>
              <a:t>inspect and participate in the commissioning of mini-grid systems </a:t>
            </a:r>
            <a:r>
              <a:rPr lang="en-US" sz="1800" u="none" strike="noStrike" dirty="0">
                <a:effectLst/>
                <a:ea typeface="Calibri" panose="020F0502020204030204" pitchFamily="34" charset="0"/>
              </a:rPr>
              <a:t>and their subsequent </a:t>
            </a:r>
            <a:r>
              <a:rPr lang="en-US" sz="1800" b="1" u="none" strike="noStrike" dirty="0">
                <a:effectLst/>
                <a:ea typeface="Calibri" panose="020F0502020204030204" pitchFamily="34" charset="0"/>
              </a:rPr>
              <a:t>monitoring of </a:t>
            </a:r>
            <a:r>
              <a:rPr lang="en-US" sz="1800" u="none" strike="noStrike" dirty="0">
                <a:effectLst/>
                <a:ea typeface="Calibri" panose="020F0502020204030204" pitchFamily="34" charset="0"/>
              </a:rPr>
              <a:t>their performance.   </a:t>
            </a:r>
            <a:endParaRPr lang="en-GB" sz="1800" u="none" strike="noStrike" dirty="0">
              <a:effectLst/>
              <a:ea typeface="Calibri" panose="020F0502020204030204" pitchFamily="34" charset="0"/>
            </a:endParaRPr>
          </a:p>
          <a:p>
            <a:pPr marL="342900" lvl="0" indent="-342900">
              <a:spcAft>
                <a:spcPts val="600"/>
              </a:spcAft>
              <a:buClr>
                <a:srgbClr val="000000"/>
              </a:buClr>
              <a:buFont typeface="+mj-lt"/>
              <a:buAutoNum type="romanLcParenR"/>
            </a:pPr>
            <a:r>
              <a:rPr lang="en-US" sz="1800" u="none" strike="noStrike" dirty="0">
                <a:effectLst/>
                <a:ea typeface="Calibri" panose="020F0502020204030204" pitchFamily="34" charset="0"/>
              </a:rPr>
              <a:t>To assist PICs in dealing effectively with the </a:t>
            </a:r>
            <a:r>
              <a:rPr lang="en-US" sz="1800" b="1" u="none" strike="noStrike" dirty="0">
                <a:effectLst/>
                <a:ea typeface="Calibri" panose="020F0502020204030204" pitchFamily="34" charset="0"/>
              </a:rPr>
              <a:t>common technical challenges </a:t>
            </a:r>
            <a:r>
              <a:rPr lang="en-US" sz="1800" u="none" strike="noStrike" dirty="0">
                <a:effectLst/>
                <a:ea typeface="Calibri" panose="020F0502020204030204" pitchFamily="34" charset="0"/>
              </a:rPr>
              <a:t>relating to the reliability, safety and resilience of electricity services from RE mini-grids systems. </a:t>
            </a:r>
            <a:endParaRPr lang="en-GB" sz="1800" u="none" strike="noStrike" dirty="0">
              <a:effectLst/>
              <a:ea typeface="Calibri" panose="020F0502020204030204" pitchFamily="34" charset="0"/>
            </a:endParaRPr>
          </a:p>
          <a:p>
            <a:pPr marL="342900" lvl="0" indent="-342900">
              <a:spcAft>
                <a:spcPts val="600"/>
              </a:spcAft>
              <a:buClr>
                <a:srgbClr val="000000"/>
              </a:buClr>
              <a:buFont typeface="+mj-lt"/>
              <a:buAutoNum type="romanLcParenR"/>
            </a:pPr>
            <a:r>
              <a:rPr lang="en-US" sz="1800" u="none" strike="noStrike" dirty="0">
                <a:effectLst/>
                <a:ea typeface="Calibri" panose="020F0502020204030204" pitchFamily="34" charset="0"/>
              </a:rPr>
              <a:t>To strengthen the capacity of government officials in the initial stages of </a:t>
            </a:r>
            <a:r>
              <a:rPr lang="en-US" sz="1800" b="1" u="none" strike="noStrike" dirty="0">
                <a:effectLst/>
                <a:ea typeface="Calibri" panose="020F0502020204030204" pitchFamily="34" charset="0"/>
              </a:rPr>
              <a:t>project development (planning) </a:t>
            </a:r>
            <a:r>
              <a:rPr lang="en-US" sz="1800" u="none" strike="noStrike" dirty="0">
                <a:effectLst/>
                <a:ea typeface="Calibri" panose="020F0502020204030204" pitchFamily="34" charset="0"/>
              </a:rPr>
              <a:t>to design interventions that maximize their </a:t>
            </a:r>
            <a:r>
              <a:rPr lang="en-US" sz="1800" b="1" u="none" strike="noStrike" dirty="0">
                <a:effectLst/>
                <a:ea typeface="Calibri" panose="020F0502020204030204" pitchFamily="34" charset="0"/>
              </a:rPr>
              <a:t>positive impact and ensure their sustainability</a:t>
            </a:r>
            <a:r>
              <a:rPr lang="en-US" sz="1800" u="none" strike="noStrike" dirty="0">
                <a:effectLst/>
                <a:ea typeface="Calibri" panose="020F0502020204030204" pitchFamily="34" charset="0"/>
              </a:rPr>
              <a:t>.</a:t>
            </a:r>
            <a:endParaRPr lang="en-GB" sz="1800" u="none" strike="noStrike" dirty="0">
              <a:effectLst/>
              <a:ea typeface="Calibri" panose="020F0502020204030204" pitchFamily="34" charset="0"/>
            </a:endParaRPr>
          </a:p>
          <a:p>
            <a:pPr marL="342900" lvl="0" indent="-342900">
              <a:lnSpc>
                <a:spcPct val="107000"/>
              </a:lnSpc>
              <a:spcAft>
                <a:spcPts val="600"/>
              </a:spcAft>
              <a:buClr>
                <a:srgbClr val="000000"/>
              </a:buClr>
              <a:buFont typeface="+mj-lt"/>
              <a:buAutoNum type="romanLcParenR"/>
            </a:pPr>
            <a:r>
              <a:rPr lang="en-US" sz="1800" u="none" strike="noStrike" dirty="0">
                <a:effectLst/>
                <a:ea typeface="Calibri" panose="020F0502020204030204" pitchFamily="34" charset="0"/>
              </a:rPr>
              <a:t>To present and discuss </a:t>
            </a:r>
            <a:r>
              <a:rPr lang="en-US" sz="1800" b="1" u="none" strike="noStrike" dirty="0">
                <a:effectLst/>
                <a:ea typeface="Calibri" panose="020F0502020204030204" pitchFamily="34" charset="0"/>
              </a:rPr>
              <a:t>delivery models and different strategies for private sector involvement </a:t>
            </a:r>
            <a:r>
              <a:rPr lang="en-US" sz="1800" u="none" strike="noStrike" dirty="0">
                <a:effectLst/>
                <a:ea typeface="Calibri" panose="020F0502020204030204" pitchFamily="34" charset="0"/>
              </a:rPr>
              <a:t>through Public-Private Partnerships.</a:t>
            </a:r>
            <a:endParaRPr lang="en-GB" sz="1800" u="none" strike="noStrike" dirty="0">
              <a:effectLst/>
              <a:ea typeface="Calibri" panose="020F0502020204030204" pitchFamily="34" charset="0"/>
            </a:endParaRPr>
          </a:p>
          <a:p>
            <a:pPr marL="342900" lvl="0" indent="-342900">
              <a:lnSpc>
                <a:spcPct val="107000"/>
              </a:lnSpc>
              <a:spcAft>
                <a:spcPts val="600"/>
              </a:spcAft>
              <a:buClr>
                <a:srgbClr val="000000"/>
              </a:buClr>
              <a:buFont typeface="+mj-lt"/>
              <a:buAutoNum type="romanLcParenR"/>
            </a:pPr>
            <a:r>
              <a:rPr lang="en-US" sz="1800" u="none" strike="noStrike" dirty="0">
                <a:effectLst/>
                <a:ea typeface="Calibri" panose="020F0502020204030204" pitchFamily="34" charset="0"/>
              </a:rPr>
              <a:t>To provide inputs for the final design of the </a:t>
            </a:r>
            <a:r>
              <a:rPr lang="en-US" sz="1800" b="1" u="none" strike="noStrike" dirty="0">
                <a:effectLst/>
                <a:ea typeface="Calibri" panose="020F0502020204030204" pitchFamily="34" charset="0"/>
              </a:rPr>
              <a:t>PCREEE Mini-grid Program </a:t>
            </a:r>
            <a:r>
              <a:rPr lang="en-US" sz="1800" u="none" strike="noStrike" dirty="0">
                <a:effectLst/>
                <a:ea typeface="Calibri" panose="020F0502020204030204" pitchFamily="34" charset="0"/>
              </a:rPr>
              <a:t>and tap into best practices from other GN-SEC regions.  </a:t>
            </a:r>
            <a:endParaRPr lang="en-GB" sz="1800" u="none" strike="noStrike" dirty="0">
              <a:effectLst/>
              <a:ea typeface="Calibri" panose="020F0502020204030204" pitchFamily="34" charset="0"/>
            </a:endParaRPr>
          </a:p>
          <a:p>
            <a:pPr algn="l">
              <a:spcBef>
                <a:spcPts val="600"/>
              </a:spcBef>
            </a:pPr>
            <a:endParaRPr lang="en-US" sz="1800" dirty="0"/>
          </a:p>
        </p:txBody>
      </p:sp>
      <p:pic>
        <p:nvPicPr>
          <p:cNvPr id="2050" name="Picture 2" descr="Objective - Free marketing icons">
            <a:extLst>
              <a:ext uri="{FF2B5EF4-FFF2-40B4-BE49-F238E27FC236}">
                <a16:creationId xmlns:a16="http://schemas.microsoft.com/office/drawing/2014/main" id="{30FA27A6-7793-4080-D506-0EDB15F2FF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1" y="2204864"/>
            <a:ext cx="1553979" cy="155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68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WORKSHOP EXPECTED OUTCOMES</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2724300" y="1644189"/>
            <a:ext cx="9433048" cy="4939173"/>
          </a:xfrm>
          <a:prstGeom prst="rect">
            <a:avLst/>
          </a:prstGeom>
          <a:noFill/>
        </p:spPr>
        <p:txBody>
          <a:bodyPr wrap="square">
            <a:spAutoFit/>
          </a:bodyPr>
          <a:lstStyle/>
          <a:p>
            <a:pPr marL="342900" lvl="0" indent="-342900">
              <a:buFont typeface="+mj-lt"/>
              <a:buAutoNum type="romanLcParenR"/>
            </a:pPr>
            <a:r>
              <a:rPr lang="en-US" sz="2800" b="1" dirty="0">
                <a:effectLst/>
                <a:ea typeface="Calibri" panose="020F0502020204030204" pitchFamily="34" charset="0"/>
                <a:cs typeface="Calibri" panose="020F0502020204030204" pitchFamily="34" charset="0"/>
              </a:rPr>
              <a:t>Strengthened capacities of participants </a:t>
            </a:r>
            <a:r>
              <a:rPr lang="en-US" sz="2800" dirty="0">
                <a:effectLst/>
                <a:ea typeface="Calibri" panose="020F0502020204030204" pitchFamily="34" charset="0"/>
                <a:cs typeface="Calibri" panose="020F0502020204030204" pitchFamily="34" charset="0"/>
              </a:rPr>
              <a:t>on practical mini-grid issues </a:t>
            </a:r>
            <a:endParaRPr lang="en-GB" sz="2800" dirty="0">
              <a:effectLst/>
              <a:ea typeface="Calibri" panose="020F0502020204030204" pitchFamily="34" charset="0"/>
            </a:endParaRPr>
          </a:p>
          <a:p>
            <a:pPr marL="342900" lvl="0" indent="-342900">
              <a:buFont typeface="+mj-lt"/>
              <a:buAutoNum type="romanLcParenR"/>
            </a:pPr>
            <a:endParaRPr lang="en-US" sz="2800" dirty="0">
              <a:effectLst/>
              <a:ea typeface="Calibri" panose="020F0502020204030204" pitchFamily="34" charset="0"/>
              <a:cs typeface="Calibri" panose="020F0502020204030204" pitchFamily="34" charset="0"/>
            </a:endParaRPr>
          </a:p>
          <a:p>
            <a:pPr marL="342900" lvl="0" indent="-342900">
              <a:buFont typeface="+mj-lt"/>
              <a:buAutoNum type="romanLcParenR"/>
            </a:pPr>
            <a:r>
              <a:rPr lang="en-US" sz="2800" dirty="0">
                <a:effectLst/>
                <a:ea typeface="Calibri" panose="020F0502020204030204" pitchFamily="34" charset="0"/>
                <a:cs typeface="Calibri" panose="020F0502020204030204" pitchFamily="34" charset="0"/>
              </a:rPr>
              <a:t>An updated </a:t>
            </a:r>
            <a:r>
              <a:rPr lang="en-US" sz="2800" b="1" dirty="0" err="1">
                <a:effectLst/>
                <a:ea typeface="Calibri" panose="020F0502020204030204" pitchFamily="34" charset="0"/>
                <a:cs typeface="Calibri" panose="020F0502020204030204" pitchFamily="34" charset="0"/>
              </a:rPr>
              <a:t>stocktake</a:t>
            </a:r>
            <a:r>
              <a:rPr lang="en-US" sz="2800" b="1" dirty="0">
                <a:effectLst/>
                <a:ea typeface="Calibri" panose="020F0502020204030204" pitchFamily="34" charset="0"/>
                <a:cs typeface="Calibri" panose="020F0502020204030204" pitchFamily="34" charset="0"/>
              </a:rPr>
              <a:t> of progress </a:t>
            </a:r>
            <a:r>
              <a:rPr lang="en-US" sz="2800" dirty="0">
                <a:effectLst/>
                <a:ea typeface="Calibri" panose="020F0502020204030204" pitchFamily="34" charset="0"/>
                <a:cs typeface="Calibri" panose="020F0502020204030204" pitchFamily="34" charset="0"/>
              </a:rPr>
              <a:t>with mini-grids in the region </a:t>
            </a:r>
            <a:endParaRPr lang="en-GB" sz="2800" dirty="0">
              <a:effectLst/>
              <a:ea typeface="Calibri" panose="020F0502020204030204" pitchFamily="34" charset="0"/>
            </a:endParaRPr>
          </a:p>
          <a:p>
            <a:pPr marL="342900" lvl="0" indent="-342900">
              <a:buFont typeface="+mj-lt"/>
              <a:buAutoNum type="romanLcParenR"/>
            </a:pPr>
            <a:endParaRPr lang="en-US" sz="2800" dirty="0">
              <a:effectLst/>
              <a:ea typeface="Calibri" panose="020F0502020204030204" pitchFamily="34" charset="0"/>
              <a:cs typeface="Calibri" panose="020F0502020204030204" pitchFamily="34" charset="0"/>
            </a:endParaRPr>
          </a:p>
          <a:p>
            <a:pPr marL="342900" lvl="0" indent="-342900">
              <a:buFont typeface="+mj-lt"/>
              <a:buAutoNum type="romanLcParenR"/>
            </a:pPr>
            <a:r>
              <a:rPr lang="en-US" sz="2800" dirty="0">
                <a:effectLst/>
                <a:ea typeface="Calibri" panose="020F0502020204030204" pitchFamily="34" charset="0"/>
                <a:cs typeface="Calibri" panose="020F0502020204030204" pitchFamily="34" charset="0"/>
              </a:rPr>
              <a:t>Collected </a:t>
            </a:r>
            <a:r>
              <a:rPr lang="en-US" sz="2800" b="1" dirty="0">
                <a:effectLst/>
                <a:ea typeface="Calibri" panose="020F0502020204030204" pitchFamily="34" charset="0"/>
                <a:cs typeface="Calibri" panose="020F0502020204030204" pitchFamily="34" charset="0"/>
              </a:rPr>
              <a:t>inputs for the PCREEE Mini-grid Program</a:t>
            </a:r>
            <a:endParaRPr lang="en-GB" sz="2800" b="1" dirty="0">
              <a:effectLst/>
              <a:ea typeface="Calibri" panose="020F0502020204030204" pitchFamily="34" charset="0"/>
            </a:endParaRPr>
          </a:p>
          <a:p>
            <a:pPr marL="342900" lvl="0" indent="-342900">
              <a:buFont typeface="+mj-lt"/>
              <a:buAutoNum type="romanLcParenR"/>
            </a:pPr>
            <a:endParaRPr lang="en-US" sz="2800" dirty="0">
              <a:effectLst/>
              <a:ea typeface="Calibri" panose="020F0502020204030204" pitchFamily="34" charset="0"/>
              <a:cs typeface="Calibri" panose="020F0502020204030204" pitchFamily="34" charset="0"/>
            </a:endParaRPr>
          </a:p>
          <a:p>
            <a:pPr marL="342900" lvl="0" indent="-342900">
              <a:buFont typeface="+mj-lt"/>
              <a:buAutoNum type="romanLcParenR"/>
            </a:pPr>
            <a:r>
              <a:rPr lang="en-US" sz="2800" b="1" dirty="0">
                <a:effectLst/>
                <a:ea typeface="Calibri" panose="020F0502020204030204" pitchFamily="34" charset="0"/>
                <a:cs typeface="Calibri" panose="020F0502020204030204" pitchFamily="34" charset="0"/>
              </a:rPr>
              <a:t>Strengthened partnerships and coordination </a:t>
            </a:r>
            <a:r>
              <a:rPr lang="en-US" sz="2800" dirty="0">
                <a:effectLst/>
                <a:ea typeface="Calibri" panose="020F0502020204030204" pitchFamily="34" charset="0"/>
                <a:cs typeface="Calibri" panose="020F0502020204030204" pitchFamily="34" charset="0"/>
              </a:rPr>
              <a:t>of mini-grid effort in the PICTs  </a:t>
            </a:r>
            <a:endParaRPr lang="en-GB" sz="2800" dirty="0">
              <a:effectLst/>
              <a:ea typeface="Calibri" panose="020F0502020204030204" pitchFamily="34" charset="0"/>
            </a:endParaRPr>
          </a:p>
          <a:p>
            <a:pPr marL="342900" lvl="0" indent="-342900">
              <a:lnSpc>
                <a:spcPct val="107000"/>
              </a:lnSpc>
              <a:buClr>
                <a:srgbClr val="000000"/>
              </a:buClr>
              <a:buFont typeface="+mj-lt"/>
              <a:buAutoNum type="romanLcParenR"/>
            </a:pPr>
            <a:endParaRPr lang="en-GB" sz="2800" u="none" strike="noStrike" dirty="0">
              <a:effectLst/>
              <a:ea typeface="Calibri" panose="020F0502020204030204" pitchFamily="34" charset="0"/>
            </a:endParaRPr>
          </a:p>
          <a:p>
            <a:pPr algn="l">
              <a:spcBef>
                <a:spcPts val="600"/>
              </a:spcBef>
            </a:pPr>
            <a:endParaRPr lang="en-US" sz="2800" dirty="0"/>
          </a:p>
        </p:txBody>
      </p:sp>
      <p:pic>
        <p:nvPicPr>
          <p:cNvPr id="2050" name="Picture 2" descr="Objective - Free marketing icons">
            <a:extLst>
              <a:ext uri="{FF2B5EF4-FFF2-40B4-BE49-F238E27FC236}">
                <a16:creationId xmlns:a16="http://schemas.microsoft.com/office/drawing/2014/main" id="{30FA27A6-7793-4080-D506-0EDB15F2FF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1" y="2204864"/>
            <a:ext cx="1553979" cy="155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86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WORKSHOP AGENDA</a:t>
            </a:r>
            <a:endParaRPr lang="es-ES" dirty="0"/>
          </a:p>
        </p:txBody>
      </p:sp>
      <p:graphicFrame>
        <p:nvGraphicFramePr>
          <p:cNvPr id="5" name="Diagram 4">
            <a:extLst>
              <a:ext uri="{FF2B5EF4-FFF2-40B4-BE49-F238E27FC236}">
                <a16:creationId xmlns:a16="http://schemas.microsoft.com/office/drawing/2014/main" id="{D678BE90-E4EF-B8CE-6B0B-5D2244463D63}"/>
              </a:ext>
            </a:extLst>
          </p:cNvPr>
          <p:cNvGraphicFramePr/>
          <p:nvPr>
            <p:extLst>
              <p:ext uri="{D42A27DB-BD31-4B8C-83A1-F6EECF244321}">
                <p14:modId xmlns:p14="http://schemas.microsoft.com/office/powerpoint/2010/main" val="3857810552"/>
              </p:ext>
            </p:extLst>
          </p:nvPr>
        </p:nvGraphicFramePr>
        <p:xfrm>
          <a:off x="263352" y="980728"/>
          <a:ext cx="11665296" cy="3834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713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WORKSHOP AGENDA</a:t>
            </a:r>
            <a:endParaRPr lang="es-ES" dirty="0"/>
          </a:p>
        </p:txBody>
      </p:sp>
      <p:graphicFrame>
        <p:nvGraphicFramePr>
          <p:cNvPr id="5" name="Diagram 4">
            <a:extLst>
              <a:ext uri="{FF2B5EF4-FFF2-40B4-BE49-F238E27FC236}">
                <a16:creationId xmlns:a16="http://schemas.microsoft.com/office/drawing/2014/main" id="{D678BE90-E4EF-B8CE-6B0B-5D2244463D63}"/>
              </a:ext>
            </a:extLst>
          </p:cNvPr>
          <p:cNvGraphicFramePr/>
          <p:nvPr>
            <p:extLst>
              <p:ext uri="{D42A27DB-BD31-4B8C-83A1-F6EECF244321}">
                <p14:modId xmlns:p14="http://schemas.microsoft.com/office/powerpoint/2010/main" val="3688273491"/>
              </p:ext>
            </p:extLst>
          </p:nvPr>
        </p:nvGraphicFramePr>
        <p:xfrm>
          <a:off x="263352" y="980728"/>
          <a:ext cx="2160240" cy="3834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5D1AD5FA-5CE3-D446-0E6E-8ADD5A3B1068}"/>
              </a:ext>
            </a:extLst>
          </p:cNvPr>
          <p:cNvSpPr txBox="1"/>
          <p:nvPr/>
        </p:nvSpPr>
        <p:spPr>
          <a:xfrm>
            <a:off x="2758952" y="1556792"/>
            <a:ext cx="9433048" cy="2677656"/>
          </a:xfrm>
          <a:prstGeom prst="rect">
            <a:avLst/>
          </a:prstGeom>
          <a:noFill/>
        </p:spPr>
        <p:txBody>
          <a:bodyPr wrap="square">
            <a:spAutoFit/>
          </a:bodyPr>
          <a:lstStyle/>
          <a:p>
            <a:pPr marL="342900" lvl="0" indent="-342900">
              <a:buFont typeface="+mj-lt"/>
              <a:buAutoNum type="romanLcParenR"/>
            </a:pPr>
            <a:r>
              <a:rPr lang="es-ES" sz="2800" dirty="0" err="1">
                <a:effectLst/>
                <a:ea typeface="Calibri" panose="020F0502020204030204" pitchFamily="34" charset="0"/>
                <a:cs typeface="Calibri" panose="020F0502020204030204" pitchFamily="34" charset="0"/>
              </a:rPr>
              <a:t>Introduction</a:t>
            </a:r>
            <a:endParaRPr lang="es-ES" sz="2800" dirty="0">
              <a:effectLst/>
              <a:ea typeface="Calibri" panose="020F0502020204030204" pitchFamily="34" charset="0"/>
              <a:cs typeface="Calibri" panose="020F0502020204030204" pitchFamily="34" charset="0"/>
            </a:endParaRPr>
          </a:p>
          <a:p>
            <a:pPr marL="342900" lvl="0" indent="-342900">
              <a:buFont typeface="+mj-lt"/>
              <a:buAutoNum type="romanLcParenR"/>
            </a:pPr>
            <a:r>
              <a:rPr lang="es-ES" sz="2800" dirty="0" err="1">
                <a:effectLst/>
                <a:ea typeface="Calibri" panose="020F0502020204030204" pitchFamily="34" charset="0"/>
                <a:cs typeface="Calibri" panose="020F0502020204030204" pitchFamily="34" charset="0"/>
              </a:rPr>
              <a:t>Electrification</a:t>
            </a:r>
            <a:r>
              <a:rPr lang="es-ES" sz="2800" dirty="0">
                <a:effectLst/>
                <a:ea typeface="Calibri" panose="020F0502020204030204" pitchFamily="34" charset="0"/>
                <a:cs typeface="Calibri" panose="020F0502020204030204" pitchFamily="34" charset="0"/>
              </a:rPr>
              <a:t> </a:t>
            </a:r>
            <a:r>
              <a:rPr lang="es-ES" sz="2800" dirty="0" err="1">
                <a:effectLst/>
                <a:ea typeface="Calibri" panose="020F0502020204030204" pitchFamily="34" charset="0"/>
                <a:cs typeface="Calibri" panose="020F0502020204030204" pitchFamily="34" charset="0"/>
              </a:rPr>
              <a:t>Planning</a:t>
            </a:r>
            <a:endParaRPr lang="es-ES" sz="2800" dirty="0">
              <a:effectLst/>
              <a:ea typeface="Calibri" panose="020F0502020204030204" pitchFamily="34" charset="0"/>
              <a:cs typeface="Calibri" panose="020F0502020204030204" pitchFamily="34" charset="0"/>
            </a:endParaRPr>
          </a:p>
          <a:p>
            <a:pPr lvl="0"/>
            <a:r>
              <a:rPr lang="es-ES" sz="2800" i="1" dirty="0">
                <a:ea typeface="Calibri" panose="020F0502020204030204" pitchFamily="34" charset="0"/>
                <a:cs typeface="Calibri" panose="020F0502020204030204" pitchFamily="34" charset="0"/>
              </a:rPr>
              <a:t>===LUNCH===</a:t>
            </a:r>
            <a:endParaRPr lang="es-ES" sz="2800" i="1" dirty="0">
              <a:effectLst/>
              <a:ea typeface="Calibri" panose="020F0502020204030204" pitchFamily="34" charset="0"/>
              <a:cs typeface="Calibri" panose="020F0502020204030204" pitchFamily="34" charset="0"/>
            </a:endParaRPr>
          </a:p>
          <a:p>
            <a:pPr marL="342900" lvl="0" indent="-342900">
              <a:buFont typeface="+mj-lt"/>
              <a:buAutoNum type="romanLcParenR"/>
            </a:pPr>
            <a:r>
              <a:rPr lang="es-ES" sz="2800" dirty="0" err="1">
                <a:effectLst/>
                <a:ea typeface="Calibri" panose="020F0502020204030204" pitchFamily="34" charset="0"/>
                <a:cs typeface="Calibri" panose="020F0502020204030204" pitchFamily="34" charset="0"/>
              </a:rPr>
              <a:t>Regulatory</a:t>
            </a:r>
            <a:r>
              <a:rPr lang="es-ES" sz="2800" dirty="0">
                <a:effectLst/>
                <a:ea typeface="Calibri" panose="020F0502020204030204" pitchFamily="34" charset="0"/>
                <a:cs typeface="Calibri" panose="020F0502020204030204" pitchFamily="34" charset="0"/>
              </a:rPr>
              <a:t> Framework</a:t>
            </a:r>
          </a:p>
          <a:p>
            <a:pPr marL="342900" lvl="0" indent="-342900">
              <a:buFont typeface="+mj-lt"/>
              <a:buAutoNum type="romanLcParenR"/>
            </a:pPr>
            <a:r>
              <a:rPr lang="es-ES" sz="2800" dirty="0">
                <a:effectLst/>
                <a:ea typeface="Calibri" panose="020F0502020204030204" pitchFamily="34" charset="0"/>
                <a:cs typeface="Calibri" panose="020F0502020204030204" pitchFamily="34" charset="0"/>
              </a:rPr>
              <a:t> </a:t>
            </a:r>
            <a:r>
              <a:rPr lang="es-ES" sz="2800" dirty="0" err="1">
                <a:effectLst/>
                <a:ea typeface="Calibri" panose="020F0502020204030204" pitchFamily="34" charset="0"/>
                <a:cs typeface="Calibri" panose="020F0502020204030204" pitchFamily="34" charset="0"/>
              </a:rPr>
              <a:t>Tariff</a:t>
            </a:r>
            <a:r>
              <a:rPr lang="es-ES" sz="2800" dirty="0">
                <a:effectLst/>
                <a:ea typeface="Calibri" panose="020F0502020204030204" pitchFamily="34" charset="0"/>
                <a:cs typeface="Calibri" panose="020F0502020204030204" pitchFamily="34" charset="0"/>
              </a:rPr>
              <a:t> </a:t>
            </a:r>
            <a:r>
              <a:rPr lang="es-ES" sz="2800" dirty="0" err="1">
                <a:effectLst/>
                <a:ea typeface="Calibri" panose="020F0502020204030204" pitchFamily="34" charset="0"/>
                <a:cs typeface="Calibri" panose="020F0502020204030204" pitchFamily="34" charset="0"/>
              </a:rPr>
              <a:t>Definition</a:t>
            </a:r>
            <a:endParaRPr lang="en-US" sz="2800" dirty="0">
              <a:effectLst/>
              <a:ea typeface="Calibri" panose="020F0502020204030204" pitchFamily="34" charset="0"/>
              <a:cs typeface="Calibri" panose="020F0502020204030204" pitchFamily="34" charset="0"/>
            </a:endParaRPr>
          </a:p>
          <a:p>
            <a:pPr marL="342900" lvl="0" indent="-342900">
              <a:buFont typeface="+mj-lt"/>
              <a:buAutoNum type="romanLcParenR"/>
            </a:pPr>
            <a:r>
              <a:rPr lang="en-US" sz="2800" dirty="0">
                <a:effectLst/>
                <a:ea typeface="Calibri" panose="020F0502020204030204" pitchFamily="34" charset="0"/>
                <a:cs typeface="Calibri" panose="020F0502020204030204" pitchFamily="34" charset="0"/>
              </a:rPr>
              <a:t> Subsidies</a:t>
            </a:r>
            <a:endParaRPr lang="en-GB" sz="2800" dirty="0">
              <a:effectLst/>
              <a:ea typeface="Calibri" panose="020F0502020204030204" pitchFamily="34" charset="0"/>
            </a:endParaRPr>
          </a:p>
        </p:txBody>
      </p:sp>
    </p:spTree>
    <p:extLst>
      <p:ext uri="{BB962C8B-B14F-4D97-AF65-F5344CB8AC3E}">
        <p14:creationId xmlns:p14="http://schemas.microsoft.com/office/powerpoint/2010/main" val="2992980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HOUSEKEEPING RULES AND LOGISTICS</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2423592" y="2059148"/>
            <a:ext cx="8870777" cy="2046714"/>
          </a:xfrm>
          <a:prstGeom prst="rect">
            <a:avLst/>
          </a:prstGeom>
          <a:noFill/>
        </p:spPr>
        <p:txBody>
          <a:bodyPr wrap="square">
            <a:spAutoFit/>
          </a:bodyPr>
          <a:lstStyle/>
          <a:p>
            <a:pPr algn="l">
              <a:spcBef>
                <a:spcPts val="600"/>
              </a:spcBef>
            </a:pPr>
            <a:r>
              <a:rPr lang="en-US" sz="2800" b="1" u="sng" dirty="0"/>
              <a:t>PLEASE </a:t>
            </a:r>
            <a:r>
              <a:rPr lang="en-US" sz="2800" b="1" dirty="0"/>
              <a:t>at any time interrupt to</a:t>
            </a:r>
          </a:p>
          <a:p>
            <a:pPr marL="457200" indent="-457200" algn="l">
              <a:spcBef>
                <a:spcPts val="600"/>
              </a:spcBef>
              <a:buFont typeface="Arial" panose="020B0604020202020204" pitchFamily="34" charset="0"/>
              <a:buChar char="•"/>
            </a:pPr>
            <a:r>
              <a:rPr lang="en-US" sz="2800" b="1" dirty="0"/>
              <a:t>Ask something that is not clear</a:t>
            </a:r>
          </a:p>
          <a:p>
            <a:pPr marL="457200" indent="-457200" algn="l">
              <a:spcBef>
                <a:spcPts val="600"/>
              </a:spcBef>
              <a:buFont typeface="Arial" panose="020B0604020202020204" pitchFamily="34" charset="0"/>
              <a:buChar char="•"/>
            </a:pPr>
            <a:r>
              <a:rPr lang="en-US" sz="2800" b="1" dirty="0"/>
              <a:t>Question something being presented</a:t>
            </a:r>
          </a:p>
          <a:p>
            <a:pPr marL="457200" indent="-457200" algn="l">
              <a:spcBef>
                <a:spcPts val="600"/>
              </a:spcBef>
              <a:buFont typeface="Arial" panose="020B0604020202020204" pitchFamily="34" charset="0"/>
              <a:buChar char="•"/>
            </a:pPr>
            <a:r>
              <a:rPr lang="en-US" sz="2800" b="1" dirty="0"/>
              <a:t>Contribute with an observation or personal experience</a:t>
            </a:r>
            <a:endParaRPr lang="en-US" sz="2800" dirty="0"/>
          </a:p>
        </p:txBody>
      </p:sp>
      <p:pic>
        <p:nvPicPr>
          <p:cNvPr id="3076" name="Picture 4" descr="Rules icon PNG and SVG Free Download">
            <a:extLst>
              <a:ext uri="{FF2B5EF4-FFF2-40B4-BE49-F238E27FC236}">
                <a16:creationId xmlns:a16="http://schemas.microsoft.com/office/drawing/2014/main" id="{9965BADF-33F4-84EB-A699-C065000CE9A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5400" y="2282047"/>
            <a:ext cx="1287136" cy="160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627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A7A27-F750-4988-8050-9492AE584DB9}"/>
              </a:ext>
            </a:extLst>
          </p:cNvPr>
          <p:cNvSpPr txBox="1"/>
          <p:nvPr/>
        </p:nvSpPr>
        <p:spPr>
          <a:xfrm>
            <a:off x="6063" y="3013501"/>
            <a:ext cx="12192000" cy="830997"/>
          </a:xfrm>
          <a:prstGeom prst="rect">
            <a:avLst/>
          </a:prstGeom>
          <a:noFill/>
        </p:spPr>
        <p:txBody>
          <a:bodyPr wrap="square" rtlCol="0">
            <a:spAutoFit/>
          </a:bodyPr>
          <a:lstStyle/>
          <a:p>
            <a:pPr algn="ctr"/>
            <a:r>
              <a:rPr lang="it-IT" sz="4800" b="1" dirty="0">
                <a:solidFill>
                  <a:srgbClr val="4B655A"/>
                </a:solidFill>
                <a:latin typeface="Tw Cen MT" panose="020B0602020104020603" pitchFamily="34" charset="0"/>
              </a:rPr>
              <a:t>Vinaka!</a:t>
            </a:r>
          </a:p>
        </p:txBody>
      </p:sp>
      <p:sp>
        <p:nvSpPr>
          <p:cNvPr id="3" name="TextBox 2">
            <a:extLst>
              <a:ext uri="{FF2B5EF4-FFF2-40B4-BE49-F238E27FC236}">
                <a16:creationId xmlns:a16="http://schemas.microsoft.com/office/drawing/2014/main" id="{8D1C2A61-B62A-41F2-A490-E5BEDDB3201E}"/>
              </a:ext>
            </a:extLst>
          </p:cNvPr>
          <p:cNvSpPr txBox="1"/>
          <p:nvPr/>
        </p:nvSpPr>
        <p:spPr>
          <a:xfrm>
            <a:off x="0" y="5018705"/>
            <a:ext cx="12192000" cy="1015663"/>
          </a:xfrm>
          <a:prstGeom prst="rect">
            <a:avLst/>
          </a:prstGeom>
          <a:noFill/>
        </p:spPr>
        <p:txBody>
          <a:bodyPr wrap="square" rtlCol="0">
            <a:spAutoFit/>
          </a:bodyPr>
          <a:lstStyle/>
          <a:p>
            <a:pPr algn="ctr">
              <a:lnSpc>
                <a:spcPct val="100000"/>
              </a:lnSpc>
              <a:spcBef>
                <a:spcPts val="0"/>
              </a:spcBef>
            </a:pPr>
            <a:r>
              <a:rPr lang="en-GB" sz="2000" b="1" dirty="0">
                <a:latin typeface="+mj-lt"/>
              </a:rPr>
              <a:t>Roger SALLENT</a:t>
            </a:r>
          </a:p>
          <a:p>
            <a:pPr algn="ctr">
              <a:lnSpc>
                <a:spcPct val="100000"/>
              </a:lnSpc>
              <a:spcBef>
                <a:spcPts val="0"/>
              </a:spcBef>
            </a:pPr>
            <a:r>
              <a:rPr lang="en-US" sz="2000" dirty="0">
                <a:latin typeface="+mj-lt"/>
              </a:rPr>
              <a:t>Regional Team Leader for Asia – Pacific </a:t>
            </a:r>
            <a:r>
              <a:rPr lang="en-US" sz="2000" dirty="0" err="1">
                <a:latin typeface="+mj-lt"/>
              </a:rPr>
              <a:t>Trama</a:t>
            </a:r>
            <a:r>
              <a:rPr lang="en-US" sz="2000" dirty="0">
                <a:latin typeface="+mj-lt"/>
              </a:rPr>
              <a:t> </a:t>
            </a:r>
            <a:r>
              <a:rPr lang="en-US" sz="2000" dirty="0" err="1">
                <a:latin typeface="+mj-lt"/>
              </a:rPr>
              <a:t>TecnoAmbiental</a:t>
            </a:r>
            <a:br>
              <a:rPr lang="en-US" sz="2000" dirty="0">
                <a:latin typeface="+mj-lt"/>
              </a:rPr>
            </a:br>
            <a:r>
              <a:rPr lang="en-US" sz="2000" dirty="0">
                <a:solidFill>
                  <a:srgbClr val="9EA159"/>
                </a:solidFill>
                <a:latin typeface="+mj-lt"/>
                <a:hlinkClick r:id="rId3"/>
              </a:rPr>
              <a:t>roger.sallent@tta.com.es</a:t>
            </a:r>
            <a:r>
              <a:rPr lang="en-US" sz="2000" dirty="0">
                <a:solidFill>
                  <a:srgbClr val="9EA159"/>
                </a:solidFill>
                <a:latin typeface="+mj-lt"/>
              </a:rPr>
              <a:t> </a:t>
            </a:r>
          </a:p>
        </p:txBody>
      </p:sp>
    </p:spTree>
    <p:extLst>
      <p:ext uri="{BB962C8B-B14F-4D97-AF65-F5344CB8AC3E}">
        <p14:creationId xmlns:p14="http://schemas.microsoft.com/office/powerpoint/2010/main" val="181514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s-CL" dirty="0"/>
              <a:t>1. </a:t>
            </a:r>
            <a:r>
              <a:rPr lang="es-CL" dirty="0" err="1"/>
              <a:t>About</a:t>
            </a:r>
            <a:r>
              <a:rPr lang="es-CL" dirty="0"/>
              <a:t> </a:t>
            </a:r>
            <a:r>
              <a:rPr lang="es-CL" dirty="0" err="1"/>
              <a:t>tta</a:t>
            </a:r>
            <a:endParaRPr lang="es-ES" dirty="0"/>
          </a:p>
        </p:txBody>
      </p:sp>
    </p:spTree>
    <p:extLst>
      <p:ext uri="{BB962C8B-B14F-4D97-AF65-F5344CB8AC3E}">
        <p14:creationId xmlns:p14="http://schemas.microsoft.com/office/powerpoint/2010/main" val="305767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E1C3-F617-BA5A-98D4-2E8ADEEB7FAD}"/>
              </a:ext>
            </a:extLst>
          </p:cNvPr>
          <p:cNvSpPr>
            <a:spLocks noGrp="1"/>
          </p:cNvSpPr>
          <p:nvPr>
            <p:ph type="title"/>
          </p:nvPr>
        </p:nvSpPr>
        <p:spPr/>
        <p:txBody>
          <a:bodyPr/>
          <a:lstStyle/>
          <a:p>
            <a:r>
              <a:rPr lang="it-IT" dirty="0"/>
              <a:t>Who are </a:t>
            </a:r>
            <a:r>
              <a:rPr lang="it-IT" dirty="0" err="1"/>
              <a:t>we</a:t>
            </a:r>
            <a:r>
              <a:rPr lang="it-IT" dirty="0"/>
              <a:t>?</a:t>
            </a:r>
          </a:p>
        </p:txBody>
      </p:sp>
      <p:sp>
        <p:nvSpPr>
          <p:cNvPr id="4" name="Slide Number Placeholder 3">
            <a:extLst>
              <a:ext uri="{FF2B5EF4-FFF2-40B4-BE49-F238E27FC236}">
                <a16:creationId xmlns:a16="http://schemas.microsoft.com/office/drawing/2014/main" id="{C5C2C38B-977E-5BE4-B006-F9712BEC2A08}"/>
              </a:ext>
            </a:extLst>
          </p:cNvPr>
          <p:cNvSpPr>
            <a:spLocks noGrp="1"/>
          </p:cNvSpPr>
          <p:nvPr>
            <p:ph type="sldNum" sz="quarter" idx="12"/>
          </p:nvPr>
        </p:nvSpPr>
        <p:spPr/>
        <p:txBody>
          <a:bodyPr/>
          <a:lstStyle/>
          <a:p>
            <a:fld id="{D537B128-84B6-4F1E-8E5B-83802323B4DC}" type="slidenum">
              <a:rPr lang="es-ES" smtClean="0"/>
              <a:pPr/>
              <a:t>4</a:t>
            </a:fld>
            <a:endParaRPr lang="es-ES" dirty="0"/>
          </a:p>
        </p:txBody>
      </p:sp>
      <p:pic>
        <p:nvPicPr>
          <p:cNvPr id="5" name="Imagen 1" descr="Imagen que contiene texto, mapa&#10;&#10;Descripción generada automáticamente">
            <a:extLst>
              <a:ext uri="{FF2B5EF4-FFF2-40B4-BE49-F238E27FC236}">
                <a16:creationId xmlns:a16="http://schemas.microsoft.com/office/drawing/2014/main" id="{9F83237B-5ACB-A226-FD94-06443FE4F7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6986906" y="3020985"/>
            <a:ext cx="4595495" cy="2447925"/>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70AA31F-B8BF-B989-278D-1C9411DA583A}"/>
              </a:ext>
            </a:extLst>
          </p:cNvPr>
          <p:cNvSpPr txBox="1"/>
          <p:nvPr/>
        </p:nvSpPr>
        <p:spPr>
          <a:xfrm>
            <a:off x="434609" y="1097234"/>
            <a:ext cx="11350023" cy="1323439"/>
          </a:xfrm>
          <a:prstGeom prst="rect">
            <a:avLst/>
          </a:prstGeom>
          <a:noFill/>
        </p:spPr>
        <p:txBody>
          <a:bodyPr wrap="square">
            <a:spAutoFit/>
          </a:bodyPr>
          <a:lstStyle/>
          <a:p>
            <a:pPr algn="just"/>
            <a:r>
              <a:rPr lang="en-GB" sz="1600" b="1" i="0" dirty="0">
                <a:solidFill>
                  <a:srgbClr val="50695F"/>
                </a:solidFill>
                <a:effectLst/>
                <a:latin typeface="Helvetica" panose="020B0604020202020204" pitchFamily="34" charset="0"/>
              </a:rPr>
              <a:t>Trama TecnoAmbiental</a:t>
            </a:r>
            <a:r>
              <a:rPr lang="en-GB" sz="1600" b="1" dirty="0">
                <a:solidFill>
                  <a:srgbClr val="50695F"/>
                </a:solidFill>
                <a:latin typeface="Helvetica" panose="020B0604020202020204" pitchFamily="34" charset="0"/>
              </a:rPr>
              <a:t>, S.L (TTA) </a:t>
            </a:r>
            <a:r>
              <a:rPr lang="en-GB" sz="1600" b="0" i="0" dirty="0">
                <a:solidFill>
                  <a:srgbClr val="666666"/>
                </a:solidFill>
                <a:effectLst/>
                <a:latin typeface="Helvetica" panose="020B0604020202020204" pitchFamily="34" charset="0"/>
              </a:rPr>
              <a:t>is a global consulting and engineering company with headquarters in Barcelona, Spain. Since its founding in 1986, it has been fully committed to a sustainable energy development. TTA has been providing specialized services in </a:t>
            </a:r>
            <a:r>
              <a:rPr lang="en-GB" sz="1600" b="1" i="0" dirty="0">
                <a:solidFill>
                  <a:srgbClr val="A5A663"/>
                </a:solidFill>
                <a:effectLst/>
                <a:latin typeface="Helvetica" panose="020B0604020202020204" pitchFamily="34" charset="0"/>
              </a:rPr>
              <a:t>distributed </a:t>
            </a:r>
            <a:r>
              <a:rPr lang="en-GB" sz="1600" b="1" dirty="0">
                <a:solidFill>
                  <a:srgbClr val="A5A663"/>
                </a:solidFill>
                <a:latin typeface="Helvetica" panose="020B0604020202020204" pitchFamily="34" charset="0"/>
              </a:rPr>
              <a:t>renewable energy </a:t>
            </a:r>
            <a:r>
              <a:rPr lang="en-GB" sz="1600" b="1" i="0" dirty="0">
                <a:solidFill>
                  <a:srgbClr val="A5A663"/>
                </a:solidFill>
                <a:effectLst/>
                <a:latin typeface="Helvetica" panose="020B0604020202020204" pitchFamily="34" charset="0"/>
              </a:rPr>
              <a:t>generation, energy management and efficiency, rural electrification,  self-generation, integration of renewables in buildings, sustainable architecture, as well as specialized trainings and capacity building.</a:t>
            </a:r>
            <a:endParaRPr lang="it-IT" sz="1600" b="1" dirty="0">
              <a:solidFill>
                <a:srgbClr val="A5A663"/>
              </a:solidFill>
            </a:endParaRPr>
          </a:p>
        </p:txBody>
      </p:sp>
      <p:sp>
        <p:nvSpPr>
          <p:cNvPr id="10" name="TextBox 9">
            <a:extLst>
              <a:ext uri="{FF2B5EF4-FFF2-40B4-BE49-F238E27FC236}">
                <a16:creationId xmlns:a16="http://schemas.microsoft.com/office/drawing/2014/main" id="{6BA258CD-E04A-4BE9-BC01-456414A42470}"/>
              </a:ext>
            </a:extLst>
          </p:cNvPr>
          <p:cNvSpPr txBox="1"/>
          <p:nvPr/>
        </p:nvSpPr>
        <p:spPr>
          <a:xfrm>
            <a:off x="6446356" y="5533393"/>
            <a:ext cx="5676593" cy="543162"/>
          </a:xfrm>
          <a:prstGeom prst="rect">
            <a:avLst/>
          </a:prstGeom>
          <a:noFill/>
        </p:spPr>
        <p:txBody>
          <a:bodyPr wrap="square">
            <a:spAutoFit/>
          </a:bodyPr>
          <a:lstStyle/>
          <a:p>
            <a:pPr marL="548640" marR="548640" algn="ctr">
              <a:lnSpc>
                <a:spcPct val="107000"/>
              </a:lnSpc>
              <a:spcBef>
                <a:spcPts val="1800"/>
              </a:spcBef>
              <a:spcAft>
                <a:spcPts val="1800"/>
              </a:spcAft>
            </a:pPr>
            <a:r>
              <a:rPr lang="en-US" sz="1400" b="1"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+35 years of experience in the off-grid sector worldwide </a:t>
            </a:r>
            <a:br>
              <a:rPr lang="en-US" sz="1400" b="1" i="1" dirty="0">
                <a:solidFill>
                  <a:srgbClr val="808080"/>
                </a:solidFill>
                <a:latin typeface="Calibri" panose="020F0502020204030204" pitchFamily="34" charset="0"/>
                <a:ea typeface="Calibri" panose="020F0502020204030204" pitchFamily="34" charset="0"/>
                <a:cs typeface="Times New Roman" panose="02020603050405020304" pitchFamily="18" charset="0"/>
              </a:rPr>
            </a:br>
            <a:r>
              <a:rPr lang="en-US" sz="1400" b="1"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 +200 projects successfully implemented across 6 continents</a:t>
            </a:r>
            <a:endParaRPr lang="en-GB" sz="1400" b="1"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237D38F-6E74-252A-BB2F-E46CB9D1C349}"/>
              </a:ext>
            </a:extLst>
          </p:cNvPr>
          <p:cNvSpPr/>
          <p:nvPr/>
        </p:nvSpPr>
        <p:spPr>
          <a:xfrm>
            <a:off x="536145" y="2564904"/>
            <a:ext cx="1008112" cy="696047"/>
          </a:xfrm>
          <a:prstGeom prst="rect">
            <a:avLst/>
          </a:prstGeom>
          <a:solidFill>
            <a:srgbClr val="50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a:extLst>
              <a:ext uri="{FF2B5EF4-FFF2-40B4-BE49-F238E27FC236}">
                <a16:creationId xmlns:a16="http://schemas.microsoft.com/office/drawing/2014/main" id="{A789B725-B9A7-8862-08DC-484A63354DD8}"/>
              </a:ext>
            </a:extLst>
          </p:cNvPr>
          <p:cNvSpPr/>
          <p:nvPr/>
        </p:nvSpPr>
        <p:spPr>
          <a:xfrm>
            <a:off x="536145" y="3320968"/>
            <a:ext cx="1008112" cy="696047"/>
          </a:xfrm>
          <a:prstGeom prst="rect">
            <a:avLst/>
          </a:prstGeom>
          <a:solidFill>
            <a:srgbClr val="50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ctangle 12">
            <a:extLst>
              <a:ext uri="{FF2B5EF4-FFF2-40B4-BE49-F238E27FC236}">
                <a16:creationId xmlns:a16="http://schemas.microsoft.com/office/drawing/2014/main" id="{3CCA3393-4566-428C-7D55-6566EBBE45BF}"/>
              </a:ext>
            </a:extLst>
          </p:cNvPr>
          <p:cNvSpPr/>
          <p:nvPr/>
        </p:nvSpPr>
        <p:spPr>
          <a:xfrm>
            <a:off x="536145" y="4077032"/>
            <a:ext cx="1008112" cy="696047"/>
          </a:xfrm>
          <a:prstGeom prst="rect">
            <a:avLst/>
          </a:prstGeom>
          <a:solidFill>
            <a:srgbClr val="50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a:extLst>
              <a:ext uri="{FF2B5EF4-FFF2-40B4-BE49-F238E27FC236}">
                <a16:creationId xmlns:a16="http://schemas.microsoft.com/office/drawing/2014/main" id="{1E6FDE56-1A0C-7D5C-A263-2A61EE011655}"/>
              </a:ext>
            </a:extLst>
          </p:cNvPr>
          <p:cNvSpPr/>
          <p:nvPr/>
        </p:nvSpPr>
        <p:spPr>
          <a:xfrm>
            <a:off x="536145" y="4833096"/>
            <a:ext cx="1008112" cy="696047"/>
          </a:xfrm>
          <a:prstGeom prst="rect">
            <a:avLst/>
          </a:prstGeom>
          <a:solidFill>
            <a:srgbClr val="50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a:extLst>
              <a:ext uri="{FF2B5EF4-FFF2-40B4-BE49-F238E27FC236}">
                <a16:creationId xmlns:a16="http://schemas.microsoft.com/office/drawing/2014/main" id="{F030B2D0-5F5C-1E81-254A-E021CFDF51D6}"/>
              </a:ext>
            </a:extLst>
          </p:cNvPr>
          <p:cNvSpPr/>
          <p:nvPr/>
        </p:nvSpPr>
        <p:spPr>
          <a:xfrm>
            <a:off x="536145" y="5589160"/>
            <a:ext cx="1008112" cy="696047"/>
          </a:xfrm>
          <a:prstGeom prst="rect">
            <a:avLst/>
          </a:prstGeom>
          <a:solidFill>
            <a:srgbClr val="50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Graphic 15" descr="Wrench with solid fill">
            <a:extLst>
              <a:ext uri="{FF2B5EF4-FFF2-40B4-BE49-F238E27FC236}">
                <a16:creationId xmlns:a16="http://schemas.microsoft.com/office/drawing/2014/main" id="{9431B681-DC7F-8E27-CD27-A715D73352C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4201" y="2611205"/>
            <a:ext cx="252000" cy="252000"/>
          </a:xfrm>
          <a:prstGeom prst="rect">
            <a:avLst/>
          </a:prstGeom>
        </p:spPr>
      </p:pic>
      <p:pic>
        <p:nvPicPr>
          <p:cNvPr id="18" name="Graphic 17" descr="Gears with solid fill">
            <a:extLst>
              <a:ext uri="{FF2B5EF4-FFF2-40B4-BE49-F238E27FC236}">
                <a16:creationId xmlns:a16="http://schemas.microsoft.com/office/drawing/2014/main" id="{5CEF80E5-0732-1A1B-9DA7-88C3CD8F181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0201" y="4879587"/>
            <a:ext cx="360000" cy="360000"/>
          </a:xfrm>
          <a:prstGeom prst="rect">
            <a:avLst/>
          </a:prstGeom>
        </p:spPr>
      </p:pic>
      <p:sp>
        <p:nvSpPr>
          <p:cNvPr id="19" name="TextBox 18">
            <a:extLst>
              <a:ext uri="{FF2B5EF4-FFF2-40B4-BE49-F238E27FC236}">
                <a16:creationId xmlns:a16="http://schemas.microsoft.com/office/drawing/2014/main" id="{2BE9356E-5DFE-73D4-BFC6-024FE993DFF7}"/>
              </a:ext>
            </a:extLst>
          </p:cNvPr>
          <p:cNvSpPr txBox="1"/>
          <p:nvPr/>
        </p:nvSpPr>
        <p:spPr>
          <a:xfrm rot="10800000" flipH="1" flipV="1">
            <a:off x="378273" y="2922396"/>
            <a:ext cx="1323856" cy="246221"/>
          </a:xfrm>
          <a:prstGeom prst="rect">
            <a:avLst/>
          </a:prstGeom>
          <a:noFill/>
        </p:spPr>
        <p:txBody>
          <a:bodyPr wrap="square" rtlCol="0">
            <a:spAutoFit/>
          </a:bodyPr>
          <a:lstStyle/>
          <a:p>
            <a:pPr algn="ctr"/>
            <a:r>
              <a:rPr lang="it-IT" sz="1000" dirty="0">
                <a:solidFill>
                  <a:schemeClr val="bg1"/>
                </a:solidFill>
              </a:rPr>
              <a:t>CONSULTANCY</a:t>
            </a:r>
          </a:p>
        </p:txBody>
      </p:sp>
      <p:sp>
        <p:nvSpPr>
          <p:cNvPr id="20" name="TextBox 19">
            <a:extLst>
              <a:ext uri="{FF2B5EF4-FFF2-40B4-BE49-F238E27FC236}">
                <a16:creationId xmlns:a16="http://schemas.microsoft.com/office/drawing/2014/main" id="{96C4959F-A363-A568-D196-D95E76B8D3AF}"/>
              </a:ext>
            </a:extLst>
          </p:cNvPr>
          <p:cNvSpPr txBox="1"/>
          <p:nvPr/>
        </p:nvSpPr>
        <p:spPr>
          <a:xfrm rot="10800000" flipH="1" flipV="1">
            <a:off x="378273" y="3711301"/>
            <a:ext cx="1323856" cy="246221"/>
          </a:xfrm>
          <a:prstGeom prst="rect">
            <a:avLst/>
          </a:prstGeom>
          <a:noFill/>
        </p:spPr>
        <p:txBody>
          <a:bodyPr wrap="square" rtlCol="0">
            <a:spAutoFit/>
          </a:bodyPr>
          <a:lstStyle/>
          <a:p>
            <a:pPr algn="ctr"/>
            <a:r>
              <a:rPr lang="it-IT" sz="1000" dirty="0">
                <a:solidFill>
                  <a:schemeClr val="bg1"/>
                </a:solidFill>
              </a:rPr>
              <a:t>ENGINEERING</a:t>
            </a:r>
          </a:p>
        </p:txBody>
      </p:sp>
      <p:sp>
        <p:nvSpPr>
          <p:cNvPr id="21" name="TextBox 20">
            <a:extLst>
              <a:ext uri="{FF2B5EF4-FFF2-40B4-BE49-F238E27FC236}">
                <a16:creationId xmlns:a16="http://schemas.microsoft.com/office/drawing/2014/main" id="{641EA9D6-A3D0-1FA0-2BD4-F91786DBC7F0}"/>
              </a:ext>
            </a:extLst>
          </p:cNvPr>
          <p:cNvSpPr txBox="1"/>
          <p:nvPr/>
        </p:nvSpPr>
        <p:spPr>
          <a:xfrm rot="10800000" flipH="1" flipV="1">
            <a:off x="378273" y="4362430"/>
            <a:ext cx="1323856" cy="400110"/>
          </a:xfrm>
          <a:prstGeom prst="rect">
            <a:avLst/>
          </a:prstGeom>
          <a:noFill/>
        </p:spPr>
        <p:txBody>
          <a:bodyPr wrap="square" rtlCol="0">
            <a:spAutoFit/>
          </a:bodyPr>
          <a:lstStyle/>
          <a:p>
            <a:pPr algn="ctr"/>
            <a:r>
              <a:rPr lang="it-IT" sz="1000" dirty="0">
                <a:solidFill>
                  <a:schemeClr val="bg1"/>
                </a:solidFill>
              </a:rPr>
              <a:t>KNOWLEDGE </a:t>
            </a:r>
          </a:p>
          <a:p>
            <a:pPr algn="ctr"/>
            <a:r>
              <a:rPr lang="it-IT" sz="1000" dirty="0">
                <a:solidFill>
                  <a:schemeClr val="bg1"/>
                </a:solidFill>
              </a:rPr>
              <a:t>HUB</a:t>
            </a:r>
          </a:p>
        </p:txBody>
      </p:sp>
      <p:sp>
        <p:nvSpPr>
          <p:cNvPr id="22" name="TextBox 21">
            <a:extLst>
              <a:ext uri="{FF2B5EF4-FFF2-40B4-BE49-F238E27FC236}">
                <a16:creationId xmlns:a16="http://schemas.microsoft.com/office/drawing/2014/main" id="{D7CD0516-639A-1881-2024-55BF906AF387}"/>
              </a:ext>
            </a:extLst>
          </p:cNvPr>
          <p:cNvSpPr txBox="1"/>
          <p:nvPr/>
        </p:nvSpPr>
        <p:spPr>
          <a:xfrm rot="10800000" flipH="1" flipV="1">
            <a:off x="378273" y="5235986"/>
            <a:ext cx="1323856" cy="246221"/>
          </a:xfrm>
          <a:prstGeom prst="rect">
            <a:avLst/>
          </a:prstGeom>
          <a:noFill/>
        </p:spPr>
        <p:txBody>
          <a:bodyPr wrap="square" rtlCol="0">
            <a:spAutoFit/>
          </a:bodyPr>
          <a:lstStyle/>
          <a:p>
            <a:pPr algn="ctr"/>
            <a:r>
              <a:rPr lang="it-IT" sz="1000" dirty="0">
                <a:solidFill>
                  <a:schemeClr val="bg1"/>
                </a:solidFill>
              </a:rPr>
              <a:t>WORKS</a:t>
            </a:r>
          </a:p>
        </p:txBody>
      </p:sp>
      <p:sp>
        <p:nvSpPr>
          <p:cNvPr id="23" name="TextBox 22">
            <a:extLst>
              <a:ext uri="{FF2B5EF4-FFF2-40B4-BE49-F238E27FC236}">
                <a16:creationId xmlns:a16="http://schemas.microsoft.com/office/drawing/2014/main" id="{CF62E16C-E745-A4D5-0E36-4C03D5BE430A}"/>
              </a:ext>
            </a:extLst>
          </p:cNvPr>
          <p:cNvSpPr txBox="1"/>
          <p:nvPr/>
        </p:nvSpPr>
        <p:spPr>
          <a:xfrm rot="10800000" flipH="1" flipV="1">
            <a:off x="378273" y="5885098"/>
            <a:ext cx="1323856" cy="400110"/>
          </a:xfrm>
          <a:prstGeom prst="rect">
            <a:avLst/>
          </a:prstGeom>
          <a:noFill/>
        </p:spPr>
        <p:txBody>
          <a:bodyPr wrap="square" rtlCol="0">
            <a:spAutoFit/>
          </a:bodyPr>
          <a:lstStyle/>
          <a:p>
            <a:pPr algn="ctr"/>
            <a:r>
              <a:rPr lang="it-IT" sz="1000" dirty="0">
                <a:solidFill>
                  <a:schemeClr val="bg1"/>
                </a:solidFill>
              </a:rPr>
              <a:t>PRODUCT DEVELOPMENT</a:t>
            </a:r>
          </a:p>
        </p:txBody>
      </p:sp>
      <p:pic>
        <p:nvPicPr>
          <p:cNvPr id="25" name="Graphic 24" descr="Battery charging with solid fill">
            <a:extLst>
              <a:ext uri="{FF2B5EF4-FFF2-40B4-BE49-F238E27FC236}">
                <a16:creationId xmlns:a16="http://schemas.microsoft.com/office/drawing/2014/main" id="{EE194191-86A4-36ED-4B50-45404A800B4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4201" y="5668972"/>
            <a:ext cx="252000" cy="252000"/>
          </a:xfrm>
          <a:prstGeom prst="rect">
            <a:avLst/>
          </a:prstGeom>
        </p:spPr>
      </p:pic>
      <p:pic>
        <p:nvPicPr>
          <p:cNvPr id="29" name="Graphic 28" descr="Books with solid fill">
            <a:extLst>
              <a:ext uri="{FF2B5EF4-FFF2-40B4-BE49-F238E27FC236}">
                <a16:creationId xmlns:a16="http://schemas.microsoft.com/office/drawing/2014/main" id="{FF322894-EA21-B7F3-6AE5-4B9E84DD292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14201" y="4140738"/>
            <a:ext cx="252000" cy="252000"/>
          </a:xfrm>
          <a:prstGeom prst="rect">
            <a:avLst/>
          </a:prstGeom>
        </p:spPr>
      </p:pic>
      <p:pic>
        <p:nvPicPr>
          <p:cNvPr id="31" name="Graphic 30" descr="Construction worker female with solid fill">
            <a:extLst>
              <a:ext uri="{FF2B5EF4-FFF2-40B4-BE49-F238E27FC236}">
                <a16:creationId xmlns:a16="http://schemas.microsoft.com/office/drawing/2014/main" id="{7FDE970E-8FAD-0ED3-D37F-82173BF0AC8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14201" y="3396452"/>
            <a:ext cx="252000" cy="252000"/>
          </a:xfrm>
          <a:prstGeom prst="rect">
            <a:avLst/>
          </a:prstGeom>
        </p:spPr>
      </p:pic>
      <p:sp>
        <p:nvSpPr>
          <p:cNvPr id="32" name="Rectangle 31">
            <a:extLst>
              <a:ext uri="{FF2B5EF4-FFF2-40B4-BE49-F238E27FC236}">
                <a16:creationId xmlns:a16="http://schemas.microsoft.com/office/drawing/2014/main" id="{AF25ABAB-46BD-D97D-95EF-0581E348A3A7}"/>
              </a:ext>
            </a:extLst>
          </p:cNvPr>
          <p:cNvSpPr/>
          <p:nvPr/>
        </p:nvSpPr>
        <p:spPr>
          <a:xfrm>
            <a:off x="1590125" y="2564904"/>
            <a:ext cx="4505875" cy="696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lumMod val="65000"/>
                    <a:lumOff val="35000"/>
                  </a:schemeClr>
                </a:solidFill>
              </a:rPr>
              <a:t>Policy and regulation, energy planning, delivery models, technical and economic due diligence, feasibility studies, procurement and transaction advice.</a:t>
            </a:r>
          </a:p>
        </p:txBody>
      </p:sp>
      <p:sp>
        <p:nvSpPr>
          <p:cNvPr id="33" name="Rectangle 32">
            <a:extLst>
              <a:ext uri="{FF2B5EF4-FFF2-40B4-BE49-F238E27FC236}">
                <a16:creationId xmlns:a16="http://schemas.microsoft.com/office/drawing/2014/main" id="{AA568852-548C-9CF6-C7CC-0BB780B51ABB}"/>
              </a:ext>
            </a:extLst>
          </p:cNvPr>
          <p:cNvSpPr/>
          <p:nvPr/>
        </p:nvSpPr>
        <p:spPr>
          <a:xfrm>
            <a:off x="1590125" y="3320968"/>
            <a:ext cx="4505875" cy="696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lumMod val="65000"/>
                    <a:lumOff val="35000"/>
                  </a:schemeClr>
                </a:solidFill>
              </a:rPr>
              <a:t>Concept and detailed design engineering, owner’s engineering.</a:t>
            </a:r>
          </a:p>
        </p:txBody>
      </p:sp>
      <p:sp>
        <p:nvSpPr>
          <p:cNvPr id="34" name="Rectangle 33">
            <a:extLst>
              <a:ext uri="{FF2B5EF4-FFF2-40B4-BE49-F238E27FC236}">
                <a16:creationId xmlns:a16="http://schemas.microsoft.com/office/drawing/2014/main" id="{575D9235-77EA-E6A1-E5FE-FEDFD6D74796}"/>
              </a:ext>
            </a:extLst>
          </p:cNvPr>
          <p:cNvSpPr/>
          <p:nvPr/>
        </p:nvSpPr>
        <p:spPr>
          <a:xfrm>
            <a:off x="1590125" y="4077032"/>
            <a:ext cx="4505875" cy="696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65000"/>
                    <a:lumOff val="35000"/>
                  </a:schemeClr>
                </a:solidFill>
              </a:rPr>
              <a:t>Capacity building, trainings for users and technicians, organization of the S-@</a:t>
            </a:r>
            <a:r>
              <a:rPr lang="en-US" sz="1000" dirty="0" err="1">
                <a:solidFill>
                  <a:schemeClr val="tx1">
                    <a:lumMod val="65000"/>
                    <a:lumOff val="35000"/>
                  </a:schemeClr>
                </a:solidFill>
              </a:rPr>
              <a:t>ccess</a:t>
            </a:r>
            <a:r>
              <a:rPr lang="en-US" sz="1000" dirty="0">
                <a:solidFill>
                  <a:schemeClr val="tx1">
                    <a:lumMod val="65000"/>
                    <a:lumOff val="35000"/>
                  </a:schemeClr>
                </a:solidFill>
              </a:rPr>
              <a:t> International Conference</a:t>
            </a:r>
          </a:p>
        </p:txBody>
      </p:sp>
      <p:sp>
        <p:nvSpPr>
          <p:cNvPr id="35" name="Rectangle 34">
            <a:extLst>
              <a:ext uri="{FF2B5EF4-FFF2-40B4-BE49-F238E27FC236}">
                <a16:creationId xmlns:a16="http://schemas.microsoft.com/office/drawing/2014/main" id="{E32A9BC0-7919-DED5-33F2-FF114B41E26A}"/>
              </a:ext>
            </a:extLst>
          </p:cNvPr>
          <p:cNvSpPr/>
          <p:nvPr/>
        </p:nvSpPr>
        <p:spPr>
          <a:xfrm>
            <a:off x="1590125" y="4833096"/>
            <a:ext cx="4505875" cy="696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lumMod val="65000"/>
                    <a:lumOff val="35000"/>
                  </a:schemeClr>
                </a:solidFill>
              </a:rPr>
              <a:t>Turn-key projects (EPC), O&amp;M</a:t>
            </a:r>
          </a:p>
        </p:txBody>
      </p:sp>
      <p:sp>
        <p:nvSpPr>
          <p:cNvPr id="36" name="Rectangle 35">
            <a:extLst>
              <a:ext uri="{FF2B5EF4-FFF2-40B4-BE49-F238E27FC236}">
                <a16:creationId xmlns:a16="http://schemas.microsoft.com/office/drawing/2014/main" id="{A004B835-728F-7892-76DC-E554FD5ACD4A}"/>
              </a:ext>
            </a:extLst>
          </p:cNvPr>
          <p:cNvSpPr/>
          <p:nvPr/>
        </p:nvSpPr>
        <p:spPr>
          <a:xfrm>
            <a:off x="1590125" y="5597090"/>
            <a:ext cx="4505875" cy="696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lumMod val="65000"/>
                    <a:lumOff val="35000"/>
                  </a:schemeClr>
                </a:solidFill>
              </a:rPr>
              <a:t>Product development for special energy access applications (energy dispensers and remote monitoring and control for mini-grids)</a:t>
            </a:r>
          </a:p>
        </p:txBody>
      </p:sp>
    </p:spTree>
    <p:extLst>
      <p:ext uri="{BB962C8B-B14F-4D97-AF65-F5344CB8AC3E}">
        <p14:creationId xmlns:p14="http://schemas.microsoft.com/office/powerpoint/2010/main" val="2176660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3E61CAB0-68E3-AFD6-13BD-5F8EA1D28A99}"/>
              </a:ext>
            </a:extLst>
          </p:cNvPr>
          <p:cNvSpPr/>
          <p:nvPr/>
        </p:nvSpPr>
        <p:spPr>
          <a:xfrm>
            <a:off x="335360" y="4346770"/>
            <a:ext cx="8488526" cy="1455563"/>
          </a:xfrm>
          <a:prstGeom prst="roundRect">
            <a:avLst/>
          </a:prstGeom>
          <a:noFill/>
          <a:ln>
            <a:solidFill>
              <a:srgbClr val="A5A6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a:extLst>
              <a:ext uri="{FF2B5EF4-FFF2-40B4-BE49-F238E27FC236}">
                <a16:creationId xmlns:a16="http://schemas.microsoft.com/office/drawing/2014/main" id="{ACFE453D-365F-923E-4ABE-C5E80B820076}"/>
              </a:ext>
            </a:extLst>
          </p:cNvPr>
          <p:cNvSpPr>
            <a:spLocks noGrp="1"/>
          </p:cNvSpPr>
          <p:nvPr>
            <p:ph type="title"/>
          </p:nvPr>
        </p:nvSpPr>
        <p:spPr/>
        <p:txBody>
          <a:bodyPr/>
          <a:lstStyle/>
          <a:p>
            <a:r>
              <a:rPr lang="it-IT" dirty="0" err="1"/>
              <a:t>Consultancy</a:t>
            </a:r>
            <a:r>
              <a:rPr lang="it-IT" dirty="0"/>
              <a:t> services</a:t>
            </a:r>
          </a:p>
        </p:txBody>
      </p:sp>
      <p:sp>
        <p:nvSpPr>
          <p:cNvPr id="4" name="Slide Number Placeholder 3">
            <a:extLst>
              <a:ext uri="{FF2B5EF4-FFF2-40B4-BE49-F238E27FC236}">
                <a16:creationId xmlns:a16="http://schemas.microsoft.com/office/drawing/2014/main" id="{2323797A-E6FE-56AF-F026-24B30A74B991}"/>
              </a:ext>
            </a:extLst>
          </p:cNvPr>
          <p:cNvSpPr>
            <a:spLocks noGrp="1"/>
          </p:cNvSpPr>
          <p:nvPr>
            <p:ph type="sldNum" sz="quarter" idx="12"/>
          </p:nvPr>
        </p:nvSpPr>
        <p:spPr/>
        <p:txBody>
          <a:bodyPr/>
          <a:lstStyle/>
          <a:p>
            <a:fld id="{D537B128-84B6-4F1E-8E5B-83802323B4DC}" type="slidenum">
              <a:rPr lang="es-ES" smtClean="0"/>
              <a:pPr/>
              <a:t>5</a:t>
            </a:fld>
            <a:endParaRPr lang="es-ES" dirty="0"/>
          </a:p>
        </p:txBody>
      </p:sp>
      <p:sp>
        <p:nvSpPr>
          <p:cNvPr id="7" name="TextBox 6">
            <a:extLst>
              <a:ext uri="{FF2B5EF4-FFF2-40B4-BE49-F238E27FC236}">
                <a16:creationId xmlns:a16="http://schemas.microsoft.com/office/drawing/2014/main" id="{D744A98C-2324-C5D8-AF8D-DF146FB972A3}"/>
              </a:ext>
            </a:extLst>
          </p:cNvPr>
          <p:cNvSpPr txBox="1"/>
          <p:nvPr/>
        </p:nvSpPr>
        <p:spPr>
          <a:xfrm>
            <a:off x="434610" y="1126364"/>
            <a:ext cx="8541710" cy="707886"/>
          </a:xfrm>
          <a:prstGeom prst="rect">
            <a:avLst/>
          </a:prstGeom>
          <a:noFill/>
        </p:spPr>
        <p:txBody>
          <a:bodyPr wrap="square">
            <a:spAutoFit/>
          </a:bodyPr>
          <a:lstStyle/>
          <a:p>
            <a:pPr lvl="0" algn="just">
              <a:spcAft>
                <a:spcPts val="1000"/>
              </a:spcAft>
            </a:pPr>
            <a:r>
              <a:rPr lang="en-GB" sz="2000" b="1" i="1" dirty="0">
                <a:solidFill>
                  <a:srgbClr val="A5A663"/>
                </a:solidFill>
                <a:latin typeface="Calibri" panose="020F0502020204030204" pitchFamily="34" charset="0"/>
                <a:ea typeface="Times New Roman" panose="02020603050405020304" pitchFamily="18" charset="0"/>
                <a:cs typeface="Times New Roman" panose="02020603050405020304" pitchFamily="18" charset="0"/>
              </a:rPr>
              <a:t>Full range of cross</a:t>
            </a:r>
            <a:r>
              <a:rPr lang="it-IT" sz="2000" b="1" i="1" dirty="0">
                <a:solidFill>
                  <a:srgbClr val="A5A663"/>
                </a:solidFill>
                <a:latin typeface="Calibri" panose="020F0502020204030204" pitchFamily="34" charset="0"/>
                <a:ea typeface="Times New Roman" panose="02020603050405020304" pitchFamily="18" charset="0"/>
                <a:cs typeface="Times New Roman" panose="02020603050405020304" pitchFamily="18" charset="0"/>
              </a:rPr>
              <a:t>-cutting engineering and consulting services for </a:t>
            </a:r>
            <a:r>
              <a:rPr lang="en-GB" sz="2000" b="1" i="1" dirty="0">
                <a:solidFill>
                  <a:srgbClr val="A5A663"/>
                </a:solidFill>
                <a:effectLst/>
                <a:latin typeface="Calibri" panose="020F0502020204030204" pitchFamily="34" charset="0"/>
                <a:ea typeface="Times New Roman" panose="02020603050405020304" pitchFamily="18" charset="0"/>
                <a:cs typeface="Times New Roman" panose="02020603050405020304" pitchFamily="18" charset="0"/>
              </a:rPr>
              <a:t>Energy </a:t>
            </a:r>
            <a:r>
              <a:rPr lang="en-GB" sz="2000" b="1" i="1" dirty="0">
                <a:solidFill>
                  <a:srgbClr val="A5A663"/>
                </a:solidFill>
                <a:latin typeface="Calibri" panose="020F0502020204030204" pitchFamily="34" charset="0"/>
                <a:ea typeface="Times New Roman" panose="02020603050405020304" pitchFamily="18" charset="0"/>
                <a:cs typeface="Times New Roman" panose="02020603050405020304" pitchFamily="18" charset="0"/>
              </a:rPr>
              <a:t>A</a:t>
            </a:r>
            <a:r>
              <a:rPr lang="en-GB" sz="2000" b="1" i="1" dirty="0">
                <a:solidFill>
                  <a:srgbClr val="A5A663"/>
                </a:solidFill>
                <a:effectLst/>
                <a:latin typeface="Calibri" panose="020F0502020204030204" pitchFamily="34" charset="0"/>
                <a:ea typeface="Times New Roman" panose="02020603050405020304" pitchFamily="18" charset="0"/>
                <a:cs typeface="Times New Roman" panose="02020603050405020304" pitchFamily="18" charset="0"/>
              </a:rPr>
              <a:t>ccess and Renewable Energy projects (on-grid and off-grid)</a:t>
            </a:r>
            <a:endParaRPr lang="en-GB" sz="2000" dirty="0">
              <a:solidFill>
                <a:srgbClr val="A5A663"/>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C13A36C6-FD42-246E-7CC3-ED3C7D2A145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92344" y="1179229"/>
            <a:ext cx="2296524" cy="1720871"/>
          </a:xfrm>
          <a:prstGeom prst="rect">
            <a:avLst/>
          </a:prstGeom>
          <a:noFill/>
          <a:ln>
            <a:noFill/>
          </a:ln>
        </p:spPr>
      </p:pic>
      <p:pic>
        <p:nvPicPr>
          <p:cNvPr id="18" name="Picture 18" descr="A group of people sitting outside&#10;&#10;Description automatically generated with low confidence">
            <a:extLst>
              <a:ext uri="{FF2B5EF4-FFF2-40B4-BE49-F238E27FC236}">
                <a16:creationId xmlns:a16="http://schemas.microsoft.com/office/drawing/2014/main" id="{E4E8322E-02DE-4885-BCEB-FCE7BB9B98F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92344" y="4477593"/>
            <a:ext cx="2296524" cy="1527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Graphical user interface&#10;&#10;Description automatically generated">
            <a:extLst>
              <a:ext uri="{FF2B5EF4-FFF2-40B4-BE49-F238E27FC236}">
                <a16:creationId xmlns:a16="http://schemas.microsoft.com/office/drawing/2014/main" id="{7346A914-BF80-3F4F-018F-1D3A5127B1C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92344" y="2961065"/>
            <a:ext cx="2296524" cy="145556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BA2C4DC-4BEE-660E-A1C8-39A6ADAE3FCD}"/>
              </a:ext>
            </a:extLst>
          </p:cNvPr>
          <p:cNvSpPr txBox="1"/>
          <p:nvPr/>
        </p:nvSpPr>
        <p:spPr>
          <a:xfrm>
            <a:off x="9048327" y="5949885"/>
            <a:ext cx="2534073" cy="369332"/>
          </a:xfrm>
          <a:prstGeom prst="rect">
            <a:avLst/>
          </a:prstGeom>
          <a:noFill/>
        </p:spPr>
        <p:txBody>
          <a:bodyPr wrap="square">
            <a:spAutoFit/>
          </a:bodyPr>
          <a:lstStyle/>
          <a:p>
            <a:pPr algn="r">
              <a:spcAft>
                <a:spcPts val="1000"/>
              </a:spcAft>
            </a:pPr>
            <a:r>
              <a:rPr lang="en-US" sz="900" b="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Technical and HSE Due Diligence assessments</a:t>
            </a:r>
            <a:br>
              <a:rPr lang="en-US" sz="900" b="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900" b="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in Sub-Sharan African  projects</a:t>
            </a:r>
            <a:endParaRPr lang="en-GB" sz="900" b="1"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6B172B2-3BE1-91BE-EFBA-90CC595ABA2E}"/>
              </a:ext>
            </a:extLst>
          </p:cNvPr>
          <p:cNvSpPr txBox="1"/>
          <p:nvPr/>
        </p:nvSpPr>
        <p:spPr>
          <a:xfrm>
            <a:off x="434610" y="1932003"/>
            <a:ext cx="8243411" cy="1661993"/>
          </a:xfrm>
          <a:prstGeom prst="rect">
            <a:avLst/>
          </a:prstGeom>
          <a:noFill/>
        </p:spPr>
        <p:txBody>
          <a:bodyPr wrap="square" rtlCol="0">
            <a:spAutoFit/>
          </a:bodyPr>
          <a:lstStyle/>
          <a:p>
            <a:r>
              <a:rPr lang="it-IT" sz="1800" dirty="0">
                <a:solidFill>
                  <a:schemeClr val="tx1">
                    <a:lumMod val="75000"/>
                    <a:lumOff val="25000"/>
                  </a:schemeClr>
                </a:solidFill>
                <a:latin typeface="Tw Cen MT" panose="020B0602020104020603" pitchFamily="34" charset="0"/>
              </a:rPr>
              <a:t>-Distributed generation with </a:t>
            </a:r>
            <a:r>
              <a:rPr lang="it-IT" sz="1800" dirty="0" err="1">
                <a:solidFill>
                  <a:schemeClr val="tx1">
                    <a:lumMod val="75000"/>
                    <a:lumOff val="25000"/>
                  </a:schemeClr>
                </a:solidFill>
                <a:latin typeface="Tw Cen MT" panose="020B0602020104020603" pitchFamily="34" charset="0"/>
              </a:rPr>
              <a:t>Renewable</a:t>
            </a:r>
            <a:r>
              <a:rPr lang="it-IT" sz="1800" dirty="0">
                <a:solidFill>
                  <a:schemeClr val="tx1">
                    <a:lumMod val="75000"/>
                    <a:lumOff val="25000"/>
                  </a:schemeClr>
                </a:solidFill>
                <a:latin typeface="Tw Cen MT" panose="020B0602020104020603" pitchFamily="34" charset="0"/>
              </a:rPr>
              <a:t> Energy sources (PV, wind, micro-</a:t>
            </a:r>
            <a:r>
              <a:rPr lang="it-IT" sz="1800" dirty="0" err="1">
                <a:solidFill>
                  <a:schemeClr val="tx1">
                    <a:lumMod val="75000"/>
                    <a:lumOff val="25000"/>
                  </a:schemeClr>
                </a:solidFill>
                <a:latin typeface="Tw Cen MT" panose="020B0602020104020603" pitchFamily="34" charset="0"/>
              </a:rPr>
              <a:t>hydro</a:t>
            </a:r>
            <a:r>
              <a:rPr lang="it-IT" sz="1800" dirty="0">
                <a:solidFill>
                  <a:schemeClr val="tx1">
                    <a:lumMod val="75000"/>
                    <a:lumOff val="25000"/>
                  </a:schemeClr>
                </a:solidFill>
                <a:latin typeface="Tw Cen MT" panose="020B0602020104020603" pitchFamily="34" charset="0"/>
              </a:rPr>
              <a:t>, </a:t>
            </a:r>
            <a:r>
              <a:rPr lang="it-IT" sz="1800" dirty="0" err="1">
                <a:solidFill>
                  <a:schemeClr val="tx1">
                    <a:lumMod val="75000"/>
                    <a:lumOff val="25000"/>
                  </a:schemeClr>
                </a:solidFill>
                <a:latin typeface="Tw Cen MT" panose="020B0602020104020603" pitchFamily="34" charset="0"/>
              </a:rPr>
              <a:t>biomass</a:t>
            </a:r>
            <a:r>
              <a:rPr lang="it-IT" sz="1800" dirty="0">
                <a:solidFill>
                  <a:schemeClr val="tx1">
                    <a:lumMod val="75000"/>
                    <a:lumOff val="25000"/>
                  </a:schemeClr>
                </a:solidFill>
                <a:latin typeface="Tw Cen MT" panose="020B0602020104020603" pitchFamily="34" charset="0"/>
              </a:rPr>
              <a:t>):</a:t>
            </a:r>
          </a:p>
          <a:p>
            <a:pPr marL="832716" lvl="1" indent="-342900">
              <a:buSzPct val="80000"/>
              <a:buFont typeface="Courier New" panose="02070309020205020404" pitchFamily="49" charset="0"/>
              <a:buChar char="o"/>
            </a:pPr>
            <a:r>
              <a:rPr lang="it-IT" sz="1600" i="1" dirty="0" err="1">
                <a:solidFill>
                  <a:schemeClr val="tx1">
                    <a:lumMod val="75000"/>
                    <a:lumOff val="25000"/>
                  </a:schemeClr>
                </a:solidFill>
                <a:latin typeface="Tw Cen MT" panose="020B0602020104020603" pitchFamily="34" charset="0"/>
              </a:rPr>
              <a:t>Autonomous</a:t>
            </a:r>
            <a:r>
              <a:rPr lang="it-IT" sz="1600" i="1" dirty="0">
                <a:solidFill>
                  <a:schemeClr val="tx1">
                    <a:lumMod val="75000"/>
                    <a:lumOff val="25000"/>
                  </a:schemeClr>
                </a:solidFill>
                <a:latin typeface="Tw Cen MT" panose="020B0602020104020603" pitchFamily="34" charset="0"/>
              </a:rPr>
              <a:t> micro-</a:t>
            </a:r>
            <a:r>
              <a:rPr lang="it-IT" sz="1600" i="1" dirty="0" err="1">
                <a:solidFill>
                  <a:schemeClr val="tx1">
                    <a:lumMod val="75000"/>
                    <a:lumOff val="25000"/>
                  </a:schemeClr>
                </a:solidFill>
                <a:latin typeface="Tw Cen MT" panose="020B0602020104020603" pitchFamily="34" charset="0"/>
              </a:rPr>
              <a:t>grids</a:t>
            </a:r>
            <a:r>
              <a:rPr lang="it-IT" sz="1600" i="1" dirty="0">
                <a:solidFill>
                  <a:schemeClr val="tx1">
                    <a:lumMod val="75000"/>
                    <a:lumOff val="25000"/>
                  </a:schemeClr>
                </a:solidFill>
                <a:latin typeface="Tw Cen MT" panose="020B0602020104020603" pitchFamily="34" charset="0"/>
              </a:rPr>
              <a:t> and mini-</a:t>
            </a:r>
            <a:r>
              <a:rPr lang="it-IT" sz="1600" i="1" dirty="0" err="1">
                <a:solidFill>
                  <a:schemeClr val="tx1">
                    <a:lumMod val="75000"/>
                    <a:lumOff val="25000"/>
                  </a:schemeClr>
                </a:solidFill>
                <a:latin typeface="Tw Cen MT" panose="020B0602020104020603" pitchFamily="34" charset="0"/>
              </a:rPr>
              <a:t>grids</a:t>
            </a:r>
            <a:r>
              <a:rPr lang="it-IT" sz="1600" i="1" dirty="0">
                <a:solidFill>
                  <a:schemeClr val="tx1">
                    <a:lumMod val="75000"/>
                    <a:lumOff val="25000"/>
                  </a:schemeClr>
                </a:solidFill>
                <a:latin typeface="Tw Cen MT" panose="020B0602020104020603" pitchFamily="34" charset="0"/>
              </a:rPr>
              <a:t> (</a:t>
            </a:r>
            <a:r>
              <a:rPr lang="it-IT" sz="1600" i="1" dirty="0" err="1">
                <a:solidFill>
                  <a:schemeClr val="tx1">
                    <a:lumMod val="75000"/>
                    <a:lumOff val="25000"/>
                  </a:schemeClr>
                </a:solidFill>
                <a:latin typeface="Tw Cen MT" panose="020B0602020104020603" pitchFamily="34" charset="0"/>
              </a:rPr>
              <a:t>isolated</a:t>
            </a:r>
            <a:r>
              <a:rPr lang="it-IT" sz="1600" i="1" dirty="0">
                <a:solidFill>
                  <a:schemeClr val="tx1">
                    <a:lumMod val="75000"/>
                    <a:lumOff val="25000"/>
                  </a:schemeClr>
                </a:solidFill>
                <a:latin typeface="Tw Cen MT" panose="020B0602020104020603" pitchFamily="34" charset="0"/>
              </a:rPr>
              <a:t>/peri-</a:t>
            </a:r>
            <a:r>
              <a:rPr lang="it-IT" sz="1600" i="1" dirty="0" err="1">
                <a:solidFill>
                  <a:schemeClr val="tx1">
                    <a:lumMod val="75000"/>
                    <a:lumOff val="25000"/>
                  </a:schemeClr>
                </a:solidFill>
                <a:latin typeface="Tw Cen MT" panose="020B0602020104020603" pitchFamily="34" charset="0"/>
              </a:rPr>
              <a:t>urban</a:t>
            </a:r>
            <a:r>
              <a:rPr lang="it-IT" sz="1600" i="1" dirty="0">
                <a:solidFill>
                  <a:schemeClr val="tx1">
                    <a:lumMod val="75000"/>
                    <a:lumOff val="25000"/>
                  </a:schemeClr>
                </a:solidFill>
                <a:latin typeface="Tw Cen MT" panose="020B0602020104020603" pitchFamily="34" charset="0"/>
              </a:rPr>
              <a:t>)</a:t>
            </a:r>
          </a:p>
          <a:p>
            <a:pPr marL="832716" lvl="1" indent="-342900">
              <a:buSzPct val="80000"/>
              <a:buFont typeface="Courier New" panose="02070309020205020404" pitchFamily="49" charset="0"/>
              <a:buChar char="o"/>
            </a:pPr>
            <a:r>
              <a:rPr lang="it-IT" sz="1600" i="1" dirty="0">
                <a:solidFill>
                  <a:schemeClr val="tx1">
                    <a:lumMod val="75000"/>
                    <a:lumOff val="25000"/>
                  </a:schemeClr>
                </a:solidFill>
                <a:latin typeface="Tw Cen MT" panose="020B0602020104020603" pitchFamily="34" charset="0"/>
              </a:rPr>
              <a:t>Generation </a:t>
            </a:r>
            <a:r>
              <a:rPr lang="it-IT" sz="1600" i="1" dirty="0" err="1">
                <a:solidFill>
                  <a:schemeClr val="tx1">
                    <a:lumMod val="75000"/>
                    <a:lumOff val="25000"/>
                  </a:schemeClr>
                </a:solidFill>
                <a:latin typeface="Tw Cen MT" panose="020B0602020104020603" pitchFamily="34" charset="0"/>
              </a:rPr>
              <a:t>plants</a:t>
            </a:r>
            <a:r>
              <a:rPr lang="it-IT" sz="1600" i="1" dirty="0">
                <a:solidFill>
                  <a:schemeClr val="tx1">
                    <a:lumMod val="75000"/>
                    <a:lumOff val="25000"/>
                  </a:schemeClr>
                </a:solidFill>
                <a:latin typeface="Tw Cen MT" panose="020B0602020104020603" pitchFamily="34" charset="0"/>
              </a:rPr>
              <a:t> off-</a:t>
            </a:r>
            <a:r>
              <a:rPr lang="it-IT" sz="1600" i="1" dirty="0" err="1">
                <a:solidFill>
                  <a:schemeClr val="tx1">
                    <a:lumMod val="75000"/>
                    <a:lumOff val="25000"/>
                  </a:schemeClr>
                </a:solidFill>
                <a:latin typeface="Tw Cen MT" panose="020B0602020104020603" pitchFamily="34" charset="0"/>
              </a:rPr>
              <a:t>grid</a:t>
            </a:r>
            <a:r>
              <a:rPr lang="it-IT" sz="1600" i="1" dirty="0">
                <a:solidFill>
                  <a:schemeClr val="tx1">
                    <a:lumMod val="75000"/>
                    <a:lumOff val="25000"/>
                  </a:schemeClr>
                </a:solidFill>
                <a:latin typeface="Tw Cen MT" panose="020B0602020104020603" pitchFamily="34" charset="0"/>
              </a:rPr>
              <a:t>/</a:t>
            </a:r>
            <a:r>
              <a:rPr lang="it-IT" sz="1600" i="1" dirty="0" err="1">
                <a:solidFill>
                  <a:schemeClr val="tx1">
                    <a:lumMod val="75000"/>
                    <a:lumOff val="25000"/>
                  </a:schemeClr>
                </a:solidFill>
                <a:latin typeface="Tw Cen MT" panose="020B0602020104020603" pitchFamily="34" charset="0"/>
              </a:rPr>
              <a:t>grid-connected</a:t>
            </a:r>
            <a:endParaRPr lang="it-IT" sz="1600" i="1" dirty="0">
              <a:solidFill>
                <a:schemeClr val="tx1">
                  <a:lumMod val="75000"/>
                  <a:lumOff val="25000"/>
                </a:schemeClr>
              </a:solidFill>
              <a:latin typeface="Tw Cen MT" panose="020B0602020104020603" pitchFamily="34" charset="0"/>
            </a:endParaRPr>
          </a:p>
          <a:p>
            <a:pPr marL="832716" lvl="1" indent="-342900">
              <a:buSzPct val="80000"/>
              <a:buFont typeface="Courier New" panose="02070309020205020404" pitchFamily="49" charset="0"/>
              <a:buChar char="o"/>
            </a:pPr>
            <a:r>
              <a:rPr lang="it-IT" sz="1600" i="1" dirty="0">
                <a:solidFill>
                  <a:schemeClr val="tx1">
                    <a:lumMod val="75000"/>
                    <a:lumOff val="25000"/>
                  </a:schemeClr>
                </a:solidFill>
                <a:latin typeface="Tw Cen MT" panose="020B0602020104020603" pitchFamily="34" charset="0"/>
              </a:rPr>
              <a:t>Individual standalone systems</a:t>
            </a:r>
          </a:p>
          <a:p>
            <a:r>
              <a:rPr lang="it-IT" sz="1800" dirty="0">
                <a:solidFill>
                  <a:schemeClr val="tx1">
                    <a:lumMod val="75000"/>
                    <a:lumOff val="25000"/>
                  </a:schemeClr>
                </a:solidFill>
                <a:latin typeface="Tw Cen MT" panose="020B0602020104020603" pitchFamily="34" charset="0"/>
              </a:rPr>
              <a:t>-Energy management and </a:t>
            </a:r>
            <a:r>
              <a:rPr lang="it-IT" sz="1800" dirty="0" err="1">
                <a:solidFill>
                  <a:schemeClr val="tx1">
                    <a:lumMod val="75000"/>
                    <a:lumOff val="25000"/>
                  </a:schemeClr>
                </a:solidFill>
                <a:latin typeface="Tw Cen MT" panose="020B0602020104020603" pitchFamily="34" charset="0"/>
              </a:rPr>
              <a:t>increased</a:t>
            </a:r>
            <a:r>
              <a:rPr lang="it-IT" sz="1800" dirty="0">
                <a:solidFill>
                  <a:schemeClr val="tx1">
                    <a:lumMod val="75000"/>
                    <a:lumOff val="25000"/>
                  </a:schemeClr>
                </a:solidFill>
                <a:latin typeface="Tw Cen MT" panose="020B0602020104020603" pitchFamily="34" charset="0"/>
              </a:rPr>
              <a:t> </a:t>
            </a:r>
            <a:r>
              <a:rPr lang="it-IT" sz="1800" dirty="0" err="1">
                <a:solidFill>
                  <a:schemeClr val="tx1">
                    <a:lumMod val="75000"/>
                    <a:lumOff val="25000"/>
                  </a:schemeClr>
                </a:solidFill>
                <a:latin typeface="Tw Cen MT" panose="020B0602020104020603" pitchFamily="34" charset="0"/>
              </a:rPr>
              <a:t>efficiency</a:t>
            </a:r>
            <a:endParaRPr lang="it-IT" sz="1800" dirty="0">
              <a:solidFill>
                <a:schemeClr val="tx1">
                  <a:lumMod val="75000"/>
                  <a:lumOff val="25000"/>
                </a:schemeClr>
              </a:solidFill>
              <a:latin typeface="Tw Cen MT" panose="020B0602020104020603" pitchFamily="34" charset="0"/>
            </a:endParaRPr>
          </a:p>
          <a:p>
            <a:r>
              <a:rPr lang="it-IT" sz="1800" dirty="0">
                <a:solidFill>
                  <a:schemeClr val="tx1">
                    <a:lumMod val="75000"/>
                    <a:lumOff val="25000"/>
                  </a:schemeClr>
                </a:solidFill>
                <a:latin typeface="Tw Cen MT" panose="020B0602020104020603" pitchFamily="34" charset="0"/>
              </a:rPr>
              <a:t>-Integration of </a:t>
            </a:r>
            <a:r>
              <a:rPr lang="it-IT" sz="1800" dirty="0" err="1">
                <a:solidFill>
                  <a:schemeClr val="tx1">
                    <a:lumMod val="75000"/>
                    <a:lumOff val="25000"/>
                  </a:schemeClr>
                </a:solidFill>
                <a:latin typeface="Tw Cen MT" panose="020B0602020104020603" pitchFamily="34" charset="0"/>
              </a:rPr>
              <a:t>Renewable</a:t>
            </a:r>
            <a:r>
              <a:rPr lang="it-IT" sz="1800" dirty="0">
                <a:solidFill>
                  <a:schemeClr val="tx1">
                    <a:lumMod val="75000"/>
                    <a:lumOff val="25000"/>
                  </a:schemeClr>
                </a:solidFill>
                <a:latin typeface="Tw Cen MT" panose="020B0602020104020603" pitchFamily="34" charset="0"/>
              </a:rPr>
              <a:t> Energy systems </a:t>
            </a:r>
            <a:r>
              <a:rPr lang="it-IT" sz="1800" dirty="0" err="1">
                <a:solidFill>
                  <a:schemeClr val="tx1">
                    <a:lumMod val="75000"/>
                    <a:lumOff val="25000"/>
                  </a:schemeClr>
                </a:solidFill>
                <a:latin typeface="Tw Cen MT" panose="020B0602020104020603" pitchFamily="34" charset="0"/>
              </a:rPr>
              <a:t>into</a:t>
            </a:r>
            <a:r>
              <a:rPr lang="it-IT" sz="1800" dirty="0">
                <a:solidFill>
                  <a:schemeClr val="tx1">
                    <a:lumMod val="75000"/>
                    <a:lumOff val="25000"/>
                  </a:schemeClr>
                </a:solidFill>
                <a:latin typeface="Tw Cen MT" panose="020B0602020104020603" pitchFamily="34" charset="0"/>
              </a:rPr>
              <a:t> buildings</a:t>
            </a:r>
          </a:p>
        </p:txBody>
      </p:sp>
      <p:graphicFrame>
        <p:nvGraphicFramePr>
          <p:cNvPr id="9" name="Diagram 8">
            <a:extLst>
              <a:ext uri="{FF2B5EF4-FFF2-40B4-BE49-F238E27FC236}">
                <a16:creationId xmlns:a16="http://schemas.microsoft.com/office/drawing/2014/main" id="{70F3FD83-6C2A-76D1-3EE8-DDDA6E80297D}"/>
              </a:ext>
            </a:extLst>
          </p:cNvPr>
          <p:cNvGraphicFramePr/>
          <p:nvPr/>
        </p:nvGraphicFramePr>
        <p:xfrm>
          <a:off x="580474" y="4092145"/>
          <a:ext cx="8097547" cy="17660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0648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073D9EB1-E3B2-D467-F063-5254C8E341C9}"/>
              </a:ext>
            </a:extLst>
          </p:cNvPr>
          <p:cNvSpPr/>
          <p:nvPr/>
        </p:nvSpPr>
        <p:spPr>
          <a:xfrm>
            <a:off x="335360" y="1052736"/>
            <a:ext cx="4608512" cy="5303616"/>
          </a:xfrm>
          <a:prstGeom prst="roundRect">
            <a:avLst>
              <a:gd name="adj" fmla="val 45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a:extLst>
              <a:ext uri="{FF2B5EF4-FFF2-40B4-BE49-F238E27FC236}">
                <a16:creationId xmlns:a16="http://schemas.microsoft.com/office/drawing/2014/main" id="{C976E615-3066-5347-F78E-A7C12DB90143}"/>
              </a:ext>
            </a:extLst>
          </p:cNvPr>
          <p:cNvSpPr>
            <a:spLocks noGrp="1"/>
          </p:cNvSpPr>
          <p:nvPr>
            <p:ph type="title"/>
          </p:nvPr>
        </p:nvSpPr>
        <p:spPr/>
        <p:txBody>
          <a:bodyPr/>
          <a:lstStyle/>
          <a:p>
            <a:r>
              <a:rPr lang="it-IT" dirty="0"/>
              <a:t>Engineering Procurement &amp; Construction (EPC) </a:t>
            </a:r>
          </a:p>
        </p:txBody>
      </p:sp>
      <p:sp>
        <p:nvSpPr>
          <p:cNvPr id="4" name="Slide Number Placeholder 3">
            <a:extLst>
              <a:ext uri="{FF2B5EF4-FFF2-40B4-BE49-F238E27FC236}">
                <a16:creationId xmlns:a16="http://schemas.microsoft.com/office/drawing/2014/main" id="{11C715C4-85C1-27E6-7591-A7CC3E253EB3}"/>
              </a:ext>
            </a:extLst>
          </p:cNvPr>
          <p:cNvSpPr>
            <a:spLocks noGrp="1"/>
          </p:cNvSpPr>
          <p:nvPr>
            <p:ph type="sldNum" sz="quarter" idx="12"/>
          </p:nvPr>
        </p:nvSpPr>
        <p:spPr/>
        <p:txBody>
          <a:bodyPr/>
          <a:lstStyle/>
          <a:p>
            <a:fld id="{D537B128-84B6-4F1E-8E5B-83802323B4DC}" type="slidenum">
              <a:rPr lang="es-ES" smtClean="0"/>
              <a:pPr/>
              <a:t>6</a:t>
            </a:fld>
            <a:endParaRPr lang="es-ES" dirty="0"/>
          </a:p>
        </p:txBody>
      </p:sp>
      <p:sp>
        <p:nvSpPr>
          <p:cNvPr id="8" name="TextBox 7">
            <a:extLst>
              <a:ext uri="{FF2B5EF4-FFF2-40B4-BE49-F238E27FC236}">
                <a16:creationId xmlns:a16="http://schemas.microsoft.com/office/drawing/2014/main" id="{B233BD25-A047-9B03-FF56-2568AC9476C2}"/>
              </a:ext>
            </a:extLst>
          </p:cNvPr>
          <p:cNvSpPr txBox="1"/>
          <p:nvPr/>
        </p:nvSpPr>
        <p:spPr>
          <a:xfrm>
            <a:off x="576041" y="1313327"/>
            <a:ext cx="4176464" cy="1169551"/>
          </a:xfrm>
          <a:prstGeom prst="rect">
            <a:avLst/>
          </a:prstGeom>
          <a:noFill/>
        </p:spPr>
        <p:txBody>
          <a:bodyPr wrap="square">
            <a:spAutoFit/>
          </a:bodyPr>
          <a:lstStyle/>
          <a:p>
            <a:pPr algn="just"/>
            <a:r>
              <a:rPr lang="en-GB" sz="1400" b="1" dirty="0">
                <a:solidFill>
                  <a:schemeClr val="tx1">
                    <a:lumMod val="75000"/>
                    <a:lumOff val="25000"/>
                  </a:schemeClr>
                </a:solidFill>
                <a:effectLst/>
                <a:latin typeface="Arial" panose="020B0604020202020204" pitchFamily="34" charset="0"/>
                <a:ea typeface="Times New Roman" panose="02020603050405020304" pitchFamily="18" charset="0"/>
                <a:cs typeface="Calibri" panose="020F0502020204030204" pitchFamily="34" charset="0"/>
              </a:rPr>
              <a:t>TTA has implemented mini-grids as EPC contractor in Burundi, Ghana</a:t>
            </a:r>
            <a:r>
              <a:rPr lang="en-GB" sz="1400" dirty="0">
                <a:solidFill>
                  <a:schemeClr val="tx1">
                    <a:lumMod val="75000"/>
                    <a:lumOff val="25000"/>
                  </a:schemeClr>
                </a:solidFill>
                <a:effectLst/>
                <a:latin typeface="Arial" panose="020B0604020202020204" pitchFamily="34" charset="0"/>
                <a:ea typeface="Times New Roman" panose="02020603050405020304" pitchFamily="18" charset="0"/>
                <a:cs typeface="Calibri" panose="020F0502020204030204" pitchFamily="34" charset="0"/>
              </a:rPr>
              <a:t>, </a:t>
            </a:r>
            <a:r>
              <a:rPr lang="en-GB" sz="1400" b="1" dirty="0">
                <a:solidFill>
                  <a:schemeClr val="tx1">
                    <a:lumMod val="75000"/>
                    <a:lumOff val="25000"/>
                  </a:schemeClr>
                </a:solidFill>
                <a:effectLst/>
                <a:latin typeface="Arial" panose="020B0604020202020204" pitchFamily="34" charset="0"/>
                <a:ea typeface="Times New Roman" panose="02020603050405020304" pitchFamily="18" charset="0"/>
                <a:cs typeface="Calibri" panose="020F0502020204030204" pitchFamily="34" charset="0"/>
              </a:rPr>
              <a:t>Chad, Cape Verde, Ecuador, Palestine, Morocco, etc.</a:t>
            </a:r>
            <a:r>
              <a:rPr lang="en-GB" sz="1400" dirty="0">
                <a:solidFill>
                  <a:schemeClr val="tx1">
                    <a:lumMod val="75000"/>
                    <a:lumOff val="25000"/>
                  </a:schemeClr>
                </a:solidFill>
                <a:effectLst/>
                <a:latin typeface="Arial" panose="020B0604020202020204" pitchFamily="34" charset="0"/>
                <a:ea typeface="Times New Roman" panose="02020603050405020304" pitchFamily="18" charset="0"/>
                <a:cs typeface="Calibri" panose="020F0502020204030204" pitchFamily="34" charset="0"/>
              </a:rPr>
              <a:t> some of which have been </a:t>
            </a:r>
            <a:r>
              <a:rPr lang="en-GB" sz="1400" b="1" dirty="0">
                <a:solidFill>
                  <a:schemeClr val="tx1">
                    <a:lumMod val="75000"/>
                    <a:lumOff val="25000"/>
                  </a:schemeClr>
                </a:solidFill>
                <a:effectLst/>
                <a:latin typeface="Arial" panose="020B0604020202020204" pitchFamily="34" charset="0"/>
                <a:ea typeface="Times New Roman" panose="02020603050405020304" pitchFamily="18" charset="0"/>
                <a:cs typeface="Calibri" panose="020F0502020204030204" pitchFamily="34" charset="0"/>
              </a:rPr>
              <a:t>operated and maintained by TTA itself.</a:t>
            </a:r>
            <a:endParaRPr lang="en-GB" sz="14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Imagen 346" descr="Gráfico, Gráfico de burbujas&#10;&#10;Descripción generada automáticamente">
            <a:extLst>
              <a:ext uri="{FF2B5EF4-FFF2-40B4-BE49-F238E27FC236}">
                <a16:creationId xmlns:a16="http://schemas.microsoft.com/office/drawing/2014/main" id="{7EF2FA69-3F82-1DCB-4D6A-CBA634E89C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48672" y="1489869"/>
            <a:ext cx="6813518" cy="4311002"/>
          </a:xfrm>
          <a:prstGeom prst="rect">
            <a:avLst/>
          </a:prstGeom>
        </p:spPr>
      </p:pic>
      <p:sp>
        <p:nvSpPr>
          <p:cNvPr id="10" name="TextBox 9">
            <a:extLst>
              <a:ext uri="{FF2B5EF4-FFF2-40B4-BE49-F238E27FC236}">
                <a16:creationId xmlns:a16="http://schemas.microsoft.com/office/drawing/2014/main" id="{ADFC4A10-7EF7-B179-27D4-DDE26432E2A9}"/>
              </a:ext>
            </a:extLst>
          </p:cNvPr>
          <p:cNvSpPr txBox="1"/>
          <p:nvPr/>
        </p:nvSpPr>
        <p:spPr>
          <a:xfrm>
            <a:off x="1582002" y="2586502"/>
            <a:ext cx="3047246" cy="1015663"/>
          </a:xfrm>
          <a:prstGeom prst="rect">
            <a:avLst/>
          </a:prstGeom>
          <a:noFill/>
        </p:spPr>
        <p:txBody>
          <a:bodyPr wrap="square">
            <a:spAutoFit/>
          </a:bodyPr>
          <a:lstStyle/>
          <a:p>
            <a:pPr algn="ctr"/>
            <a:r>
              <a:rPr lang="fr-FR" sz="1200" u="sng" dirty="0" err="1">
                <a:latin typeface="+mj-lt"/>
                <a:cs typeface="Calibri Light" panose="020F0302020204030204" pitchFamily="34" charset="0"/>
              </a:rPr>
              <a:t>Some</a:t>
            </a:r>
            <a:r>
              <a:rPr lang="fr-FR" sz="1200" u="sng" dirty="0">
                <a:latin typeface="+mj-lt"/>
                <a:cs typeface="Calibri Light" panose="020F0302020204030204" pitchFamily="34" charset="0"/>
              </a:rPr>
              <a:t> </a:t>
            </a:r>
            <a:r>
              <a:rPr lang="fr-FR" sz="1200" u="sng" dirty="0" err="1">
                <a:latin typeface="+mj-lt"/>
                <a:cs typeface="Calibri Light" panose="020F0302020204030204" pitchFamily="34" charset="0"/>
              </a:rPr>
              <a:t>Videos</a:t>
            </a:r>
            <a:r>
              <a:rPr lang="fr-FR" sz="1200" dirty="0">
                <a:latin typeface="+mj-lt"/>
                <a:cs typeface="Calibri Light" panose="020F0302020204030204" pitchFamily="34" charset="0"/>
              </a:rPr>
              <a:t>: </a:t>
            </a:r>
          </a:p>
          <a:p>
            <a:pPr algn="ctr"/>
            <a:r>
              <a:rPr lang="fr-FR" sz="1200" dirty="0" err="1">
                <a:solidFill>
                  <a:srgbClr val="50695F"/>
                </a:solidFill>
                <a:latin typeface="+mj-lt"/>
                <a:cs typeface="Calibri Light" panose="020F0302020204030204" pitchFamily="34" charset="0"/>
                <a:hlinkClick r:id="rId3">
                  <a:extLst>
                    <a:ext uri="{A12FA001-AC4F-418D-AE19-62706E023703}">
                      <ahyp:hlinkClr xmlns:ahyp="http://schemas.microsoft.com/office/drawing/2018/hyperlinkcolor" val="tx"/>
                    </a:ext>
                  </a:extLst>
                </a:hlinkClick>
              </a:rPr>
              <a:t>Tanzania</a:t>
            </a:r>
            <a:r>
              <a:rPr lang="fr-FR" sz="1200" dirty="0">
                <a:solidFill>
                  <a:srgbClr val="50695F"/>
                </a:solidFill>
                <a:latin typeface="+mj-lt"/>
                <a:cs typeface="Calibri Light" panose="020F0302020204030204" pitchFamily="34" charset="0"/>
                <a:hlinkClick r:id="rId3">
                  <a:extLst>
                    <a:ext uri="{A12FA001-AC4F-418D-AE19-62706E023703}">
                      <ahyp:hlinkClr xmlns:ahyp="http://schemas.microsoft.com/office/drawing/2018/hyperlinkcolor" val="tx"/>
                    </a:ext>
                  </a:extLst>
                </a:hlinkClick>
              </a:rPr>
              <a:t>: https://youtu.be/Pd3NCphnOs0</a:t>
            </a:r>
            <a:endParaRPr lang="fr-FR" sz="1200" dirty="0">
              <a:solidFill>
                <a:srgbClr val="50695F"/>
              </a:solidFill>
              <a:latin typeface="+mj-lt"/>
              <a:cs typeface="Calibri Light" panose="020F0302020204030204" pitchFamily="34" charset="0"/>
            </a:endParaRPr>
          </a:p>
          <a:p>
            <a:pPr algn="ctr"/>
            <a:r>
              <a:rPr lang="fr-FR" sz="1200" dirty="0">
                <a:solidFill>
                  <a:srgbClr val="50695F"/>
                </a:solidFill>
                <a:latin typeface="+mj-lt"/>
                <a:cs typeface="Calibri Light" panose="020F0302020204030204" pitchFamily="34" charset="0"/>
                <a:hlinkClick r:id="rId4">
                  <a:extLst>
                    <a:ext uri="{A12FA001-AC4F-418D-AE19-62706E023703}">
                      <ahyp:hlinkClr xmlns:ahyp="http://schemas.microsoft.com/office/drawing/2018/hyperlinkcolor" val="tx"/>
                    </a:ext>
                  </a:extLst>
                </a:hlinkClick>
              </a:rPr>
              <a:t>Chad: https://youtu.be/J0YmR0fRMuc</a:t>
            </a:r>
            <a:endParaRPr lang="fr-FR" sz="1200" dirty="0">
              <a:solidFill>
                <a:srgbClr val="50695F"/>
              </a:solidFill>
              <a:latin typeface="+mj-lt"/>
              <a:cs typeface="Calibri Light" panose="020F0302020204030204" pitchFamily="34" charset="0"/>
            </a:endParaRPr>
          </a:p>
          <a:p>
            <a:pPr algn="ctr"/>
            <a:r>
              <a:rPr lang="fr-FR" sz="1200" dirty="0">
                <a:solidFill>
                  <a:srgbClr val="50695F"/>
                </a:solidFill>
                <a:latin typeface="+mj-lt"/>
                <a:cs typeface="Calibri Light" panose="020F0302020204030204" pitchFamily="34" charset="0"/>
                <a:hlinkClick r:id="rId5">
                  <a:extLst>
                    <a:ext uri="{A12FA001-AC4F-418D-AE19-62706E023703}">
                      <ahyp:hlinkClr xmlns:ahyp="http://schemas.microsoft.com/office/drawing/2018/hyperlinkcolor" val="tx"/>
                    </a:ext>
                  </a:extLst>
                </a:hlinkClick>
              </a:rPr>
              <a:t>Ghana: https://youtu.be/NIbFpRHK8YU</a:t>
            </a:r>
            <a:endParaRPr lang="fr-FR" sz="1200" dirty="0">
              <a:solidFill>
                <a:srgbClr val="50695F"/>
              </a:solidFill>
              <a:latin typeface="+mj-lt"/>
              <a:cs typeface="Calibri Light" panose="020F0302020204030204" pitchFamily="34" charset="0"/>
            </a:endParaRPr>
          </a:p>
          <a:p>
            <a:pPr algn="ctr"/>
            <a:r>
              <a:rPr lang="fr-FR" sz="1200" dirty="0">
                <a:solidFill>
                  <a:srgbClr val="50695F"/>
                </a:solidFill>
                <a:latin typeface="+mj-lt"/>
                <a:cs typeface="Calibri Light" panose="020F0302020204030204" pitchFamily="34" charset="0"/>
                <a:hlinkClick r:id="rId6">
                  <a:extLst>
                    <a:ext uri="{A12FA001-AC4F-418D-AE19-62706E023703}">
                      <ahyp:hlinkClr xmlns:ahyp="http://schemas.microsoft.com/office/drawing/2018/hyperlinkcolor" val="tx"/>
                    </a:ext>
                  </a:extLst>
                </a:hlinkClick>
              </a:rPr>
              <a:t>Burundi: https://youtu.be/EOkjXVC2Q0c</a:t>
            </a:r>
            <a:r>
              <a:rPr lang="fr-FR" sz="1200" dirty="0">
                <a:solidFill>
                  <a:srgbClr val="50695F"/>
                </a:solidFill>
                <a:latin typeface="+mj-lt"/>
                <a:cs typeface="Calibri Light" panose="020F0302020204030204" pitchFamily="34" charset="0"/>
              </a:rPr>
              <a:t> </a:t>
            </a:r>
            <a:endParaRPr lang="it-IT" sz="1200" dirty="0">
              <a:solidFill>
                <a:srgbClr val="50695F"/>
              </a:solidFill>
              <a:latin typeface="+mj-lt"/>
            </a:endParaRPr>
          </a:p>
        </p:txBody>
      </p:sp>
      <p:pic>
        <p:nvPicPr>
          <p:cNvPr id="18" name="Picture 17">
            <a:extLst>
              <a:ext uri="{FF2B5EF4-FFF2-40B4-BE49-F238E27FC236}">
                <a16:creationId xmlns:a16="http://schemas.microsoft.com/office/drawing/2014/main" id="{6B2CD104-E840-C3CF-F82F-169839B883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5576" y="3869985"/>
            <a:ext cx="4172272" cy="2034028"/>
          </a:xfrm>
          <a:prstGeom prst="rect">
            <a:avLst/>
          </a:prstGeom>
        </p:spPr>
      </p:pic>
      <p:sp>
        <p:nvSpPr>
          <p:cNvPr id="19" name="TextBox 18">
            <a:extLst>
              <a:ext uri="{FF2B5EF4-FFF2-40B4-BE49-F238E27FC236}">
                <a16:creationId xmlns:a16="http://schemas.microsoft.com/office/drawing/2014/main" id="{DCAE326D-FC7D-DACC-128F-B4FC6BD23F4A}"/>
              </a:ext>
            </a:extLst>
          </p:cNvPr>
          <p:cNvSpPr txBox="1"/>
          <p:nvPr/>
        </p:nvSpPr>
        <p:spPr>
          <a:xfrm>
            <a:off x="564839" y="5904013"/>
            <a:ext cx="3240360" cy="246221"/>
          </a:xfrm>
          <a:prstGeom prst="rect">
            <a:avLst/>
          </a:prstGeom>
          <a:noFill/>
        </p:spPr>
        <p:txBody>
          <a:bodyPr wrap="square" rtlCol="0">
            <a:spAutoFit/>
          </a:bodyPr>
          <a:lstStyle/>
          <a:p>
            <a:r>
              <a:rPr lang="it-IT" sz="1000" i="1" dirty="0"/>
              <a:t>Mini-</a:t>
            </a:r>
            <a:r>
              <a:rPr lang="it-IT" sz="1000" i="1" dirty="0" err="1"/>
              <a:t>grid</a:t>
            </a:r>
            <a:r>
              <a:rPr lang="it-IT" sz="1000" i="1" dirty="0"/>
              <a:t> </a:t>
            </a:r>
            <a:r>
              <a:rPr lang="it-IT" sz="1000" i="1" dirty="0" err="1"/>
              <a:t>implemented</a:t>
            </a:r>
            <a:r>
              <a:rPr lang="it-IT" sz="1000" i="1" dirty="0"/>
              <a:t> by TTA in Kenya</a:t>
            </a:r>
          </a:p>
        </p:txBody>
      </p:sp>
      <p:sp>
        <p:nvSpPr>
          <p:cNvPr id="20" name="Rectangle: Rounded Corners 19">
            <a:extLst>
              <a:ext uri="{FF2B5EF4-FFF2-40B4-BE49-F238E27FC236}">
                <a16:creationId xmlns:a16="http://schemas.microsoft.com/office/drawing/2014/main" id="{FA42DD48-6706-198F-A75E-F983DA9B26CB}"/>
              </a:ext>
            </a:extLst>
          </p:cNvPr>
          <p:cNvSpPr/>
          <p:nvPr/>
        </p:nvSpPr>
        <p:spPr>
          <a:xfrm>
            <a:off x="1343472" y="2564904"/>
            <a:ext cx="3384376" cy="1058860"/>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a:extLst>
              <a:ext uri="{FF2B5EF4-FFF2-40B4-BE49-F238E27FC236}">
                <a16:creationId xmlns:a16="http://schemas.microsoft.com/office/drawing/2014/main" id="{7C6C75F4-D622-7FBE-0CD3-D36D3C4867A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5834" y="2726387"/>
            <a:ext cx="1001363" cy="69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9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B3A1BA83-356B-3C3D-206D-B11B13C528D1}"/>
              </a:ext>
            </a:extLst>
          </p:cNvPr>
          <p:cNvSpPr/>
          <p:nvPr/>
        </p:nvSpPr>
        <p:spPr>
          <a:xfrm>
            <a:off x="-232320" y="2056516"/>
            <a:ext cx="6328320" cy="1732524"/>
          </a:xfrm>
          <a:custGeom>
            <a:avLst/>
            <a:gdLst>
              <a:gd name="connsiteX0" fmla="*/ 101266 w 4486214"/>
              <a:gd name="connsiteY0" fmla="*/ 1316133 h 3589531"/>
              <a:gd name="connsiteX1" fmla="*/ 707553 w 4486214"/>
              <a:gd name="connsiteY1" fmla="*/ 421611 h 3589531"/>
              <a:gd name="connsiteX2" fmla="*/ 1880370 w 4486214"/>
              <a:gd name="connsiteY2" fmla="*/ 789359 h 3589531"/>
              <a:gd name="connsiteX3" fmla="*/ 2973674 w 4486214"/>
              <a:gd name="connsiteY3" fmla="*/ 4168 h 3589531"/>
              <a:gd name="connsiteX4" fmla="*/ 4156431 w 4486214"/>
              <a:gd name="connsiteY4" fmla="*/ 1196863 h 3589531"/>
              <a:gd name="connsiteX5" fmla="*/ 3878135 w 4486214"/>
              <a:gd name="connsiteY5" fmla="*/ 1783272 h 3589531"/>
              <a:gd name="connsiteX6" fmla="*/ 4444666 w 4486214"/>
              <a:gd name="connsiteY6" fmla="*/ 2717550 h 3589531"/>
              <a:gd name="connsiteX7" fmla="*/ 4295579 w 4486214"/>
              <a:gd name="connsiteY7" fmla="*/ 3413289 h 3589531"/>
              <a:gd name="connsiteX8" fmla="*/ 3122761 w 4486214"/>
              <a:gd name="connsiteY8" fmla="*/ 3582255 h 3589531"/>
              <a:gd name="connsiteX9" fmla="*/ 2009579 w 4486214"/>
              <a:gd name="connsiteY9" fmla="*/ 3244324 h 3589531"/>
              <a:gd name="connsiteX10" fmla="*/ 1592135 w 4486214"/>
              <a:gd name="connsiteY10" fmla="*/ 2469072 h 3589531"/>
              <a:gd name="connsiteX11" fmla="*/ 936153 w 4486214"/>
              <a:gd name="connsiteY11" fmla="*/ 2260350 h 3589531"/>
              <a:gd name="connsiteX12" fmla="*/ 51570 w 4486214"/>
              <a:gd name="connsiteY12" fmla="*/ 2310046 h 3589531"/>
              <a:gd name="connsiteX13" fmla="*/ 111205 w 4486214"/>
              <a:gd name="connsiteY13" fmla="*/ 2488950 h 3589531"/>
              <a:gd name="connsiteX14" fmla="*/ 160900 w 4486214"/>
              <a:gd name="connsiteY14" fmla="*/ 3085298 h 3589531"/>
              <a:gd name="connsiteX15" fmla="*/ 170840 w 4486214"/>
              <a:gd name="connsiteY15" fmla="*/ 3214507 h 358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6214" h="3589531">
                <a:moveTo>
                  <a:pt x="101266" y="1316133"/>
                </a:moveTo>
                <a:cubicBezTo>
                  <a:pt x="256151" y="912770"/>
                  <a:pt x="411036" y="509407"/>
                  <a:pt x="707553" y="421611"/>
                </a:cubicBezTo>
                <a:cubicBezTo>
                  <a:pt x="1004070" y="333815"/>
                  <a:pt x="1502683" y="858933"/>
                  <a:pt x="1880370" y="789359"/>
                </a:cubicBezTo>
                <a:cubicBezTo>
                  <a:pt x="2258057" y="719785"/>
                  <a:pt x="2594331" y="-63749"/>
                  <a:pt x="2973674" y="4168"/>
                </a:cubicBezTo>
                <a:cubicBezTo>
                  <a:pt x="3353017" y="72085"/>
                  <a:pt x="4005688" y="900346"/>
                  <a:pt x="4156431" y="1196863"/>
                </a:cubicBezTo>
                <a:cubicBezTo>
                  <a:pt x="4307174" y="1493380"/>
                  <a:pt x="3830096" y="1529824"/>
                  <a:pt x="3878135" y="1783272"/>
                </a:cubicBezTo>
                <a:cubicBezTo>
                  <a:pt x="3926174" y="2036720"/>
                  <a:pt x="4375092" y="2445881"/>
                  <a:pt x="4444666" y="2717550"/>
                </a:cubicBezTo>
                <a:cubicBezTo>
                  <a:pt x="4514240" y="2989219"/>
                  <a:pt x="4515896" y="3269172"/>
                  <a:pt x="4295579" y="3413289"/>
                </a:cubicBezTo>
                <a:cubicBezTo>
                  <a:pt x="4075262" y="3557406"/>
                  <a:pt x="3503761" y="3610416"/>
                  <a:pt x="3122761" y="3582255"/>
                </a:cubicBezTo>
                <a:cubicBezTo>
                  <a:pt x="2741761" y="3554094"/>
                  <a:pt x="2264683" y="3429854"/>
                  <a:pt x="2009579" y="3244324"/>
                </a:cubicBezTo>
                <a:cubicBezTo>
                  <a:pt x="1754475" y="3058794"/>
                  <a:pt x="1771039" y="2633068"/>
                  <a:pt x="1592135" y="2469072"/>
                </a:cubicBezTo>
                <a:cubicBezTo>
                  <a:pt x="1413231" y="2305076"/>
                  <a:pt x="1192914" y="2286854"/>
                  <a:pt x="936153" y="2260350"/>
                </a:cubicBezTo>
                <a:cubicBezTo>
                  <a:pt x="679392" y="2233846"/>
                  <a:pt x="189061" y="2271946"/>
                  <a:pt x="51570" y="2310046"/>
                </a:cubicBezTo>
                <a:cubicBezTo>
                  <a:pt x="-85921" y="2348146"/>
                  <a:pt x="92983" y="2359741"/>
                  <a:pt x="111205" y="2488950"/>
                </a:cubicBezTo>
                <a:cubicBezTo>
                  <a:pt x="129427" y="2618159"/>
                  <a:pt x="150961" y="2964372"/>
                  <a:pt x="160900" y="3085298"/>
                </a:cubicBezTo>
                <a:cubicBezTo>
                  <a:pt x="170839" y="3206224"/>
                  <a:pt x="170839" y="3210365"/>
                  <a:pt x="170840" y="3214507"/>
                </a:cubicBezTo>
              </a:path>
            </a:pathLst>
          </a:custGeom>
          <a:noFill/>
          <a:ln>
            <a:solidFill>
              <a:srgbClr val="50695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reeform: Shape 28">
            <a:extLst>
              <a:ext uri="{FF2B5EF4-FFF2-40B4-BE49-F238E27FC236}">
                <a16:creationId xmlns:a16="http://schemas.microsoft.com/office/drawing/2014/main" id="{121C2833-D74A-9F7E-4C58-292596937D47}"/>
              </a:ext>
            </a:extLst>
          </p:cNvPr>
          <p:cNvSpPr/>
          <p:nvPr/>
        </p:nvSpPr>
        <p:spPr>
          <a:xfrm>
            <a:off x="-384721" y="1904115"/>
            <a:ext cx="6342665" cy="1752998"/>
          </a:xfrm>
          <a:custGeom>
            <a:avLst/>
            <a:gdLst>
              <a:gd name="connsiteX0" fmla="*/ 101266 w 4486214"/>
              <a:gd name="connsiteY0" fmla="*/ 1316133 h 3589531"/>
              <a:gd name="connsiteX1" fmla="*/ 707553 w 4486214"/>
              <a:gd name="connsiteY1" fmla="*/ 421611 h 3589531"/>
              <a:gd name="connsiteX2" fmla="*/ 1880370 w 4486214"/>
              <a:gd name="connsiteY2" fmla="*/ 789359 h 3589531"/>
              <a:gd name="connsiteX3" fmla="*/ 2973674 w 4486214"/>
              <a:gd name="connsiteY3" fmla="*/ 4168 h 3589531"/>
              <a:gd name="connsiteX4" fmla="*/ 4156431 w 4486214"/>
              <a:gd name="connsiteY4" fmla="*/ 1196863 h 3589531"/>
              <a:gd name="connsiteX5" fmla="*/ 3878135 w 4486214"/>
              <a:gd name="connsiteY5" fmla="*/ 1783272 h 3589531"/>
              <a:gd name="connsiteX6" fmla="*/ 4444666 w 4486214"/>
              <a:gd name="connsiteY6" fmla="*/ 2717550 h 3589531"/>
              <a:gd name="connsiteX7" fmla="*/ 4295579 w 4486214"/>
              <a:gd name="connsiteY7" fmla="*/ 3413289 h 3589531"/>
              <a:gd name="connsiteX8" fmla="*/ 3122761 w 4486214"/>
              <a:gd name="connsiteY8" fmla="*/ 3582255 h 3589531"/>
              <a:gd name="connsiteX9" fmla="*/ 2009579 w 4486214"/>
              <a:gd name="connsiteY9" fmla="*/ 3244324 h 3589531"/>
              <a:gd name="connsiteX10" fmla="*/ 1592135 w 4486214"/>
              <a:gd name="connsiteY10" fmla="*/ 2469072 h 3589531"/>
              <a:gd name="connsiteX11" fmla="*/ 936153 w 4486214"/>
              <a:gd name="connsiteY11" fmla="*/ 2260350 h 3589531"/>
              <a:gd name="connsiteX12" fmla="*/ 51570 w 4486214"/>
              <a:gd name="connsiteY12" fmla="*/ 2310046 h 3589531"/>
              <a:gd name="connsiteX13" fmla="*/ 111205 w 4486214"/>
              <a:gd name="connsiteY13" fmla="*/ 2488950 h 3589531"/>
              <a:gd name="connsiteX14" fmla="*/ 160900 w 4486214"/>
              <a:gd name="connsiteY14" fmla="*/ 3085298 h 3589531"/>
              <a:gd name="connsiteX15" fmla="*/ 170840 w 4486214"/>
              <a:gd name="connsiteY15" fmla="*/ 3214507 h 358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6214" h="3589531">
                <a:moveTo>
                  <a:pt x="101266" y="1316133"/>
                </a:moveTo>
                <a:cubicBezTo>
                  <a:pt x="256151" y="912770"/>
                  <a:pt x="411036" y="509407"/>
                  <a:pt x="707553" y="421611"/>
                </a:cubicBezTo>
                <a:cubicBezTo>
                  <a:pt x="1004070" y="333815"/>
                  <a:pt x="1502683" y="858933"/>
                  <a:pt x="1880370" y="789359"/>
                </a:cubicBezTo>
                <a:cubicBezTo>
                  <a:pt x="2258057" y="719785"/>
                  <a:pt x="2594331" y="-63749"/>
                  <a:pt x="2973674" y="4168"/>
                </a:cubicBezTo>
                <a:cubicBezTo>
                  <a:pt x="3353017" y="72085"/>
                  <a:pt x="4005688" y="900346"/>
                  <a:pt x="4156431" y="1196863"/>
                </a:cubicBezTo>
                <a:cubicBezTo>
                  <a:pt x="4307174" y="1493380"/>
                  <a:pt x="3830096" y="1529824"/>
                  <a:pt x="3878135" y="1783272"/>
                </a:cubicBezTo>
                <a:cubicBezTo>
                  <a:pt x="3926174" y="2036720"/>
                  <a:pt x="4375092" y="2445881"/>
                  <a:pt x="4444666" y="2717550"/>
                </a:cubicBezTo>
                <a:cubicBezTo>
                  <a:pt x="4514240" y="2989219"/>
                  <a:pt x="4515896" y="3269172"/>
                  <a:pt x="4295579" y="3413289"/>
                </a:cubicBezTo>
                <a:cubicBezTo>
                  <a:pt x="4075262" y="3557406"/>
                  <a:pt x="3503761" y="3610416"/>
                  <a:pt x="3122761" y="3582255"/>
                </a:cubicBezTo>
                <a:cubicBezTo>
                  <a:pt x="2741761" y="3554094"/>
                  <a:pt x="2264683" y="3429854"/>
                  <a:pt x="2009579" y="3244324"/>
                </a:cubicBezTo>
                <a:cubicBezTo>
                  <a:pt x="1754475" y="3058794"/>
                  <a:pt x="1771039" y="2633068"/>
                  <a:pt x="1592135" y="2469072"/>
                </a:cubicBezTo>
                <a:cubicBezTo>
                  <a:pt x="1413231" y="2305076"/>
                  <a:pt x="1192914" y="2286854"/>
                  <a:pt x="936153" y="2260350"/>
                </a:cubicBezTo>
                <a:cubicBezTo>
                  <a:pt x="679392" y="2233846"/>
                  <a:pt x="189061" y="2271946"/>
                  <a:pt x="51570" y="2310046"/>
                </a:cubicBezTo>
                <a:cubicBezTo>
                  <a:pt x="-85921" y="2348146"/>
                  <a:pt x="92983" y="2359741"/>
                  <a:pt x="111205" y="2488950"/>
                </a:cubicBezTo>
                <a:cubicBezTo>
                  <a:pt x="129427" y="2618159"/>
                  <a:pt x="150961" y="2964372"/>
                  <a:pt x="160900" y="3085298"/>
                </a:cubicBezTo>
                <a:cubicBezTo>
                  <a:pt x="170839" y="3206224"/>
                  <a:pt x="170839" y="3210365"/>
                  <a:pt x="170840" y="3214507"/>
                </a:cubicBezTo>
              </a:path>
            </a:pathLst>
          </a:custGeom>
          <a:noFill/>
          <a:ln>
            <a:solidFill>
              <a:srgbClr val="A5A66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a:extLst>
              <a:ext uri="{FF2B5EF4-FFF2-40B4-BE49-F238E27FC236}">
                <a16:creationId xmlns:a16="http://schemas.microsoft.com/office/drawing/2014/main" id="{C976E615-3066-5347-F78E-A7C12DB90143}"/>
              </a:ext>
            </a:extLst>
          </p:cNvPr>
          <p:cNvSpPr>
            <a:spLocks noGrp="1"/>
          </p:cNvSpPr>
          <p:nvPr>
            <p:ph type="title"/>
          </p:nvPr>
        </p:nvSpPr>
        <p:spPr/>
        <p:txBody>
          <a:bodyPr/>
          <a:lstStyle/>
          <a:p>
            <a:r>
              <a:rPr lang="it-IT" dirty="0" err="1"/>
              <a:t>Other</a:t>
            </a:r>
            <a:r>
              <a:rPr lang="it-IT" dirty="0"/>
              <a:t> activities</a:t>
            </a:r>
          </a:p>
        </p:txBody>
      </p:sp>
      <p:sp>
        <p:nvSpPr>
          <p:cNvPr id="4" name="Slide Number Placeholder 3">
            <a:extLst>
              <a:ext uri="{FF2B5EF4-FFF2-40B4-BE49-F238E27FC236}">
                <a16:creationId xmlns:a16="http://schemas.microsoft.com/office/drawing/2014/main" id="{11C715C4-85C1-27E6-7591-A7CC3E253EB3}"/>
              </a:ext>
            </a:extLst>
          </p:cNvPr>
          <p:cNvSpPr>
            <a:spLocks noGrp="1"/>
          </p:cNvSpPr>
          <p:nvPr>
            <p:ph type="sldNum" sz="quarter" idx="12"/>
          </p:nvPr>
        </p:nvSpPr>
        <p:spPr/>
        <p:txBody>
          <a:bodyPr/>
          <a:lstStyle/>
          <a:p>
            <a:fld id="{D537B128-84B6-4F1E-8E5B-83802323B4DC}" type="slidenum">
              <a:rPr lang="es-ES" smtClean="0"/>
              <a:pPr/>
              <a:t>7</a:t>
            </a:fld>
            <a:endParaRPr lang="es-ES" dirty="0"/>
          </a:p>
        </p:txBody>
      </p:sp>
      <p:sp>
        <p:nvSpPr>
          <p:cNvPr id="15" name="TextBox 14">
            <a:extLst>
              <a:ext uri="{FF2B5EF4-FFF2-40B4-BE49-F238E27FC236}">
                <a16:creationId xmlns:a16="http://schemas.microsoft.com/office/drawing/2014/main" id="{2F032E79-C196-7C10-3541-1B1353256567}"/>
              </a:ext>
            </a:extLst>
          </p:cNvPr>
          <p:cNvSpPr txBox="1"/>
          <p:nvPr/>
        </p:nvSpPr>
        <p:spPr>
          <a:xfrm>
            <a:off x="6456040" y="3352636"/>
            <a:ext cx="5090086" cy="584775"/>
          </a:xfrm>
          <a:prstGeom prst="rect">
            <a:avLst/>
          </a:prstGeom>
          <a:noFill/>
        </p:spPr>
        <p:txBody>
          <a:bodyPr wrap="square">
            <a:spAutoFit/>
          </a:bodyPr>
          <a:lstStyle/>
          <a:p>
            <a:pPr algn="r"/>
            <a:r>
              <a:rPr lang="en-GB" sz="1600" b="1" dirty="0">
                <a:solidFill>
                  <a:srgbClr val="013970"/>
                </a:solidFill>
                <a:latin typeface="Museo500"/>
              </a:rPr>
              <a:t>“</a:t>
            </a:r>
            <a:r>
              <a:rPr lang="en-GB" sz="1600" b="1" i="0" dirty="0">
                <a:solidFill>
                  <a:srgbClr val="013970"/>
                </a:solidFill>
                <a:effectLst/>
                <a:latin typeface="Museo500"/>
              </a:rPr>
              <a:t>S-@</a:t>
            </a:r>
            <a:r>
              <a:rPr lang="en-GB" sz="1600" b="1" i="0" dirty="0" err="1">
                <a:solidFill>
                  <a:srgbClr val="013970"/>
                </a:solidFill>
                <a:effectLst/>
                <a:latin typeface="Museo500"/>
              </a:rPr>
              <a:t>ccess</a:t>
            </a:r>
            <a:r>
              <a:rPr lang="en-GB" sz="1600" b="1" i="0" dirty="0">
                <a:solidFill>
                  <a:srgbClr val="013970"/>
                </a:solidFill>
                <a:effectLst/>
                <a:latin typeface="Museo500"/>
              </a:rPr>
              <a:t> International Conference on Solar Technologies &amp; Hybrid Mini Grids to Improve Energy Access”</a:t>
            </a:r>
          </a:p>
        </p:txBody>
      </p:sp>
      <p:pic>
        <p:nvPicPr>
          <p:cNvPr id="3074" name="Picture 2">
            <a:extLst>
              <a:ext uri="{FF2B5EF4-FFF2-40B4-BE49-F238E27FC236}">
                <a16:creationId xmlns:a16="http://schemas.microsoft.com/office/drawing/2014/main" id="{903C7B8B-2EA1-EF25-2086-6BD3CD9637A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63936" y="1340768"/>
            <a:ext cx="4929667"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E4E45C7-837E-427C-AFE7-4744A2584691}"/>
              </a:ext>
            </a:extLst>
          </p:cNvPr>
          <p:cNvSpPr/>
          <p:nvPr/>
        </p:nvSpPr>
        <p:spPr>
          <a:xfrm>
            <a:off x="6456040" y="1196752"/>
            <a:ext cx="5248166"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a:extLst>
              <a:ext uri="{FF2B5EF4-FFF2-40B4-BE49-F238E27FC236}">
                <a16:creationId xmlns:a16="http://schemas.microsoft.com/office/drawing/2014/main" id="{C8778DA2-814A-E4DB-E0DE-2C0CB0ABF087}"/>
              </a:ext>
            </a:extLst>
          </p:cNvPr>
          <p:cNvSpPr/>
          <p:nvPr/>
        </p:nvSpPr>
        <p:spPr>
          <a:xfrm>
            <a:off x="416573" y="1822283"/>
            <a:ext cx="1732523" cy="1732523"/>
          </a:xfrm>
          <a:prstGeom prst="ellipse">
            <a:avLst/>
          </a:prstGeom>
          <a:solidFill>
            <a:srgbClr val="50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latin typeface="Tw Cen MT" panose="020B0602020104020603" pitchFamily="34" charset="0"/>
            </a:endParaRPr>
          </a:p>
          <a:p>
            <a:pPr algn="ctr"/>
            <a:endParaRPr lang="it-IT" sz="1400" b="1" dirty="0">
              <a:latin typeface="Tw Cen MT" panose="020B0602020104020603" pitchFamily="34" charset="0"/>
            </a:endParaRPr>
          </a:p>
          <a:p>
            <a:pPr algn="ctr"/>
            <a:endParaRPr lang="it-IT" sz="1400" b="1" dirty="0">
              <a:latin typeface="Tw Cen MT" panose="020B0602020104020603" pitchFamily="34" charset="0"/>
            </a:endParaRPr>
          </a:p>
          <a:p>
            <a:pPr algn="ctr"/>
            <a:r>
              <a:rPr lang="it-IT" sz="1400" b="1" dirty="0">
                <a:latin typeface="Tw Cen MT" panose="020B0602020104020603" pitchFamily="34" charset="0"/>
              </a:rPr>
              <a:t>Policies and </a:t>
            </a:r>
            <a:r>
              <a:rPr lang="it-IT" sz="1400" b="1" dirty="0" err="1">
                <a:latin typeface="Tw Cen MT" panose="020B0602020104020603" pitchFamily="34" charset="0"/>
              </a:rPr>
              <a:t>Regulation</a:t>
            </a:r>
            <a:r>
              <a:rPr lang="it-IT" sz="1400" b="1" dirty="0">
                <a:latin typeface="Tw Cen MT" panose="020B0602020104020603" pitchFamily="34" charset="0"/>
              </a:rPr>
              <a:t> support</a:t>
            </a:r>
          </a:p>
        </p:txBody>
      </p:sp>
      <p:sp>
        <p:nvSpPr>
          <p:cNvPr id="21" name="Oval 20">
            <a:extLst>
              <a:ext uri="{FF2B5EF4-FFF2-40B4-BE49-F238E27FC236}">
                <a16:creationId xmlns:a16="http://schemas.microsoft.com/office/drawing/2014/main" id="{52670442-E450-ADAE-B0CB-595EDBEF0F1E}"/>
              </a:ext>
            </a:extLst>
          </p:cNvPr>
          <p:cNvSpPr/>
          <p:nvPr/>
        </p:nvSpPr>
        <p:spPr>
          <a:xfrm>
            <a:off x="2454191" y="1822283"/>
            <a:ext cx="1732523" cy="1732523"/>
          </a:xfrm>
          <a:prstGeom prst="ellipse">
            <a:avLst/>
          </a:prstGeom>
          <a:solidFill>
            <a:srgbClr val="50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latin typeface="Tw Cen MT" panose="020B0602020104020603" pitchFamily="34" charset="0"/>
            </a:endParaRPr>
          </a:p>
          <a:p>
            <a:pPr algn="ctr"/>
            <a:endParaRPr lang="it-IT" sz="1400" b="1" dirty="0">
              <a:latin typeface="Tw Cen MT" panose="020B0602020104020603" pitchFamily="34" charset="0"/>
            </a:endParaRPr>
          </a:p>
          <a:p>
            <a:pPr algn="ctr"/>
            <a:endParaRPr lang="it-IT" sz="1400" b="1" dirty="0">
              <a:latin typeface="Tw Cen MT" panose="020B0602020104020603" pitchFamily="34" charset="0"/>
            </a:endParaRPr>
          </a:p>
          <a:p>
            <a:pPr algn="ctr"/>
            <a:r>
              <a:rPr lang="it-IT" sz="1400" b="1" dirty="0">
                <a:latin typeface="Tw Cen MT" panose="020B0602020104020603" pitchFamily="34" charset="0"/>
              </a:rPr>
              <a:t>Trainings and </a:t>
            </a:r>
            <a:r>
              <a:rPr lang="it-IT" sz="1400" b="1" dirty="0" err="1">
                <a:latin typeface="Tw Cen MT" panose="020B0602020104020603" pitchFamily="34" charset="0"/>
              </a:rPr>
              <a:t>Capacity</a:t>
            </a:r>
            <a:r>
              <a:rPr lang="it-IT" sz="1400" b="1" dirty="0">
                <a:latin typeface="Tw Cen MT" panose="020B0602020104020603" pitchFamily="34" charset="0"/>
              </a:rPr>
              <a:t> Building</a:t>
            </a:r>
          </a:p>
        </p:txBody>
      </p:sp>
      <p:pic>
        <p:nvPicPr>
          <p:cNvPr id="25" name="Graphic 24" descr="Brainstorm with solid fill">
            <a:extLst>
              <a:ext uri="{FF2B5EF4-FFF2-40B4-BE49-F238E27FC236}">
                <a16:creationId xmlns:a16="http://schemas.microsoft.com/office/drawing/2014/main" id="{3A362D7B-1D20-F8B3-F942-25E05322AD0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3506" y="2124336"/>
            <a:ext cx="498655" cy="498655"/>
          </a:xfrm>
          <a:prstGeom prst="rect">
            <a:avLst/>
          </a:prstGeom>
        </p:spPr>
      </p:pic>
      <p:pic>
        <p:nvPicPr>
          <p:cNvPr id="27" name="Graphic 26" descr="Classroom with solid fill">
            <a:extLst>
              <a:ext uri="{FF2B5EF4-FFF2-40B4-BE49-F238E27FC236}">
                <a16:creationId xmlns:a16="http://schemas.microsoft.com/office/drawing/2014/main" id="{0CC8159F-8262-745C-7506-CA447239159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58980" y="2089506"/>
            <a:ext cx="512677" cy="512677"/>
          </a:xfrm>
          <a:prstGeom prst="rect">
            <a:avLst/>
          </a:prstGeom>
        </p:spPr>
      </p:pic>
      <p:sp>
        <p:nvSpPr>
          <p:cNvPr id="30" name="Oval 29">
            <a:extLst>
              <a:ext uri="{FF2B5EF4-FFF2-40B4-BE49-F238E27FC236}">
                <a16:creationId xmlns:a16="http://schemas.microsoft.com/office/drawing/2014/main" id="{C8695AF4-5BFB-1B7B-68CD-750FA128E380}"/>
              </a:ext>
            </a:extLst>
          </p:cNvPr>
          <p:cNvSpPr/>
          <p:nvPr/>
        </p:nvSpPr>
        <p:spPr>
          <a:xfrm>
            <a:off x="4491809" y="1822283"/>
            <a:ext cx="1732523" cy="1732523"/>
          </a:xfrm>
          <a:prstGeom prst="ellipse">
            <a:avLst/>
          </a:prstGeom>
          <a:solidFill>
            <a:srgbClr val="506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latin typeface="Tw Cen MT" panose="020B0602020104020603" pitchFamily="34" charset="0"/>
            </a:endParaRPr>
          </a:p>
          <a:p>
            <a:pPr algn="ctr"/>
            <a:endParaRPr lang="it-IT" sz="1400" b="1" dirty="0">
              <a:latin typeface="Tw Cen MT" panose="020B0602020104020603" pitchFamily="34" charset="0"/>
            </a:endParaRPr>
          </a:p>
          <a:p>
            <a:pPr algn="ctr"/>
            <a:r>
              <a:rPr lang="it-IT" sz="1400" b="1" dirty="0">
                <a:latin typeface="Tw Cen MT" panose="020B0602020104020603" pitchFamily="34" charset="0"/>
              </a:rPr>
              <a:t>R&amp;D</a:t>
            </a:r>
          </a:p>
        </p:txBody>
      </p:sp>
      <p:pic>
        <p:nvPicPr>
          <p:cNvPr id="12" name="Graphic 11" descr="Research with solid fill">
            <a:extLst>
              <a:ext uri="{FF2B5EF4-FFF2-40B4-BE49-F238E27FC236}">
                <a16:creationId xmlns:a16="http://schemas.microsoft.com/office/drawing/2014/main" id="{57F935FC-972E-1590-0CFE-4ED743B36E4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05175" y="2146898"/>
            <a:ext cx="505789" cy="505789"/>
          </a:xfrm>
          <a:prstGeom prst="rect">
            <a:avLst/>
          </a:prstGeom>
        </p:spPr>
      </p:pic>
      <p:pic>
        <p:nvPicPr>
          <p:cNvPr id="3075" name="Imagen 9" descr="Captura de pantalla de un celular&#10;&#10;Descripción generada automáticamente">
            <a:extLst>
              <a:ext uri="{FF2B5EF4-FFF2-40B4-BE49-F238E27FC236}">
                <a16:creationId xmlns:a16="http://schemas.microsoft.com/office/drawing/2014/main" id="{1B2B18C3-B755-B2E3-28E7-538562A54A1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823886" y="4869160"/>
            <a:ext cx="2466700" cy="136052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78CA3442-D802-F9C2-9E8E-CE3853529802}"/>
              </a:ext>
            </a:extLst>
          </p:cNvPr>
          <p:cNvSpPr txBox="1"/>
          <p:nvPr/>
        </p:nvSpPr>
        <p:spPr>
          <a:xfrm>
            <a:off x="8847514" y="4606987"/>
            <a:ext cx="1791767" cy="276999"/>
          </a:xfrm>
          <a:prstGeom prst="rect">
            <a:avLst/>
          </a:prstGeom>
          <a:noFill/>
        </p:spPr>
        <p:txBody>
          <a:bodyPr wrap="square" rtlCol="0">
            <a:spAutoFit/>
          </a:bodyPr>
          <a:lstStyle/>
          <a:p>
            <a:r>
              <a:rPr lang="it-IT" sz="1200" dirty="0" err="1">
                <a:solidFill>
                  <a:schemeClr val="bg1">
                    <a:lumMod val="50000"/>
                  </a:schemeClr>
                </a:solidFill>
              </a:rPr>
              <a:t>Member</a:t>
            </a:r>
            <a:r>
              <a:rPr lang="it-IT" sz="1200" dirty="0">
                <a:solidFill>
                  <a:schemeClr val="bg1">
                    <a:lumMod val="50000"/>
                  </a:schemeClr>
                </a:solidFill>
              </a:rPr>
              <a:t> of:</a:t>
            </a:r>
          </a:p>
        </p:txBody>
      </p:sp>
      <p:sp>
        <p:nvSpPr>
          <p:cNvPr id="39" name="TextBox 38">
            <a:extLst>
              <a:ext uri="{FF2B5EF4-FFF2-40B4-BE49-F238E27FC236}">
                <a16:creationId xmlns:a16="http://schemas.microsoft.com/office/drawing/2014/main" id="{06A7084A-0E30-6800-6481-6769547EEF12}"/>
              </a:ext>
            </a:extLst>
          </p:cNvPr>
          <p:cNvSpPr txBox="1"/>
          <p:nvPr/>
        </p:nvSpPr>
        <p:spPr>
          <a:xfrm>
            <a:off x="416573" y="4598242"/>
            <a:ext cx="8037399" cy="1754326"/>
          </a:xfrm>
          <a:prstGeom prst="rect">
            <a:avLst/>
          </a:prstGeom>
          <a:noFill/>
        </p:spPr>
        <p:txBody>
          <a:bodyPr wrap="square">
            <a:spAutoFit/>
          </a:bodyPr>
          <a:lstStyle/>
          <a:p>
            <a:pPr algn="just"/>
            <a:r>
              <a:rPr lang="en-US" sz="1200" dirty="0">
                <a:solidFill>
                  <a:schemeClr val="tx1">
                    <a:lumMod val="85000"/>
                    <a:lumOff val="15000"/>
                  </a:schemeClr>
                </a:solidFill>
                <a:effectLst/>
                <a:latin typeface="Calibri" panose="020F0502020204030204" pitchFamily="34" charset="0"/>
                <a:ea typeface="Calibri" panose="020F0502020204030204" pitchFamily="34" charset="0"/>
              </a:rPr>
              <a:t>TTA’s expertise in off-grid electrification is demonstrated by its continuous participation in the forefront of the sector. </a:t>
            </a:r>
            <a:r>
              <a:rPr lang="en-US" sz="1200" b="1" dirty="0">
                <a:solidFill>
                  <a:schemeClr val="tx1">
                    <a:lumMod val="85000"/>
                    <a:lumOff val="15000"/>
                  </a:schemeClr>
                </a:solidFill>
                <a:effectLst/>
                <a:latin typeface="Calibri" panose="020F0502020204030204" pitchFamily="34" charset="0"/>
                <a:ea typeface="Calibri" panose="020F0502020204030204" pitchFamily="34" charset="0"/>
              </a:rPr>
              <a:t>In terms of publications, TTA participated in the publication of </a:t>
            </a:r>
            <a:r>
              <a:rPr lang="en-US" sz="1200" u="sng" dirty="0">
                <a:solidFill>
                  <a:schemeClr val="tx1">
                    <a:lumMod val="85000"/>
                    <a:lumOff val="15000"/>
                  </a:schemeClr>
                </a:solidFill>
                <a:effectLst/>
                <a:latin typeface="Calibri" panose="020F0502020204030204" pitchFamily="34" charset="0"/>
                <a:ea typeface="Calibri" panose="020F0502020204030204" pitchFamily="34" charset="0"/>
                <a:cs typeface="Verdana" panose="020B0604030504040204" pitchFamily="34" charset="0"/>
                <a:hlinkClick r:id="rId10">
                  <a:extLst>
                    <a:ext uri="{A12FA001-AC4F-418D-AE19-62706E023703}">
                      <ahyp:hlinkClr xmlns:ahyp="http://schemas.microsoft.com/office/drawing/2018/hyperlinkcolor" val="tx"/>
                    </a:ext>
                  </a:extLst>
                </a:hlinkClick>
              </a:rPr>
              <a:t>Kenya Market Assessment for Off-grid Electrification,</a:t>
            </a:r>
            <a:r>
              <a:rPr lang="en-US" sz="1200" u="sng" dirty="0">
                <a:solidFill>
                  <a:schemeClr val="tx1">
                    <a:lumMod val="85000"/>
                    <a:lumOff val="15000"/>
                  </a:schemeClr>
                </a:solidFill>
                <a:effectLst/>
                <a:latin typeface="Calibri" panose="020F0502020204030204" pitchFamily="34" charset="0"/>
                <a:ea typeface="Calibri" panose="020F0502020204030204" pitchFamily="34" charset="0"/>
                <a:cs typeface="Verdana" panose="020B0604030504040204" pitchFamily="34" charset="0"/>
              </a:rPr>
              <a:t> </a:t>
            </a:r>
            <a:r>
              <a:rPr lang="en-US" sz="1200" b="1" dirty="0">
                <a:solidFill>
                  <a:schemeClr val="tx1">
                    <a:lumMod val="85000"/>
                    <a:lumOff val="15000"/>
                  </a:schemeClr>
                </a:solidFill>
                <a:effectLst/>
                <a:latin typeface="Calibri" panose="020F0502020204030204" pitchFamily="34" charset="0"/>
                <a:ea typeface="Calibri" panose="020F0502020204030204" pitchFamily="34" charset="0"/>
              </a:rPr>
              <a:t>and</a:t>
            </a:r>
            <a:r>
              <a:rPr lang="en-US" sz="1200" dirty="0">
                <a:solidFill>
                  <a:schemeClr val="tx1">
                    <a:lumMod val="85000"/>
                    <a:lumOff val="15000"/>
                  </a:schemeClr>
                </a:solidFill>
                <a:effectLst/>
                <a:latin typeface="Calibri" panose="020F0502020204030204" pitchFamily="34" charset="0"/>
                <a:ea typeface="Calibri" panose="020F0502020204030204" pitchFamily="34" charset="0"/>
              </a:rPr>
              <a:t> it is author of </a:t>
            </a:r>
            <a:r>
              <a:rPr lang="en-US" sz="1200" b="1" dirty="0">
                <a:solidFill>
                  <a:schemeClr val="tx1">
                    <a:lumMod val="85000"/>
                    <a:lumOff val="15000"/>
                  </a:schemeClr>
                </a:solidFill>
                <a:effectLst/>
                <a:latin typeface="Calibri" panose="020F0502020204030204" pitchFamily="34" charset="0"/>
                <a:ea typeface="Calibri" panose="020F0502020204030204" pitchFamily="34" charset="0"/>
              </a:rPr>
              <a:t>the World Bank’s ESMAP</a:t>
            </a:r>
            <a:r>
              <a:rPr lang="en-US" sz="1200" dirty="0">
                <a:solidFill>
                  <a:schemeClr val="tx1">
                    <a:lumMod val="85000"/>
                    <a:lumOff val="15000"/>
                  </a:schemeClr>
                </a:solidFill>
                <a:effectLst/>
                <a:latin typeface="Calibri" panose="020F0502020204030204" pitchFamily="34" charset="0"/>
                <a:ea typeface="Calibri" panose="020F0502020204030204" pitchFamily="34" charset="0"/>
              </a:rPr>
              <a:t> </a:t>
            </a:r>
            <a:r>
              <a:rPr lang="en-US" sz="1200" b="1" dirty="0">
                <a:solidFill>
                  <a:schemeClr val="tx1">
                    <a:lumMod val="85000"/>
                    <a:lumOff val="15000"/>
                  </a:schemeClr>
                </a:solidFill>
                <a:effectLst/>
                <a:latin typeface="Calibri" panose="020F0502020204030204" pitchFamily="34" charset="0"/>
                <a:ea typeface="Calibri" panose="020F0502020204030204" pitchFamily="34" charset="0"/>
              </a:rPr>
              <a:t>Benchmarking study of Solar PV mini-grids investment costs (2017)</a:t>
            </a:r>
            <a:r>
              <a:rPr lang="en-US" sz="1200" dirty="0">
                <a:solidFill>
                  <a:schemeClr val="tx1">
                    <a:lumMod val="85000"/>
                    <a:lumOff val="15000"/>
                  </a:schemeClr>
                </a:solidFill>
                <a:effectLst/>
                <a:latin typeface="Calibri" panose="020F0502020204030204" pitchFamily="34" charset="0"/>
                <a:ea typeface="Calibri" panose="020F0502020204030204" pitchFamily="34" charset="0"/>
              </a:rPr>
              <a:t>. </a:t>
            </a:r>
            <a:r>
              <a:rPr lang="en-US" sz="1200" b="1" dirty="0">
                <a:solidFill>
                  <a:schemeClr val="tx1">
                    <a:lumMod val="85000"/>
                    <a:lumOff val="15000"/>
                  </a:schemeClr>
                </a:solidFill>
                <a:effectLst/>
                <a:latin typeface="Calibri" panose="020F0502020204030204" pitchFamily="34" charset="0"/>
                <a:ea typeface="Calibri" panose="020F0502020204030204" pitchFamily="34" charset="0"/>
              </a:rPr>
              <a:t>Another significant milestone in the sector is</a:t>
            </a:r>
            <a:r>
              <a:rPr lang="en-US" sz="1200" dirty="0">
                <a:solidFill>
                  <a:schemeClr val="tx1">
                    <a:lumMod val="85000"/>
                    <a:lumOff val="15000"/>
                  </a:schemeClr>
                </a:solidFill>
                <a:effectLst/>
                <a:latin typeface="Calibri" panose="020F0502020204030204" pitchFamily="34" charset="0"/>
                <a:ea typeface="Calibri" panose="020F0502020204030204" pitchFamily="34" charset="0"/>
              </a:rPr>
              <a:t> TTA’s lead organization of </a:t>
            </a:r>
            <a:r>
              <a:rPr lang="en-US" sz="1200" b="1" dirty="0">
                <a:solidFill>
                  <a:schemeClr val="tx1">
                    <a:lumMod val="85000"/>
                    <a:lumOff val="15000"/>
                  </a:schemeClr>
                </a:solidFill>
                <a:effectLst/>
                <a:latin typeface="Calibri" panose="020F0502020204030204" pitchFamily="34" charset="0"/>
                <a:ea typeface="Calibri" panose="020F0502020204030204" pitchFamily="34" charset="0"/>
              </a:rPr>
              <a:t>the</a:t>
            </a:r>
            <a:r>
              <a:rPr lang="en-US" sz="1200" dirty="0">
                <a:solidFill>
                  <a:schemeClr val="tx1">
                    <a:lumMod val="85000"/>
                    <a:lumOff val="15000"/>
                  </a:schemeClr>
                </a:solidFill>
                <a:effectLst/>
                <a:latin typeface="Calibri" panose="020F0502020204030204" pitchFamily="34" charset="0"/>
                <a:ea typeface="Calibri" panose="020F0502020204030204" pitchFamily="34" charset="0"/>
              </a:rPr>
              <a:t> </a:t>
            </a:r>
            <a:r>
              <a:rPr lang="en-US" sz="1200" b="1" dirty="0">
                <a:solidFill>
                  <a:schemeClr val="tx1">
                    <a:lumMod val="85000"/>
                    <a:lumOff val="15000"/>
                  </a:schemeClr>
                </a:solidFill>
                <a:effectLst/>
                <a:latin typeface="Calibri" panose="020F0502020204030204" pitchFamily="34" charset="0"/>
                <a:ea typeface="Calibri" panose="020F0502020204030204" pitchFamily="34" charset="0"/>
              </a:rPr>
              <a:t>International Conference on Solar Technologies &amp; Hybrid Mini-grids</a:t>
            </a:r>
            <a:r>
              <a:rPr lang="en-US" sz="1200" dirty="0">
                <a:solidFill>
                  <a:schemeClr val="tx1">
                    <a:lumMod val="85000"/>
                    <a:lumOff val="15000"/>
                  </a:schemeClr>
                </a:solidFill>
                <a:effectLst/>
                <a:latin typeface="Calibri" panose="020F0502020204030204" pitchFamily="34" charset="0"/>
                <a:ea typeface="Calibri" panose="020F0502020204030204" pitchFamily="34" charset="0"/>
              </a:rPr>
              <a:t> to improve energy access, a relevant sector event which is supported by organizations such as </a:t>
            </a:r>
            <a:r>
              <a:rPr lang="en-US" sz="1200" dirty="0" err="1">
                <a:solidFill>
                  <a:schemeClr val="tx1">
                    <a:lumMod val="85000"/>
                    <a:lumOff val="15000"/>
                  </a:schemeClr>
                </a:solidFill>
                <a:effectLst/>
                <a:latin typeface="Calibri" panose="020F0502020204030204" pitchFamily="34" charset="0"/>
                <a:ea typeface="Calibri" panose="020F0502020204030204" pitchFamily="34" charset="0"/>
              </a:rPr>
              <a:t>EnDev</a:t>
            </a:r>
            <a:r>
              <a:rPr lang="en-US" sz="1200" dirty="0">
                <a:solidFill>
                  <a:schemeClr val="tx1">
                    <a:lumMod val="85000"/>
                    <a:lumOff val="15000"/>
                  </a:schemeClr>
                </a:solidFill>
                <a:effectLst/>
                <a:latin typeface="Calibri" panose="020F0502020204030204" pitchFamily="34" charset="0"/>
                <a:ea typeface="Calibri" panose="020F0502020204030204" pitchFamily="34" charset="0"/>
              </a:rPr>
              <a:t>,</a:t>
            </a:r>
            <a:r>
              <a:rPr lang="en-GB" sz="1200" dirty="0">
                <a:solidFill>
                  <a:schemeClr val="tx1">
                    <a:lumMod val="85000"/>
                    <a:lumOff val="15000"/>
                  </a:schemeClr>
                </a:solidFill>
                <a:effectLst/>
                <a:latin typeface="Calibri" panose="020F0502020204030204" pitchFamily="34" charset="0"/>
                <a:ea typeface="Calibri" panose="020F0502020204030204" pitchFamily="34" charset="0"/>
              </a:rPr>
              <a:t> GIZ, SNV or the World Bank.</a:t>
            </a:r>
          </a:p>
          <a:p>
            <a:pPr algn="just"/>
            <a:endParaRPr lang="en-GB" sz="1200" dirty="0">
              <a:solidFill>
                <a:schemeClr val="tx1">
                  <a:lumMod val="85000"/>
                  <a:lumOff val="15000"/>
                </a:schemeClr>
              </a:solidFill>
              <a:effectLst/>
              <a:latin typeface="Calibri" panose="020F0502020204030204" pitchFamily="34" charset="0"/>
              <a:ea typeface="Calibri" panose="020F0502020204030204" pitchFamily="34" charset="0"/>
            </a:endParaRPr>
          </a:p>
          <a:p>
            <a:pPr algn="just"/>
            <a:r>
              <a:rPr lang="en-GB" sz="1200" dirty="0">
                <a:solidFill>
                  <a:schemeClr val="tx1">
                    <a:lumMod val="85000"/>
                    <a:lumOff val="15000"/>
                  </a:schemeClr>
                </a:solidFill>
                <a:effectLst/>
                <a:latin typeface="Calibri" panose="020F0502020204030204" pitchFamily="34" charset="0"/>
                <a:ea typeface="Calibri" panose="020F0502020204030204" pitchFamily="34" charset="0"/>
              </a:rPr>
              <a:t>TTA is an active member of European and International Technology Committees, among others: International Electro-technical Commission (IEC), IEA PVPS, EU PV Platform, EU Smart-Grids Platform. TTA is a founding member of the Alliance for Rural Electrification (ARE) and its Director served as Board member for three years until 2015. </a:t>
            </a:r>
            <a:endParaRPr lang="it-IT" sz="1200" dirty="0">
              <a:solidFill>
                <a:schemeClr val="tx1">
                  <a:lumMod val="85000"/>
                  <a:lumOff val="15000"/>
                </a:schemeClr>
              </a:solidFill>
            </a:endParaRPr>
          </a:p>
        </p:txBody>
      </p:sp>
      <p:sp>
        <p:nvSpPr>
          <p:cNvPr id="40" name="Rectangle 39">
            <a:extLst>
              <a:ext uri="{FF2B5EF4-FFF2-40B4-BE49-F238E27FC236}">
                <a16:creationId xmlns:a16="http://schemas.microsoft.com/office/drawing/2014/main" id="{E0FEE7DF-DE40-36CE-BD09-7D2CDEEEED2D}"/>
              </a:ext>
            </a:extLst>
          </p:cNvPr>
          <p:cNvSpPr/>
          <p:nvPr/>
        </p:nvSpPr>
        <p:spPr>
          <a:xfrm>
            <a:off x="307756" y="4437112"/>
            <a:ext cx="11396449" cy="21018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0631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642C-6779-D845-841A-636C303ED0C6}"/>
              </a:ext>
            </a:extLst>
          </p:cNvPr>
          <p:cNvSpPr>
            <a:spLocks noGrp="1"/>
          </p:cNvSpPr>
          <p:nvPr>
            <p:ph type="title"/>
          </p:nvPr>
        </p:nvSpPr>
        <p:spPr/>
        <p:txBody>
          <a:bodyPr/>
          <a:lstStyle/>
          <a:p>
            <a:r>
              <a:rPr lang="it-IT" dirty="0"/>
              <a:t>Some of </a:t>
            </a:r>
            <a:r>
              <a:rPr lang="it-IT" dirty="0" err="1"/>
              <a:t>our</a:t>
            </a:r>
            <a:r>
              <a:rPr lang="it-IT" dirty="0"/>
              <a:t> clients</a:t>
            </a:r>
          </a:p>
        </p:txBody>
      </p:sp>
      <p:sp>
        <p:nvSpPr>
          <p:cNvPr id="4" name="Slide Number Placeholder 3">
            <a:extLst>
              <a:ext uri="{FF2B5EF4-FFF2-40B4-BE49-F238E27FC236}">
                <a16:creationId xmlns:a16="http://schemas.microsoft.com/office/drawing/2014/main" id="{8A336C4B-85A0-80AE-840B-089487E24321}"/>
              </a:ext>
            </a:extLst>
          </p:cNvPr>
          <p:cNvSpPr>
            <a:spLocks noGrp="1"/>
          </p:cNvSpPr>
          <p:nvPr>
            <p:ph type="sldNum" sz="quarter" idx="12"/>
          </p:nvPr>
        </p:nvSpPr>
        <p:spPr/>
        <p:txBody>
          <a:bodyPr/>
          <a:lstStyle/>
          <a:p>
            <a:fld id="{D537B128-84B6-4F1E-8E5B-83802323B4DC}" type="slidenum">
              <a:rPr lang="es-ES" smtClean="0"/>
              <a:pPr/>
              <a:t>8</a:t>
            </a:fld>
            <a:endParaRPr lang="es-ES" dirty="0"/>
          </a:p>
        </p:txBody>
      </p:sp>
      <p:pic>
        <p:nvPicPr>
          <p:cNvPr id="1026" name="Picture 2">
            <a:extLst>
              <a:ext uri="{FF2B5EF4-FFF2-40B4-BE49-F238E27FC236}">
                <a16:creationId xmlns:a16="http://schemas.microsoft.com/office/drawing/2014/main" id="{6210FFCC-130A-59C1-70EE-E749B0F99E4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84455" y="2608082"/>
            <a:ext cx="3023717" cy="6112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NDP Logo PNG Vector (SVG) Free Download">
            <a:extLst>
              <a:ext uri="{FF2B5EF4-FFF2-40B4-BE49-F238E27FC236}">
                <a16:creationId xmlns:a16="http://schemas.microsoft.com/office/drawing/2014/main" id="{C105E953-FD43-67A7-66CB-B1C3098AA71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19369" y="1501849"/>
            <a:ext cx="1473902" cy="727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C5AFA8-3631-CCB1-97CF-ACF28A70181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9371" b="29640"/>
          <a:stretch/>
        </p:blipFill>
        <p:spPr bwMode="auto">
          <a:xfrm>
            <a:off x="5070165" y="2643588"/>
            <a:ext cx="2372310" cy="5402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iz logo | ICWE">
            <a:extLst>
              <a:ext uri="{FF2B5EF4-FFF2-40B4-BE49-F238E27FC236}">
                <a16:creationId xmlns:a16="http://schemas.microsoft.com/office/drawing/2014/main" id="{C3C92784-5E6C-F1BD-7B67-A6738C4AD05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39553" b="13924"/>
          <a:stretch/>
        </p:blipFill>
        <p:spPr bwMode="auto">
          <a:xfrm>
            <a:off x="984454" y="1501849"/>
            <a:ext cx="3023718" cy="727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stead of 16,000 Captives, ICRC has Verified 2,000 Names | Al-Thawra Net">
            <a:extLst>
              <a:ext uri="{FF2B5EF4-FFF2-40B4-BE49-F238E27FC236}">
                <a16:creationId xmlns:a16="http://schemas.microsoft.com/office/drawing/2014/main" id="{5015AC04-5699-9D6A-8AA9-6D9BD9D1F3C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833920" y="4903958"/>
            <a:ext cx="2844800" cy="90130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41C9F03-6344-F382-B2B2-6D4CE62BA6E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457773" y="2470413"/>
            <a:ext cx="598030" cy="88657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1BCE430-D8A4-1BC7-FDD3-EE73BC6F55B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22535" y="5061167"/>
            <a:ext cx="2347556" cy="58688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41F8B4BB-0BCB-9892-CA00-1885F3064F4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t="27243" b="27757"/>
          <a:stretch/>
        </p:blipFill>
        <p:spPr bwMode="auto">
          <a:xfrm>
            <a:off x="839416" y="3636516"/>
            <a:ext cx="3313794" cy="82844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sian Development Bank">
            <a:extLst>
              <a:ext uri="{FF2B5EF4-FFF2-40B4-BE49-F238E27FC236}">
                <a16:creationId xmlns:a16="http://schemas.microsoft.com/office/drawing/2014/main" id="{FD90F09C-27B9-C9C5-5408-488EDBAA874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334388" y="3757640"/>
            <a:ext cx="2844800" cy="58620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UNHCR – Logos Download">
            <a:extLst>
              <a:ext uri="{FF2B5EF4-FFF2-40B4-BE49-F238E27FC236}">
                <a16:creationId xmlns:a16="http://schemas.microsoft.com/office/drawing/2014/main" id="{D5697146-87C9-CC8D-B370-C124BCCC5DF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513822" y="1572311"/>
            <a:ext cx="2485932" cy="5862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ICCDIES | Global Environment Facility">
            <a:extLst>
              <a:ext uri="{FF2B5EF4-FFF2-40B4-BE49-F238E27FC236}">
                <a16:creationId xmlns:a16="http://schemas.microsoft.com/office/drawing/2014/main" id="{95B4AAA5-1F0C-1DC8-E496-48C69EB3E2BF}"/>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292964" y="4935477"/>
            <a:ext cx="2927648" cy="8382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EU commission - Cohor">
            <a:extLst>
              <a:ext uri="{FF2B5EF4-FFF2-40B4-BE49-F238E27FC236}">
                <a16:creationId xmlns:a16="http://schemas.microsoft.com/office/drawing/2014/main" id="{EE0BFFD8-8477-A5A3-EFE2-FB945F3E475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16386" t="27966" r="15325" b="25567"/>
          <a:stretch/>
        </p:blipFill>
        <p:spPr bwMode="auto">
          <a:xfrm>
            <a:off x="4951109" y="3592360"/>
            <a:ext cx="2610422" cy="91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99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048E-BFA0-C741-25D9-1E6533C0D1A0}"/>
              </a:ext>
            </a:extLst>
          </p:cNvPr>
          <p:cNvSpPr>
            <a:spLocks noGrp="1"/>
          </p:cNvSpPr>
          <p:nvPr>
            <p:ph type="title"/>
          </p:nvPr>
        </p:nvSpPr>
        <p:spPr/>
        <p:txBody>
          <a:bodyPr/>
          <a:lstStyle/>
          <a:p>
            <a:r>
              <a:rPr lang="it-IT" dirty="0"/>
              <a:t>Project references IN ASIA-PACIFIC</a:t>
            </a:r>
          </a:p>
        </p:txBody>
      </p:sp>
      <p:sp>
        <p:nvSpPr>
          <p:cNvPr id="4" name="Slide Number Placeholder 3">
            <a:extLst>
              <a:ext uri="{FF2B5EF4-FFF2-40B4-BE49-F238E27FC236}">
                <a16:creationId xmlns:a16="http://schemas.microsoft.com/office/drawing/2014/main" id="{2CE8DA83-42AD-4B89-B3DF-D0E145175CA4}"/>
              </a:ext>
            </a:extLst>
          </p:cNvPr>
          <p:cNvSpPr>
            <a:spLocks noGrp="1"/>
          </p:cNvSpPr>
          <p:nvPr>
            <p:ph type="sldNum" sz="quarter" idx="12"/>
          </p:nvPr>
        </p:nvSpPr>
        <p:spPr/>
        <p:txBody>
          <a:bodyPr/>
          <a:lstStyle/>
          <a:p>
            <a:fld id="{D537B128-84B6-4F1E-8E5B-83802323B4DC}" type="slidenum">
              <a:rPr lang="es-ES" smtClean="0"/>
              <a:pPr/>
              <a:t>9</a:t>
            </a:fld>
            <a:endParaRPr lang="es-ES" dirty="0"/>
          </a:p>
        </p:txBody>
      </p:sp>
      <p:pic>
        <p:nvPicPr>
          <p:cNvPr id="9" name="Picture 8">
            <a:extLst>
              <a:ext uri="{FF2B5EF4-FFF2-40B4-BE49-F238E27FC236}">
                <a16:creationId xmlns:a16="http://schemas.microsoft.com/office/drawing/2014/main" id="{59FDEB0D-04EA-EE89-1A7D-F609D76F8B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496" y="2420888"/>
            <a:ext cx="6014268" cy="3680295"/>
          </a:xfrm>
          <a:prstGeom prst="rect">
            <a:avLst/>
          </a:prstGeom>
          <a:ln>
            <a:solidFill>
              <a:schemeClr val="bg1">
                <a:lumMod val="75000"/>
              </a:schemeClr>
            </a:solidFill>
          </a:ln>
        </p:spPr>
      </p:pic>
      <p:pic>
        <p:nvPicPr>
          <p:cNvPr id="11" name="Picture 10">
            <a:extLst>
              <a:ext uri="{FF2B5EF4-FFF2-40B4-BE49-F238E27FC236}">
                <a16:creationId xmlns:a16="http://schemas.microsoft.com/office/drawing/2014/main" id="{64D00D62-647D-A697-C8E4-5A46B490D7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61942" y="2420888"/>
            <a:ext cx="4694313" cy="3680295"/>
          </a:xfrm>
          <a:prstGeom prst="rect">
            <a:avLst/>
          </a:prstGeom>
          <a:ln>
            <a:solidFill>
              <a:schemeClr val="bg1">
                <a:lumMod val="75000"/>
              </a:schemeClr>
            </a:solidFill>
          </a:ln>
        </p:spPr>
      </p:pic>
      <p:sp>
        <p:nvSpPr>
          <p:cNvPr id="12" name="TextBox 11">
            <a:extLst>
              <a:ext uri="{FF2B5EF4-FFF2-40B4-BE49-F238E27FC236}">
                <a16:creationId xmlns:a16="http://schemas.microsoft.com/office/drawing/2014/main" id="{93A26F0E-F86F-BB17-F328-96850B6A299B}"/>
              </a:ext>
            </a:extLst>
          </p:cNvPr>
          <p:cNvSpPr txBox="1"/>
          <p:nvPr/>
        </p:nvSpPr>
        <p:spPr>
          <a:xfrm>
            <a:off x="696496" y="6145115"/>
            <a:ext cx="10859759" cy="307777"/>
          </a:xfrm>
          <a:prstGeom prst="rect">
            <a:avLst/>
          </a:prstGeom>
          <a:noFill/>
        </p:spPr>
        <p:txBody>
          <a:bodyPr wrap="square" rtlCol="0">
            <a:spAutoFit/>
          </a:bodyPr>
          <a:lstStyle/>
          <a:p>
            <a:pPr algn="ctr"/>
            <a:r>
              <a:rPr lang="it-IT" sz="1400" b="1" dirty="0" err="1">
                <a:solidFill>
                  <a:srgbClr val="A5A663"/>
                </a:solidFill>
              </a:rPr>
              <a:t>TTA’s</a:t>
            </a:r>
            <a:r>
              <a:rPr lang="it-IT" sz="1400" b="1" dirty="0">
                <a:solidFill>
                  <a:srgbClr val="A5A663"/>
                </a:solidFill>
              </a:rPr>
              <a:t> project </a:t>
            </a:r>
            <a:r>
              <a:rPr lang="it-IT" sz="1400" b="1" dirty="0" err="1">
                <a:solidFill>
                  <a:srgbClr val="A5A663"/>
                </a:solidFill>
              </a:rPr>
              <a:t>experience</a:t>
            </a:r>
            <a:r>
              <a:rPr lang="it-IT" sz="1400" b="1" dirty="0">
                <a:solidFill>
                  <a:srgbClr val="A5A663"/>
                </a:solidFill>
              </a:rPr>
              <a:t> in Asia and Pacific </a:t>
            </a:r>
            <a:r>
              <a:rPr lang="it-IT" sz="1400" b="1" dirty="0" err="1">
                <a:solidFill>
                  <a:srgbClr val="A5A663"/>
                </a:solidFill>
              </a:rPr>
              <a:t>regions</a:t>
            </a:r>
            <a:endParaRPr lang="it-IT" sz="1400" b="1" dirty="0">
              <a:solidFill>
                <a:srgbClr val="A5A663"/>
              </a:solidFill>
            </a:endParaRPr>
          </a:p>
        </p:txBody>
      </p:sp>
      <p:sp>
        <p:nvSpPr>
          <p:cNvPr id="14" name="TextBox 13">
            <a:extLst>
              <a:ext uri="{FF2B5EF4-FFF2-40B4-BE49-F238E27FC236}">
                <a16:creationId xmlns:a16="http://schemas.microsoft.com/office/drawing/2014/main" id="{11A0EEC0-802D-F8E5-A03D-57605BB1E3EA}"/>
              </a:ext>
            </a:extLst>
          </p:cNvPr>
          <p:cNvSpPr txBox="1"/>
          <p:nvPr/>
        </p:nvSpPr>
        <p:spPr>
          <a:xfrm>
            <a:off x="705874" y="1182532"/>
            <a:ext cx="10859759" cy="846386"/>
          </a:xfrm>
          <a:prstGeom prst="rect">
            <a:avLst/>
          </a:prstGeom>
          <a:noFill/>
        </p:spPr>
        <p:txBody>
          <a:bodyPr wrap="square">
            <a:spAutoFit/>
          </a:bodyPr>
          <a:lstStyle/>
          <a:p>
            <a:pPr algn="ctr"/>
            <a:r>
              <a:rPr lang="en-US" sz="2000" b="1"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+40 projects across Asia and Pacific regions</a:t>
            </a:r>
          </a:p>
          <a:p>
            <a:pPr algn="ctr"/>
            <a:endParaRPr lang="en-US" sz="700" b="1"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i="1" dirty="0">
                <a:solidFill>
                  <a:srgbClr val="808080"/>
                </a:solidFill>
                <a:latin typeface="Calibri" panose="020F0502020204030204" pitchFamily="34" charset="0"/>
                <a:cs typeface="Times New Roman" panose="02020603050405020304" pitchFamily="18" charset="0"/>
              </a:rPr>
              <a:t>Wide variety of services offered</a:t>
            </a:r>
            <a:endParaRPr lang="it-IT" dirty="0"/>
          </a:p>
        </p:txBody>
      </p:sp>
    </p:spTree>
    <p:extLst>
      <p:ext uri="{BB962C8B-B14F-4D97-AF65-F5344CB8AC3E}">
        <p14:creationId xmlns:p14="http://schemas.microsoft.com/office/powerpoint/2010/main" val="1468912976"/>
      </p:ext>
    </p:extLst>
  </p:cSld>
  <p:clrMapOvr>
    <a:masterClrMapping/>
  </p:clrMapOvr>
</p:sld>
</file>

<file path=ppt/theme/theme1.xml><?xml version="1.0" encoding="utf-8"?>
<a:theme xmlns:a="http://schemas.openxmlformats.org/drawingml/2006/main" name="TTA">
  <a:themeElements>
    <a:clrScheme name="Trama Tecnoambiental">
      <a:dk1>
        <a:srgbClr val="595959"/>
      </a:dk1>
      <a:lt1>
        <a:sysClr val="window" lastClr="FFFFFF"/>
      </a:lt1>
      <a:dk2>
        <a:srgbClr val="4B655A"/>
      </a:dk2>
      <a:lt2>
        <a:srgbClr val="FFFFFF"/>
      </a:lt2>
      <a:accent1>
        <a:srgbClr val="9EA159"/>
      </a:accent1>
      <a:accent2>
        <a:srgbClr val="F8F196"/>
      </a:accent2>
      <a:accent3>
        <a:srgbClr val="D9D9D9"/>
      </a:accent3>
      <a:accent4>
        <a:srgbClr val="5C4967"/>
      </a:accent4>
      <a:accent5>
        <a:srgbClr val="6E96A4"/>
      </a:accent5>
      <a:accent6>
        <a:srgbClr val="F79646"/>
      </a:accent6>
      <a:hlink>
        <a:srgbClr val="1F497D"/>
      </a:hlink>
      <a:folHlink>
        <a:srgbClr val="5F497A"/>
      </a:folHlink>
    </a:clrScheme>
    <a:fontScheme name="Trama Tecnoambiental">
      <a:majorFont>
        <a:latin typeface="Tw Cen M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TA" id="{37417170-509D-4CF8-9ED9-60862D70C67B}" vid="{E8B40637-1994-4F64-A2A9-50F38C7846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DCFA1EBAB7EF4D8C461AD259E6E05C" ma:contentTypeVersion="4" ma:contentTypeDescription="Create a new document." ma:contentTypeScope="" ma:versionID="d76ab4d85f3ec126655b939c0efc6fdb">
  <xsd:schema xmlns:xsd="http://www.w3.org/2001/XMLSchema" xmlns:xs="http://www.w3.org/2001/XMLSchema" xmlns:p="http://schemas.microsoft.com/office/2006/metadata/properties" xmlns:ns2="915b3f3d-3a68-4300-989b-8ece10152101" targetNamespace="http://schemas.microsoft.com/office/2006/metadata/properties" ma:root="true" ma:fieldsID="62b99639609934780d1cab07f3d80d8d" ns2:_="">
    <xsd:import namespace="915b3f3d-3a68-4300-989b-8ece101521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b3f3d-3a68-4300-989b-8ece10152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C27E79-A73B-44F9-A436-5879550C560F}">
  <ds:schemaRefs>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915b3f3d-3a68-4300-989b-8ece10152101"/>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EAD2610B-B918-4F7F-AC2B-443B5B14EF61}">
  <ds:schemaRefs>
    <ds:schemaRef ds:uri="http://schemas.microsoft.com/sharepoint/v3/contenttype/forms"/>
  </ds:schemaRefs>
</ds:datastoreItem>
</file>

<file path=customXml/itemProps3.xml><?xml version="1.0" encoding="utf-8"?>
<ds:datastoreItem xmlns:ds="http://schemas.openxmlformats.org/officeDocument/2006/customXml" ds:itemID="{8687E9D0-E10A-4257-9C2C-8350D9D9C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5b3f3d-3a68-4300-989b-8ece101521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11747</TotalTime>
  <Words>4196</Words>
  <Application>Microsoft Office PowerPoint</Application>
  <PresentationFormat>Widescreen</PresentationFormat>
  <Paragraphs>303</Paragraphs>
  <Slides>25</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Calibri Light</vt:lpstr>
      <vt:lpstr>Courier New</vt:lpstr>
      <vt:lpstr>Helvetica</vt:lpstr>
      <vt:lpstr>Lucida Sans Unicode</vt:lpstr>
      <vt:lpstr>Museo500</vt:lpstr>
      <vt:lpstr>TheSansCorrespondence</vt:lpstr>
      <vt:lpstr>Tw Cen MT</vt:lpstr>
      <vt:lpstr>TTA</vt:lpstr>
      <vt:lpstr>0.1 Workshop Introduction </vt:lpstr>
      <vt:lpstr>CONTENTS</vt:lpstr>
      <vt:lpstr>PowerPoint Presentation</vt:lpstr>
      <vt:lpstr>Who are we?</vt:lpstr>
      <vt:lpstr>Consultancy services</vt:lpstr>
      <vt:lpstr>Engineering Procurement &amp; Construction (EPC) </vt:lpstr>
      <vt:lpstr>Other activities</vt:lpstr>
      <vt:lpstr>Some of our clients</vt:lpstr>
      <vt:lpstr>Project references IN ASIA-PACIFIC</vt:lpstr>
      <vt:lpstr>Project references APAC</vt:lpstr>
      <vt:lpstr>Project references APAC</vt:lpstr>
      <vt:lpstr>Project references APAC</vt:lpstr>
      <vt:lpstr>Project references APAC</vt:lpstr>
      <vt:lpstr>ABOUT ROGER</vt:lpstr>
      <vt:lpstr>ABOUT ALBERTO</vt:lpstr>
      <vt:lpstr>RE HYBRID MINI-GRID WORKSHOP IN WEST AFRICA</vt:lpstr>
      <vt:lpstr>PowerPoint Presentation</vt:lpstr>
      <vt:lpstr>SHORT INTRODUCTION</vt:lpstr>
      <vt:lpstr>PowerPoint Presentation</vt:lpstr>
      <vt:lpstr>WORKSHOP OBJECTIVES</vt:lpstr>
      <vt:lpstr>WORKSHOP EXPECTED OUTCOMES</vt:lpstr>
      <vt:lpstr>WORKSHOP AGENDA</vt:lpstr>
      <vt:lpstr>WORKSHOP AGENDA</vt:lpstr>
      <vt:lpstr>HOUSEKEEPING RULES AND LOGISTICS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Trama TecnoAmbiental</dc:creator>
  <cp:lastModifiedBy>Trama Tecnoambiental 4</cp:lastModifiedBy>
  <cp:revision>883</cp:revision>
  <cp:lastPrinted>2017-06-01T11:36:15Z</cp:lastPrinted>
  <dcterms:created xsi:type="dcterms:W3CDTF">2017-04-06T14:13:24Z</dcterms:created>
  <dcterms:modified xsi:type="dcterms:W3CDTF">2023-06-25T20:54:33Z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0x0101001BDCFA1EBAB7EF4D8C461AD259E6E05C</vt:lpwstr>
  </property>
</Properties>
</file>